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6" r:id="rId2"/>
    <p:sldId id="267" r:id="rId3"/>
    <p:sldId id="275" r:id="rId4"/>
    <p:sldId id="268" r:id="rId5"/>
    <p:sldId id="269" r:id="rId6"/>
    <p:sldId id="273" r:id="rId7"/>
    <p:sldId id="270" r:id="rId8"/>
    <p:sldId id="271" r:id="rId9"/>
    <p:sldId id="274" r:id="rId10"/>
    <p:sldId id="261" r:id="rId11"/>
  </p:sldIdLst>
  <p:sldSz cx="10693400" cy="7561263"/>
  <p:notesSz cx="6797675" cy="9928225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1F26"/>
    <a:srgbClr val="CC0000"/>
    <a:srgbClr val="F8DB70"/>
    <a:srgbClr val="F9E9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13" d="100"/>
          <a:sy n="113" d="100"/>
        </p:scale>
        <p:origin x="-72" y="-48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61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A723CB-3A72-4A55-9946-C7FAEC9A7001}" type="datetimeFigureOut">
              <a:rPr lang="ru-RU" smtClean="0"/>
              <a:t>14.05.2013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5E874-A07F-4B20-AFF5-58932420DD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319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E8212-066B-450F-994B-020BFE12499B}" type="datetimeFigureOut">
              <a:rPr lang="ru-RU" smtClean="0"/>
              <a:t>14.05.2013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1322F-BD70-4975-9E34-0351EC6C3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889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1322F-BD70-4975-9E34-0351EC6C3C0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694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2" r="-4556"/>
          <a:stretch/>
        </p:blipFill>
        <p:spPr>
          <a:xfrm>
            <a:off x="0" y="1111"/>
            <a:ext cx="9036000" cy="75601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" t="-1" r="-2849" b="14449"/>
          <a:stretch/>
        </p:blipFill>
        <p:spPr>
          <a:xfrm flipH="1" flipV="1">
            <a:off x="4843300" y="-35361"/>
            <a:ext cx="5904000" cy="388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" t="-1" r="-2849" b="14449"/>
          <a:stretch/>
        </p:blipFill>
        <p:spPr>
          <a:xfrm>
            <a:off x="-36000" y="3709055"/>
            <a:ext cx="5904000" cy="388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900" y="6329844"/>
            <a:ext cx="1080120" cy="10801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250" y="84923"/>
            <a:ext cx="2324911" cy="276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56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" t="227" r="50663" b="-111"/>
          <a:stretch/>
        </p:blipFill>
        <p:spPr bwMode="auto">
          <a:xfrm rot="5400000">
            <a:off x="6626995" y="3528000"/>
            <a:ext cx="504000" cy="76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-3326" r="50999" b="59510"/>
          <a:stretch/>
        </p:blipFill>
        <p:spPr bwMode="auto">
          <a:xfrm rot="5400000">
            <a:off x="1424796" y="5666528"/>
            <a:ext cx="504000" cy="33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172" y="-4674"/>
            <a:ext cx="1117242" cy="1328897"/>
          </a:xfrm>
          <a:prstGeom prst="rect">
            <a:avLst/>
          </a:prstGeom>
        </p:spPr>
      </p:pic>
      <p:sp>
        <p:nvSpPr>
          <p:cNvPr id="11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9998075" y="7358063"/>
            <a:ext cx="695325" cy="403225"/>
          </a:xfrm>
          <a:prstGeom prst="rect">
            <a:avLst/>
          </a:prstGeom>
        </p:spPr>
        <p:txBody>
          <a:bodyPr/>
          <a:lstStyle>
            <a:lvl1pPr>
              <a:defRPr lang="ru-RU" sz="1200" smtClean="0">
                <a:solidFill>
                  <a:schemeClr val="bg1"/>
                </a:solidFill>
              </a:defRPr>
            </a:lvl1pPr>
          </a:lstStyle>
          <a:p>
            <a:pPr algn="r"/>
            <a:fld id="{4D0A914B-4ACA-4CCD-B4CE-2D1A94EA4CCB}" type="slidenum">
              <a:rPr lang="ru-RU" smtClean="0"/>
              <a:pPr algn="r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126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063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043056" rtl="0" eaLnBrk="1" latinLnBrk="0" hangingPunct="1">
        <a:spcBef>
          <a:spcPct val="0"/>
        </a:spcBef>
        <a:buNone/>
        <a:defRPr sz="32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5" Type="http://schemas.openxmlformats.org/officeDocument/2006/relationships/image" Target="../media/image9.pn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dc@nsd.r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sin.ru/" TargetMode="External"/><Relationship Id="rId5" Type="http://schemas.openxmlformats.org/officeDocument/2006/relationships/hyperlink" Target="http://www.nsd.ru/" TargetMode="External"/><Relationship Id="rId4" Type="http://schemas.openxmlformats.org/officeDocument/2006/relationships/hyperlink" Target="mailto:sales@nsd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 bwMode="auto">
          <a:xfrm>
            <a:off x="1970706" y="4599532"/>
            <a:ext cx="6711392" cy="191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endParaRPr lang="en-US" sz="2500" dirty="0" smtClean="0">
              <a:solidFill>
                <a:srgbClr val="7F7F7F"/>
              </a:solidFill>
            </a:endParaRP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sz="2500" b="1" dirty="0" smtClean="0">
                <a:solidFill>
                  <a:srgbClr val="7F7F7F"/>
                </a:solidFill>
              </a:rPr>
              <a:t>Eddie </a:t>
            </a:r>
            <a:r>
              <a:rPr lang="en-US" sz="2500" b="1" dirty="0" err="1" smtClean="0">
                <a:solidFill>
                  <a:srgbClr val="7F7F7F"/>
                </a:solidFill>
              </a:rPr>
              <a:t>Astanin</a:t>
            </a:r>
            <a:r>
              <a:rPr lang="en-US" sz="2500" b="1" dirty="0" smtClean="0">
                <a:solidFill>
                  <a:srgbClr val="7F7F7F"/>
                </a:solidFill>
              </a:rPr>
              <a:t>, NSD (Russia)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sz="2500" b="1" dirty="0" smtClean="0">
                <a:solidFill>
                  <a:srgbClr val="7F7F7F"/>
                </a:solidFill>
              </a:rPr>
              <a:t>AECSD</a:t>
            </a:r>
            <a:endParaRPr lang="en-GB" sz="2500" b="1" dirty="0">
              <a:solidFill>
                <a:srgbClr val="7F7F7F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1424327" y="2340471"/>
            <a:ext cx="7265245" cy="201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 anchor="b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900" b="1" dirty="0" smtClean="0">
                <a:solidFill>
                  <a:srgbClr val="E31F26"/>
                </a:solidFill>
              </a:rPr>
              <a:t>Global trends and Regional case (AECSD) study</a:t>
            </a:r>
            <a:r>
              <a:rPr lang="en-US" sz="3900" b="1" dirty="0">
                <a:solidFill>
                  <a:srgbClr val="E31F26"/>
                </a:solidFill>
              </a:rPr>
              <a:t>: </a:t>
            </a:r>
            <a:r>
              <a:rPr lang="en-US" sz="3900" b="1" dirty="0" smtClean="0">
                <a:solidFill>
                  <a:srgbClr val="E31F26"/>
                </a:solidFill>
              </a:rPr>
              <a:t>how </a:t>
            </a:r>
            <a:r>
              <a:rPr lang="en-US" sz="3900" b="1" dirty="0">
                <a:solidFill>
                  <a:srgbClr val="E31F26"/>
                </a:solidFill>
              </a:rPr>
              <a:t>to benefit from economies of scale</a:t>
            </a:r>
            <a:endParaRPr lang="en-GB" sz="3900" b="1" dirty="0">
              <a:solidFill>
                <a:srgbClr val="E31F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2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253" y="1476375"/>
            <a:ext cx="4498842" cy="535112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18636" y="955717"/>
            <a:ext cx="10712036" cy="952706"/>
          </a:xfrm>
          <a:prstGeom prst="rect">
            <a:avLst/>
          </a:prstGeom>
        </p:spPr>
        <p:txBody>
          <a:bodyPr lIns="104306" tIns="52153" rIns="104306" bIns="52153">
            <a:noAutofit/>
          </a:bodyPr>
          <a:lstStyle>
            <a:lvl1pPr algn="r" defTabSz="914400" rtl="0" eaLnBrk="1" latinLnBrk="0" hangingPunct="1">
              <a:lnSpc>
                <a:spcPts val="2500"/>
              </a:lnSpc>
              <a:spcBef>
                <a:spcPct val="0"/>
              </a:spcBef>
              <a:buNone/>
              <a:defRPr sz="2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 smtClean="0">
                <a:solidFill>
                  <a:srgbClr val="E31F26"/>
                </a:solidFill>
              </a:rPr>
              <a:t>Thank you!</a:t>
            </a:r>
            <a:endParaRPr lang="ru-RU" sz="4400" dirty="0">
              <a:solidFill>
                <a:srgbClr val="E31F26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" t="227" r="50663" b="-111"/>
          <a:stretch/>
        </p:blipFill>
        <p:spPr bwMode="auto">
          <a:xfrm rot="5400000">
            <a:off x="6626995" y="3528000"/>
            <a:ext cx="504000" cy="76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-3326" r="50999" b="59510"/>
          <a:stretch/>
        </p:blipFill>
        <p:spPr bwMode="auto">
          <a:xfrm rot="5400000">
            <a:off x="1424796" y="5666528"/>
            <a:ext cx="504000" cy="33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Номер слайда 4"/>
          <p:cNvSpPr txBox="1">
            <a:spLocks/>
          </p:cNvSpPr>
          <p:nvPr/>
        </p:nvSpPr>
        <p:spPr>
          <a:xfrm>
            <a:off x="9996740" y="7357936"/>
            <a:ext cx="694927" cy="4025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1043056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0A914B-4ACA-4CCD-B4CE-2D1A94EA4CCB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4D0A914B-4ACA-4CCD-B4CE-2D1A94EA4CCB}" type="slidenum">
              <a:rPr lang="ru-RU" smtClean="0"/>
              <a:pPr algn="r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913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4D0A914B-4ACA-4CCD-B4CE-2D1A94EA4CCB}" type="slidenum">
              <a:rPr lang="ru-RU" smtClean="0"/>
              <a:pPr algn="r"/>
              <a:t>2</a:t>
            </a:fld>
            <a:endParaRPr lang="ru-RU" dirty="0"/>
          </a:p>
        </p:txBody>
      </p:sp>
      <p:sp>
        <p:nvSpPr>
          <p:cNvPr id="11" name="Номер слайда 4"/>
          <p:cNvSpPr txBox="1">
            <a:spLocks/>
          </p:cNvSpPr>
          <p:nvPr/>
        </p:nvSpPr>
        <p:spPr>
          <a:xfrm>
            <a:off x="9996740" y="7357936"/>
            <a:ext cx="694927" cy="4025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1043056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0A914B-4ACA-4CCD-B4CE-2D1A94EA4CCB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2124" y="174238"/>
            <a:ext cx="3672408" cy="584775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sz="3200" b="1" dirty="0" smtClean="0">
                <a:solidFill>
                  <a:srgbClr val="E31F26"/>
                </a:solidFill>
                <a:latin typeface="+mj-lt"/>
                <a:ea typeface="+mj-ea"/>
                <a:cs typeface="+mj-cs"/>
              </a:rPr>
              <a:t>Global trends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54212" y="1782698"/>
            <a:ext cx="4320480" cy="7920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 smtClean="0">
                <a:solidFill>
                  <a:srgbClr val="E31F26"/>
                </a:solidFill>
                <a:latin typeface="Calibri"/>
              </a:rPr>
              <a:t>Uncertain perspectives of the prolonged global crisis</a:t>
            </a:r>
            <a:endParaRPr lang="ru-RU" sz="1800" b="1" kern="0" dirty="0">
              <a:solidFill>
                <a:srgbClr val="E31F26"/>
              </a:solidFill>
              <a:latin typeface="Calibri"/>
            </a:endParaRPr>
          </a:p>
        </p:txBody>
      </p:sp>
      <p:sp>
        <p:nvSpPr>
          <p:cNvPr id="15" name="Выноска со стрелкой вниз 14"/>
          <p:cNvSpPr/>
          <p:nvPr/>
        </p:nvSpPr>
        <p:spPr>
          <a:xfrm>
            <a:off x="810196" y="1638682"/>
            <a:ext cx="9217024" cy="2448272"/>
          </a:xfrm>
          <a:prstGeom prst="downArrowCallout">
            <a:avLst>
              <a:gd name="adj1" fmla="val 72619"/>
              <a:gd name="adj2" fmla="val 50279"/>
              <a:gd name="adj3" fmla="val 9127"/>
              <a:gd name="adj4" fmla="val 87023"/>
            </a:avLst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585404" y="1782698"/>
            <a:ext cx="4320480" cy="7920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 smtClean="0">
                <a:solidFill>
                  <a:srgbClr val="E31F26"/>
                </a:solidFill>
                <a:latin typeface="Calibri"/>
              </a:rPr>
              <a:t>Slowing down of global and national economic growth</a:t>
            </a:r>
            <a:endParaRPr lang="ru-RU" sz="1800" b="1" kern="0" dirty="0">
              <a:solidFill>
                <a:srgbClr val="E31F26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85404" y="2752065"/>
            <a:ext cx="4320480" cy="7920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 smtClean="0">
                <a:solidFill>
                  <a:srgbClr val="E31F26"/>
                </a:solidFill>
                <a:latin typeface="Calibri"/>
              </a:rPr>
              <a:t>Shifting of investors’ appetite from BRICS</a:t>
            </a:r>
            <a:endParaRPr lang="ru-RU" sz="1800" b="1" kern="0" dirty="0">
              <a:solidFill>
                <a:srgbClr val="E31F26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4212" y="2752065"/>
            <a:ext cx="4320480" cy="7920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 smtClean="0">
                <a:solidFill>
                  <a:srgbClr val="E31F26"/>
                </a:solidFill>
                <a:latin typeface="Calibri"/>
              </a:rPr>
              <a:t>Growth of competition</a:t>
            </a:r>
            <a:endParaRPr lang="ru-RU" sz="1800" b="1" kern="0" dirty="0">
              <a:solidFill>
                <a:srgbClr val="E31F26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0160" y="4519002"/>
            <a:ext cx="921706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These challenges require responses from every central securities depository. Simultaneously we should seek the answers and create a development agenda within the framework of our regional Association.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64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4D0A914B-4ACA-4CCD-B4CE-2D1A94EA4CCB}" type="slidenum">
              <a:rPr lang="ru-RU" smtClean="0"/>
              <a:pPr algn="r"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124" y="174238"/>
            <a:ext cx="3672408" cy="584775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sz="3200" b="1" dirty="0" smtClean="0">
                <a:solidFill>
                  <a:srgbClr val="E31F26"/>
                </a:solidFill>
                <a:latin typeface="+mj-lt"/>
                <a:ea typeface="+mj-ea"/>
                <a:cs typeface="+mj-cs"/>
              </a:rPr>
              <a:t>AECSD: Key Figures</a:t>
            </a:r>
          </a:p>
          <a:p>
            <a:pPr marL="268288">
              <a:spcBef>
                <a:spcPct val="0"/>
              </a:spcBef>
            </a:pPr>
            <a:r>
              <a:rPr lang="en-US" sz="2000" b="1" dirty="0" smtClean="0">
                <a:solidFill>
                  <a:srgbClr val="E31F26"/>
                </a:solidFill>
                <a:latin typeface="+mj-lt"/>
                <a:ea typeface="+mj-ea"/>
                <a:cs typeface="+mj-cs"/>
              </a:rPr>
              <a:t>by the end of 2012</a:t>
            </a:r>
            <a:endParaRPr lang="ru-RU" sz="2000" b="1" dirty="0">
              <a:solidFill>
                <a:srgbClr val="E31F26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687267"/>
              </p:ext>
            </p:extLst>
          </p:nvPr>
        </p:nvGraphicFramePr>
        <p:xfrm>
          <a:off x="306140" y="1476375"/>
          <a:ext cx="9865095" cy="5040560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1643270"/>
                <a:gridCol w="1644365"/>
                <a:gridCol w="1644365"/>
                <a:gridCol w="1644365"/>
                <a:gridCol w="1644365"/>
                <a:gridCol w="1644365"/>
              </a:tblGrid>
              <a:tr h="823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AECSD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member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Assets in custody,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EUR, </a:t>
                      </a:r>
                      <a:r>
                        <a:rPr lang="en-US" sz="1200" dirty="0" smtClean="0">
                          <a:effectLst/>
                        </a:rPr>
                        <a:t>millions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Capital,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EUR, </a:t>
                      </a:r>
                      <a:r>
                        <a:rPr lang="en-US" sz="1200" dirty="0" smtClean="0">
                          <a:effectLst/>
                        </a:rPr>
                        <a:t>millions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securities </a:t>
                      </a:r>
                      <a:r>
                        <a:rPr lang="en-US" sz="1200" dirty="0" smtClean="0">
                          <a:effectLst/>
                        </a:rPr>
                        <a:t>accounts</a:t>
                      </a: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securities transactions,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Thousands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Volume of securities transactions,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EUR, </a:t>
                      </a:r>
                      <a:r>
                        <a:rPr lang="en-US" sz="1200" dirty="0" smtClean="0">
                          <a:effectLst/>
                        </a:rPr>
                        <a:t>billions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</a:tr>
              <a:tr h="43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Armenia (CDA)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2 372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0.22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159 394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0.7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220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80946"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Azerbaijan (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NDC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6 636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1.37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103 513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4.54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0.458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80946"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Belarus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RUE RCSD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20 208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065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44.422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921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Kazakhstan (KACD)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participants’ accounts,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54 684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subaccounts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participants’ clients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610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65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Uzbekistan (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UzCSD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3 570.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857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17.708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4.318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65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Ukraine (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NDU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334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9.79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5 056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809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Ukraine (Settlement Center,</a:t>
                      </a: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former AUSD)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213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16.3</a:t>
                      </a:r>
                      <a:endParaRPr lang="ru-RU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6775</a:t>
                      </a:r>
                      <a:endParaRPr lang="ru-RU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338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809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Russia (</a:t>
                      </a:r>
                      <a:r>
                        <a:rPr lang="ru-RU" sz="1200" dirty="0" smtClean="0">
                          <a:effectLst/>
                        </a:rPr>
                        <a:t>NSD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299 </a:t>
                      </a:r>
                      <a:r>
                        <a:rPr lang="ru-RU" sz="1200" dirty="0" smtClean="0">
                          <a:effectLst/>
                        </a:rPr>
                        <a:t>507</a:t>
                      </a:r>
                      <a:r>
                        <a:rPr lang="en-US" sz="1200" dirty="0" smtClean="0">
                          <a:effectLst/>
                        </a:rPr>
                        <a:t> (427 337*)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3 452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2</a:t>
                      </a:r>
                      <a:r>
                        <a:rPr lang="en-US" sz="1200" baseline="0" dirty="0" smtClean="0">
                          <a:effectLst/>
                        </a:rPr>
                        <a:t> 4</a:t>
                      </a:r>
                      <a:r>
                        <a:rPr lang="ru-RU" sz="1200" dirty="0" smtClean="0">
                          <a:effectLst/>
                        </a:rPr>
                        <a:t>7</a:t>
                      </a:r>
                      <a:r>
                        <a:rPr lang="en-US" sz="1200" dirty="0" smtClean="0">
                          <a:effectLst/>
                        </a:rPr>
                        <a:t>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3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57</a:t>
                      </a:r>
                      <a:r>
                        <a:rPr lang="en-US" sz="1200" dirty="0" smtClean="0">
                          <a:effectLst/>
                        </a:rPr>
                        <a:t>0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60" marR="66560" marT="0" marB="0"/>
                </a:tc>
              </a:tr>
            </a:tbl>
          </a:graphicData>
        </a:graphic>
      </p:graphicFrame>
      <p:sp>
        <p:nvSpPr>
          <p:cNvPr id="6" name="Номер слайда 4"/>
          <p:cNvSpPr txBox="1">
            <a:spLocks/>
          </p:cNvSpPr>
          <p:nvPr/>
        </p:nvSpPr>
        <p:spPr>
          <a:xfrm>
            <a:off x="9996740" y="7357936"/>
            <a:ext cx="694927" cy="4025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1043056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0A914B-4ACA-4CCD-B4CE-2D1A94EA4CCB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06140" y="6681856"/>
            <a:ext cx="13195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/>
              <a:t>* – as of 1 May, 2013</a:t>
            </a:r>
            <a:endParaRPr lang="ru-RU" sz="1000" i="1" dirty="0"/>
          </a:p>
        </p:txBody>
      </p:sp>
    </p:spTree>
    <p:extLst>
      <p:ext uri="{BB962C8B-B14F-4D97-AF65-F5344CB8AC3E}">
        <p14:creationId xmlns:p14="http://schemas.microsoft.com/office/powerpoint/2010/main" val="195458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34132" y="180231"/>
            <a:ext cx="9027962" cy="57150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>
              <a:spcBef>
                <a:spcPct val="0"/>
              </a:spcBef>
              <a:buNone/>
              <a:defRPr sz="3200">
                <a:solidFill>
                  <a:srgbClr val="E31F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/>
              <a:t>Key </a:t>
            </a:r>
            <a:r>
              <a:rPr lang="en-US" b="1" dirty="0"/>
              <a:t>global and local </a:t>
            </a:r>
            <a:r>
              <a:rPr lang="en-US" b="1" dirty="0" smtClean="0"/>
              <a:t>events on </a:t>
            </a:r>
            <a:r>
              <a:rPr lang="en-US" b="1" dirty="0"/>
              <a:t>the CIS </a:t>
            </a:r>
            <a:r>
              <a:rPr lang="en-US" b="1" dirty="0" smtClean="0"/>
              <a:t>market in 2012</a:t>
            </a:r>
            <a:endParaRPr lang="ru-RU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250262"/>
              </p:ext>
            </p:extLst>
          </p:nvPr>
        </p:nvGraphicFramePr>
        <p:xfrm>
          <a:off x="1242244" y="1476375"/>
          <a:ext cx="8568952" cy="566702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977618"/>
                <a:gridCol w="6591334"/>
              </a:tblGrid>
              <a:tr h="360040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Armenia (CDA)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marR="0" lvl="0" indent="-171450" algn="just" defTabSz="104305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Developing the mechanism of trading in 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corporate bonds in foreign currency</a:t>
                      </a:r>
                      <a:endParaRPr lang="ru-RU" sz="1400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1369553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Azerbaijan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(NDC)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Introduction &amp; implementation of 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electronic services </a:t>
                      </a: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Developing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the i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nfrastructure for 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electronic payments</a:t>
                      </a: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Launch of the project aimed at bringing institutional and regulatory base up to the 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EU standards</a:t>
                      </a: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Modernization of c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apital markets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381504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Belarus (</a:t>
                      </a:r>
                      <a:r>
                        <a:rPr lang="ru-RU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RUE RCSD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Placement of 2 government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bond issues in foreign currency for individuals</a:t>
                      </a:r>
                      <a:endParaRPr lang="ru-RU" sz="14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1075472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Kazakhstan (</a:t>
                      </a:r>
                      <a:r>
                        <a:rPr lang="ru-RU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KA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C</a:t>
                      </a:r>
                      <a:r>
                        <a:rPr lang="ru-RU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D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Settlement of trades with international financial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instruments 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via </a:t>
                      </a:r>
                      <a:r>
                        <a:rPr lang="ru-RU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Euroclear </a:t>
                      </a:r>
                      <a:r>
                        <a:rPr lang="ru-RU" sz="1400" kern="120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Bank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GB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S.A./N.V.</a:t>
                      </a:r>
                      <a:r>
                        <a:rPr lang="ru-RU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en-US" sz="14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  <a:p>
                      <a:pPr marL="171450" marR="0" lvl="0" indent="-171450" algn="just" defTabSz="104305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"People's IPO" program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implemented</a:t>
                      </a:r>
                      <a:endParaRPr lang="ru-RU" sz="14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171450" marR="0" lvl="0" indent="-171450" algn="just" defTabSz="104305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Registers maintained by the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Integrated Securities Registrar</a:t>
                      </a:r>
                      <a:endParaRPr lang="en-US" sz="14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998745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Ukraine (AUSD) 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Adoption of the 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Law “On depository system in Ukraine”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(aimed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at 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rebuilding depository, settlement and clearing systems, creating a CSD)</a:t>
                      </a: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AUSD was granted a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pproval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from the National Bank to establish a 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single center for settlement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998745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Russia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(NSD)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Merger of MICEX and RTS is completed. </a:t>
                      </a:r>
                      <a:r>
                        <a:rPr lang="en-US" sz="14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Acquisition</a:t>
                      </a:r>
                      <a:r>
                        <a:rPr lang="en-US" sz="14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of Depository Clearing Company by National Settlement Depository.</a:t>
                      </a:r>
                      <a:endParaRPr lang="en-US" sz="1400" b="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Federal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 law “On central securities depository” </a:t>
                      </a:r>
                      <a:r>
                        <a:rPr lang="en-US" sz="14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is adopted.</a:t>
                      </a:r>
                      <a:endParaRPr lang="en-US" sz="1400" b="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NSD receives </a:t>
                      </a:r>
                      <a:r>
                        <a:rPr lang="en-US" sz="14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j-lt"/>
                          <a:ea typeface="+mn-ea"/>
                          <a:cs typeface="Arial" pitchFamily="34" charset="0"/>
                        </a:rPr>
                        <a:t>status of Central Securities Depository.</a:t>
                      </a: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endParaRPr lang="en-US" sz="1400" b="0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endParaRPr lang="ru-RU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</a:tbl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4D0A914B-4ACA-4CCD-B4CE-2D1A94EA4CCB}" type="slidenum">
              <a:rPr lang="ru-RU" smtClean="0"/>
              <a:pPr algn="r"/>
              <a:t>4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06140" y="972319"/>
            <a:ext cx="820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285750" indent="-285750" algn="just">
              <a:buFont typeface="Arial" pitchFamily="34" charset="0"/>
              <a:buChar char="•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marL="0" indent="0">
              <a:buNone/>
            </a:pPr>
            <a:r>
              <a:rPr lang="en-US" i="1" dirty="0" smtClean="0"/>
              <a:t>Survey </a:t>
            </a:r>
            <a:r>
              <a:rPr lang="en-US" i="1" dirty="0"/>
              <a:t>among AECSD member </a:t>
            </a:r>
            <a:r>
              <a:rPr lang="en-US" i="1" dirty="0" smtClean="0"/>
              <a:t>CSDs</a:t>
            </a:r>
          </a:p>
        </p:txBody>
      </p:sp>
      <p:sp>
        <p:nvSpPr>
          <p:cNvPr id="6" name="Номер слайда 4"/>
          <p:cNvSpPr txBox="1">
            <a:spLocks/>
          </p:cNvSpPr>
          <p:nvPr/>
        </p:nvSpPr>
        <p:spPr>
          <a:xfrm>
            <a:off x="9996740" y="7357936"/>
            <a:ext cx="694927" cy="4025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1043056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0A914B-4ACA-4CCD-B4CE-2D1A94EA4CCB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90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935836"/>
              </p:ext>
            </p:extLst>
          </p:nvPr>
        </p:nvGraphicFramePr>
        <p:xfrm>
          <a:off x="1177731" y="1836415"/>
          <a:ext cx="8234174" cy="491812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632851"/>
                <a:gridCol w="6601323"/>
              </a:tblGrid>
              <a:tr h="886452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Armenia (CDA)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Introduction of a 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new depository business model</a:t>
                      </a:r>
                      <a:endParaRPr lang="en-US" sz="1400" b="1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Cooperation with international CSDs 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in order to provide access to local securities on the international market and to foreign securities on the local market</a:t>
                      </a:r>
                      <a:endParaRPr lang="ru-RU" sz="14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625718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Azerbaijan (NDC)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Transfer the functions of clearing and custody of government securities to NDC </a:t>
                      </a: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Adoption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of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the 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Law “On the Securities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Market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”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395671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Belarus (</a:t>
                      </a:r>
                      <a:r>
                        <a:rPr lang="ru-RU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RUE RCSD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CSD of Belarus → the only system for handling government securities (from June 2013) </a:t>
                      </a:r>
                    </a:p>
                  </a:txBody>
                  <a:tcPr marL="63500" marR="63500" marT="9525" marB="0"/>
                </a:tc>
              </a:tr>
              <a:tr h="593890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Georgia (</a:t>
                      </a:r>
                      <a:r>
                        <a:rPr lang="ru-RU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GCSD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Adoption of the new 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Law “On the Securities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Market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”</a:t>
                      </a:r>
                      <a:endParaRPr lang="ru-RU" sz="1400" b="1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Changes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with respect to the 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market regulator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1029741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Kazakhstan (</a:t>
                      </a:r>
                      <a:r>
                        <a:rPr lang="ru-RU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KA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C</a:t>
                      </a:r>
                      <a:r>
                        <a:rPr lang="ru-RU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D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Introduction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of the </a:t>
                      </a:r>
                      <a:r>
                        <a:rPr lang="en-US" sz="14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paying agent functions 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for nongovernment securities</a:t>
                      </a:r>
                      <a:endParaRPr lang="ru-RU" sz="14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Launch of </a:t>
                      </a:r>
                      <a:r>
                        <a:rPr lang="en-US" sz="1400" kern="1200" noProof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settlements (in </a:t>
                      </a:r>
                      <a:r>
                        <a:rPr lang="en-US" sz="1400" kern="1200" noProof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tenge</a:t>
                      </a:r>
                      <a:r>
                        <a:rPr lang="en-US" sz="1400" kern="1200" noProof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) of trades with international financial instruments via Euroclear Bank S.A./N.V. and Clearstream Banking S.A.;</a:t>
                      </a: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Lowering fees 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for servicing international financial instruments</a:t>
                      </a:r>
                      <a:endParaRPr lang="ru-RU" sz="14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395671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Ukraine (AUSD) 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Adoption of the </a:t>
                      </a: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Law “On Derivatives” 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to extend the scope of settlement operations</a:t>
                      </a:r>
                      <a:endParaRPr lang="ru-RU" sz="14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  <a:tr h="395671">
                <a:tc>
                  <a:txBody>
                    <a:bodyPr/>
                    <a:lstStyle/>
                    <a:p>
                      <a:pPr marL="0" indent="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Russia (NSD)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  <a:tc>
                  <a:txBody>
                    <a:bodyPr/>
                    <a:lstStyle/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Launch of collateral management services (service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is launched on 15</a:t>
                      </a:r>
                      <a:r>
                        <a:rPr lang="en-US" sz="1400" kern="12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th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of April)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Opening CSD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accounts in registers (completed on 1</a:t>
                      </a:r>
                      <a:r>
                        <a:rPr lang="en-US" sz="1400" kern="12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st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of April).</a:t>
                      </a:r>
                    </a:p>
                    <a:p>
                      <a:pPr marL="171450" indent="-171450" algn="just" defTabSz="1043056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Development of corporate information center.</a:t>
                      </a:r>
                    </a:p>
                    <a:p>
                      <a:pPr marL="171450" marR="0" indent="-171450" algn="just" defTabSz="104305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Launch of trade repository services (service is launched </a:t>
                      </a:r>
                      <a:r>
                        <a:rPr lang="en-US" sz="1400" kern="1200" baseline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on 5</a:t>
                      </a:r>
                      <a:r>
                        <a:rPr lang="en-US" sz="1400" kern="1200" baseline="3000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th</a:t>
                      </a:r>
                      <a:r>
                        <a:rPr lang="en-US" sz="1400" kern="1200" baseline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of February).</a:t>
                      </a:r>
                      <a:endParaRPr lang="ru-RU" sz="14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3500" marR="63500" marT="9525" marB="0"/>
                </a:tc>
              </a:tr>
            </a:tbl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385903" y="180231"/>
            <a:ext cx="9027962" cy="65663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>
              <a:spcBef>
                <a:spcPct val="0"/>
              </a:spcBef>
              <a:buNone/>
              <a:defRPr sz="3200">
                <a:solidFill>
                  <a:srgbClr val="E31F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/>
              <a:t>Key events </a:t>
            </a:r>
            <a:r>
              <a:rPr lang="en-US" b="1" dirty="0"/>
              <a:t>on the CIS </a:t>
            </a:r>
            <a:r>
              <a:rPr lang="en-US" b="1" dirty="0" smtClean="0"/>
              <a:t>market expected in 2013</a:t>
            </a:r>
            <a:endParaRPr lang="ru-RU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4D0A914B-4ACA-4CCD-B4CE-2D1A94EA4CCB}" type="slidenum">
              <a:rPr lang="ru-RU" smtClean="0"/>
              <a:pPr algn="r"/>
              <a:t>5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9191" y="900311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Calibri" pitchFamily="34" charset="0"/>
              <a:buChar char="→"/>
            </a:pPr>
            <a:r>
              <a:rPr 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Boosting </a:t>
            </a:r>
            <a:r>
              <a:rPr 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efficiency and enhancing interoperability</a:t>
            </a:r>
          </a:p>
          <a:p>
            <a:pPr marL="285750" indent="-285750" algn="just">
              <a:buClr>
                <a:srgbClr val="C00000"/>
              </a:buClr>
              <a:buFont typeface="Calibri" pitchFamily="34" charset="0"/>
              <a:buChar char="→"/>
            </a:pPr>
            <a:r>
              <a:rPr 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Awareness </a:t>
            </a:r>
            <a:r>
              <a:rPr 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of the required </a:t>
            </a:r>
            <a:r>
              <a:rPr 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regulatory changes</a:t>
            </a:r>
          </a:p>
          <a:p>
            <a:pPr marL="285750" indent="-285750" algn="just">
              <a:buClr>
                <a:srgbClr val="C00000"/>
              </a:buClr>
              <a:buFont typeface="Calibri" pitchFamily="34" charset="0"/>
              <a:buChar char="→"/>
            </a:pPr>
            <a:r>
              <a:rPr 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Developing the scope </a:t>
            </a:r>
            <a:r>
              <a:rPr 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of services</a:t>
            </a:r>
            <a:endParaRPr lang="ru-RU" sz="1600" i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Номер слайда 4"/>
          <p:cNvSpPr txBox="1">
            <a:spLocks/>
          </p:cNvSpPr>
          <p:nvPr/>
        </p:nvSpPr>
        <p:spPr>
          <a:xfrm>
            <a:off x="9996740" y="7357936"/>
            <a:ext cx="694927" cy="4025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1043056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0A914B-4ACA-4CCD-B4CE-2D1A94EA4CCB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235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34132" y="74098"/>
            <a:ext cx="8229600" cy="785410"/>
          </a:xfrm>
          <a:prstGeom prst="rect">
            <a:avLst/>
          </a:prstGeom>
        </p:spPr>
        <p:txBody>
          <a:bodyPr/>
          <a:lstStyle>
            <a:lvl1pPr>
              <a:spcBef>
                <a:spcPct val="0"/>
              </a:spcBef>
              <a:buNone/>
              <a:defRPr sz="3200">
                <a:solidFill>
                  <a:srgbClr val="E31F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Services: Strategic Development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737699"/>
              </p:ext>
            </p:extLst>
          </p:nvPr>
        </p:nvGraphicFramePr>
        <p:xfrm>
          <a:off x="594172" y="832595"/>
          <a:ext cx="8208913" cy="6044380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1588822"/>
                <a:gridCol w="2323394"/>
                <a:gridCol w="4296697"/>
              </a:tblGrid>
              <a:tr h="355748"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AECSD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member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3251" marR="63251" marT="0" marB="0"/>
                </a:tc>
                <a:tc gridSpan="2"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Key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Services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&amp;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Projects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51" marR="6325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Armenia (CDA)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gridSpan="2"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kern="1200" dirty="0" smtClean="0">
                          <a:effectLst/>
                        </a:rPr>
                        <a:t>Introduction</a:t>
                      </a:r>
                      <a:r>
                        <a:rPr lang="en-US" sz="1100" kern="1200" baseline="0" dirty="0" smtClean="0">
                          <a:effectLst/>
                        </a:rPr>
                        <a:t> of online services, handling repo trades, control over securities entitlements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ru-RU" sz="1100" kern="1200" dirty="0" smtClean="0">
                          <a:effectLst/>
                        </a:rPr>
                        <a:t>ISIN </a:t>
                      </a:r>
                      <a:r>
                        <a:rPr lang="en-US" sz="1100" kern="1200" dirty="0" smtClean="0">
                          <a:effectLst/>
                        </a:rPr>
                        <a:t>allocation for both listed and unlisted issuers</a:t>
                      </a:r>
                      <a:endParaRPr lang="ru-RU" sz="1100" kern="1200" dirty="0" smtClean="0">
                        <a:effectLst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dirty="0" smtClean="0">
                          <a:effectLst/>
                        </a:rPr>
                        <a:t>Netting (</a:t>
                      </a:r>
                      <a:r>
                        <a:rPr lang="ru-RU" sz="1100" b="0" kern="1200" dirty="0" err="1" smtClean="0">
                          <a:effectLst/>
                        </a:rPr>
                        <a:t>T+n</a:t>
                      </a:r>
                      <a:r>
                        <a:rPr lang="en-US" sz="1100" b="0" kern="1200" dirty="0" smtClean="0">
                          <a:effectLst/>
                        </a:rPr>
                        <a:t>)/ Cross-border netting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kern="1200" dirty="0" smtClean="0">
                          <a:effectLst/>
                        </a:rPr>
                        <a:t>Introducing virtual cash</a:t>
                      </a:r>
                      <a:r>
                        <a:rPr lang="en-US" sz="1100" kern="1200" baseline="0" dirty="0" smtClean="0">
                          <a:effectLst/>
                        </a:rPr>
                        <a:t> accounts</a:t>
                      </a:r>
                      <a:endParaRPr lang="ru-RU" sz="1100" kern="1200" dirty="0" smtClean="0">
                        <a:effectLst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kern="1200" dirty="0" smtClean="0">
                          <a:effectLst/>
                        </a:rPr>
                        <a:t>Developing </a:t>
                      </a:r>
                      <a:r>
                        <a:rPr lang="en-US" sz="1100" kern="1200" baseline="0" dirty="0" smtClean="0">
                          <a:effectLst/>
                        </a:rPr>
                        <a:t>t</a:t>
                      </a:r>
                      <a:r>
                        <a:rPr lang="en-US" sz="1100" kern="1200" dirty="0" smtClean="0">
                          <a:effectLst/>
                        </a:rPr>
                        <a:t>echnical</a:t>
                      </a:r>
                      <a:r>
                        <a:rPr lang="en-US" sz="1100" kern="1200" baseline="0" dirty="0" smtClean="0">
                          <a:effectLst/>
                        </a:rPr>
                        <a:t> </a:t>
                      </a:r>
                      <a:r>
                        <a:rPr lang="en-US" sz="1100" b="0" i="0" kern="1200" baseline="0" dirty="0" smtClean="0">
                          <a:effectLst/>
                        </a:rPr>
                        <a:t>cooperation with foreign custodians</a:t>
                      </a:r>
                      <a:endParaRPr lang="ru-RU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Azerbaijan (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NDC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gridSpan="2">
                  <a:txBody>
                    <a:bodyPr/>
                    <a:lstStyle/>
                    <a:p>
                      <a:pPr marL="171450" lvl="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dirty="0" smtClean="0">
                          <a:effectLst/>
                        </a:rPr>
                        <a:t>Centralization of post-trade services</a:t>
                      </a:r>
                      <a:r>
                        <a:rPr lang="en-US" sz="1100" b="0" kern="1200" baseline="0" dirty="0" smtClean="0">
                          <a:effectLst/>
                        </a:rPr>
                        <a:t> </a:t>
                      </a:r>
                      <a:r>
                        <a:rPr lang="ru-RU" sz="1100" b="0" kern="1200" dirty="0" smtClean="0">
                          <a:effectLst/>
                        </a:rPr>
                        <a:t>(</a:t>
                      </a:r>
                      <a:r>
                        <a:rPr lang="en-US" sz="1100" b="0" kern="1200" dirty="0" smtClean="0">
                          <a:effectLst/>
                        </a:rPr>
                        <a:t>common software</a:t>
                      </a:r>
                      <a:r>
                        <a:rPr lang="en-US" sz="1100" b="0" kern="1200" baseline="0" dirty="0" smtClean="0">
                          <a:effectLst/>
                        </a:rPr>
                        <a:t> for market participants, concentration of post-trade services in a single center, creation of a central CCP)</a:t>
                      </a:r>
                    </a:p>
                    <a:p>
                      <a:pPr marL="171450" lvl="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baseline="0" dirty="0" smtClean="0">
                          <a:effectLst/>
                        </a:rPr>
                        <a:t>Two-tier depository system </a:t>
                      </a:r>
                    </a:p>
                    <a:p>
                      <a:pPr marL="171450" lvl="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dirty="0" smtClean="0">
                          <a:effectLst/>
                        </a:rPr>
                        <a:t>Developing electronic services</a:t>
                      </a:r>
                      <a:r>
                        <a:rPr lang="en-US" sz="1100" b="0" kern="1200" baseline="0" dirty="0" smtClean="0">
                          <a:effectLst/>
                        </a:rPr>
                        <a:t> to boost efficiency</a:t>
                      </a:r>
                      <a:endParaRPr lang="en-US" sz="1100" b="0" kern="1200" dirty="0" smtClean="0">
                        <a:effectLst/>
                      </a:endParaRPr>
                    </a:p>
                    <a:p>
                      <a:pPr marL="171450" lvl="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dirty="0" smtClean="0">
                          <a:effectLst/>
                        </a:rPr>
                        <a:t>Implementing the global best practices </a:t>
                      </a:r>
                      <a:r>
                        <a:rPr lang="ru-RU" sz="1100" kern="1200" dirty="0" smtClean="0">
                          <a:effectLst/>
                        </a:rPr>
                        <a:t>(</a:t>
                      </a:r>
                      <a:r>
                        <a:rPr lang="en-US" sz="1100" kern="1200" dirty="0" smtClean="0">
                          <a:effectLst/>
                        </a:rPr>
                        <a:t>obtaining a limited banking license</a:t>
                      </a:r>
                      <a:r>
                        <a:rPr lang="ru-RU" sz="1100" kern="1200" dirty="0" smtClean="0">
                          <a:effectLst/>
                        </a:rPr>
                        <a:t>, </a:t>
                      </a:r>
                      <a:r>
                        <a:rPr lang="en-US" sz="1100" kern="1200" dirty="0" smtClean="0">
                          <a:effectLst/>
                        </a:rPr>
                        <a:t>creating a pool of securities</a:t>
                      </a:r>
                      <a:r>
                        <a:rPr lang="ru-RU" sz="1100" kern="1200" dirty="0" smtClean="0">
                          <a:effectLst/>
                        </a:rPr>
                        <a:t>)</a:t>
                      </a: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Belarus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RUE RCSD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gridSpan="2"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kern="1200" dirty="0" smtClean="0">
                          <a:effectLst/>
                        </a:rPr>
                        <a:t>EDI development</a:t>
                      </a: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2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Georgia (GCSD)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kern="1200" dirty="0" smtClean="0">
                          <a:effectLst/>
                        </a:rPr>
                        <a:t>Software development</a:t>
                      </a: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marL="171450" marR="0" indent="-17145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effectLst/>
                        </a:rPr>
                        <a:t>OTC</a:t>
                      </a:r>
                      <a:r>
                        <a:rPr lang="en-US" sz="1100" kern="1200" baseline="0" dirty="0" smtClean="0">
                          <a:effectLst/>
                        </a:rPr>
                        <a:t> trade settlement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</a:tr>
              <a:tr h="832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Kazakhstan (KACD)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gridSpan="2"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b="0" kern="1200" dirty="0" smtClean="0">
                          <a:effectLst/>
                        </a:rPr>
                        <a:t>Introduction</a:t>
                      </a:r>
                      <a:r>
                        <a:rPr lang="en-US" sz="1100" b="0" kern="1200" baseline="0" dirty="0" smtClean="0">
                          <a:effectLst/>
                        </a:rPr>
                        <a:t> of clearing and settlement system based on “</a:t>
                      </a:r>
                      <a:r>
                        <a:rPr lang="ru-RU" sz="1100" b="0" kern="1200" dirty="0" err="1" smtClean="0">
                          <a:effectLst/>
                        </a:rPr>
                        <a:t>Т+n</a:t>
                      </a:r>
                      <a:r>
                        <a:rPr lang="en-US" sz="1100" b="0" kern="1200" dirty="0" smtClean="0">
                          <a:effectLst/>
                        </a:rPr>
                        <a:t>”</a:t>
                      </a:r>
                      <a:r>
                        <a:rPr lang="ru-RU" sz="1100" b="0" kern="1200" dirty="0" smtClean="0">
                          <a:effectLst/>
                        </a:rPr>
                        <a:t> </a:t>
                      </a:r>
                      <a:r>
                        <a:rPr lang="en-US" sz="1100" b="0" kern="1200" dirty="0" smtClean="0">
                          <a:effectLst/>
                        </a:rPr>
                        <a:t>with partial collateralization</a:t>
                      </a:r>
                      <a:r>
                        <a:rPr lang="en-US" sz="1100" b="0" kern="1200" baseline="0" dirty="0" smtClean="0">
                          <a:effectLst/>
                        </a:rPr>
                        <a:t> </a:t>
                      </a:r>
                      <a:r>
                        <a:rPr lang="en-US" sz="1100" b="0" kern="1200" dirty="0" smtClean="0">
                          <a:effectLst/>
                        </a:rPr>
                        <a:t>on the regulated market</a:t>
                      </a:r>
                      <a:endParaRPr lang="ru-RU" sz="1100" b="0" kern="1200" dirty="0" smtClean="0">
                        <a:effectLst/>
                      </a:endParaRP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b="0" kern="1200" dirty="0" smtClean="0">
                          <a:effectLst/>
                        </a:rPr>
                        <a:t>Introduction</a:t>
                      </a:r>
                      <a:r>
                        <a:rPr lang="en-US" sz="1100" b="0" kern="1200" baseline="0" dirty="0" smtClean="0">
                          <a:effectLst/>
                        </a:rPr>
                        <a:t> of financial instruments lending on the OTC market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Automation of communications with the Integrated Securities Registrar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2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Uzbekistan (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UzCSD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dirty="0" smtClean="0">
                          <a:effectLst/>
                        </a:rPr>
                        <a:t>Lowering fees</a:t>
                      </a:r>
                      <a:endParaRPr lang="ru-RU" sz="1100" b="0" kern="1200" dirty="0" smtClean="0">
                        <a:effectLst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marL="171450" marR="0" indent="-17145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b="0" kern="1200" dirty="0" smtClean="0">
                          <a:effectLst/>
                        </a:rPr>
                        <a:t>Expanding corporate</a:t>
                      </a:r>
                      <a:r>
                        <a:rPr lang="en-US" sz="1100" b="0" kern="1200" baseline="0" dirty="0" smtClean="0">
                          <a:effectLst/>
                        </a:rPr>
                        <a:t> action services</a:t>
                      </a:r>
                      <a:endParaRPr lang="ru-RU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</a:tr>
              <a:tr h="921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Ukraine (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NDU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gridSpan="2"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dirty="0" smtClean="0">
                          <a:effectLst/>
                        </a:rPr>
                        <a:t>CSD creation</a:t>
                      </a:r>
                      <a:endParaRPr lang="ru-RU" sz="1100" b="0" kern="1200" dirty="0" smtClean="0">
                        <a:effectLst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dirty="0" smtClean="0">
                          <a:effectLst/>
                        </a:rPr>
                        <a:t>Software development</a:t>
                      </a:r>
                      <a:r>
                        <a:rPr lang="en-US" sz="1100" b="0" kern="1200" baseline="0" dirty="0" smtClean="0">
                          <a:effectLst/>
                        </a:rPr>
                        <a:t> in line with the new legislation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baseline="0" dirty="0" smtClean="0">
                          <a:effectLst/>
                        </a:rPr>
                        <a:t>Introduction of new clearing and settlement technologies </a:t>
                      </a:r>
                      <a:r>
                        <a:rPr lang="en-US" sz="1100" b="0" kern="1200" dirty="0" smtClean="0">
                          <a:effectLst/>
                        </a:rPr>
                        <a:t>according to the industry best practices </a:t>
                      </a:r>
                      <a:endParaRPr lang="ru-RU" sz="1100" b="0" kern="1200" dirty="0" smtClean="0">
                        <a:effectLst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b="0" kern="1200" dirty="0" smtClean="0">
                          <a:effectLst/>
                        </a:rPr>
                        <a:t>Development of correspondent relations</a:t>
                      </a:r>
                      <a:endParaRPr lang="ru-RU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Ukraine (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AUSD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gridSpan="2"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1100" kern="1200" dirty="0" smtClean="0">
                          <a:effectLst/>
                        </a:rPr>
                        <a:t>Reorga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nization  into the “Settlement center to service contracts on financial markets” in pursuance of a new law on the depository system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Russia (</a:t>
                      </a:r>
                      <a:r>
                        <a:rPr lang="ru-RU" sz="1100" dirty="0" smtClean="0">
                          <a:effectLst/>
                        </a:rPr>
                        <a:t>NSD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marL="171450" lvl="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ru-RU" sz="1100" kern="1200" dirty="0" smtClean="0">
                          <a:effectLst/>
                        </a:rPr>
                        <a:t>Repository</a:t>
                      </a:r>
                    </a:p>
                    <a:p>
                      <a:pPr marL="171450" lvl="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ru-RU" sz="1100" kern="1200" dirty="0" err="1" smtClean="0">
                          <a:effectLst/>
                        </a:rPr>
                        <a:t>Securities</a:t>
                      </a:r>
                      <a:r>
                        <a:rPr lang="ru-RU" sz="1100" kern="1200" dirty="0" smtClean="0">
                          <a:effectLst/>
                        </a:rPr>
                        <a:t> lending</a:t>
                      </a: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marL="171450" lvl="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ru-RU" sz="1100" kern="1200" dirty="0" err="1" smtClean="0">
                          <a:effectLst/>
                        </a:rPr>
                        <a:t>Collateral</a:t>
                      </a:r>
                      <a:r>
                        <a:rPr lang="ru-RU" sz="1100" kern="1200" dirty="0" smtClean="0">
                          <a:effectLst/>
                        </a:rPr>
                        <a:t> </a:t>
                      </a:r>
                      <a:r>
                        <a:rPr lang="ru-RU" sz="1100" kern="1200" dirty="0" err="1" smtClean="0">
                          <a:effectLst/>
                        </a:rPr>
                        <a:t>management</a:t>
                      </a:r>
                      <a:endParaRPr lang="ru-RU" sz="1100" kern="1200" dirty="0" smtClean="0">
                        <a:effectLst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ru-RU" sz="1100" kern="1200" dirty="0" err="1" smtClean="0">
                          <a:effectLst/>
                        </a:rPr>
                        <a:t>Center</a:t>
                      </a:r>
                      <a:r>
                        <a:rPr lang="ru-RU" sz="1100" kern="1200" dirty="0" smtClean="0">
                          <a:effectLst/>
                        </a:rPr>
                        <a:t> </a:t>
                      </a:r>
                      <a:r>
                        <a:rPr lang="ru-RU" sz="1100" kern="1200" dirty="0" err="1" smtClean="0">
                          <a:effectLst/>
                        </a:rPr>
                        <a:t>of</a:t>
                      </a:r>
                      <a:r>
                        <a:rPr lang="ru-RU" sz="1100" kern="1200" dirty="0" smtClean="0">
                          <a:effectLst/>
                        </a:rPr>
                        <a:t> </a:t>
                      </a:r>
                      <a:r>
                        <a:rPr lang="ru-RU" sz="1100" kern="1200" dirty="0" err="1" smtClean="0">
                          <a:effectLst/>
                        </a:rPr>
                        <a:t>corporate</a:t>
                      </a:r>
                      <a:r>
                        <a:rPr lang="ru-RU" sz="1100" kern="1200" dirty="0" smtClean="0">
                          <a:effectLst/>
                        </a:rPr>
                        <a:t> </a:t>
                      </a:r>
                      <a:r>
                        <a:rPr lang="ru-RU" sz="1100" kern="1200" dirty="0" err="1" smtClean="0">
                          <a:effectLst/>
                        </a:rPr>
                        <a:t>information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251" marR="63251" marT="0" marB="0"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4D0A914B-4ACA-4CCD-B4CE-2D1A94EA4CCB}" type="slidenum">
              <a:rPr lang="ru-RU" smtClean="0"/>
              <a:pPr algn="r"/>
              <a:t>6</a:t>
            </a:fld>
            <a:endParaRPr lang="ru-RU" dirty="0"/>
          </a:p>
        </p:txBody>
      </p:sp>
      <p:sp>
        <p:nvSpPr>
          <p:cNvPr id="8" name="Номер слайда 4"/>
          <p:cNvSpPr txBox="1">
            <a:spLocks/>
          </p:cNvSpPr>
          <p:nvPr/>
        </p:nvSpPr>
        <p:spPr>
          <a:xfrm>
            <a:off x="9996740" y="7357936"/>
            <a:ext cx="694927" cy="4025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1043056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0A914B-4ACA-4CCD-B4CE-2D1A94EA4CCB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530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994772" y="4621593"/>
            <a:ext cx="4392488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4775" indent="-285750" algn="just">
              <a:spcBef>
                <a:spcPts val="300"/>
              </a:spcBef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All CSDs in the network remain independent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</a:t>
            </a:r>
          </a:p>
          <a:p>
            <a:pPr marL="464775" indent="-285750" algn="just">
              <a:spcBef>
                <a:spcPts val="300"/>
              </a:spcBef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Regional liquidity hub</a:t>
            </a: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9172" y="101520"/>
            <a:ext cx="8229600" cy="83671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>
              <a:spcBef>
                <a:spcPct val="0"/>
              </a:spcBef>
              <a:buNone/>
              <a:defRPr sz="3200">
                <a:solidFill>
                  <a:srgbClr val="E31F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/>
              <a:t>Regional network of CSDs</a:t>
            </a:r>
            <a:endParaRPr lang="ru-RU" b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210055" y="1948831"/>
            <a:ext cx="2558713" cy="2448272"/>
            <a:chOff x="1155700" y="2416175"/>
            <a:chExt cx="2170113" cy="2093913"/>
          </a:xfrm>
        </p:grpSpPr>
        <p:sp>
          <p:nvSpPr>
            <p:cNvPr id="8" name="Овал 3"/>
            <p:cNvSpPr>
              <a:spLocks noChangeArrowheads="1"/>
            </p:cNvSpPr>
            <p:nvPr/>
          </p:nvSpPr>
          <p:spPr bwMode="auto">
            <a:xfrm>
              <a:off x="1155700" y="2882900"/>
              <a:ext cx="323850" cy="323850"/>
            </a:xfrm>
            <a:prstGeom prst="ellipse">
              <a:avLst/>
            </a:prstGeom>
            <a:solidFill>
              <a:srgbClr val="EAEBF6"/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dirty="0"/>
                <a:t>A</a:t>
              </a:r>
              <a:endParaRPr lang="ru-RU" sz="1000" dirty="0"/>
            </a:p>
          </p:txBody>
        </p:sp>
        <p:sp>
          <p:nvSpPr>
            <p:cNvPr id="9" name="Овал 4"/>
            <p:cNvSpPr>
              <a:spLocks noChangeArrowheads="1"/>
            </p:cNvSpPr>
            <p:nvPr/>
          </p:nvSpPr>
          <p:spPr bwMode="auto">
            <a:xfrm>
              <a:off x="2124075" y="2416175"/>
              <a:ext cx="323850" cy="323850"/>
            </a:xfrm>
            <a:prstGeom prst="ellipse">
              <a:avLst/>
            </a:prstGeom>
            <a:solidFill>
              <a:srgbClr val="EAEBF6"/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b="1"/>
                <a:t>B</a:t>
              </a:r>
              <a:endParaRPr lang="ru-RU" sz="1000" b="1"/>
            </a:p>
          </p:txBody>
        </p:sp>
        <p:sp>
          <p:nvSpPr>
            <p:cNvPr id="10" name="Овал 5"/>
            <p:cNvSpPr>
              <a:spLocks noChangeArrowheads="1"/>
            </p:cNvSpPr>
            <p:nvPr/>
          </p:nvSpPr>
          <p:spPr bwMode="auto">
            <a:xfrm>
              <a:off x="2027238" y="3417888"/>
              <a:ext cx="323850" cy="323850"/>
            </a:xfrm>
            <a:prstGeom prst="ellipse">
              <a:avLst/>
            </a:prstGeom>
            <a:solidFill>
              <a:srgbClr val="EAEBF6"/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b="1" dirty="0"/>
                <a:t>F</a:t>
              </a:r>
              <a:endParaRPr lang="ru-RU" sz="1000" b="1" dirty="0"/>
            </a:p>
          </p:txBody>
        </p:sp>
        <p:sp>
          <p:nvSpPr>
            <p:cNvPr id="11" name="Овал 6"/>
            <p:cNvSpPr>
              <a:spLocks noChangeArrowheads="1"/>
            </p:cNvSpPr>
            <p:nvPr/>
          </p:nvSpPr>
          <p:spPr bwMode="auto">
            <a:xfrm>
              <a:off x="3001963" y="2986088"/>
              <a:ext cx="323850" cy="325437"/>
            </a:xfrm>
            <a:prstGeom prst="ellipse">
              <a:avLst/>
            </a:prstGeom>
            <a:solidFill>
              <a:srgbClr val="EAEBF6"/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dirty="0"/>
                <a:t>C</a:t>
              </a:r>
              <a:endParaRPr lang="ru-RU" sz="1000" dirty="0"/>
            </a:p>
          </p:txBody>
        </p:sp>
        <p:sp>
          <p:nvSpPr>
            <p:cNvPr id="12" name="Овал 7"/>
            <p:cNvSpPr>
              <a:spLocks noChangeArrowheads="1"/>
            </p:cNvSpPr>
            <p:nvPr/>
          </p:nvSpPr>
          <p:spPr bwMode="auto">
            <a:xfrm>
              <a:off x="2713038" y="4186238"/>
              <a:ext cx="325437" cy="323850"/>
            </a:xfrm>
            <a:prstGeom prst="ellipse">
              <a:avLst/>
            </a:prstGeom>
            <a:solidFill>
              <a:srgbClr val="EAEBF6"/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b="1"/>
                <a:t>D</a:t>
              </a:r>
              <a:endParaRPr lang="ru-RU" sz="1000" b="1"/>
            </a:p>
          </p:txBody>
        </p:sp>
        <p:sp>
          <p:nvSpPr>
            <p:cNvPr id="13" name="Овал 8"/>
            <p:cNvSpPr>
              <a:spLocks noChangeArrowheads="1"/>
            </p:cNvSpPr>
            <p:nvPr/>
          </p:nvSpPr>
          <p:spPr bwMode="auto">
            <a:xfrm>
              <a:off x="1317625" y="4154488"/>
              <a:ext cx="323850" cy="323850"/>
            </a:xfrm>
            <a:prstGeom prst="ellipse">
              <a:avLst/>
            </a:prstGeom>
            <a:solidFill>
              <a:srgbClr val="EAEBF6"/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dirty="0"/>
                <a:t>E</a:t>
              </a:r>
              <a:endParaRPr lang="ru-RU" sz="1000" dirty="0"/>
            </a:p>
          </p:txBody>
        </p:sp>
        <p:sp>
          <p:nvSpPr>
            <p:cNvPr id="14" name="Line 26"/>
            <p:cNvSpPr>
              <a:spLocks noChangeShapeType="1"/>
            </p:cNvSpPr>
            <p:nvPr/>
          </p:nvSpPr>
          <p:spPr bwMode="auto">
            <a:xfrm flipH="1" flipV="1">
              <a:off x="2351088" y="3741738"/>
              <a:ext cx="381000" cy="412750"/>
            </a:xfrm>
            <a:prstGeom prst="line">
              <a:avLst/>
            </a:prstGeom>
            <a:noFill/>
            <a:ln w="38100" algn="ctr">
              <a:solidFill>
                <a:srgbClr val="0070C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ru-RU"/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auto">
            <a:xfrm flipH="1">
              <a:off x="2392363" y="3216275"/>
              <a:ext cx="569912" cy="263525"/>
            </a:xfrm>
            <a:prstGeom prst="line">
              <a:avLst/>
            </a:prstGeom>
            <a:noFill/>
            <a:ln w="38100" algn="ctr">
              <a:solidFill>
                <a:srgbClr val="0070C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ru-RU"/>
            </a:p>
          </p:txBody>
        </p:sp>
        <p:sp>
          <p:nvSpPr>
            <p:cNvPr id="16" name="Line 26"/>
            <p:cNvSpPr>
              <a:spLocks noChangeShapeType="1"/>
            </p:cNvSpPr>
            <p:nvPr/>
          </p:nvSpPr>
          <p:spPr bwMode="auto">
            <a:xfrm flipH="1" flipV="1">
              <a:off x="1479550" y="3181350"/>
              <a:ext cx="515938" cy="296863"/>
            </a:xfrm>
            <a:prstGeom prst="line">
              <a:avLst/>
            </a:prstGeom>
            <a:noFill/>
            <a:ln w="38100" algn="ctr">
              <a:solidFill>
                <a:srgbClr val="0070C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ru-RU"/>
            </a:p>
          </p:txBody>
        </p:sp>
        <p:sp>
          <p:nvSpPr>
            <p:cNvPr id="17" name="Line 26"/>
            <p:cNvSpPr>
              <a:spLocks noChangeShapeType="1"/>
            </p:cNvSpPr>
            <p:nvPr/>
          </p:nvSpPr>
          <p:spPr bwMode="auto">
            <a:xfrm flipH="1">
              <a:off x="1641475" y="3741738"/>
              <a:ext cx="354013" cy="352425"/>
            </a:xfrm>
            <a:prstGeom prst="line">
              <a:avLst/>
            </a:prstGeom>
            <a:noFill/>
            <a:ln w="38100" algn="ctr">
              <a:solidFill>
                <a:srgbClr val="0070C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ru-RU"/>
            </a:p>
          </p:txBody>
        </p:sp>
        <p:sp>
          <p:nvSpPr>
            <p:cNvPr id="18" name="Line 26"/>
            <p:cNvSpPr>
              <a:spLocks noChangeShapeType="1"/>
            </p:cNvSpPr>
            <p:nvPr/>
          </p:nvSpPr>
          <p:spPr bwMode="auto">
            <a:xfrm flipV="1">
              <a:off x="2225675" y="2801938"/>
              <a:ext cx="60325" cy="574675"/>
            </a:xfrm>
            <a:prstGeom prst="line">
              <a:avLst/>
            </a:prstGeom>
            <a:noFill/>
            <a:ln w="38100" algn="ctr">
              <a:solidFill>
                <a:srgbClr val="0070C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ru-RU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376745" y="1950846"/>
            <a:ext cx="2689877" cy="2464713"/>
            <a:chOff x="5651500" y="2584450"/>
            <a:chExt cx="2370138" cy="2192338"/>
          </a:xfrm>
        </p:grpSpPr>
        <p:sp>
          <p:nvSpPr>
            <p:cNvPr id="20" name="Овал 37"/>
            <p:cNvSpPr>
              <a:spLocks noChangeArrowheads="1"/>
            </p:cNvSpPr>
            <p:nvPr/>
          </p:nvSpPr>
          <p:spPr bwMode="auto">
            <a:xfrm>
              <a:off x="6254226" y="3108694"/>
              <a:ext cx="1187450" cy="1166812"/>
            </a:xfrm>
            <a:prstGeom prst="ellipse">
              <a:avLst/>
            </a:prstGeom>
            <a:solidFill>
              <a:srgbClr val="EAEBF6"/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0" rIns="0" bIns="3600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b="1" dirty="0"/>
                <a:t>F</a:t>
              </a:r>
              <a:endParaRPr lang="ru-RU" sz="1000" b="1" dirty="0"/>
            </a:p>
          </p:txBody>
        </p:sp>
        <p:sp>
          <p:nvSpPr>
            <p:cNvPr id="21" name="Овал 20"/>
            <p:cNvSpPr>
              <a:spLocks noChangeArrowheads="1"/>
            </p:cNvSpPr>
            <p:nvPr/>
          </p:nvSpPr>
          <p:spPr bwMode="auto">
            <a:xfrm>
              <a:off x="6013450" y="2584450"/>
              <a:ext cx="979488" cy="920750"/>
            </a:xfrm>
            <a:prstGeom prst="ellipse">
              <a:avLst/>
            </a:prstGeom>
            <a:solidFill>
              <a:srgbClr val="EAEBF6">
                <a:alpha val="0"/>
              </a:srgbClr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0" rIns="180000" bIns="18000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b="1"/>
                <a:t>A</a:t>
              </a:r>
              <a:endParaRPr lang="ru-RU" sz="1000" b="1"/>
            </a:p>
          </p:txBody>
        </p:sp>
        <p:sp>
          <p:nvSpPr>
            <p:cNvPr id="22" name="Овал 21"/>
            <p:cNvSpPr>
              <a:spLocks noChangeArrowheads="1"/>
            </p:cNvSpPr>
            <p:nvPr/>
          </p:nvSpPr>
          <p:spPr bwMode="auto">
            <a:xfrm>
              <a:off x="6888163" y="2660650"/>
              <a:ext cx="977900" cy="919163"/>
            </a:xfrm>
            <a:prstGeom prst="ellipse">
              <a:avLst/>
            </a:prstGeom>
            <a:solidFill>
              <a:srgbClr val="EAEBF6">
                <a:alpha val="0"/>
              </a:srgbClr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144000" tIns="0" rIns="0" bIns="21600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b="1"/>
                <a:t>B</a:t>
              </a:r>
              <a:endParaRPr lang="ru-RU" sz="1000" b="1"/>
            </a:p>
          </p:txBody>
        </p:sp>
        <p:sp>
          <p:nvSpPr>
            <p:cNvPr id="23" name="Овал 22"/>
            <p:cNvSpPr>
              <a:spLocks noChangeArrowheads="1"/>
            </p:cNvSpPr>
            <p:nvPr/>
          </p:nvSpPr>
          <p:spPr bwMode="auto">
            <a:xfrm>
              <a:off x="5651500" y="3294063"/>
              <a:ext cx="979488" cy="920750"/>
            </a:xfrm>
            <a:prstGeom prst="ellipse">
              <a:avLst/>
            </a:prstGeom>
            <a:solidFill>
              <a:srgbClr val="EAEBF6">
                <a:alpha val="0"/>
              </a:srgbClr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0" rIns="252000" bIns="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b="1" dirty="0"/>
                <a:t>E</a:t>
              </a:r>
              <a:endParaRPr lang="ru-RU" sz="1000" b="1" dirty="0"/>
            </a:p>
          </p:txBody>
        </p:sp>
        <p:sp>
          <p:nvSpPr>
            <p:cNvPr id="24" name="Овал 23"/>
            <p:cNvSpPr>
              <a:spLocks noChangeArrowheads="1"/>
            </p:cNvSpPr>
            <p:nvPr/>
          </p:nvSpPr>
          <p:spPr bwMode="auto">
            <a:xfrm>
              <a:off x="7043738" y="3457575"/>
              <a:ext cx="977900" cy="920750"/>
            </a:xfrm>
            <a:prstGeom prst="ellipse">
              <a:avLst/>
            </a:prstGeom>
            <a:solidFill>
              <a:srgbClr val="EAEBF6">
                <a:alpha val="0"/>
              </a:srgbClr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180000" tIns="144000" rIns="0" bIns="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b="1"/>
                <a:t>C</a:t>
              </a:r>
              <a:endParaRPr lang="ru-RU" sz="1000" b="1"/>
            </a:p>
          </p:txBody>
        </p:sp>
        <p:sp>
          <p:nvSpPr>
            <p:cNvPr id="25" name="Овал 25"/>
            <p:cNvSpPr>
              <a:spLocks noChangeArrowheads="1"/>
            </p:cNvSpPr>
            <p:nvPr/>
          </p:nvSpPr>
          <p:spPr bwMode="auto">
            <a:xfrm>
              <a:off x="6272213" y="3856038"/>
              <a:ext cx="977900" cy="920750"/>
            </a:xfrm>
            <a:prstGeom prst="ellipse">
              <a:avLst/>
            </a:prstGeom>
            <a:solidFill>
              <a:srgbClr val="EAEBF6">
                <a:alpha val="0"/>
              </a:srgbClr>
            </a:solidFill>
            <a:ln w="381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0" tIns="216000" rIns="0" bIns="0" anchor="ctr" anchorCtr="1"/>
            <a:lstStyle/>
            <a:p>
              <a:pPr algn="ctr">
                <a:lnSpc>
                  <a:spcPts val="1800"/>
                </a:lnSpc>
                <a:spcBef>
                  <a:spcPct val="50000"/>
                </a:spcBef>
              </a:pPr>
              <a:r>
                <a:rPr lang="en-US" sz="1000" b="1"/>
                <a:t>D</a:t>
              </a:r>
              <a:endParaRPr lang="ru-RU" sz="1000" b="1"/>
            </a:p>
          </p:txBody>
        </p:sp>
      </p:grpSp>
      <p:sp>
        <p:nvSpPr>
          <p:cNvPr id="28" name="Номер слайда 27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endParaRPr lang="ru-RU" dirty="0"/>
          </a:p>
        </p:txBody>
      </p:sp>
      <p:sp>
        <p:nvSpPr>
          <p:cNvPr id="30" name="Номер слайда 4"/>
          <p:cNvSpPr txBox="1">
            <a:spLocks/>
          </p:cNvSpPr>
          <p:nvPr/>
        </p:nvSpPr>
        <p:spPr>
          <a:xfrm>
            <a:off x="9996740" y="7357936"/>
            <a:ext cx="694927" cy="4025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1043056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0A914B-4ACA-4CCD-B4CE-2D1A94EA4CCB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036" y="1765928"/>
            <a:ext cx="3456384" cy="33530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394988" y="134314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“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Raft” model</a:t>
            </a:r>
            <a:endParaRPr lang="en-US" sz="1800" dirty="0">
              <a:solidFill>
                <a:schemeClr val="accent1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12487" y="4763940"/>
            <a:ext cx="43924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4775" indent="-285750" algn="just">
              <a:spcBef>
                <a:spcPts val="300"/>
              </a:spcBef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All CSDs are independent  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9172" y="134314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“Floats on the water” model</a:t>
            </a:r>
            <a:endParaRPr lang="en-US" sz="1800" dirty="0">
              <a:solidFill>
                <a:schemeClr val="accent1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31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0" y="144463"/>
            <a:ext cx="7380288" cy="836612"/>
          </a:xfrm>
          <a:prstGeom prst="rect">
            <a:avLst/>
          </a:prstGeom>
          <a:extLst/>
        </p:spPr>
        <p:txBody>
          <a:bodyPr lIns="360000" anchor="ctr"/>
          <a:lstStyle/>
          <a:p>
            <a:pPr>
              <a:lnSpc>
                <a:spcPts val="2900"/>
              </a:lnSpc>
              <a:defRPr/>
            </a:pPr>
            <a:endParaRPr lang="ru-RU" sz="28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90321"/>
            <a:ext cx="8229600" cy="83671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>
              <a:spcBef>
                <a:spcPct val="0"/>
              </a:spcBef>
              <a:buNone/>
              <a:defRPr sz="3200">
                <a:solidFill>
                  <a:srgbClr val="E31F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AECSD: </a:t>
            </a:r>
            <a:r>
              <a:rPr lang="en-US" b="1" dirty="0" smtClean="0"/>
              <a:t>framework of the </a:t>
            </a:r>
            <a:r>
              <a:rPr lang="en-US" b="1" smtClean="0"/>
              <a:t>regional hub</a:t>
            </a:r>
            <a:r>
              <a:rPr lang="ru-RU" b="1" smtClean="0"/>
              <a:t> </a:t>
            </a:r>
            <a:r>
              <a:rPr lang="en-US" b="1" dirty="0" smtClean="0"/>
              <a:t> </a:t>
            </a:r>
            <a:endParaRPr lang="ru-RU" b="1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4409575" y="1074258"/>
            <a:ext cx="5047088" cy="3066413"/>
            <a:chOff x="160343" y="1077913"/>
            <a:chExt cx="8553453" cy="4541837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73038" y="1077913"/>
              <a:ext cx="2687638" cy="711200"/>
              <a:chOff x="1295" y="1157"/>
              <a:chExt cx="1693" cy="448"/>
            </a:xfrm>
          </p:grpSpPr>
          <p:sp>
            <p:nvSpPr>
              <p:cNvPr id="35" name="Rectangle 5"/>
              <p:cNvSpPr>
                <a:spLocks noChangeArrowheads="1"/>
              </p:cNvSpPr>
              <p:nvPr/>
            </p:nvSpPr>
            <p:spPr bwMode="auto">
              <a:xfrm>
                <a:off x="1790" y="1247"/>
                <a:ext cx="1198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rIns="0">
                <a:spAutoFit/>
              </a:bodyPr>
              <a:lstStyle/>
              <a:p>
                <a:pPr marL="176213" lvl="1" algn="ctr" defTabSz="273050" eaLnBrk="0" hangingPunct="0">
                  <a:spcBef>
                    <a:spcPct val="30000"/>
                  </a:spcBef>
                </a:pPr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Azerbaijan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36" name="Picture 6" descr="az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5" y="1157"/>
                <a:ext cx="800" cy="448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6036699" y="1086114"/>
              <a:ext cx="2657475" cy="711200"/>
              <a:chOff x="4011" y="1243"/>
              <a:chExt cx="1674" cy="448"/>
            </a:xfrm>
          </p:grpSpPr>
          <p:sp>
            <p:nvSpPr>
              <p:cNvPr id="33" name="Rectangle 8"/>
              <p:cNvSpPr>
                <a:spLocks noChangeArrowheads="1"/>
              </p:cNvSpPr>
              <p:nvPr/>
            </p:nvSpPr>
            <p:spPr bwMode="auto">
              <a:xfrm>
                <a:off x="4011" y="1329"/>
                <a:ext cx="1316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179292" lvl="1"/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Armenia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34" name="Picture 9" descr="arm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85" y="1243"/>
                <a:ext cx="800" cy="448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184153" y="1980143"/>
              <a:ext cx="2878138" cy="711200"/>
              <a:chOff x="1085" y="1747"/>
              <a:chExt cx="1813" cy="448"/>
            </a:xfrm>
          </p:grpSpPr>
          <p:sp>
            <p:nvSpPr>
              <p:cNvPr id="31" name="Rectangle 11"/>
              <p:cNvSpPr>
                <a:spLocks noChangeArrowheads="1"/>
              </p:cNvSpPr>
              <p:nvPr/>
            </p:nvSpPr>
            <p:spPr bwMode="auto">
              <a:xfrm>
                <a:off x="1664" y="1849"/>
                <a:ext cx="1234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179292" lvl="1"/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Belarus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32" name="Picture 12" descr="bel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5" y="1747"/>
                <a:ext cx="800" cy="448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6036563" y="1988080"/>
              <a:ext cx="2657476" cy="711200"/>
              <a:chOff x="2687" y="2024"/>
              <a:chExt cx="1674" cy="448"/>
            </a:xfrm>
          </p:grpSpPr>
          <p:sp>
            <p:nvSpPr>
              <p:cNvPr id="29" name="Rectangle 14"/>
              <p:cNvSpPr>
                <a:spLocks noChangeArrowheads="1"/>
              </p:cNvSpPr>
              <p:nvPr/>
            </p:nvSpPr>
            <p:spPr bwMode="auto">
              <a:xfrm>
                <a:off x="2687" y="2126"/>
                <a:ext cx="1109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179292" lvl="1"/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Georgia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30" name="Picture 15" descr="gruz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1" y="2024"/>
                <a:ext cx="800" cy="448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 16"/>
            <p:cNvGrpSpPr>
              <a:grpSpLocks/>
            </p:cNvGrpSpPr>
            <p:nvPr/>
          </p:nvGrpSpPr>
          <p:grpSpPr bwMode="auto">
            <a:xfrm>
              <a:off x="184152" y="2929997"/>
              <a:ext cx="3019426" cy="711200"/>
              <a:chOff x="1023" y="2382"/>
              <a:chExt cx="1902" cy="448"/>
            </a:xfrm>
          </p:grpSpPr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1602" y="2460"/>
                <a:ext cx="1323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179292" lvl="1"/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Kazakhstan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28" name="Picture 18" descr="kazah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3" y="2382"/>
                <a:ext cx="800" cy="448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Группа 10"/>
            <p:cNvGrpSpPr>
              <a:grpSpLocks/>
            </p:cNvGrpSpPr>
            <p:nvPr/>
          </p:nvGrpSpPr>
          <p:grpSpPr bwMode="auto">
            <a:xfrm>
              <a:off x="5814133" y="2907932"/>
              <a:ext cx="2895699" cy="711200"/>
              <a:chOff x="523367" y="3716338"/>
              <a:chExt cx="2895912" cy="711200"/>
            </a:xfrm>
          </p:grpSpPr>
          <p:sp>
            <p:nvSpPr>
              <p:cNvPr id="25" name="Rectangle 20"/>
              <p:cNvSpPr>
                <a:spLocks noChangeArrowheads="1"/>
              </p:cNvSpPr>
              <p:nvPr/>
            </p:nvSpPr>
            <p:spPr bwMode="auto">
              <a:xfrm>
                <a:off x="523367" y="3891583"/>
                <a:ext cx="1942663" cy="376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179292" lvl="1"/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Kyrgyzstan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26" name="Picture 21" descr="kyrgyz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49279" y="3716338"/>
                <a:ext cx="1270000" cy="711200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" name="Group 22"/>
            <p:cNvGrpSpPr>
              <a:grpSpLocks/>
            </p:cNvGrpSpPr>
            <p:nvPr/>
          </p:nvGrpSpPr>
          <p:grpSpPr bwMode="auto">
            <a:xfrm>
              <a:off x="184148" y="3853110"/>
              <a:ext cx="2870200" cy="711200"/>
              <a:chOff x="4636" y="3098"/>
              <a:chExt cx="1808" cy="448"/>
            </a:xfrm>
          </p:grpSpPr>
          <p:sp>
            <p:nvSpPr>
              <p:cNvPr id="23" name="Rectangle 23"/>
              <p:cNvSpPr>
                <a:spLocks noChangeArrowheads="1"/>
              </p:cNvSpPr>
              <p:nvPr/>
            </p:nvSpPr>
            <p:spPr bwMode="auto">
              <a:xfrm>
                <a:off x="5215" y="3209"/>
                <a:ext cx="1229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179292" lvl="1"/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Moldova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24" name="Picture 24" descr="moldova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6" y="3098"/>
                <a:ext cx="800" cy="448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3" name="Group 25"/>
            <p:cNvGrpSpPr>
              <a:grpSpLocks/>
            </p:cNvGrpSpPr>
            <p:nvPr/>
          </p:nvGrpSpPr>
          <p:grpSpPr bwMode="auto">
            <a:xfrm>
              <a:off x="6141341" y="3861048"/>
              <a:ext cx="2552699" cy="711200"/>
              <a:chOff x="1453" y="3203"/>
              <a:chExt cx="1608" cy="448"/>
            </a:xfrm>
          </p:grpSpPr>
          <p:sp>
            <p:nvSpPr>
              <p:cNvPr id="21" name="Rectangle 26"/>
              <p:cNvSpPr>
                <a:spLocks noChangeArrowheads="1"/>
              </p:cNvSpPr>
              <p:nvPr/>
            </p:nvSpPr>
            <p:spPr bwMode="auto">
              <a:xfrm>
                <a:off x="1453" y="3338"/>
                <a:ext cx="907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179292" lvl="1"/>
                <a:r>
                  <a:rPr lang="en-US" sz="1050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</a:t>
                </a:r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Russia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22" name="Picture 27" descr="rus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1" y="3203"/>
                <a:ext cx="800" cy="448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4" name="Group 28"/>
            <p:cNvGrpSpPr>
              <a:grpSpLocks/>
            </p:cNvGrpSpPr>
            <p:nvPr/>
          </p:nvGrpSpPr>
          <p:grpSpPr bwMode="auto">
            <a:xfrm>
              <a:off x="160343" y="4860926"/>
              <a:ext cx="3187700" cy="711200"/>
              <a:chOff x="1114" y="3561"/>
              <a:chExt cx="2008" cy="448"/>
            </a:xfrm>
          </p:grpSpPr>
          <p:sp>
            <p:nvSpPr>
              <p:cNvPr id="19" name="Rectangle 29"/>
              <p:cNvSpPr>
                <a:spLocks noChangeArrowheads="1"/>
              </p:cNvSpPr>
              <p:nvPr/>
            </p:nvSpPr>
            <p:spPr bwMode="auto">
              <a:xfrm>
                <a:off x="1617" y="3662"/>
                <a:ext cx="1505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179292" lvl="1"/>
                <a:r>
                  <a:rPr lang="en-US" sz="1050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  </a:t>
                </a:r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Uzbekistan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20" name="Picture 30" descr="uzbek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4" y="3561"/>
                <a:ext cx="800" cy="448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" name="Group 31"/>
            <p:cNvGrpSpPr>
              <a:grpSpLocks/>
            </p:cNvGrpSpPr>
            <p:nvPr/>
          </p:nvGrpSpPr>
          <p:grpSpPr bwMode="auto">
            <a:xfrm>
              <a:off x="6024569" y="4908550"/>
              <a:ext cx="2689227" cy="711200"/>
              <a:chOff x="3347" y="3521"/>
              <a:chExt cx="1694" cy="448"/>
            </a:xfrm>
          </p:grpSpPr>
          <p:sp>
            <p:nvSpPr>
              <p:cNvPr id="17" name="Rectangle 32"/>
              <p:cNvSpPr>
                <a:spLocks noChangeArrowheads="1"/>
              </p:cNvSpPr>
              <p:nvPr/>
            </p:nvSpPr>
            <p:spPr bwMode="auto">
              <a:xfrm>
                <a:off x="3347" y="3626"/>
                <a:ext cx="892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179292" lvl="1"/>
                <a:r>
                  <a:rPr lang="en-US" sz="1050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</a:t>
                </a:r>
                <a:r>
                  <a:rPr lang="en-US" sz="1050" b="1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Calibri"/>
                  </a:rPr>
                  <a:t>Ukraine</a:t>
                </a:r>
                <a:endParaRPr lang="ru-RU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/>
                </a:endParaRPr>
              </a:p>
            </p:txBody>
          </p:sp>
          <p:pic>
            <p:nvPicPr>
              <p:cNvPr id="18" name="Picture 33" descr="ukr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1" y="3521"/>
                <a:ext cx="800" cy="448"/>
              </a:xfrm>
              <a:prstGeom prst="rect">
                <a:avLst/>
              </a:prstGeom>
              <a:noFill/>
              <a:ln w="6350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7688789"/>
                </p:ext>
              </p:extLst>
            </p:nvPr>
          </p:nvGraphicFramePr>
          <p:xfrm>
            <a:off x="2716746" y="1610257"/>
            <a:ext cx="3492063" cy="3415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6" name="Image" r:id="rId14" imgW="6349206" imgH="6209524" progId="Photoshop.Image.8">
                    <p:embed/>
                  </p:oleObj>
                </mc:Choice>
                <mc:Fallback>
                  <p:oleObj name="Image" r:id="rId14" imgW="6349206" imgH="6209524" progId="Photoshop.Imag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6746" y="1610257"/>
                          <a:ext cx="3492063" cy="3415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Прямоугольник 36"/>
          <p:cNvSpPr/>
          <p:nvPr/>
        </p:nvSpPr>
        <p:spPr>
          <a:xfrm>
            <a:off x="412122" y="1121883"/>
            <a:ext cx="36724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The Association of Eurasian Central Securities Depositories (AECSD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):</a:t>
            </a:r>
          </a:p>
          <a:p>
            <a:pPr algn="just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Uniting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CSDs of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the CIS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countries</a:t>
            </a:r>
          </a:p>
          <a:p>
            <a:pPr algn="just">
              <a:buFont typeface="Arial" pitchFamily="34" charset="0"/>
              <a:buNone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sz="2000" b="1" dirty="0">
                <a:solidFill>
                  <a:srgbClr val="C00000"/>
                </a:solidFill>
                <a:latin typeface="+mj-lt"/>
              </a:rPr>
              <a:t>Mission:</a:t>
            </a: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D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evelop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and enhance depository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operations</a:t>
            </a: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C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reate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a common depository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environment</a:t>
            </a: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I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ntegrate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the CSDs of the CIS countries into the global securities settlement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system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12122" y="3996655"/>
            <a:ext cx="9327066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Key </a:t>
            </a:r>
            <a:r>
              <a:rPr lang="en-GB" sz="2000" b="1" dirty="0">
                <a:solidFill>
                  <a:srgbClr val="C00000"/>
                </a:solidFill>
                <a:latin typeface="+mj-lt"/>
              </a:rPr>
              <a:t>o</a:t>
            </a:r>
            <a:r>
              <a:rPr lang="en-GB" sz="2000" b="1" dirty="0" smtClean="0">
                <a:solidFill>
                  <a:srgbClr val="C00000"/>
                </a:solidFill>
                <a:latin typeface="+mj-lt"/>
              </a:rPr>
              <a:t>bjectives</a:t>
            </a:r>
            <a:r>
              <a:rPr lang="en-GB" sz="2000" dirty="0" smtClean="0">
                <a:solidFill>
                  <a:srgbClr val="C00000"/>
                </a:solidFill>
                <a:latin typeface="+mj-lt"/>
              </a:rPr>
              <a:t>:</a:t>
            </a:r>
            <a:endParaRPr lang="en-GB" sz="2000" dirty="0">
              <a:solidFill>
                <a:srgbClr val="C00000"/>
              </a:solidFill>
              <a:latin typeface="+mj-lt"/>
            </a:endParaRP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Unification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of the legal and regulatory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base</a:t>
            </a: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Development of an optimal model of the recordkeeping system for the stock markets of the member </a:t>
            </a:r>
            <a:r>
              <a:rPr lang="en-GB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countries</a:t>
            </a: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Building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interaction between the Association's members in order to provide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cross-border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securities 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transfer operations</a:t>
            </a: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Standardization of depositories operating technologies,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procedures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of implementation of depository operations and documents regulating the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depositories‘ functioning; development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of the unified standards of depository recordkeeping and reporting</a:t>
            </a: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Adoption of international electronic messaging standards and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ensuring their implementation by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national depositories</a:t>
            </a: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EDI development</a:t>
            </a:r>
          </a:p>
          <a:p>
            <a:pPr marL="285750" indent="-285750"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Contributing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to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the coordinated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integration of the Association's members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within the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global depository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system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4D0A914B-4ACA-4CCD-B4CE-2D1A94EA4CCB}" type="slidenum">
              <a:rPr lang="ru-RU" smtClean="0"/>
              <a:pPr algn="r"/>
              <a:t>8</a:t>
            </a:fld>
            <a:endParaRPr lang="ru-RU" dirty="0"/>
          </a:p>
        </p:txBody>
      </p:sp>
      <p:sp>
        <p:nvSpPr>
          <p:cNvPr id="41" name="Номер слайда 4"/>
          <p:cNvSpPr txBox="1">
            <a:spLocks/>
          </p:cNvSpPr>
          <p:nvPr/>
        </p:nvSpPr>
        <p:spPr>
          <a:xfrm>
            <a:off x="9996740" y="7357936"/>
            <a:ext cx="694927" cy="4025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1043056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0A914B-4ACA-4CCD-B4CE-2D1A94EA4CCB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32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69875" y="233363"/>
            <a:ext cx="4032250" cy="441325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3200" dirty="0">
                <a:solidFill>
                  <a:srgbClr val="E31F26"/>
                </a:solidFill>
                <a:latin typeface="+mj-lt"/>
                <a:ea typeface="+mj-ea"/>
                <a:cs typeface="+mj-cs"/>
              </a:rPr>
              <a:t>Contacts</a:t>
            </a:r>
            <a:endParaRPr lang="ru-RU" sz="3200" dirty="0">
              <a:solidFill>
                <a:srgbClr val="E31F2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05209" y="1404367"/>
            <a:ext cx="8533582" cy="472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71475" indent="-285750" defTabSz="809625">
              <a:lnSpc>
                <a:spcPct val="80000"/>
              </a:lnSpc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NSD Hotline: </a:t>
            </a:r>
          </a:p>
          <a:p>
            <a:pPr marL="857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tabLst>
                <a:tab pos="0" algn="l"/>
              </a:tabLst>
              <a:defRPr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.: 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+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7 (495) 234-48-27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85725" indent="2762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tabLst>
                <a:tab pos="0" algn="l"/>
              </a:tabLst>
              <a:defRPr/>
            </a:pPr>
            <a:endParaRPr lang="en-US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371475" indent="-285750" defTabSz="809625">
              <a:lnSpc>
                <a:spcPct val="80000"/>
              </a:lnSpc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Client </a:t>
            </a: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Services Division:</a:t>
            </a:r>
          </a:p>
          <a:p>
            <a:pPr marL="360363" defTabSz="809625">
              <a:buClr>
                <a:srgbClr val="0070C0"/>
              </a:buClr>
              <a:buFontTx/>
              <a:buNone/>
              <a:defRPr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.: 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+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7 (495) 956-27-90/91/92/93; (495) 956-09-40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;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b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</a:b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       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495) 745-81-45; (495) 234-48-65 </a:t>
            </a:r>
          </a:p>
          <a:p>
            <a:pPr marL="360363" defTabSz="809625">
              <a:buClr>
                <a:srgbClr val="0070C0"/>
              </a:buClr>
              <a:buFontTx/>
              <a:buNone/>
              <a:defRPr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E-</a:t>
            </a:r>
            <a:r>
              <a:rPr lang="ru-RU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mail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: </a:t>
            </a:r>
            <a:r>
              <a:rPr lang="ru-RU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3"/>
              </a:rPr>
              <a:t>dc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3"/>
              </a:rPr>
              <a:t>@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3"/>
              </a:rPr>
              <a:t>nsd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3"/>
              </a:rPr>
              <a:t>.</a:t>
            </a:r>
            <a:r>
              <a:rPr lang="ru-RU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3"/>
              </a:rPr>
              <a:t>ru</a:t>
            </a:r>
            <a:endParaRPr 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360363" defTabSz="809625">
              <a:buClr>
                <a:srgbClr val="0070C0"/>
              </a:buClr>
              <a:buFontTx/>
              <a:buNone/>
              <a:defRPr/>
            </a:pP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371475" indent="-285750" defTabSz="809625">
              <a:lnSpc>
                <a:spcPct val="80000"/>
              </a:lnSpc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Client Relations Development Department:</a:t>
            </a:r>
          </a:p>
          <a:p>
            <a:pPr marL="85725" indent="2762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tabLst>
                <a:tab pos="0" algn="l"/>
              </a:tabLst>
              <a:defRPr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Tel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.: +7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(495) 234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9960</a:t>
            </a:r>
          </a:p>
          <a:p>
            <a:pPr marL="85725" indent="2762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tabLst>
                <a:tab pos="0" algn="l"/>
              </a:tabLst>
              <a:defRPr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E-</a:t>
            </a:r>
            <a:r>
              <a:rPr lang="ru-RU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mail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: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4"/>
              </a:rPr>
              <a:t>sales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4"/>
              </a:rPr>
              <a:t>@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4"/>
              </a:rPr>
              <a:t>nsd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4"/>
              </a:rPr>
              <a:t>.</a:t>
            </a:r>
            <a:r>
              <a:rPr lang="ru-RU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4"/>
              </a:rPr>
              <a:t>ru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85725" indent="2762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tabLst>
                <a:tab pos="0" algn="l"/>
              </a:tabLst>
              <a:defRPr/>
            </a:pP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371475" indent="-285750" defTabSz="809625">
              <a:lnSpc>
                <a:spcPct val="80000"/>
              </a:lnSpc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Web-sites: </a:t>
            </a:r>
          </a:p>
          <a:p>
            <a:pPr marL="85725" indent="2762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tabLst>
                <a:tab pos="0" algn="l"/>
              </a:tabLst>
              <a:defRPr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  	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5"/>
              </a:rPr>
              <a:t>www.nsd.ru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,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hlinkClick r:id="rId6"/>
              </a:rPr>
              <a:t>www.isin.ru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85725" indent="2762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tabLst>
                <a:tab pos="0" algn="l"/>
              </a:tabLst>
              <a:defRPr/>
            </a:pP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371475" indent="-285750" defTabSz="809625">
              <a:lnSpc>
                <a:spcPct val="80000"/>
              </a:lnSpc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Address: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</a:p>
          <a:p>
            <a:pPr marL="85725" indent="2762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tabLst>
                <a:tab pos="0" algn="l"/>
              </a:tabLst>
              <a:defRPr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12, </a:t>
            </a:r>
            <a:r>
              <a:rPr lang="en-US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Spartakovskaya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str.,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85725" indent="2762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tabLst>
                <a:tab pos="0" algn="l"/>
              </a:tabLst>
              <a:defRPr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	Moscow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,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105066,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Russia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85725" indent="276225" defTabSz="809625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None/>
              <a:tabLst>
                <a:tab pos="0" algn="l"/>
              </a:tabLst>
              <a:defRPr/>
            </a:pP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4D0A914B-4ACA-4CCD-B4CE-2D1A94EA4CCB}" type="slidenum">
              <a:rPr lang="ru-RU" smtClean="0"/>
              <a:pPr algn="r"/>
              <a:t>9</a:t>
            </a:fld>
            <a:endParaRPr lang="ru-RU" dirty="0"/>
          </a:p>
        </p:txBody>
      </p:sp>
      <p:sp>
        <p:nvSpPr>
          <p:cNvPr id="7" name="Номер слайда 4"/>
          <p:cNvSpPr txBox="1">
            <a:spLocks/>
          </p:cNvSpPr>
          <p:nvPr/>
        </p:nvSpPr>
        <p:spPr>
          <a:xfrm>
            <a:off x="9996740" y="7357936"/>
            <a:ext cx="694927" cy="4025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1043056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0A914B-4ACA-4CCD-B4CE-2D1A94EA4CCB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186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9252</TotalTime>
  <Words>1156</Words>
  <Application>Microsoft Office PowerPoint</Application>
  <PresentationFormat>Произвольный</PresentationFormat>
  <Paragraphs>244</Paragraphs>
  <Slides>10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Image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nsd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Ермакова Ольга Игоревна</dc:creator>
  <cp:lastModifiedBy>Gusalova</cp:lastModifiedBy>
  <cp:revision>114</cp:revision>
  <cp:lastPrinted>2013-04-23T13:40:57Z</cp:lastPrinted>
  <dcterms:created xsi:type="dcterms:W3CDTF">2013-01-22T12:56:23Z</dcterms:created>
  <dcterms:modified xsi:type="dcterms:W3CDTF">2013-05-14T15:18:01Z</dcterms:modified>
</cp:coreProperties>
</file>