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8" r:id="rId2"/>
    <p:sldId id="259" r:id="rId3"/>
    <p:sldId id="264" r:id="rId4"/>
    <p:sldId id="262" r:id="rId5"/>
    <p:sldId id="267" r:id="rId6"/>
    <p:sldId id="263" r:id="rId7"/>
    <p:sldId id="265" r:id="rId8"/>
    <p:sldId id="266" r:id="rId9"/>
    <p:sldId id="261" r:id="rId10"/>
  </p:sldIdLst>
  <p:sldSz cx="10693400" cy="7561263"/>
  <p:notesSz cx="6807200" cy="9939338"/>
  <p:defaultTextStyle>
    <a:defPPr>
      <a:defRPr lang="ru-RU"/>
    </a:defPPr>
    <a:lvl1pPr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520700" indent="-63500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1042988" indent="-128588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563688" indent="-192088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2085975" indent="-257175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F77D"/>
    <a:srgbClr val="CC0000"/>
    <a:srgbClr val="E31F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987" autoAdjust="0"/>
    <p:restoredTop sz="84642" autoAdjust="0"/>
  </p:normalViewPr>
  <p:slideViewPr>
    <p:cSldViewPr>
      <p:cViewPr>
        <p:scale>
          <a:sx n="80" d="100"/>
          <a:sy n="80" d="100"/>
        </p:scale>
        <p:origin x="-840" y="72"/>
      </p:cViewPr>
      <p:guideLst>
        <p:guide orient="horz" pos="2382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010" y="-77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51163" cy="496888"/>
          </a:xfrm>
          <a:prstGeom prst="rect">
            <a:avLst/>
          </a:prstGeom>
        </p:spPr>
        <p:txBody>
          <a:bodyPr vert="horz" lIns="91549" tIns="45774" rIns="91549" bIns="45774" rtlCol="0"/>
          <a:lstStyle>
            <a:lvl1pPr algn="l" defTabSz="104429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51163" cy="496888"/>
          </a:xfrm>
          <a:prstGeom prst="rect">
            <a:avLst/>
          </a:prstGeom>
        </p:spPr>
        <p:txBody>
          <a:bodyPr vert="horz" lIns="91549" tIns="45774" rIns="91549" bIns="45774" rtlCol="0"/>
          <a:lstStyle>
            <a:lvl1pPr algn="r" defTabSz="104429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C4141B9-69C8-4A23-9FBE-CC4F48EA1D0B}" type="datetimeFigureOut">
              <a:rPr lang="ru-RU"/>
              <a:pPr>
                <a:defRPr/>
              </a:pPr>
              <a:t>02.05.2013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51163" cy="496887"/>
          </a:xfrm>
          <a:prstGeom prst="rect">
            <a:avLst/>
          </a:prstGeom>
        </p:spPr>
        <p:txBody>
          <a:bodyPr vert="horz" lIns="91549" tIns="45774" rIns="91549" bIns="45774" rtlCol="0" anchor="b"/>
          <a:lstStyle>
            <a:lvl1pPr algn="r" defTabSz="104429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966834E-21B0-49BE-80DC-C0EEB5E595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87353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51163" cy="496888"/>
          </a:xfrm>
          <a:prstGeom prst="rect">
            <a:avLst/>
          </a:prstGeom>
        </p:spPr>
        <p:txBody>
          <a:bodyPr vert="horz" lIns="91549" tIns="45774" rIns="91549" bIns="45774" rtlCol="0"/>
          <a:lstStyle>
            <a:lvl1pPr algn="l" defTabSz="104429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4450" y="0"/>
            <a:ext cx="2951163" cy="496888"/>
          </a:xfrm>
          <a:prstGeom prst="rect">
            <a:avLst/>
          </a:prstGeom>
        </p:spPr>
        <p:txBody>
          <a:bodyPr vert="horz" lIns="91549" tIns="45774" rIns="91549" bIns="45774" rtlCol="0"/>
          <a:lstStyle>
            <a:lvl1pPr algn="r" defTabSz="104429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0E4D26B-3FBC-494A-A4C3-0375CA7CEB0A}" type="datetimeFigureOut">
              <a:rPr lang="ru-RU"/>
              <a:pPr>
                <a:defRPr/>
              </a:pPr>
              <a:t>02.05.2013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69938" y="746125"/>
            <a:ext cx="5267325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49" tIns="45774" rIns="91549" bIns="45774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039" y="4721225"/>
            <a:ext cx="5445125" cy="4471988"/>
          </a:xfrm>
          <a:prstGeom prst="rect">
            <a:avLst/>
          </a:prstGeom>
        </p:spPr>
        <p:txBody>
          <a:bodyPr vert="horz" lIns="91549" tIns="45774" rIns="91549" bIns="45774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0863"/>
            <a:ext cx="2951163" cy="496887"/>
          </a:xfrm>
          <a:prstGeom prst="rect">
            <a:avLst/>
          </a:prstGeom>
        </p:spPr>
        <p:txBody>
          <a:bodyPr vert="horz" lIns="91549" tIns="45774" rIns="91549" bIns="45774" rtlCol="0" anchor="b"/>
          <a:lstStyle>
            <a:lvl1pPr algn="l" defTabSz="104429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4450" y="9440863"/>
            <a:ext cx="2951163" cy="496887"/>
          </a:xfrm>
          <a:prstGeom prst="rect">
            <a:avLst/>
          </a:prstGeom>
        </p:spPr>
        <p:txBody>
          <a:bodyPr vert="horz" lIns="91549" tIns="45774" rIns="91549" bIns="45774" rtlCol="0" anchor="b"/>
          <a:lstStyle>
            <a:lvl1pPr algn="r" defTabSz="104429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EED4295-BB7D-406A-B5F0-712F624C59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88122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0700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988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3688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5975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CA" smtClean="0"/>
              <a:t>Before we look at the challenges faced by initiatives with cross-currency settlements, lets look at the challenges faced by CSDs. </a:t>
            </a:r>
          </a:p>
          <a:p>
            <a:r>
              <a:rPr lang="en-CA" smtClean="0"/>
              <a:t>Therefore, we also look at how and what CSDs roles are…. </a:t>
            </a:r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7D6E0DA-B50A-4FCE-8671-9B7464CE2E15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7002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0828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1145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1042988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595959"/>
          </a:solidFill>
          <a:latin typeface="+mj-lt"/>
          <a:ea typeface="+mj-ea"/>
          <a:cs typeface="+mj-cs"/>
        </a:defRPr>
      </a:lvl1pPr>
      <a:lvl2pPr algn="l" defTabSz="1042988" rtl="0" eaLnBrk="0" fontAlgn="base" hangingPunct="0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Calibri" pitchFamily="34" charset="0"/>
        </a:defRPr>
      </a:lvl2pPr>
      <a:lvl3pPr algn="l" defTabSz="1042988" rtl="0" eaLnBrk="0" fontAlgn="base" hangingPunct="0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Calibri" pitchFamily="34" charset="0"/>
        </a:defRPr>
      </a:lvl3pPr>
      <a:lvl4pPr algn="l" defTabSz="1042988" rtl="0" eaLnBrk="0" fontAlgn="base" hangingPunct="0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Calibri" pitchFamily="34" charset="0"/>
        </a:defRPr>
      </a:lvl4pPr>
      <a:lvl5pPr algn="l" defTabSz="1042988" rtl="0" eaLnBrk="0" fontAlgn="base" hangingPunct="0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Calibri" pitchFamily="34" charset="0"/>
        </a:defRPr>
      </a:lvl5pPr>
      <a:lvl6pPr marL="457200" algn="l" defTabSz="1042988" rtl="0" fontAlgn="base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Calibri" pitchFamily="34" charset="0"/>
        </a:defRPr>
      </a:lvl6pPr>
      <a:lvl7pPr marL="914400" algn="l" defTabSz="1042988" rtl="0" fontAlgn="base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Calibri" pitchFamily="34" charset="0"/>
        </a:defRPr>
      </a:lvl7pPr>
      <a:lvl8pPr marL="1371600" algn="l" defTabSz="1042988" rtl="0" fontAlgn="base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Calibri" pitchFamily="34" charset="0"/>
        </a:defRPr>
      </a:lvl8pPr>
      <a:lvl9pPr marL="1828800" algn="l" defTabSz="1042988" rtl="0" fontAlgn="base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Calibri" pitchFamily="34" charset="0"/>
        </a:defRPr>
      </a:lvl9pPr>
    </p:titleStyle>
    <p:bodyStyle>
      <a:lvl1pPr marL="390525" indent="-390525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rgbClr val="595959"/>
          </a:solidFill>
          <a:latin typeface="+mn-lt"/>
          <a:ea typeface="+mn-ea"/>
          <a:cs typeface="+mn-cs"/>
        </a:defRPr>
      </a:lvl1pPr>
      <a:lvl2pPr marL="846138" indent="-325438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rgbClr val="595959"/>
          </a:solidFill>
          <a:latin typeface="+mn-lt"/>
          <a:ea typeface="+mn-ea"/>
          <a:cs typeface="+mn-cs"/>
        </a:defRPr>
      </a:lvl2pPr>
      <a:lvl3pPr marL="1303338" indent="-260350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rgbClr val="595959"/>
          </a:solidFill>
          <a:latin typeface="+mn-lt"/>
          <a:ea typeface="+mn-ea"/>
          <a:cs typeface="+mn-cs"/>
        </a:defRPr>
      </a:lvl3pPr>
      <a:lvl4pPr marL="1824038" indent="-260350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rgbClr val="595959"/>
          </a:solidFill>
          <a:latin typeface="+mn-lt"/>
          <a:ea typeface="+mn-ea"/>
          <a:cs typeface="+mn-cs"/>
        </a:defRPr>
      </a:lvl4pPr>
      <a:lvl5pPr marL="2346325" indent="-260350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 kern="1200">
          <a:solidFill>
            <a:srgbClr val="595959"/>
          </a:solidFill>
          <a:latin typeface="+mn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52" r="-4556"/>
          <a:stretch>
            <a:fillRect/>
          </a:stretch>
        </p:blipFill>
        <p:spPr bwMode="auto">
          <a:xfrm>
            <a:off x="0" y="1588"/>
            <a:ext cx="9036050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49" t="14449" r="2744" b="-2"/>
          <a:stretch>
            <a:fillRect/>
          </a:stretch>
        </p:blipFill>
        <p:spPr bwMode="auto">
          <a:xfrm>
            <a:off x="4843463" y="-34925"/>
            <a:ext cx="5903912" cy="388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4" t="-2" r="-2849" b="14449"/>
          <a:stretch>
            <a:fillRect/>
          </a:stretch>
        </p:blipFill>
        <p:spPr bwMode="auto">
          <a:xfrm>
            <a:off x="-36513" y="3708400"/>
            <a:ext cx="5903913" cy="388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975" y="6329363"/>
            <a:ext cx="1079500" cy="108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9438" y="84138"/>
            <a:ext cx="2324100" cy="276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Rectangle 1"/>
          <p:cNvSpPr>
            <a:spLocks noChangeArrowheads="1"/>
          </p:cNvSpPr>
          <p:nvPr/>
        </p:nvSpPr>
        <p:spPr bwMode="auto">
          <a:xfrm>
            <a:off x="882650" y="3127375"/>
            <a:ext cx="8478838" cy="144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5000"/>
              </a:lnSpc>
            </a:pPr>
            <a:r>
              <a:rPr lang="en-US" sz="6000" b="1" dirty="0">
                <a:latin typeface="Arabic Typesetting" pitchFamily="66" charset="-78"/>
                <a:cs typeface="Arabic Typesetting" pitchFamily="66" charset="-78"/>
              </a:rPr>
              <a:t>Challenges of Regional Initiatives with Cross-Currency Settlement</a:t>
            </a:r>
          </a:p>
        </p:txBody>
      </p:sp>
      <p:sp>
        <p:nvSpPr>
          <p:cNvPr id="1032" name="Rectangle 2"/>
          <p:cNvSpPr>
            <a:spLocks noChangeArrowheads="1"/>
          </p:cNvSpPr>
          <p:nvPr/>
        </p:nvSpPr>
        <p:spPr bwMode="auto">
          <a:xfrm>
            <a:off x="882650" y="4543425"/>
            <a:ext cx="6878638" cy="143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ts val="3500"/>
              </a:lnSpc>
            </a:pPr>
            <a:r>
              <a:rPr lang="en-CA" sz="4000" dirty="0">
                <a:latin typeface="Arabic Typesetting" pitchFamily="66" charset="-78"/>
                <a:cs typeface="Arabic Typesetting" pitchFamily="66" charset="-78"/>
              </a:rPr>
              <a:t>Mr. Lum Yong Teng, VP, Head of Depository</a:t>
            </a:r>
          </a:p>
          <a:p>
            <a:pPr>
              <a:lnSpc>
                <a:spcPts val="3500"/>
              </a:lnSpc>
            </a:pPr>
            <a:r>
              <a:rPr lang="en-CA" sz="4000" dirty="0">
                <a:latin typeface="Arabic Typesetting" pitchFamily="66" charset="-78"/>
                <a:cs typeface="Arabic Typesetting" pitchFamily="66" charset="-78"/>
              </a:rPr>
              <a:t>Singapore Exchange</a:t>
            </a:r>
          </a:p>
          <a:p>
            <a:pPr>
              <a:lnSpc>
                <a:spcPts val="3500"/>
              </a:lnSpc>
            </a:pPr>
            <a:r>
              <a:rPr lang="en-CA" sz="4000" i="1" dirty="0">
                <a:latin typeface="Arabic Typesetting" pitchFamily="66" charset="-78"/>
                <a:cs typeface="Arabic Typesetting" pitchFamily="66" charset="-78"/>
              </a:rPr>
              <a:t>29 May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1" t="336" r="227" b="50664"/>
          <a:stretch>
            <a:fillRect/>
          </a:stretch>
        </p:blipFill>
        <p:spPr bwMode="auto">
          <a:xfrm>
            <a:off x="3062288" y="7091363"/>
            <a:ext cx="763270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09" t="-2" r="-3326" b="50999"/>
          <a:stretch>
            <a:fillRect/>
          </a:stretch>
        </p:blipFill>
        <p:spPr bwMode="auto">
          <a:xfrm>
            <a:off x="3175" y="7088188"/>
            <a:ext cx="334803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Рисунок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4850" y="-4763"/>
            <a:ext cx="1117600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998075" y="7358063"/>
            <a:ext cx="695325" cy="40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fld id="{2975332B-02CC-4766-BE3C-92DEB554308D}" type="slidenum">
              <a:rPr lang="ru-RU" sz="1200">
                <a:solidFill>
                  <a:schemeClr val="bg1"/>
                </a:solidFill>
              </a:rPr>
              <a:pPr algn="r" eaLnBrk="1" hangingPunct="1"/>
              <a:t>2</a:t>
            </a:fld>
            <a:endParaRPr lang="ru-RU" sz="1200">
              <a:solidFill>
                <a:schemeClr val="bg1"/>
              </a:solidFill>
            </a:endParaRPr>
          </a:p>
        </p:txBody>
      </p:sp>
      <p:sp>
        <p:nvSpPr>
          <p:cNvPr id="2054" name="Rectangle 2"/>
          <p:cNvSpPr>
            <a:spLocks noChangeArrowheads="1"/>
          </p:cNvSpPr>
          <p:nvPr/>
        </p:nvSpPr>
        <p:spPr bwMode="auto">
          <a:xfrm>
            <a:off x="739775" y="2205038"/>
            <a:ext cx="9286875" cy="481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 algn="just">
              <a:buFont typeface="+mj-lt"/>
              <a:buAutoNum type="arabicPeriod"/>
              <a:defRPr/>
            </a:pPr>
            <a:r>
              <a:rPr lang="en-US" sz="2000" b="1" dirty="0"/>
              <a:t>A CSD is a national organization that traditionally serves the domestic market</a:t>
            </a:r>
          </a:p>
          <a:p>
            <a:pPr marL="457200" indent="-457200" algn="just">
              <a:buFont typeface="+mj-lt"/>
              <a:buAutoNum type="arabicPeriod"/>
              <a:defRPr/>
            </a:pPr>
            <a:endParaRPr lang="en-CA" dirty="0"/>
          </a:p>
          <a:p>
            <a:pPr marL="977900" lvl="1" indent="-457200" algn="just">
              <a:buFont typeface="+mj-lt"/>
              <a:buAutoNum type="alphaLcParenR"/>
              <a:defRPr/>
            </a:pPr>
            <a:r>
              <a:rPr lang="en-US" sz="1800" dirty="0"/>
              <a:t>It holds securities in certificated or dematerialized form and facilitates the transfer of ownership via book-entry movements in securities accounts.</a:t>
            </a:r>
          </a:p>
          <a:p>
            <a:pPr marL="977900" lvl="1" indent="-457200" algn="just">
              <a:buFont typeface="+mj-lt"/>
              <a:buAutoNum type="alphaLcParenR"/>
              <a:defRPr/>
            </a:pPr>
            <a:endParaRPr lang="en-CA" sz="1800" dirty="0"/>
          </a:p>
          <a:p>
            <a:pPr marL="977900" lvl="1" indent="-457200" algn="just">
              <a:buFont typeface="+mj-lt"/>
              <a:buAutoNum type="alphaLcParenR"/>
              <a:defRPr/>
            </a:pPr>
            <a:r>
              <a:rPr lang="en-US" sz="1800" dirty="0"/>
              <a:t>The precise activities of a CSD vary based on jurisdiction, market needs </a:t>
            </a:r>
            <a:r>
              <a:rPr lang="en-US" sz="1800" dirty="0" smtClean="0"/>
              <a:t>and </a:t>
            </a:r>
            <a:r>
              <a:rPr lang="en-US" sz="1800" dirty="0"/>
              <a:t>market practices.</a:t>
            </a:r>
          </a:p>
          <a:p>
            <a:pPr marL="457200" indent="-457200" algn="just">
              <a:buFont typeface="+mj-lt"/>
              <a:buAutoNum type="arabicPeriod"/>
              <a:defRPr/>
            </a:pPr>
            <a:endParaRPr lang="en-CA" dirty="0"/>
          </a:p>
          <a:p>
            <a:pPr marL="457200" indent="-457200" algn="just">
              <a:buFont typeface="+mj-lt"/>
              <a:buAutoNum type="arabicPeriod"/>
              <a:defRPr/>
            </a:pPr>
            <a:r>
              <a:rPr lang="en-CA" sz="2000" b="1" dirty="0"/>
              <a:t>A CSD is a custodian for different asset classes but not cash</a:t>
            </a:r>
          </a:p>
          <a:p>
            <a:pPr marL="457200" indent="-457200" algn="just">
              <a:buFont typeface="+mj-lt"/>
              <a:buAutoNum type="arabicPeriod"/>
              <a:defRPr/>
            </a:pPr>
            <a:endParaRPr lang="en-CA" dirty="0"/>
          </a:p>
          <a:p>
            <a:pPr marL="977900" lvl="1" indent="-457200" algn="just">
              <a:buFont typeface="+mj-lt"/>
              <a:buAutoNum type="alphaLcParenR"/>
              <a:defRPr/>
            </a:pPr>
            <a:r>
              <a:rPr lang="en-CA" sz="1800" dirty="0"/>
              <a:t>Cash is usually held with banks under different regulatory oversight and legislation.</a:t>
            </a:r>
          </a:p>
          <a:p>
            <a:pPr marL="977900" lvl="1" indent="-457200" algn="just">
              <a:buFont typeface="+mj-lt"/>
              <a:buAutoNum type="alphaLcParenR"/>
              <a:defRPr/>
            </a:pPr>
            <a:endParaRPr lang="en-CA" sz="1800" dirty="0"/>
          </a:p>
          <a:p>
            <a:pPr marL="977900" lvl="1" indent="-457200" algn="just">
              <a:buFont typeface="+mj-lt"/>
              <a:buAutoNum type="alphaLcParenR"/>
              <a:defRPr/>
            </a:pPr>
            <a:r>
              <a:rPr lang="en-CA" sz="1800" dirty="0"/>
              <a:t>A CSD relies on banks acting as its cash settlement agents. Banks in turn use network of correspondent banks for clearing of foreign currency transactions.</a:t>
            </a:r>
          </a:p>
          <a:p>
            <a:pPr marL="977900" lvl="1" indent="-457200" algn="just">
              <a:buFont typeface="+mj-lt"/>
              <a:buAutoNum type="alphaLcParenR"/>
              <a:defRPr/>
            </a:pPr>
            <a:endParaRPr lang="en-CA" dirty="0"/>
          </a:p>
          <a:p>
            <a:pPr algn="just">
              <a:defRPr/>
            </a:pPr>
            <a:endParaRPr lang="en-CA" dirty="0"/>
          </a:p>
        </p:txBody>
      </p:sp>
      <p:sp>
        <p:nvSpPr>
          <p:cNvPr id="2055" name="Title 2"/>
          <p:cNvSpPr txBox="1">
            <a:spLocks/>
          </p:cNvSpPr>
          <p:nvPr/>
        </p:nvSpPr>
        <p:spPr bwMode="auto">
          <a:xfrm>
            <a:off x="739775" y="981075"/>
            <a:ext cx="891222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en-CA" sz="3200" b="1" dirty="0">
                <a:solidFill>
                  <a:srgbClr val="595959"/>
                </a:solidFill>
              </a:rPr>
              <a:t>Why are there challenges faced by CSDs?</a:t>
            </a:r>
            <a:endParaRPr lang="en-US" sz="3200" b="1" dirty="0">
              <a:solidFill>
                <a:srgbClr val="59595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233363" y="2176463"/>
            <a:ext cx="5113337" cy="4124325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3160713" y="3224213"/>
            <a:ext cx="1898650" cy="2573337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307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1" t="336" r="227" b="50664"/>
          <a:stretch>
            <a:fillRect/>
          </a:stretch>
        </p:blipFill>
        <p:spPr bwMode="auto">
          <a:xfrm>
            <a:off x="3062288" y="7091363"/>
            <a:ext cx="763270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09" t="-2" r="-3326" b="50999"/>
          <a:stretch>
            <a:fillRect/>
          </a:stretch>
        </p:blipFill>
        <p:spPr bwMode="auto">
          <a:xfrm>
            <a:off x="3175" y="7088188"/>
            <a:ext cx="334803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Рисунок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4850" y="-4763"/>
            <a:ext cx="1117600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9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998075" y="7358063"/>
            <a:ext cx="695325" cy="40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fld id="{29FAED11-8005-41B7-93C1-1342DDBBA35E}" type="slidenum">
              <a:rPr lang="ru-RU" sz="1200">
                <a:solidFill>
                  <a:schemeClr val="bg1"/>
                </a:solidFill>
              </a:rPr>
              <a:pPr algn="r" eaLnBrk="1" hangingPunct="1"/>
              <a:t>3</a:t>
            </a:fld>
            <a:endParaRPr lang="ru-RU" sz="1200">
              <a:solidFill>
                <a:schemeClr val="bg1"/>
              </a:solidFill>
            </a:endParaRPr>
          </a:p>
        </p:txBody>
      </p:sp>
      <p:sp>
        <p:nvSpPr>
          <p:cNvPr id="3080" name="TextBox 2"/>
          <p:cNvSpPr txBox="1">
            <a:spLocks noChangeArrowheads="1"/>
          </p:cNvSpPr>
          <p:nvPr/>
        </p:nvSpPr>
        <p:spPr bwMode="auto">
          <a:xfrm>
            <a:off x="1602284" y="2405063"/>
            <a:ext cx="245740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CA" b="1" dirty="0" smtClean="0"/>
              <a:t>Offshore Settlement</a:t>
            </a:r>
            <a:endParaRPr lang="en-US" b="1" dirty="0"/>
          </a:p>
        </p:txBody>
      </p:sp>
      <p:sp>
        <p:nvSpPr>
          <p:cNvPr id="40" name="Rectangle 39"/>
          <p:cNvSpPr/>
          <p:nvPr/>
        </p:nvSpPr>
        <p:spPr>
          <a:xfrm>
            <a:off x="450850" y="3106738"/>
            <a:ext cx="1209675" cy="64928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CA" sz="1800" dirty="0">
                <a:solidFill>
                  <a:schemeClr val="tx1"/>
                </a:solidFill>
              </a:rPr>
              <a:t>Participant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450850" y="4238625"/>
            <a:ext cx="1209675" cy="6477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CA" sz="1800" dirty="0">
                <a:solidFill>
                  <a:schemeClr val="tx1"/>
                </a:solidFill>
              </a:rPr>
              <a:t>Participant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1962325" y="3060700"/>
            <a:ext cx="1041226" cy="182562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CA" sz="1800" dirty="0" smtClean="0">
                <a:solidFill>
                  <a:schemeClr val="tx1"/>
                </a:solidFill>
              </a:rPr>
              <a:t>Investor CSD</a:t>
            </a:r>
            <a:endParaRPr lang="en-US" sz="1800" baseline="-25000" dirty="0">
              <a:solidFill>
                <a:schemeClr val="tx1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3309938" y="3762375"/>
            <a:ext cx="1584325" cy="517525"/>
          </a:xfrm>
          <a:prstGeom prst="roundRect">
            <a:avLst/>
          </a:prstGeom>
          <a:solidFill>
            <a:srgbClr val="F7F77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CA" sz="1800" dirty="0">
                <a:solidFill>
                  <a:schemeClr val="tx1"/>
                </a:solidFill>
              </a:rPr>
              <a:t>Domestic </a:t>
            </a:r>
            <a:r>
              <a:rPr lang="en-CA" sz="1800" dirty="0" smtClean="0">
                <a:solidFill>
                  <a:schemeClr val="tx1"/>
                </a:solidFill>
              </a:rPr>
              <a:t>CCY </a:t>
            </a:r>
            <a:r>
              <a:rPr lang="en-CA" sz="1800" dirty="0">
                <a:solidFill>
                  <a:schemeClr val="tx1"/>
                </a:solidFill>
              </a:rPr>
              <a:t>Account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3309938" y="5022850"/>
            <a:ext cx="1584325" cy="515938"/>
          </a:xfrm>
          <a:prstGeom prst="roundRect">
            <a:avLst/>
          </a:prstGeom>
          <a:solidFill>
            <a:srgbClr val="F7F77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CA" sz="1800" dirty="0" smtClean="0">
                <a:solidFill>
                  <a:schemeClr val="tx1"/>
                </a:solidFill>
              </a:rPr>
              <a:t>Foreign CCY </a:t>
            </a:r>
            <a:r>
              <a:rPr lang="en-CA" sz="1800" dirty="0">
                <a:solidFill>
                  <a:schemeClr val="tx1"/>
                </a:solidFill>
              </a:rPr>
              <a:t>Account</a:t>
            </a:r>
            <a:endParaRPr lang="en-US" sz="1800" dirty="0">
              <a:solidFill>
                <a:schemeClr val="tx1"/>
              </a:solidFill>
            </a:endParaRPr>
          </a:p>
        </p:txBody>
      </p:sp>
      <p:cxnSp>
        <p:nvCxnSpPr>
          <p:cNvPr id="6" name="Straight Arrow Connector 5"/>
          <p:cNvCxnSpPr>
            <a:stCxn id="4" idx="2"/>
          </p:cNvCxnSpPr>
          <p:nvPr/>
        </p:nvCxnSpPr>
        <p:spPr>
          <a:xfrm>
            <a:off x="4102100" y="4279900"/>
            <a:ext cx="0" cy="709613"/>
          </a:xfrm>
          <a:prstGeom prst="straightConnector1">
            <a:avLst/>
          </a:prstGeom>
          <a:ln w="38100">
            <a:prstDash val="sys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ounded Rectangle 48"/>
          <p:cNvSpPr/>
          <p:nvPr/>
        </p:nvSpPr>
        <p:spPr>
          <a:xfrm>
            <a:off x="5346700" y="2101850"/>
            <a:ext cx="5113338" cy="4124325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5656263" y="3219450"/>
            <a:ext cx="1897062" cy="2573338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5346700" y="2849563"/>
            <a:ext cx="0" cy="2751137"/>
          </a:xfrm>
          <a:prstGeom prst="line">
            <a:avLst/>
          </a:prstGeom>
          <a:ln w="762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ounded Rectangle 51"/>
          <p:cNvSpPr/>
          <p:nvPr/>
        </p:nvSpPr>
        <p:spPr>
          <a:xfrm>
            <a:off x="7723188" y="3724275"/>
            <a:ext cx="962025" cy="182562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CA" sz="1800" dirty="0" smtClean="0">
                <a:solidFill>
                  <a:schemeClr val="tx1"/>
                </a:solidFill>
              </a:rPr>
              <a:t>Issuer CSD</a:t>
            </a:r>
            <a:endParaRPr lang="en-US" sz="1800" baseline="-25000" dirty="0">
              <a:solidFill>
                <a:schemeClr val="tx1"/>
              </a:solidFill>
            </a:endParaRPr>
          </a:p>
        </p:txBody>
      </p:sp>
      <p:sp>
        <p:nvSpPr>
          <p:cNvPr id="54" name="Rounded Rectangle 53"/>
          <p:cNvSpPr/>
          <p:nvPr/>
        </p:nvSpPr>
        <p:spPr>
          <a:xfrm>
            <a:off x="5778500" y="5022850"/>
            <a:ext cx="1584325" cy="515938"/>
          </a:xfrm>
          <a:prstGeom prst="roundRect">
            <a:avLst/>
          </a:prstGeom>
          <a:solidFill>
            <a:srgbClr val="F7F77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CA" sz="1800" dirty="0" smtClean="0">
                <a:solidFill>
                  <a:schemeClr val="tx1"/>
                </a:solidFill>
              </a:rPr>
              <a:t>Foreign CCY Account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9032875" y="3724275"/>
            <a:ext cx="1209675" cy="6477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CA" sz="1800" dirty="0">
                <a:solidFill>
                  <a:schemeClr val="tx1"/>
                </a:solidFill>
              </a:rPr>
              <a:t>Participant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9032875" y="4854575"/>
            <a:ext cx="1209675" cy="6477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CA" sz="1800" dirty="0">
                <a:solidFill>
                  <a:schemeClr val="tx1"/>
                </a:solidFill>
              </a:rPr>
              <a:t>Participant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3096" name="TextBox 57"/>
          <p:cNvSpPr txBox="1">
            <a:spLocks noChangeArrowheads="1"/>
          </p:cNvSpPr>
          <p:nvPr/>
        </p:nvSpPr>
        <p:spPr bwMode="auto">
          <a:xfrm>
            <a:off x="6656732" y="2392363"/>
            <a:ext cx="243438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CA" b="1" dirty="0" smtClean="0"/>
              <a:t>Onshore Settlement</a:t>
            </a:r>
            <a:endParaRPr lang="en-US" b="1" dirty="0"/>
          </a:p>
        </p:txBody>
      </p:sp>
      <p:cxnSp>
        <p:nvCxnSpPr>
          <p:cNvPr id="18" name="Straight Arrow Connector 17"/>
          <p:cNvCxnSpPr>
            <a:stCxn id="40" idx="3"/>
          </p:cNvCxnSpPr>
          <p:nvPr/>
        </p:nvCxnSpPr>
        <p:spPr>
          <a:xfrm flipV="1">
            <a:off x="1660525" y="3430588"/>
            <a:ext cx="301800" cy="79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>
            <a:off x="1684338" y="4540250"/>
            <a:ext cx="277987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>
            <a:stCxn id="56" idx="1"/>
          </p:cNvCxnSpPr>
          <p:nvPr/>
        </p:nvCxnSpPr>
        <p:spPr>
          <a:xfrm flipH="1">
            <a:off x="8685213" y="4048125"/>
            <a:ext cx="347662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 flipH="1">
            <a:off x="8685213" y="5172075"/>
            <a:ext cx="347662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>
            <a:off x="4894263" y="5281613"/>
            <a:ext cx="762000" cy="0"/>
          </a:xfrm>
          <a:prstGeom prst="straightConnector1">
            <a:avLst/>
          </a:prstGeom>
          <a:ln w="38100"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/>
          <p:nvPr/>
        </p:nvCxnSpPr>
        <p:spPr>
          <a:xfrm>
            <a:off x="2970213" y="4022725"/>
            <a:ext cx="38100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>
            <a:off x="7362825" y="5280025"/>
            <a:ext cx="38100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05" name="TextBox 23"/>
          <p:cNvSpPr txBox="1">
            <a:spLocks noChangeArrowheads="1"/>
          </p:cNvSpPr>
          <p:nvPr/>
        </p:nvSpPr>
        <p:spPr bwMode="auto">
          <a:xfrm>
            <a:off x="4129088" y="4438650"/>
            <a:ext cx="44450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CA"/>
              <a:t>FX</a:t>
            </a:r>
            <a:endParaRPr lang="en-US"/>
          </a:p>
        </p:txBody>
      </p:sp>
      <p:sp>
        <p:nvSpPr>
          <p:cNvPr id="3107" name="Title 2"/>
          <p:cNvSpPr txBox="1">
            <a:spLocks/>
          </p:cNvSpPr>
          <p:nvPr/>
        </p:nvSpPr>
        <p:spPr bwMode="auto">
          <a:xfrm>
            <a:off x="711200" y="1133475"/>
            <a:ext cx="891222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en-CA" sz="3200" b="1">
                <a:solidFill>
                  <a:srgbClr val="595959"/>
                </a:solidFill>
              </a:rPr>
              <a:t>Cross Border Challenges</a:t>
            </a:r>
            <a:endParaRPr lang="en-US" sz="3200" b="1">
              <a:solidFill>
                <a:srgbClr val="595959"/>
              </a:solidFill>
            </a:endParaRPr>
          </a:p>
        </p:txBody>
      </p:sp>
      <p:sp>
        <p:nvSpPr>
          <p:cNvPr id="3108" name="TextBox 24"/>
          <p:cNvSpPr txBox="1">
            <a:spLocks noChangeArrowheads="1"/>
          </p:cNvSpPr>
          <p:nvPr/>
        </p:nvSpPr>
        <p:spPr bwMode="auto">
          <a:xfrm>
            <a:off x="3741738" y="3224213"/>
            <a:ext cx="72072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CA"/>
              <a:t>Bank</a:t>
            </a:r>
            <a:endParaRPr lang="en-US"/>
          </a:p>
        </p:txBody>
      </p:sp>
      <p:sp>
        <p:nvSpPr>
          <p:cNvPr id="3109" name="TextBox 78"/>
          <p:cNvSpPr txBox="1">
            <a:spLocks noChangeArrowheads="1"/>
          </p:cNvSpPr>
          <p:nvPr/>
        </p:nvSpPr>
        <p:spPr bwMode="auto">
          <a:xfrm>
            <a:off x="6243638" y="3265488"/>
            <a:ext cx="720725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CA"/>
              <a:t>Bank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1" t="336" r="227" b="50664"/>
          <a:stretch>
            <a:fillRect/>
          </a:stretch>
        </p:blipFill>
        <p:spPr bwMode="auto">
          <a:xfrm>
            <a:off x="3062288" y="7091363"/>
            <a:ext cx="763270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09" t="-2" r="-3326" b="50999"/>
          <a:stretch>
            <a:fillRect/>
          </a:stretch>
        </p:blipFill>
        <p:spPr bwMode="auto">
          <a:xfrm>
            <a:off x="3175" y="7088188"/>
            <a:ext cx="334803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Рисунок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4850" y="-4763"/>
            <a:ext cx="1117600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998075" y="7358063"/>
            <a:ext cx="695325" cy="40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fld id="{4006EA03-5C1C-4A1D-865E-3E2E977BED9D}" type="slidenum">
              <a:rPr lang="ru-RU" sz="1200">
                <a:solidFill>
                  <a:schemeClr val="bg1"/>
                </a:solidFill>
              </a:rPr>
              <a:pPr algn="r" eaLnBrk="1" hangingPunct="1"/>
              <a:t>4</a:t>
            </a:fld>
            <a:endParaRPr lang="ru-RU" sz="120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82650" y="1981200"/>
            <a:ext cx="9144000" cy="47085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algn="just">
              <a:buFont typeface="+mj-lt"/>
              <a:buAutoNum type="arabicPeriod"/>
              <a:defRPr/>
            </a:pPr>
            <a:r>
              <a:rPr lang="en-CA" sz="2000" b="1" dirty="0"/>
              <a:t>Regulatory and Legal</a:t>
            </a:r>
          </a:p>
          <a:p>
            <a:pPr marL="457200" indent="-457200" algn="just">
              <a:buFont typeface="+mj-lt"/>
              <a:buAutoNum type="arabicPeriod"/>
              <a:defRPr/>
            </a:pPr>
            <a:endParaRPr lang="en-CA" sz="2000" b="1" dirty="0"/>
          </a:p>
          <a:p>
            <a:pPr marL="863600" lvl="1" indent="-342900" algn="just">
              <a:buFont typeface="+mj-lt"/>
              <a:buAutoNum type="alphaLcParenR"/>
              <a:defRPr/>
            </a:pPr>
            <a:r>
              <a:rPr lang="en-US" sz="1800" dirty="0"/>
              <a:t>Domestic regulations may </a:t>
            </a:r>
            <a:r>
              <a:rPr lang="en-US" sz="1800" dirty="0" smtClean="0"/>
              <a:t>restrict the </a:t>
            </a:r>
            <a:r>
              <a:rPr lang="en-US" sz="1800" dirty="0"/>
              <a:t>CSD from the custody of cash. </a:t>
            </a:r>
          </a:p>
          <a:p>
            <a:pPr marL="863600" lvl="1" indent="-342900" algn="just">
              <a:buFont typeface="+mj-lt"/>
              <a:buAutoNum type="alphaLcParenR"/>
              <a:defRPr/>
            </a:pPr>
            <a:endParaRPr lang="en-US" sz="1800" dirty="0"/>
          </a:p>
          <a:p>
            <a:pPr marL="863600" lvl="1" indent="-342900" algn="just">
              <a:buFont typeface="+mj-lt"/>
              <a:buAutoNum type="alphaLcParenR"/>
              <a:defRPr/>
            </a:pPr>
            <a:r>
              <a:rPr lang="en-CA" sz="1800" dirty="0"/>
              <a:t>Currency and foreign exchange restrictions may be imposed.</a:t>
            </a:r>
          </a:p>
          <a:p>
            <a:pPr marL="863600" lvl="1" indent="-342900" algn="just">
              <a:buFont typeface="+mj-lt"/>
              <a:buAutoNum type="alphaLcParenR"/>
              <a:defRPr/>
            </a:pPr>
            <a:endParaRPr lang="en-US" sz="1800" dirty="0"/>
          </a:p>
          <a:p>
            <a:pPr marL="863600" lvl="1" indent="-342900" algn="just">
              <a:buFont typeface="+mj-lt"/>
              <a:buAutoNum type="alphaLcParenR"/>
              <a:defRPr/>
            </a:pPr>
            <a:r>
              <a:rPr lang="en-US" sz="1800" dirty="0"/>
              <a:t>Legal framework are different across countries and there could be conflict of laws.</a:t>
            </a:r>
          </a:p>
          <a:p>
            <a:pPr algn="just">
              <a:defRPr/>
            </a:pPr>
            <a:endParaRPr lang="en-CA" sz="1000" b="1" dirty="0"/>
          </a:p>
          <a:p>
            <a:pPr marL="457200" indent="-457200" algn="just">
              <a:buFont typeface="+mj-lt"/>
              <a:buAutoNum type="arabicPeriod" startAt="2"/>
              <a:defRPr/>
            </a:pPr>
            <a:endParaRPr lang="en-CA" sz="2000" b="1" dirty="0"/>
          </a:p>
          <a:p>
            <a:pPr marL="457200" indent="-457200" algn="just">
              <a:buFont typeface="+mj-lt"/>
              <a:buAutoNum type="arabicPeriod" startAt="2"/>
              <a:defRPr/>
            </a:pPr>
            <a:r>
              <a:rPr lang="en-CA" sz="2000" b="1" dirty="0"/>
              <a:t>Market Practices</a:t>
            </a:r>
          </a:p>
          <a:p>
            <a:pPr marL="457200" indent="-457200" algn="just">
              <a:buFont typeface="+mj-lt"/>
              <a:buAutoNum type="arabicPeriod" startAt="2"/>
              <a:defRPr/>
            </a:pPr>
            <a:endParaRPr lang="en-CA" sz="2000" b="1" dirty="0"/>
          </a:p>
          <a:p>
            <a:pPr marL="863600" lvl="1" indent="-342900" algn="just">
              <a:buFont typeface="+mj-lt"/>
              <a:buAutoNum type="alphaLcParenR"/>
              <a:defRPr/>
            </a:pPr>
            <a:r>
              <a:rPr lang="en-CA" sz="1800" dirty="0"/>
              <a:t>Different practices of CSDs require </a:t>
            </a:r>
            <a:r>
              <a:rPr lang="en-CA" sz="1800" dirty="0" smtClean="0"/>
              <a:t>alignment.</a:t>
            </a:r>
            <a:endParaRPr lang="en-CA" sz="1800" dirty="0"/>
          </a:p>
          <a:p>
            <a:pPr marL="863600" lvl="1" indent="-342900" algn="just">
              <a:buFont typeface="+mj-lt"/>
              <a:buAutoNum type="alphaLcParenR"/>
              <a:defRPr/>
            </a:pPr>
            <a:endParaRPr lang="en-CA" sz="1800" dirty="0"/>
          </a:p>
          <a:p>
            <a:pPr marL="863600" lvl="1" indent="-342900" algn="just">
              <a:buFont typeface="+mj-lt"/>
              <a:buAutoNum type="alphaLcParenR"/>
              <a:defRPr/>
            </a:pPr>
            <a:r>
              <a:rPr lang="en-CA" sz="1800" dirty="0"/>
              <a:t>Investor CSD will need to work around to enable settlement across jurisdictions in Issuer CSD.</a:t>
            </a:r>
          </a:p>
          <a:p>
            <a:pPr marL="285750" indent="-285750" algn="just">
              <a:buFont typeface="Arial" pitchFamily="34" charset="0"/>
              <a:buChar char="•"/>
              <a:defRPr/>
            </a:pPr>
            <a:endParaRPr lang="en-CA" sz="1000" dirty="0"/>
          </a:p>
          <a:p>
            <a:pPr algn="just">
              <a:defRPr/>
            </a:pPr>
            <a:endParaRPr lang="en-US" sz="1800" dirty="0"/>
          </a:p>
        </p:txBody>
      </p:sp>
      <p:sp>
        <p:nvSpPr>
          <p:cNvPr id="4103" name="Title 2"/>
          <p:cNvSpPr txBox="1">
            <a:spLocks/>
          </p:cNvSpPr>
          <p:nvPr/>
        </p:nvSpPr>
        <p:spPr bwMode="auto">
          <a:xfrm>
            <a:off x="739775" y="981075"/>
            <a:ext cx="891222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en-CA" sz="3200" b="1" dirty="0">
                <a:solidFill>
                  <a:srgbClr val="595959"/>
                </a:solidFill>
              </a:rPr>
              <a:t>What are the types of challenges?</a:t>
            </a:r>
            <a:endParaRPr lang="en-US" sz="3200" b="1" dirty="0">
              <a:solidFill>
                <a:srgbClr val="59595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1" t="336" r="227" b="50664"/>
          <a:stretch>
            <a:fillRect/>
          </a:stretch>
        </p:blipFill>
        <p:spPr bwMode="auto">
          <a:xfrm>
            <a:off x="3062288" y="7091363"/>
            <a:ext cx="763270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09" t="-2" r="-3326" b="50999"/>
          <a:stretch>
            <a:fillRect/>
          </a:stretch>
        </p:blipFill>
        <p:spPr bwMode="auto">
          <a:xfrm>
            <a:off x="3175" y="7088188"/>
            <a:ext cx="334803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Рисунок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4850" y="-4763"/>
            <a:ext cx="1117600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998075" y="7358063"/>
            <a:ext cx="695325" cy="40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fld id="{D6617DF5-3D48-440F-A08B-DCF2E8F39A59}" type="slidenum">
              <a:rPr lang="ru-RU" sz="1200">
                <a:solidFill>
                  <a:srgbClr val="FFFFFF"/>
                </a:solidFill>
              </a:rPr>
              <a:pPr algn="r" eaLnBrk="1" hangingPunct="1"/>
              <a:t>5</a:t>
            </a:fld>
            <a:endParaRPr lang="ru-RU" sz="1200">
              <a:solidFill>
                <a:srgbClr val="FFFFFF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82650" y="1981200"/>
            <a:ext cx="9144000" cy="40624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algn="just">
              <a:buFont typeface="+mj-lt"/>
              <a:buAutoNum type="arabicPeriod" startAt="3"/>
              <a:defRPr/>
            </a:pPr>
            <a:r>
              <a:rPr lang="en-CA" sz="2000" b="1" dirty="0">
                <a:solidFill>
                  <a:prstClr val="black"/>
                </a:solidFill>
              </a:rPr>
              <a:t>Operational</a:t>
            </a:r>
          </a:p>
          <a:p>
            <a:pPr marL="457200" indent="-457200" algn="just">
              <a:buFont typeface="+mj-lt"/>
              <a:buAutoNum type="arabicPeriod" startAt="3"/>
              <a:defRPr/>
            </a:pPr>
            <a:endParaRPr lang="en-CA" sz="2000" b="1" dirty="0">
              <a:solidFill>
                <a:prstClr val="black"/>
              </a:solidFill>
            </a:endParaRPr>
          </a:p>
          <a:p>
            <a:pPr marL="863600" lvl="1" indent="-342900" algn="just">
              <a:buFont typeface="+mj-lt"/>
              <a:buAutoNum type="alphaLcParenR"/>
              <a:defRPr/>
            </a:pPr>
            <a:r>
              <a:rPr lang="en-US" sz="1800" dirty="0">
                <a:solidFill>
                  <a:prstClr val="black"/>
                </a:solidFill>
              </a:rPr>
              <a:t>Custody Risks: Exposures in the case of insolvency, negligence or fraud of an intermediary. Even with regulations requiring segregation of assets, there may be difficulty in transferring assets promptly.</a:t>
            </a:r>
          </a:p>
          <a:p>
            <a:pPr marL="863600" lvl="1" indent="-342900" algn="just">
              <a:buFont typeface="+mj-lt"/>
              <a:buAutoNum type="alphaLcParenR"/>
              <a:defRPr/>
            </a:pPr>
            <a:endParaRPr lang="en-US" sz="1800" dirty="0">
              <a:solidFill>
                <a:prstClr val="black"/>
              </a:solidFill>
            </a:endParaRPr>
          </a:p>
          <a:p>
            <a:pPr marL="863600" lvl="1" indent="-342900" algn="just">
              <a:buFont typeface="+mj-lt"/>
              <a:buAutoNum type="alphaLcParenR"/>
              <a:defRPr/>
            </a:pPr>
            <a:r>
              <a:rPr lang="en-US" sz="1800" dirty="0">
                <a:solidFill>
                  <a:prstClr val="black"/>
                </a:solidFill>
              </a:rPr>
              <a:t>Settlement Risks: Achieving true DVP for cross-border transactions is more difficult than a domestic transaction.  Cross border/currency settlement requires multi-tier settlement at Investor CSD and Issuer CSD.</a:t>
            </a:r>
          </a:p>
          <a:p>
            <a:pPr marL="863600" lvl="1" indent="-342900" algn="just">
              <a:buFont typeface="+mj-lt"/>
              <a:buAutoNum type="alphaLcParenR"/>
              <a:defRPr/>
            </a:pPr>
            <a:endParaRPr lang="en-US" sz="1800" dirty="0">
              <a:solidFill>
                <a:prstClr val="black"/>
              </a:solidFill>
            </a:endParaRPr>
          </a:p>
          <a:p>
            <a:pPr marL="863600" lvl="1" indent="-342900" algn="just">
              <a:buFont typeface="+mj-lt"/>
              <a:buAutoNum type="alphaLcParenR"/>
              <a:defRPr/>
            </a:pPr>
            <a:r>
              <a:rPr lang="en-US" sz="1800" dirty="0">
                <a:solidFill>
                  <a:prstClr val="black"/>
                </a:solidFill>
              </a:rPr>
              <a:t>Operations Risks: Settlement failure in one market may delay clearing or settlement in the other market, thereby exposing counterparties to further credit risks.</a:t>
            </a:r>
          </a:p>
          <a:p>
            <a:pPr marL="863600" lvl="1" indent="-342900" algn="just">
              <a:buFont typeface="+mj-lt"/>
              <a:buAutoNum type="alphaLcParenR"/>
              <a:defRPr/>
            </a:pPr>
            <a:endParaRPr lang="en-US" sz="1800" dirty="0">
              <a:solidFill>
                <a:prstClr val="black"/>
              </a:solidFill>
            </a:endParaRPr>
          </a:p>
          <a:p>
            <a:pPr algn="just">
              <a:defRPr/>
            </a:pPr>
            <a:endParaRPr lang="en-CA" sz="1000" b="1" dirty="0">
              <a:solidFill>
                <a:prstClr val="black"/>
              </a:solidFill>
            </a:endParaRPr>
          </a:p>
          <a:p>
            <a:pPr marL="285750" indent="-285750" algn="just">
              <a:buFont typeface="Arial" pitchFamily="34" charset="0"/>
              <a:buChar char="•"/>
              <a:defRPr/>
            </a:pPr>
            <a:endParaRPr lang="en-CA" sz="1000" dirty="0">
              <a:solidFill>
                <a:prstClr val="black"/>
              </a:solidFill>
            </a:endParaRPr>
          </a:p>
        </p:txBody>
      </p:sp>
      <p:sp>
        <p:nvSpPr>
          <p:cNvPr id="5127" name="Title 2"/>
          <p:cNvSpPr txBox="1">
            <a:spLocks/>
          </p:cNvSpPr>
          <p:nvPr/>
        </p:nvSpPr>
        <p:spPr bwMode="auto">
          <a:xfrm>
            <a:off x="739775" y="981075"/>
            <a:ext cx="891222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en-CA" sz="3200" b="1">
                <a:solidFill>
                  <a:srgbClr val="595959"/>
                </a:solidFill>
              </a:rPr>
              <a:t>What are the types of challenges?</a:t>
            </a:r>
            <a:endParaRPr lang="en-US" sz="3200" b="1">
              <a:solidFill>
                <a:srgbClr val="59595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1" t="336" r="227" b="50664"/>
          <a:stretch>
            <a:fillRect/>
          </a:stretch>
        </p:blipFill>
        <p:spPr bwMode="auto">
          <a:xfrm>
            <a:off x="3062288" y="7091363"/>
            <a:ext cx="763270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09" t="-2" r="-3326" b="50999"/>
          <a:stretch>
            <a:fillRect/>
          </a:stretch>
        </p:blipFill>
        <p:spPr bwMode="auto">
          <a:xfrm>
            <a:off x="3175" y="7088188"/>
            <a:ext cx="334803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Рисунок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4850" y="-4763"/>
            <a:ext cx="1117600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998075" y="7358063"/>
            <a:ext cx="695325" cy="40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fld id="{8829793A-34A2-451E-A737-F1E50BE45E67}" type="slidenum">
              <a:rPr lang="ru-RU" sz="1200">
                <a:solidFill>
                  <a:schemeClr val="bg1"/>
                </a:solidFill>
              </a:rPr>
              <a:pPr algn="r" eaLnBrk="1" hangingPunct="1"/>
              <a:t>6</a:t>
            </a:fld>
            <a:endParaRPr lang="ru-RU" sz="1200">
              <a:solidFill>
                <a:schemeClr val="bg1"/>
              </a:solidFill>
            </a:endParaRPr>
          </a:p>
        </p:txBody>
      </p:sp>
      <p:sp>
        <p:nvSpPr>
          <p:cNvPr id="6150" name="Title 2"/>
          <p:cNvSpPr txBox="1">
            <a:spLocks/>
          </p:cNvSpPr>
          <p:nvPr/>
        </p:nvSpPr>
        <p:spPr bwMode="auto">
          <a:xfrm>
            <a:off x="739775" y="981075"/>
            <a:ext cx="891222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en-CA" sz="3200" b="1" dirty="0">
                <a:solidFill>
                  <a:srgbClr val="595959"/>
                </a:solidFill>
              </a:rPr>
              <a:t>CSDs </a:t>
            </a:r>
            <a:r>
              <a:rPr lang="en-CA" sz="3200" b="1" dirty="0" err="1">
                <a:solidFill>
                  <a:srgbClr val="595959"/>
                </a:solidFill>
              </a:rPr>
              <a:t>vs</a:t>
            </a:r>
            <a:r>
              <a:rPr lang="en-CA" sz="3200" b="1" dirty="0">
                <a:solidFill>
                  <a:srgbClr val="595959"/>
                </a:solidFill>
              </a:rPr>
              <a:t> ICSDs </a:t>
            </a:r>
            <a:r>
              <a:rPr lang="en-CA" sz="3200" b="1" dirty="0" err="1">
                <a:solidFill>
                  <a:srgbClr val="595959"/>
                </a:solidFill>
              </a:rPr>
              <a:t>vs</a:t>
            </a:r>
            <a:r>
              <a:rPr lang="en-CA" sz="3200" b="1" dirty="0">
                <a:solidFill>
                  <a:srgbClr val="595959"/>
                </a:solidFill>
              </a:rPr>
              <a:t> Global Custodians</a:t>
            </a:r>
            <a:endParaRPr lang="en-US" sz="3200" b="1" dirty="0">
              <a:solidFill>
                <a:srgbClr val="595959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98550" y="3816350"/>
            <a:ext cx="9217025" cy="29892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98550" y="1736725"/>
            <a:ext cx="9217025" cy="2079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3317875" y="5795963"/>
            <a:ext cx="1092200" cy="86518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CA" dirty="0">
                <a:solidFill>
                  <a:schemeClr val="tx1"/>
                </a:solidFill>
              </a:rPr>
              <a:t>CSD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1493838" y="4203700"/>
            <a:ext cx="2087562" cy="13049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CA" dirty="0">
                <a:solidFill>
                  <a:schemeClr val="tx1"/>
                </a:solidFill>
              </a:rPr>
              <a:t>Global Custodian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556125" y="4429125"/>
            <a:ext cx="1582738" cy="79216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CA" dirty="0">
                <a:solidFill>
                  <a:schemeClr val="tx1"/>
                </a:solidFill>
              </a:rPr>
              <a:t>Local CSD Participant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6788150" y="4224338"/>
            <a:ext cx="2000250" cy="121285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CA" dirty="0">
                <a:solidFill>
                  <a:schemeClr val="tx1"/>
                </a:solidFill>
              </a:rPr>
              <a:t>ICSD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3752850" y="2916238"/>
            <a:ext cx="3189288" cy="6477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CA" dirty="0">
                <a:solidFill>
                  <a:schemeClr val="tx1"/>
                </a:solidFill>
              </a:rPr>
              <a:t>Home CSD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514475" y="2916238"/>
            <a:ext cx="1368425" cy="6477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CA" dirty="0">
                <a:solidFill>
                  <a:schemeClr val="tx1"/>
                </a:solidFill>
              </a:rPr>
              <a:t>Participant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159" name="Picture 9" descr="http://t0.gstatic.com/images?q=tbn:ANd9GcTL1thM_Y6tdmq-TTtZnLfEdFkYl3bi4G4sffq1HfcXCrQ3sTQ-kQ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7150" y="5437188"/>
            <a:ext cx="1239838" cy="124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Straight Arrow Connector 9"/>
          <p:cNvCxnSpPr>
            <a:stCxn id="7" idx="3"/>
            <a:endCxn id="14" idx="1"/>
          </p:cNvCxnSpPr>
          <p:nvPr/>
        </p:nvCxnSpPr>
        <p:spPr>
          <a:xfrm>
            <a:off x="2882900" y="3240088"/>
            <a:ext cx="86995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5" idx="0"/>
            <a:endCxn id="14" idx="2"/>
          </p:cNvCxnSpPr>
          <p:nvPr/>
        </p:nvCxnSpPr>
        <p:spPr>
          <a:xfrm flipV="1">
            <a:off x="5346700" y="3563938"/>
            <a:ext cx="0" cy="86518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endCxn id="3" idx="0"/>
          </p:cNvCxnSpPr>
          <p:nvPr/>
        </p:nvCxnSpPr>
        <p:spPr>
          <a:xfrm flipH="1">
            <a:off x="3863975" y="5221288"/>
            <a:ext cx="1122363" cy="57467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4" idx="6"/>
            <a:endCxn id="5" idx="1"/>
          </p:cNvCxnSpPr>
          <p:nvPr/>
        </p:nvCxnSpPr>
        <p:spPr>
          <a:xfrm flipV="1">
            <a:off x="3581400" y="4824413"/>
            <a:ext cx="974725" cy="3175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>
            <a:stCxn id="6" idx="2"/>
            <a:endCxn id="5" idx="3"/>
          </p:cNvCxnSpPr>
          <p:nvPr/>
        </p:nvCxnSpPr>
        <p:spPr>
          <a:xfrm flipH="1" flipV="1">
            <a:off x="6138863" y="4824413"/>
            <a:ext cx="649287" cy="635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al 26"/>
          <p:cNvSpPr/>
          <p:nvPr/>
        </p:nvSpPr>
        <p:spPr>
          <a:xfrm>
            <a:off x="8947100" y="1836416"/>
            <a:ext cx="1159718" cy="1080119"/>
          </a:xfrm>
          <a:prstGeom prst="ellipse">
            <a:avLst/>
          </a:prstGeom>
          <a:scene3d>
            <a:camera prst="orthographicFront">
              <a:rot lat="0" lon="0" rev="0"/>
            </a:camera>
            <a:lightRig rig="flat" dir="t"/>
          </a:scene3d>
          <a:sp3d prstMaterial="plastic">
            <a:bevelT w="152400" h="889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4802188" y="5795963"/>
            <a:ext cx="1090612" cy="86518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CA" dirty="0">
                <a:solidFill>
                  <a:schemeClr val="tx1"/>
                </a:solidFill>
              </a:rPr>
              <a:t>CSD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6242050" y="5795963"/>
            <a:ext cx="1090613" cy="86518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CA" dirty="0">
                <a:solidFill>
                  <a:schemeClr val="tx1"/>
                </a:solidFill>
              </a:rPr>
              <a:t>CSD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41" name="Straight Arrow Connector 40"/>
          <p:cNvCxnSpPr>
            <a:stCxn id="5" idx="2"/>
            <a:endCxn id="39" idx="0"/>
          </p:cNvCxnSpPr>
          <p:nvPr/>
        </p:nvCxnSpPr>
        <p:spPr>
          <a:xfrm>
            <a:off x="5346700" y="5221288"/>
            <a:ext cx="0" cy="57467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>
            <a:endCxn id="40" idx="0"/>
          </p:cNvCxnSpPr>
          <p:nvPr/>
        </p:nvCxnSpPr>
        <p:spPr>
          <a:xfrm>
            <a:off x="5707063" y="5221288"/>
            <a:ext cx="1079500" cy="57467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3827463" y="1909763"/>
            <a:ext cx="1368425" cy="6461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CA" dirty="0">
                <a:solidFill>
                  <a:schemeClr val="tx1"/>
                </a:solidFill>
              </a:rPr>
              <a:t>Participant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731076" y="5849778"/>
            <a:ext cx="1641540" cy="4154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C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International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5484813" y="1909763"/>
            <a:ext cx="1368425" cy="6461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CA" dirty="0">
                <a:solidFill>
                  <a:schemeClr val="tx1"/>
                </a:solidFill>
              </a:rPr>
              <a:t>Participant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7691438" y="2921000"/>
            <a:ext cx="1368425" cy="6477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CA" dirty="0">
                <a:solidFill>
                  <a:schemeClr val="tx1"/>
                </a:solidFill>
              </a:rPr>
              <a:t>Participant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37" name="Straight Arrow Connector 36"/>
          <p:cNvCxnSpPr>
            <a:stCxn id="30" idx="2"/>
          </p:cNvCxnSpPr>
          <p:nvPr/>
        </p:nvCxnSpPr>
        <p:spPr>
          <a:xfrm flipH="1">
            <a:off x="4511675" y="2555875"/>
            <a:ext cx="0" cy="4191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H="1">
            <a:off x="6169025" y="2511425"/>
            <a:ext cx="0" cy="41751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>
            <a:stCxn id="36" idx="1"/>
            <a:endCxn id="14" idx="3"/>
          </p:cNvCxnSpPr>
          <p:nvPr/>
        </p:nvCxnSpPr>
        <p:spPr>
          <a:xfrm flipH="1" flipV="1">
            <a:off x="6942138" y="3240088"/>
            <a:ext cx="749300" cy="476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8731076" y="2187163"/>
            <a:ext cx="1571776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en-CA" sz="1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Home Country</a:t>
            </a:r>
            <a:endParaRPr lang="en-US" sz="1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1" t="336" r="227" b="50664"/>
          <a:stretch>
            <a:fillRect/>
          </a:stretch>
        </p:blipFill>
        <p:spPr bwMode="auto">
          <a:xfrm>
            <a:off x="3062288" y="7091363"/>
            <a:ext cx="763270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09" t="-2" r="-3326" b="50999"/>
          <a:stretch>
            <a:fillRect/>
          </a:stretch>
        </p:blipFill>
        <p:spPr bwMode="auto">
          <a:xfrm>
            <a:off x="3175" y="7088188"/>
            <a:ext cx="334803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Рисунок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4850" y="-4763"/>
            <a:ext cx="1117600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998075" y="7358063"/>
            <a:ext cx="695325" cy="40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fld id="{DDC8B479-896C-4402-B34B-3F6B4234905C}" type="slidenum">
              <a:rPr lang="ru-RU" sz="1200">
                <a:solidFill>
                  <a:schemeClr val="bg1"/>
                </a:solidFill>
              </a:rPr>
              <a:pPr algn="r" eaLnBrk="1" hangingPunct="1"/>
              <a:t>7</a:t>
            </a:fld>
            <a:endParaRPr lang="ru-RU" sz="1200">
              <a:solidFill>
                <a:schemeClr val="bg1"/>
              </a:solidFill>
            </a:endParaRPr>
          </a:p>
        </p:txBody>
      </p:sp>
      <p:sp>
        <p:nvSpPr>
          <p:cNvPr id="7174" name="Title 2"/>
          <p:cNvSpPr txBox="1">
            <a:spLocks/>
          </p:cNvSpPr>
          <p:nvPr/>
        </p:nvSpPr>
        <p:spPr bwMode="auto">
          <a:xfrm>
            <a:off x="711200" y="1133475"/>
            <a:ext cx="891222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en-CA" sz="3200" b="1" dirty="0" smtClean="0">
                <a:solidFill>
                  <a:srgbClr val="595959"/>
                </a:solidFill>
              </a:rPr>
              <a:t>Initiatives with Cross </a:t>
            </a:r>
            <a:r>
              <a:rPr lang="en-CA" sz="3200" b="1" dirty="0">
                <a:solidFill>
                  <a:srgbClr val="595959"/>
                </a:solidFill>
              </a:rPr>
              <a:t>Border </a:t>
            </a:r>
            <a:r>
              <a:rPr lang="en-CA" sz="3200" b="1" dirty="0" smtClean="0">
                <a:solidFill>
                  <a:srgbClr val="595959"/>
                </a:solidFill>
              </a:rPr>
              <a:t>/ Currency Settlement</a:t>
            </a:r>
            <a:endParaRPr lang="en-US" sz="3200" b="1" dirty="0">
              <a:solidFill>
                <a:srgbClr val="595959"/>
              </a:solidFill>
            </a:endParaRPr>
          </a:p>
        </p:txBody>
      </p:sp>
      <p:sp>
        <p:nvSpPr>
          <p:cNvPr id="7175" name="Rectangle 2"/>
          <p:cNvSpPr>
            <a:spLocks noChangeArrowheads="1"/>
          </p:cNvSpPr>
          <p:nvPr/>
        </p:nvSpPr>
        <p:spPr bwMode="auto">
          <a:xfrm>
            <a:off x="711200" y="2581463"/>
            <a:ext cx="8597900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 algn="just">
              <a:buFont typeface="Arial" charset="0"/>
              <a:buChar char="•"/>
            </a:pPr>
            <a:r>
              <a:rPr lang="en-CA" sz="2000" dirty="0"/>
              <a:t>Creation of links within ASEAN </a:t>
            </a:r>
            <a:r>
              <a:rPr lang="en-CA" sz="2000" dirty="0" smtClean="0"/>
              <a:t>markets to </a:t>
            </a:r>
            <a:r>
              <a:rPr lang="en-CA" sz="2000" dirty="0"/>
              <a:t>enhance investment opportunities and promote ASEAN as an integrated capital market for fund-raising.</a:t>
            </a:r>
          </a:p>
          <a:p>
            <a:pPr marL="342900" indent="-342900" algn="just">
              <a:buFont typeface="Arial" charset="0"/>
              <a:buChar char="•"/>
            </a:pPr>
            <a:endParaRPr lang="en-CA" sz="2000" dirty="0"/>
          </a:p>
          <a:p>
            <a:pPr marL="342900" indent="-342900" algn="just">
              <a:buFont typeface="Arial" charset="0"/>
              <a:buChar char="•"/>
            </a:pPr>
            <a:r>
              <a:rPr lang="en-CA" sz="2000" dirty="0"/>
              <a:t>Enabling of trading, clearing and settlement of transactions in off-shore </a:t>
            </a:r>
            <a:r>
              <a:rPr lang="en-CA" sz="2000" dirty="0" smtClean="0"/>
              <a:t>Yuan </a:t>
            </a:r>
            <a:r>
              <a:rPr lang="en-CA" sz="2000" dirty="0"/>
              <a:t>(CNH).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1" t="336" r="227" b="50664"/>
          <a:stretch>
            <a:fillRect/>
          </a:stretch>
        </p:blipFill>
        <p:spPr bwMode="auto">
          <a:xfrm>
            <a:off x="3062288" y="7091363"/>
            <a:ext cx="763270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09" t="-2" r="-3326" b="50999"/>
          <a:stretch>
            <a:fillRect/>
          </a:stretch>
        </p:blipFill>
        <p:spPr bwMode="auto">
          <a:xfrm>
            <a:off x="3175" y="7088188"/>
            <a:ext cx="334803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Рисунок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4850" y="-4763"/>
            <a:ext cx="1117600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998075" y="7358063"/>
            <a:ext cx="695325" cy="40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fld id="{DE0E8B50-3CB0-49AB-860C-840CAF613F0E}" type="slidenum">
              <a:rPr lang="ru-RU" sz="1200">
                <a:solidFill>
                  <a:schemeClr val="bg1"/>
                </a:solidFill>
              </a:rPr>
              <a:pPr algn="r" eaLnBrk="1" hangingPunct="1"/>
              <a:t>8</a:t>
            </a:fld>
            <a:endParaRPr lang="ru-RU" sz="1200">
              <a:solidFill>
                <a:schemeClr val="bg1"/>
              </a:solidFill>
            </a:endParaRPr>
          </a:p>
        </p:txBody>
      </p:sp>
      <p:sp>
        <p:nvSpPr>
          <p:cNvPr id="8198" name="Title 2"/>
          <p:cNvSpPr txBox="1">
            <a:spLocks/>
          </p:cNvSpPr>
          <p:nvPr/>
        </p:nvSpPr>
        <p:spPr bwMode="auto">
          <a:xfrm>
            <a:off x="711200" y="1133475"/>
            <a:ext cx="891222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en-CA" sz="3200" b="1" dirty="0" smtClean="0">
                <a:solidFill>
                  <a:srgbClr val="595959"/>
                </a:solidFill>
              </a:rPr>
              <a:t>Conclusion</a:t>
            </a:r>
            <a:endParaRPr lang="en-US" sz="3200" b="1" dirty="0">
              <a:solidFill>
                <a:srgbClr val="595959"/>
              </a:solidFill>
            </a:endParaRPr>
          </a:p>
        </p:txBody>
      </p:sp>
      <p:sp>
        <p:nvSpPr>
          <p:cNvPr id="8199" name="Rectangle 2"/>
          <p:cNvSpPr>
            <a:spLocks noChangeArrowheads="1"/>
          </p:cNvSpPr>
          <p:nvPr/>
        </p:nvSpPr>
        <p:spPr bwMode="auto">
          <a:xfrm>
            <a:off x="1025525" y="2052638"/>
            <a:ext cx="85979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endParaRPr lang="en-CA" sz="3600" dirty="0"/>
          </a:p>
          <a:p>
            <a:pPr algn="just"/>
            <a:endParaRPr lang="en-CA" sz="3600" dirty="0"/>
          </a:p>
          <a:p>
            <a:pPr algn="just"/>
            <a:r>
              <a:rPr lang="en-CA" sz="3600" dirty="0"/>
              <a:t>Would CSDs </a:t>
            </a:r>
            <a:r>
              <a:rPr lang="en-CA" sz="3600" dirty="0" smtClean="0"/>
              <a:t>become ICSDs . . . ?</a:t>
            </a:r>
            <a:endParaRPr lang="en-US" sz="3600" dirty="0"/>
          </a:p>
          <a:p>
            <a:pPr algn="just"/>
            <a:endParaRPr lang="en-CA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998075" y="7358063"/>
            <a:ext cx="695325" cy="40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fld id="{7A311D88-8267-46F0-9323-3B3A4110036C}" type="slidenum">
              <a:rPr lang="ru-RU" sz="1200">
                <a:solidFill>
                  <a:schemeClr val="bg1"/>
                </a:solidFill>
              </a:rPr>
              <a:pPr algn="r" eaLnBrk="1" hangingPunct="1"/>
              <a:t>9</a:t>
            </a:fld>
            <a:endParaRPr lang="ru-RU" sz="1200">
              <a:solidFill>
                <a:schemeClr val="bg1"/>
              </a:solidFill>
            </a:endParaRPr>
          </a:p>
        </p:txBody>
      </p:sp>
      <p:pic>
        <p:nvPicPr>
          <p:cNvPr id="9219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525" y="1476375"/>
            <a:ext cx="4498975" cy="535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Заголовок 1"/>
          <p:cNvSpPr txBox="1">
            <a:spLocks/>
          </p:cNvSpPr>
          <p:nvPr/>
        </p:nvSpPr>
        <p:spPr bwMode="auto">
          <a:xfrm>
            <a:off x="-19050" y="955675"/>
            <a:ext cx="1071245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306" tIns="52153" rIns="104306" bIns="52153"/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defTabSz="914400" eaLnBrk="1" hangingPunct="1">
              <a:lnSpc>
                <a:spcPts val="2500"/>
              </a:lnSpc>
            </a:pPr>
            <a:r>
              <a:rPr lang="en-US" sz="4400">
                <a:solidFill>
                  <a:srgbClr val="E31F26"/>
                </a:solidFill>
              </a:rPr>
              <a:t>Thank you!</a:t>
            </a:r>
            <a:endParaRPr lang="ru-RU" sz="4400">
              <a:solidFill>
                <a:srgbClr val="E31F26"/>
              </a:solidFill>
            </a:endParaRPr>
          </a:p>
        </p:txBody>
      </p:sp>
      <p:pic>
        <p:nvPicPr>
          <p:cNvPr id="922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1" t="336" r="227" b="50664"/>
          <a:stretch>
            <a:fillRect/>
          </a:stretch>
        </p:blipFill>
        <p:spPr bwMode="auto">
          <a:xfrm>
            <a:off x="3062288" y="7091363"/>
            <a:ext cx="763270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09" t="-2" r="-3326" b="50999"/>
          <a:stretch>
            <a:fillRect/>
          </a:stretch>
        </p:blipFill>
        <p:spPr bwMode="auto">
          <a:xfrm>
            <a:off x="3175" y="7088188"/>
            <a:ext cx="334803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3" name="Номер слайда 4"/>
          <p:cNvSpPr txBox="1">
            <a:spLocks/>
          </p:cNvSpPr>
          <p:nvPr/>
        </p:nvSpPr>
        <p:spPr bwMode="auto">
          <a:xfrm>
            <a:off x="9996488" y="7358063"/>
            <a:ext cx="69532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fld id="{B343E99E-7575-4E7D-8018-A35264E9CCAC}" type="slidenum">
              <a:rPr lang="ru-RU" sz="1200">
                <a:solidFill>
                  <a:schemeClr val="bg1"/>
                </a:solidFill>
              </a:rPr>
              <a:pPr algn="r" eaLnBrk="1" hangingPunct="1"/>
              <a:t>9</a:t>
            </a:fld>
            <a:endParaRPr lang="ru-RU" sz="12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9659</TotalTime>
  <Words>452</Words>
  <Application>Microsoft Office PowerPoint</Application>
  <PresentationFormat>Custom</PresentationFormat>
  <Paragraphs>90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Calibri</vt:lpstr>
      <vt:lpstr>Arial</vt:lpstr>
      <vt:lpstr>Arabic Typesetting</vt:lpstr>
      <vt:lpstr>Тема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Ермакова Ольга Игоревна</dc:creator>
  <cp:lastModifiedBy> Lum</cp:lastModifiedBy>
  <cp:revision>98</cp:revision>
  <cp:lastPrinted>2013-05-02T01:42:50Z</cp:lastPrinted>
  <dcterms:created xsi:type="dcterms:W3CDTF">2013-01-22T12:56:23Z</dcterms:created>
  <dcterms:modified xsi:type="dcterms:W3CDTF">2013-05-02T10:46:47Z</dcterms:modified>
</cp:coreProperties>
</file>