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4307-CB66-4DE2-9907-BA048104C00F}" type="datetimeFigureOut">
              <a:rPr lang="en-US" smtClean="0"/>
              <a:pPr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D9B11-7427-474C-BF65-EF889C13E2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2" cstate="print"/>
          <a:srcRect l="20052" r="-4556"/>
          <a:stretch>
            <a:fillRect/>
          </a:stretch>
        </p:blipFill>
        <p:spPr bwMode="auto">
          <a:xfrm>
            <a:off x="0" y="1441"/>
            <a:ext cx="7726789" cy="121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4"/>
          <p:cNvPicPr>
            <a:picLocks noChangeAspect="1"/>
          </p:cNvPicPr>
          <p:nvPr/>
        </p:nvPicPr>
        <p:blipFill>
          <a:blip r:embed="rId3" cstate="print"/>
          <a:srcRect l="-2849" t="14449" r="2744" b="-2"/>
          <a:stretch>
            <a:fillRect/>
          </a:stretch>
        </p:blipFill>
        <p:spPr bwMode="auto">
          <a:xfrm>
            <a:off x="4095524" y="-152400"/>
            <a:ext cx="5048476" cy="352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Рисунок 5"/>
          <p:cNvPicPr>
            <a:picLocks noChangeAspect="1"/>
          </p:cNvPicPr>
          <p:nvPr/>
        </p:nvPicPr>
        <p:blipFill>
          <a:blip r:embed="rId4" cstate="print"/>
          <a:srcRect l="2744" t="-2" r="-2849" b="14449"/>
          <a:stretch>
            <a:fillRect/>
          </a:stretch>
        </p:blipFill>
        <p:spPr bwMode="auto">
          <a:xfrm>
            <a:off x="-31222" y="4038600"/>
            <a:ext cx="5048477" cy="285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46154" y="5740678"/>
            <a:ext cx="923088" cy="98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Subtitle 2"/>
          <p:cNvSpPr txBox="1">
            <a:spLocks/>
          </p:cNvSpPr>
          <p:nvPr/>
        </p:nvSpPr>
        <p:spPr bwMode="auto">
          <a:xfrm>
            <a:off x="5867400" y="48006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/>
          <a:lstStyle/>
          <a:p>
            <a:pPr algn="ct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Presented By:</a:t>
            </a:r>
          </a:p>
          <a:p>
            <a:pPr algn="ct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Gagan Rai</a:t>
            </a:r>
          </a:p>
          <a:p>
            <a:pPr algn="ct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MD &amp; CEO</a:t>
            </a:r>
          </a:p>
          <a:p>
            <a:pPr algn="ctr"/>
            <a:r>
              <a:rPr lang="en-US" sz="2800" b="1" i="1" dirty="0" smtClean="0">
                <a:solidFill>
                  <a:srgbClr val="C00000"/>
                </a:solidFill>
                <a:latin typeface="Cambria" pitchFamily="18" charset="0"/>
              </a:rPr>
              <a:t>NSDL - India</a:t>
            </a:r>
            <a:endParaRPr lang="en-US" sz="28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1031" name="Title 1"/>
          <p:cNvSpPr txBox="1">
            <a:spLocks/>
          </p:cNvSpPr>
          <p:nvPr/>
        </p:nvSpPr>
        <p:spPr bwMode="auto">
          <a:xfrm>
            <a:off x="152400" y="1981200"/>
            <a:ext cx="8534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 anchor="b"/>
          <a:lstStyle/>
          <a:p>
            <a:pPr algn="ctr">
              <a:lnSpc>
                <a:spcPct val="150000"/>
              </a:lnSpc>
            </a:pPr>
            <a:r>
              <a:rPr lang="en-US" sz="4400" b="1" dirty="0" smtClean="0">
                <a:solidFill>
                  <a:srgbClr val="C00000"/>
                </a:solidFill>
                <a:latin typeface="Cambria" pitchFamily="18" charset="0"/>
              </a:rPr>
              <a:t>NEW BUSINESS OPPORTUNITIES FOR CSDs</a:t>
            </a:r>
            <a:endParaRPr lang="en-US" sz="4400" b="1" dirty="0">
              <a:solidFill>
                <a:srgbClr val="C00000"/>
              </a:solidFill>
              <a:latin typeface="Cambria" pitchFamily="18" charset="0"/>
            </a:endParaRPr>
          </a:p>
        </p:txBody>
      </p:sp>
      <p:pic>
        <p:nvPicPr>
          <p:cNvPr id="1032" name="Рисунок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1396" y="76313"/>
            <a:ext cx="1987354" cy="25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52400" y="435429"/>
            <a:ext cx="601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Cambria" pitchFamily="18" charset="0"/>
              </a:rPr>
              <a:t>National Securities Depository Limited</a:t>
            </a:r>
            <a:endParaRPr lang="en-US" sz="24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10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457200"/>
            <a:ext cx="8172767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KYC REGISTRATION AGENCY (KRA)</a:t>
            </a:r>
            <a:endParaRPr lang="en-GB" sz="4000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1752600"/>
            <a:ext cx="8229600" cy="4953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KRA – a repository for KYC of Clients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KYC once done by a client need not be repeated, if client approaches another intermediary for a new relationship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KRA to download KYC details of the client to another intermediary where the client opens a account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11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838200"/>
            <a:ext cx="80965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NATIONAL INSURANCE - POLICY REPOSITORY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endParaRPr lang="en-GB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1600200"/>
            <a:ext cx="8458200" cy="5105400"/>
          </a:xfrm>
          <a:prstGeom prst="rect">
            <a:avLst/>
          </a:prstGeom>
        </p:spPr>
        <p:txBody>
          <a:bodyPr/>
          <a:lstStyle/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A single e-Insurance account (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eIA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) for a customer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National Insurance-policy Repository (NIR) to hold insurance policy contracts of customers in electronic form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Coverage in phases</a:t>
            </a:r>
          </a:p>
          <a:p>
            <a:pPr marL="857250" marR="0" lvl="1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Life and non-life</a:t>
            </a:r>
          </a:p>
          <a:p>
            <a:pPr marL="857250" marR="0" lvl="1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Option to policy holder to seek the new policy in his/her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eIA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857250" marR="0" lvl="1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All insurance companies joining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Benefits to policy holders and insurance companies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12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914400"/>
            <a:ext cx="8172767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NATIONAL ACADEMIC DEPOSITORY </a:t>
            </a:r>
            <a:b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(NAD)</a:t>
            </a:r>
            <a:b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endParaRPr lang="en-GB" sz="3600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1676400"/>
            <a:ext cx="8382000" cy="4876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Pilot  conducted with one Board of Education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New legislation for NAD is proposed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Centralised database of academic awards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I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I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Online access to various educational institutions/ employers for verification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13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228600"/>
            <a:ext cx="8172767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E-VOTING</a:t>
            </a:r>
            <a:endParaRPr lang="en-GB" sz="4000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990600"/>
            <a:ext cx="8458200" cy="5486401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NSDL – an E-Voting platform for shareholders approved by Government of India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to use E-Voting platform where resolution is required to be passed by postal ballot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Secured system for shareholders to vote through internet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Shareholders can use the same log-in for voting for resolutions  of various companies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JUL-12, SEBI has mandated top 500 companies to use E-Voting platform for any resolution requiring postal ballot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45F9AD2C-90BC-4D07-94B1-96BD3EBC9B50}" type="slidenum">
              <a:rPr lang="ru-RU" sz="1100">
                <a:solidFill>
                  <a:schemeClr val="bg1"/>
                </a:solidFill>
              </a:rPr>
              <a:pPr algn="r"/>
              <a:t>14</a:t>
            </a:fld>
            <a:endParaRPr lang="ru-RU" sz="1100" dirty="0">
              <a:solidFill>
                <a:schemeClr val="bg1"/>
              </a:solidFill>
            </a:endParaRPr>
          </a:p>
        </p:txBody>
      </p:sp>
      <p:pic>
        <p:nvPicPr>
          <p:cNvPr id="7171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23109" y="1339060"/>
            <a:ext cx="3847105" cy="4853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Заголовок 1"/>
          <p:cNvSpPr txBox="1">
            <a:spLocks/>
          </p:cNvSpPr>
          <p:nvPr/>
        </p:nvSpPr>
        <p:spPr bwMode="auto">
          <a:xfrm>
            <a:off x="-16290" y="866789"/>
            <a:ext cx="9160290" cy="86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/>
          <a:lstStyle/>
          <a:p>
            <a:pPr algn="ctr" defTabSz="801472">
              <a:lnSpc>
                <a:spcPts val="2191"/>
              </a:lnSpc>
            </a:pPr>
            <a:r>
              <a:rPr lang="en-US" sz="6000" b="1" dirty="0">
                <a:solidFill>
                  <a:srgbClr val="E31F26"/>
                </a:solidFill>
                <a:latin typeface="Cambria" pitchFamily="18" charset="0"/>
              </a:rPr>
              <a:t>Thank you!</a:t>
            </a:r>
            <a:endParaRPr lang="ru-RU" sz="6000" b="1" dirty="0">
              <a:solidFill>
                <a:srgbClr val="E31F26"/>
              </a:solidFill>
              <a:latin typeface="Cambria" pitchFamily="18" charset="0"/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4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5" name="Номер слайда 4"/>
          <p:cNvSpPr txBox="1">
            <a:spLocks/>
          </p:cNvSpPr>
          <p:nvPr/>
        </p:nvSpPr>
        <p:spPr bwMode="auto">
          <a:xfrm>
            <a:off x="8548066" y="6673700"/>
            <a:ext cx="594577" cy="36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/>
          <a:lstStyle/>
          <a:p>
            <a:pPr algn="r"/>
            <a:fld id="{2C48739F-A26E-4DBC-B58A-AA5F1C26D7A6}" type="slidenum">
              <a:rPr lang="ru-RU" sz="1100">
                <a:solidFill>
                  <a:schemeClr val="bg1"/>
                </a:solidFill>
              </a:rPr>
              <a:pPr algn="r"/>
              <a:t>14</a:t>
            </a:fld>
            <a:endParaRPr lang="ru-RU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2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609600"/>
            <a:ext cx="9010967" cy="685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INTRODUCTION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1905000"/>
            <a:ext cx="8001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342900" algn="just">
              <a:buFont typeface="Arial" pitchFamily="34" charset="0"/>
              <a:buChar char="•"/>
            </a:pPr>
            <a:r>
              <a:rPr lang="en-US" sz="2800" dirty="0">
                <a:latin typeface="Cambria" pitchFamily="18" charset="0"/>
              </a:rPr>
              <a:t>First and </a:t>
            </a:r>
            <a:r>
              <a:rPr lang="en-US" sz="2800" dirty="0" smtClean="0">
                <a:latin typeface="Cambria" pitchFamily="18" charset="0"/>
              </a:rPr>
              <a:t>the largest </a:t>
            </a:r>
            <a:r>
              <a:rPr lang="en-US" sz="2800" dirty="0">
                <a:latin typeface="Cambria" pitchFamily="18" charset="0"/>
              </a:rPr>
              <a:t>Depository in </a:t>
            </a:r>
            <a:r>
              <a:rPr lang="en-US" sz="2800" dirty="0" smtClean="0">
                <a:latin typeface="Cambria" pitchFamily="18" charset="0"/>
              </a:rPr>
              <a:t>India</a:t>
            </a: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800" dirty="0" smtClean="0">
              <a:latin typeface="Cambria" pitchFamily="18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800" dirty="0">
              <a:latin typeface="Cambria" pitchFamily="18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US" sz="2800" dirty="0">
                <a:latin typeface="Cambria" pitchFamily="18" charset="0"/>
              </a:rPr>
              <a:t>Promoted by </a:t>
            </a:r>
            <a:r>
              <a:rPr lang="en-US" sz="2800" dirty="0" smtClean="0">
                <a:latin typeface="Cambria" pitchFamily="18" charset="0"/>
              </a:rPr>
              <a:t>institutions </a:t>
            </a:r>
            <a:r>
              <a:rPr lang="en-US" sz="2800" dirty="0">
                <a:latin typeface="Cambria" pitchFamily="18" charset="0"/>
              </a:rPr>
              <a:t>of </a:t>
            </a:r>
            <a:r>
              <a:rPr lang="en-US" sz="2800" dirty="0" smtClean="0">
                <a:latin typeface="Cambria" pitchFamily="18" charset="0"/>
              </a:rPr>
              <a:t>national </a:t>
            </a:r>
            <a:r>
              <a:rPr lang="en-US" sz="2800" dirty="0">
                <a:latin typeface="Cambria" pitchFamily="18" charset="0"/>
              </a:rPr>
              <a:t>stature</a:t>
            </a: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800" dirty="0" smtClean="0">
              <a:latin typeface="Cambria" pitchFamily="18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endParaRPr lang="en-US" sz="2800" dirty="0" smtClean="0">
              <a:latin typeface="Cambria" pitchFamily="18" charset="0"/>
            </a:endParaRPr>
          </a:p>
          <a:p>
            <a:pPr marL="342900" lvl="1" indent="-342900" algn="just">
              <a:buFont typeface="Arial" pitchFamily="34" charset="0"/>
              <a:buChar char="•"/>
            </a:pPr>
            <a:r>
              <a:rPr lang="en-US" sz="2800" dirty="0" smtClean="0">
                <a:latin typeface="Cambria" pitchFamily="18" charset="0"/>
              </a:rPr>
              <a:t>Wide </a:t>
            </a:r>
            <a:r>
              <a:rPr lang="en-US" sz="2800" dirty="0">
                <a:latin typeface="Cambria" pitchFamily="18" charset="0"/>
              </a:rPr>
              <a:t>network of </a:t>
            </a:r>
            <a:r>
              <a:rPr lang="en-US" sz="2800" dirty="0" smtClean="0">
                <a:latin typeface="Cambria" pitchFamily="18" charset="0"/>
              </a:rPr>
              <a:t>Participants </a:t>
            </a:r>
            <a:r>
              <a:rPr lang="en-US" sz="2800" dirty="0">
                <a:latin typeface="Cambria" pitchFamily="18" charset="0"/>
              </a:rPr>
              <a:t>across the </a:t>
            </a:r>
            <a:r>
              <a:rPr lang="en-US" sz="2800" dirty="0" smtClean="0">
                <a:latin typeface="Cambria" pitchFamily="18" charset="0"/>
              </a:rPr>
              <a:t>country</a:t>
            </a:r>
            <a:endParaRPr lang="en-US" sz="28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3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" y="457200"/>
            <a:ext cx="9144000" cy="914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NSDL AT A GLANCE</a:t>
            </a:r>
            <a:endParaRPr lang="en-US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Cambria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38200" y="1676400"/>
          <a:ext cx="7543800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6665"/>
                <a:gridCol w="2887135"/>
              </a:tblGrid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Client Accounts</a:t>
                      </a:r>
                      <a:endParaRPr lang="en-US" sz="2800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12.6 million</a:t>
                      </a:r>
                      <a:endParaRPr lang="en-US" sz="2800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Custody Value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US$1.41 trillion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Custody Quantity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686 billion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Companies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10,800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Participants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282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Participant Location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14,600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Cities / Towns Covered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800" b="1" baseline="0" dirty="0" smtClean="0">
                          <a:solidFill>
                            <a:srgbClr val="800000"/>
                          </a:solidFill>
                          <a:latin typeface="Cambria" pitchFamily="18" charset="0"/>
                        </a:rPr>
                        <a:t>1,500</a:t>
                      </a:r>
                      <a:endParaRPr lang="en-US" sz="2800" b="1" baseline="0" dirty="0">
                        <a:solidFill>
                          <a:srgbClr val="800000"/>
                        </a:solidFill>
                        <a:latin typeface="Cambria" pitchFamily="18" charset="0"/>
                      </a:endParaRPr>
                    </a:p>
                  </a:txBody>
                  <a:tcPr>
                    <a:solidFill>
                      <a:srgbClr val="FFD5A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4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" y="533400"/>
            <a:ext cx="8305799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NSDL CAPABILITIES &amp; EXPERTISE</a:t>
            </a:r>
            <a:endParaRPr lang="en-GB" sz="3600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1371600"/>
            <a:ext cx="8229600" cy="5029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Trusted Record Keeper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Technology Service Provider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Ability to Manage Large Databases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Nationwide Reach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Solution Architects for e-Governance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5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" y="1981200"/>
            <a:ext cx="9144000" cy="1905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DEPOSITORY NOT JUST FOR 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SECURITIES</a:t>
            </a:r>
            <a:endParaRPr lang="en-GB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6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381000"/>
            <a:ext cx="8172767" cy="1371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INCOME TAX 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(TAX INFORMATION NETWORK)</a:t>
            </a:r>
            <a:endParaRPr lang="en-GB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1905000"/>
            <a:ext cx="8153400" cy="4495800"/>
          </a:xfrm>
          <a:prstGeom prst="rect">
            <a:avLst/>
          </a:prstGeom>
        </p:spPr>
        <p:txBody>
          <a:bodyPr/>
          <a:lstStyle/>
          <a:p>
            <a:pPr marL="742950" marR="0" lvl="1" indent="-285750" algn="just" defTabSz="914400" rtl="0" eaLnBrk="1" fontAlgn="auto" latinLnBrk="0" hangingPunct="1">
              <a:lnSpc>
                <a:spcPct val="15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Project of Revenue Department, Govt. of India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On-line Tax Accounting System (OLTAS)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Acceptance of Returns for Taxes withheld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Acceptance/processing of Annual Info Returns (AIR)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Processing of Application for issuance of Permanent Account Number (PAN) 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Taxpayer wise Ledger Creation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7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838200"/>
            <a:ext cx="8172767" cy="1447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Central Record Keeping Agency for 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National Pension System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endParaRPr lang="en-GB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2590800"/>
            <a:ext cx="8229600" cy="4114800"/>
          </a:xfrm>
          <a:prstGeom prst="rect">
            <a:avLst/>
          </a:prstGeom>
        </p:spPr>
        <p:txBody>
          <a:bodyPr/>
          <a:lstStyle/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NPS introduced by Government of India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From Defined Benefits to Defined Contribution System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CRA – Core Infrastructure for NPS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Unique &amp; Portable Permanent Retirement Account Number (PRAN)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Multiple funds and scheme options – switching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8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762000"/>
            <a:ext cx="8096567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GOODS AND SERVICE TAX (GST)</a:t>
            </a:r>
            <a:b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endParaRPr lang="en-GB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228600" y="1752600"/>
            <a:ext cx="8610600" cy="4572000"/>
          </a:xfrm>
          <a:prstGeom prst="rect">
            <a:avLst/>
          </a:prstGeom>
        </p:spPr>
        <p:txBody>
          <a:bodyPr/>
          <a:lstStyle/>
          <a:p>
            <a:pPr marL="395288" marR="0" lvl="0" indent="-395288" algn="just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Most ambitious indirect tax  reform in the country</a:t>
            </a:r>
          </a:p>
          <a:p>
            <a:pPr marL="395288" marR="0" lvl="0" indent="-395288" algn="just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Various Centre &amp; State level taxes will be subsumed</a:t>
            </a:r>
          </a:p>
          <a:p>
            <a:pPr marL="395288" marR="0" lvl="0" indent="-395288" algn="just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Removes cascading effect of taxes </a:t>
            </a:r>
          </a:p>
          <a:p>
            <a:pPr marL="395288" marR="0" lvl="0" indent="-395288" algn="just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Broadening of the tax base, which will reduce effective tax rate</a:t>
            </a:r>
          </a:p>
          <a:p>
            <a:pPr marL="395288" marR="0" lvl="0" indent="-395288" algn="just" defTabSz="914400" rtl="0" eaLnBrk="1" fontAlgn="auto" latinLnBrk="0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NSDL -  nominated as technology partner for GST project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-111" t="336" r="227" b="50664"/>
          <a:stretch>
            <a:fillRect/>
          </a:stretch>
        </p:blipFill>
        <p:spPr bwMode="auto">
          <a:xfrm>
            <a:off x="2618584" y="6431805"/>
            <a:ext cx="6526774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 cstate="print"/>
          <a:srcRect l="59509" t="-2" r="-3326" b="50999"/>
          <a:stretch>
            <a:fillRect/>
          </a:stretch>
        </p:blipFill>
        <p:spPr bwMode="auto">
          <a:xfrm>
            <a:off x="2715" y="6428925"/>
            <a:ext cx="2862930" cy="4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Рисунок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4623" y="-4320"/>
            <a:ext cx="955667" cy="12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9423" y="6673700"/>
            <a:ext cx="594577" cy="36572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/>
            <a:fld id="{62195171-C625-45A1-A7B6-1A12CF2008F6}" type="slidenum">
              <a:rPr lang="ru-RU" sz="1100">
                <a:solidFill>
                  <a:schemeClr val="bg1"/>
                </a:solidFill>
              </a:rPr>
              <a:pPr algn="r"/>
              <a:t>9</a:t>
            </a:fld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2055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33033" y="1066800"/>
            <a:ext cx="9010967" cy="9144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UNIQUE IDENTIFICATION </a:t>
            </a:r>
            <a:b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  <a:t>NUMBER (UID)</a:t>
            </a:r>
            <a:br>
              <a:rPr lang="en-U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Cambria" pitchFamily="18" charset="0"/>
              </a:rPr>
            </a:br>
            <a:endParaRPr lang="en-GB" sz="4000" dirty="0" smtClean="0">
              <a:solidFill>
                <a:srgbClr val="E31F26"/>
              </a:solidFill>
              <a:latin typeface="Cambria" pitchFamily="18" charset="0"/>
            </a:endParaRPr>
          </a:p>
        </p:txBody>
      </p:sp>
      <p:sp>
        <p:nvSpPr>
          <p:cNvPr id="8" name="Content Placeholder 3"/>
          <p:cNvSpPr txBox="1">
            <a:spLocks/>
          </p:cNvSpPr>
          <p:nvPr/>
        </p:nvSpPr>
        <p:spPr>
          <a:xfrm>
            <a:off x="457200" y="1828800"/>
            <a:ext cx="8229600" cy="42973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Issuance of unique identification numbers to all residents of India using two sets of Biometrics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UID will be used for multiple purposes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NSDL appointed as a Registrar by UIDAI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491</Words>
  <Application>Microsoft Office PowerPoint</Application>
  <PresentationFormat>On-screen Show (4:3)</PresentationFormat>
  <Paragraphs>123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INTRODUCTION</vt:lpstr>
      <vt:lpstr>NSDL AT A GLANCE</vt:lpstr>
      <vt:lpstr>NSDL CAPABILITIES &amp; EXPERTISE</vt:lpstr>
      <vt:lpstr>DEPOSITORY NOT JUST FOR  SECURITIES</vt:lpstr>
      <vt:lpstr>INCOME TAX  (TAX INFORMATION NETWORK)</vt:lpstr>
      <vt:lpstr>Central Record Keeping Agency for  National Pension System </vt:lpstr>
      <vt:lpstr>GOODS AND SERVICE TAX (GST) </vt:lpstr>
      <vt:lpstr>UNIQUE IDENTIFICATION  NUMBER (UID) </vt:lpstr>
      <vt:lpstr>KYC REGISTRATION AGENCY (KRA)</vt:lpstr>
      <vt:lpstr>NATIONAL INSURANCE - POLICY REPOSITORY </vt:lpstr>
      <vt:lpstr>NATIONAL ACADEMIC DEPOSITORY  (NAD) </vt:lpstr>
      <vt:lpstr>E-VOTING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ashishm</dc:creator>
  <cp:lastModifiedBy>ashishm</cp:lastModifiedBy>
  <cp:revision>9</cp:revision>
  <dcterms:created xsi:type="dcterms:W3CDTF">2013-05-06T07:55:04Z</dcterms:created>
  <dcterms:modified xsi:type="dcterms:W3CDTF">2013-05-06T08:34:08Z</dcterms:modified>
</cp:coreProperties>
</file>