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61" r:id="rId4"/>
    <p:sldId id="260" r:id="rId5"/>
    <p:sldId id="259" r:id="rId6"/>
  </p:sldIdLst>
  <p:sldSz cx="9144000" cy="6858000" type="screen4x3"/>
  <p:notesSz cx="9144000" cy="6858000"/>
  <p:defaultTextStyle>
    <a:defPPr>
      <a:defRPr lang="en-US"/>
    </a:defPPr>
    <a:lvl1pPr marL="0" algn="l" defTabSz="457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9" algn="l" defTabSz="457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8" algn="l" defTabSz="457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8" algn="l" defTabSz="457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7" algn="l" defTabSz="457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46" algn="l" defTabSz="457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95" algn="l" defTabSz="457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44" algn="l" defTabSz="457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93" algn="l" defTabSz="45714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E9E9EA"/>
    <a:srgbClr val="C0C0C0"/>
    <a:srgbClr val="F3F3F4"/>
    <a:srgbClr val="6B6D6F"/>
    <a:srgbClr val="8DDAE7"/>
    <a:srgbClr val="73D2E2"/>
    <a:srgbClr val="D6492A"/>
    <a:srgbClr val="66BC29"/>
    <a:srgbClr val="A0E900"/>
    <a:srgbClr val="0094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74" autoAdjust="0"/>
    <p:restoredTop sz="99211" autoAdjust="0"/>
  </p:normalViewPr>
  <p:slideViewPr>
    <p:cSldViewPr snapToGrid="0">
      <p:cViewPr>
        <p:scale>
          <a:sx n="80" d="100"/>
          <a:sy n="80" d="100"/>
        </p:scale>
        <p:origin x="-1044" y="48"/>
      </p:cViewPr>
      <p:guideLst>
        <p:guide orient="horz" pos="4071"/>
        <p:guide orient="horz" pos="268"/>
        <p:guide pos="2033"/>
        <p:guide pos="3837"/>
        <p:guide pos="55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61" d="100"/>
          <a:sy n="161" d="100"/>
        </p:scale>
        <p:origin x="-2024" y="-104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108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95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9" algn="l" defTabSz="457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8" algn="l" defTabSz="457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8" algn="l" defTabSz="457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7" algn="l" defTabSz="457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46" algn="l" defTabSz="457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95" algn="l" defTabSz="457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44" algn="l" defTabSz="457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93" algn="l" defTabSz="45714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4570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/>
              <a:t>Evaluate feasibility to move to rolling net settlement (T+n)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073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 with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318225"/>
            <a:ext cx="9144000" cy="539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113" tIns="35556" rIns="71113" bIns="3555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49765" y="5864011"/>
            <a:ext cx="6094235" cy="993989"/>
          </a:xfrm>
        </p:spPr>
        <p:txBody>
          <a:bodyPr anchor="t">
            <a:normAutofit/>
          </a:bodyPr>
          <a:lstStyle>
            <a:lvl1pPr algn="l">
              <a:defRPr sz="2400" b="1" cap="all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pic>
        <p:nvPicPr>
          <p:cNvPr id="8" name="Picture 7" descr="NASDAQ OMX.t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821" y="5976520"/>
            <a:ext cx="2633472" cy="316017"/>
          </a:xfrm>
          <a:prstGeom prst="rect">
            <a:avLst/>
          </a:prstGeom>
        </p:spPr>
      </p:pic>
      <p:sp>
        <p:nvSpPr>
          <p:cNvPr id="10" name="Rectangle 27">
            <a:hlinkClick r:id="" action="ppaction://noaction"/>
          </p:cNvPr>
          <p:cNvSpPr>
            <a:spLocks noChangeArrowheads="1"/>
          </p:cNvSpPr>
          <p:nvPr userDrawn="1"/>
        </p:nvSpPr>
        <p:spPr bwMode="auto">
          <a:xfrm>
            <a:off x="6075277" y="5364418"/>
            <a:ext cx="2742974" cy="33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 eaLnBrk="0" hangingPunct="0">
              <a:defRPr/>
            </a:pPr>
            <a:r>
              <a:rPr lang="en-US" sz="700" dirty="0" smtClean="0">
                <a:latin typeface="Arial Narrow"/>
                <a:ea typeface="ＭＳ Ｐゴシック" pitchFamily="-112" charset="-128"/>
                <a:cs typeface="Arial Narrow"/>
              </a:rPr>
              <a:t>© Copyright 2010, The NASDAQ OMX Group, Inc. All rights reserved.</a:t>
            </a:r>
            <a:endParaRPr lang="en-US" sz="700" dirty="0">
              <a:latin typeface="Arial Narrow"/>
              <a:ea typeface="ＭＳ Ｐゴシック" pitchFamily="-112" charset="-128"/>
              <a:cs typeface="Arial Narrow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aption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225800" y="425449"/>
            <a:ext cx="5594350" cy="6037263"/>
          </a:xfrm>
          <a:prstGeom prst="rect">
            <a:avLst/>
          </a:prstGeom>
          <a:solidFill>
            <a:srgbClr val="E9E9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3232831" y="430026"/>
            <a:ext cx="5584598" cy="6034368"/>
          </a:xfrm>
          <a:noFill/>
        </p:spPr>
        <p:txBody>
          <a:bodyPr>
            <a:noAutofit/>
          </a:bodyPr>
          <a:lstStyle/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15" y="342821"/>
            <a:ext cx="2785573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61584" y="1961030"/>
            <a:ext cx="2788003" cy="3978088"/>
          </a:xfrm>
        </p:spPr>
        <p:txBody>
          <a:bodyPr anchor="t" anchorCtr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_Title Caption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225800" y="425449"/>
            <a:ext cx="5594350" cy="6037263"/>
          </a:xfrm>
          <a:prstGeom prst="rect">
            <a:avLst/>
          </a:prstGeom>
          <a:solidFill>
            <a:srgbClr val="73D2E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3232831" y="430026"/>
            <a:ext cx="5584598" cy="6034368"/>
          </a:xfrm>
          <a:noFill/>
        </p:spPr>
        <p:txBody>
          <a:bodyPr>
            <a:noAutofit/>
          </a:bodyPr>
          <a:lstStyle/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15" y="342821"/>
            <a:ext cx="2785573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61584" y="1961030"/>
            <a:ext cx="2788003" cy="3978088"/>
          </a:xfrm>
        </p:spPr>
        <p:txBody>
          <a:bodyPr anchor="t" anchorCtr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aption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15" y="342821"/>
            <a:ext cx="2785573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61584" y="1961030"/>
            <a:ext cx="2788003" cy="3978088"/>
          </a:xfrm>
        </p:spPr>
        <p:txBody>
          <a:bodyPr anchor="t" anchorCtr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aption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225800" y="425450"/>
            <a:ext cx="5594350" cy="2965450"/>
          </a:xfrm>
          <a:prstGeom prst="rect">
            <a:avLst/>
          </a:prstGeom>
          <a:solidFill>
            <a:srgbClr val="E9E9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3225800" y="3505200"/>
            <a:ext cx="5594350" cy="2957512"/>
          </a:xfrm>
          <a:prstGeom prst="rect">
            <a:avLst/>
          </a:prstGeom>
          <a:solidFill>
            <a:srgbClr val="E9E9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3232831" y="430027"/>
            <a:ext cx="5584598" cy="2954150"/>
          </a:xfrm>
          <a:noFill/>
        </p:spPr>
        <p:txBody>
          <a:bodyPr>
            <a:noAutofit/>
          </a:bodyPr>
          <a:lstStyle/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3232831" y="3509201"/>
            <a:ext cx="5584598" cy="2953512"/>
          </a:xfrm>
          <a:noFill/>
        </p:spPr>
        <p:txBody>
          <a:bodyPr>
            <a:noAutofit/>
          </a:bodyPr>
          <a:lstStyle/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15" y="342821"/>
            <a:ext cx="2785573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61584" y="1961030"/>
            <a:ext cx="2788003" cy="3978088"/>
          </a:xfrm>
        </p:spPr>
        <p:txBody>
          <a:bodyPr anchor="t" anchorCtr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aption and 4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 userDrawn="1"/>
        </p:nvGrpSpPr>
        <p:grpSpPr>
          <a:xfrm>
            <a:off x="3230033" y="425449"/>
            <a:ext cx="5583767" cy="6037265"/>
            <a:chOff x="3230033" y="425449"/>
            <a:chExt cx="5583767" cy="6037265"/>
          </a:xfrm>
        </p:grpSpPr>
        <p:sp>
          <p:nvSpPr>
            <p:cNvPr id="17" name="Rectangle 16"/>
            <p:cNvSpPr/>
            <p:nvPr userDrawn="1"/>
          </p:nvSpPr>
          <p:spPr>
            <a:xfrm>
              <a:off x="3230033" y="425449"/>
              <a:ext cx="2861205" cy="299931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6112935" y="425449"/>
              <a:ext cx="2700865" cy="299931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3230033" y="3449108"/>
              <a:ext cx="2861205" cy="30136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6121402" y="3454400"/>
              <a:ext cx="2692398" cy="300831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3232832" y="430027"/>
            <a:ext cx="2858406" cy="3000375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116639" y="430027"/>
            <a:ext cx="2690811" cy="3000375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Content Placeholder 7"/>
          <p:cNvSpPr>
            <a:spLocks noGrp="1"/>
          </p:cNvSpPr>
          <p:nvPr>
            <p:ph sz="quarter" idx="15" hasCustomPrompt="1"/>
          </p:nvPr>
        </p:nvSpPr>
        <p:spPr>
          <a:xfrm>
            <a:off x="3232831" y="3430401"/>
            <a:ext cx="2858407" cy="3032312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6" hasCustomPrompt="1"/>
          </p:nvPr>
        </p:nvSpPr>
        <p:spPr>
          <a:xfrm>
            <a:off x="6113011" y="3454399"/>
            <a:ext cx="2694440" cy="3008314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264015" y="342821"/>
            <a:ext cx="2785573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 hasCustomPrompt="1"/>
          </p:nvPr>
        </p:nvSpPr>
        <p:spPr>
          <a:xfrm>
            <a:off x="496534" y="1973730"/>
            <a:ext cx="2788003" cy="3978088"/>
          </a:xfrm>
        </p:spPr>
        <p:txBody>
          <a:bodyPr anchor="t" anchorCtr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225800" y="425449"/>
            <a:ext cx="5594350" cy="6037263"/>
          </a:xfrm>
          <a:prstGeom prst="rect">
            <a:avLst/>
          </a:prstGeom>
          <a:solidFill>
            <a:srgbClr val="F3F3F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3232831" y="430026"/>
            <a:ext cx="5584598" cy="6034368"/>
          </a:xfrm>
          <a:solidFill>
            <a:schemeClr val="bg2"/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15" y="342821"/>
            <a:ext cx="2785573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15" y="342821"/>
            <a:ext cx="5827223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263594" y="1555190"/>
            <a:ext cx="4064566" cy="4400737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49232" y="1555190"/>
            <a:ext cx="4064567" cy="4400737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ith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318225"/>
            <a:ext cx="9144000" cy="539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113" tIns="35556" rIns="71113" bIns="3555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49588" y="5864011"/>
            <a:ext cx="6094412" cy="993989"/>
          </a:xfrm>
        </p:spPr>
        <p:txBody>
          <a:bodyPr anchor="t">
            <a:normAutofit/>
          </a:bodyPr>
          <a:lstStyle>
            <a:lvl1pPr algn="l">
              <a:defRPr sz="2400" b="1" cap="all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pic>
        <p:nvPicPr>
          <p:cNvPr id="7" name="Picture 6" descr="Cover_layers2.jpg"/>
          <p:cNvPicPr>
            <a:picLocks/>
          </p:cNvPicPr>
          <p:nvPr userDrawn="1"/>
        </p:nvPicPr>
        <p:blipFill>
          <a:blip r:embed="rId2"/>
          <a:srcRect l="9031" t="40573" r="33277" b="4222"/>
          <a:stretch>
            <a:fillRect/>
          </a:stretch>
        </p:blipFill>
        <p:spPr>
          <a:xfrm>
            <a:off x="0" y="1"/>
            <a:ext cx="9144000" cy="5435039"/>
          </a:xfrm>
          <a:prstGeom prst="rect">
            <a:avLst/>
          </a:prstGeom>
        </p:spPr>
      </p:pic>
      <p:sp>
        <p:nvSpPr>
          <p:cNvPr id="12" name="Rectangle 27">
            <a:hlinkClick r:id="" action="ppaction://noaction"/>
          </p:cNvPr>
          <p:cNvSpPr>
            <a:spLocks noChangeArrowheads="1"/>
          </p:cNvSpPr>
          <p:nvPr userDrawn="1"/>
        </p:nvSpPr>
        <p:spPr bwMode="auto">
          <a:xfrm>
            <a:off x="6075277" y="5364418"/>
            <a:ext cx="2742974" cy="33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 eaLnBrk="0" hangingPunct="0">
              <a:defRPr/>
            </a:pPr>
            <a:r>
              <a:rPr lang="en-US" sz="700" dirty="0" smtClean="0">
                <a:latin typeface="Arial Narrow"/>
                <a:ea typeface="ＭＳ Ｐゴシック" pitchFamily="-112" charset="-128"/>
                <a:cs typeface="Arial Narrow"/>
              </a:rPr>
              <a:t>© Copyright 2011, The NASDAQ OMX Group, Inc. All rights reserved.</a:t>
            </a:r>
            <a:endParaRPr lang="en-US" sz="700" dirty="0">
              <a:latin typeface="Arial Narrow"/>
              <a:ea typeface="ＭＳ Ｐゴシック" pitchFamily="-112" charset="-128"/>
              <a:cs typeface="Arial Narrow"/>
            </a:endParaRPr>
          </a:p>
        </p:txBody>
      </p:sp>
      <p:pic>
        <p:nvPicPr>
          <p:cNvPr id="11" name="Picture 10" descr="NASDAQ OMX.ti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3821" y="5976520"/>
            <a:ext cx="2633472" cy="3160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ith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uskTower_061907025.jpg"/>
          <p:cNvPicPr>
            <a:picLocks noChangeAspect="1"/>
          </p:cNvPicPr>
          <p:nvPr userDrawn="1"/>
        </p:nvPicPr>
        <p:blipFill>
          <a:blip r:embed="rId2"/>
          <a:srcRect l="9491" t="17796" r="9153" b="9821"/>
          <a:stretch>
            <a:fillRect/>
          </a:stretch>
        </p:blipFill>
        <p:spPr>
          <a:xfrm>
            <a:off x="0" y="0"/>
            <a:ext cx="9144000" cy="5423694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318225"/>
            <a:ext cx="9144000" cy="539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113" tIns="35556" rIns="71113" bIns="3555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49588" y="5864011"/>
            <a:ext cx="6094412" cy="993989"/>
          </a:xfrm>
        </p:spPr>
        <p:txBody>
          <a:bodyPr anchor="t">
            <a:normAutofit/>
          </a:bodyPr>
          <a:lstStyle>
            <a:lvl1pPr algn="l">
              <a:defRPr sz="2400" b="1" cap="all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3" name="Rectangle 27">
            <a:hlinkClick r:id="" action="ppaction://noaction"/>
          </p:cNvPr>
          <p:cNvSpPr>
            <a:spLocks noChangeArrowheads="1"/>
          </p:cNvSpPr>
          <p:nvPr userDrawn="1"/>
        </p:nvSpPr>
        <p:spPr bwMode="auto">
          <a:xfrm>
            <a:off x="6075277" y="5364418"/>
            <a:ext cx="2742974" cy="33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 eaLnBrk="0" hangingPunct="0">
              <a:defRPr/>
            </a:pPr>
            <a:r>
              <a:rPr lang="en-US" sz="700" dirty="0" smtClean="0">
                <a:latin typeface="Arial Narrow"/>
                <a:ea typeface="ＭＳ Ｐゴシック" pitchFamily="-112" charset="-128"/>
                <a:cs typeface="Arial Narrow"/>
              </a:rPr>
              <a:t>© Copyright 2010, The NASDAQ OMX Group, Inc. All rights reserved.</a:t>
            </a:r>
            <a:endParaRPr lang="en-US" sz="700" dirty="0">
              <a:latin typeface="Arial Narrow"/>
              <a:ea typeface="ＭＳ Ｐゴシック" pitchFamily="-112" charset="-128"/>
              <a:cs typeface="Arial Narrow"/>
            </a:endParaRPr>
          </a:p>
        </p:txBody>
      </p:sp>
      <p:pic>
        <p:nvPicPr>
          <p:cNvPr id="7" name="Picture 6" descr="NASDAQ OMX.ti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3821" y="5976520"/>
            <a:ext cx="2633472" cy="3160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318225"/>
            <a:ext cx="9144000" cy="539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113" tIns="35556" rIns="71113" bIns="35556"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5435391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113" tIns="35556" rIns="71113" bIns="35556" rtlCol="0" anchor="ctr"/>
          <a:lstStyle/>
          <a:p>
            <a:pPr algn="ctr"/>
            <a:endParaRPr lang="en-US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272554" y="998647"/>
            <a:ext cx="5620884" cy="1459070"/>
          </a:xfrm>
        </p:spPr>
        <p:txBody>
          <a:bodyPr>
            <a:noAutofit/>
          </a:bodyPr>
          <a:lstStyle>
            <a:lvl1pPr>
              <a:defRPr sz="4000" b="1" cap="all">
                <a:solidFill>
                  <a:schemeClr val="bg1"/>
                </a:solidFill>
              </a:defRPr>
            </a:lvl1pPr>
            <a:lvl2pPr>
              <a:defRPr sz="3900"/>
            </a:lvl2pPr>
            <a:lvl3pPr>
              <a:defRPr sz="3900"/>
            </a:lvl3pPr>
            <a:lvl4pPr>
              <a:defRPr sz="3900"/>
            </a:lvl4pPr>
            <a:lvl5pPr>
              <a:defRPr sz="3900"/>
            </a:lvl5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4" hasCustomPrompt="1"/>
          </p:nvPr>
        </p:nvSpPr>
        <p:spPr>
          <a:xfrm>
            <a:off x="279324" y="2809706"/>
            <a:ext cx="3213554" cy="105335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 date</a:t>
            </a:r>
          </a:p>
        </p:txBody>
      </p:sp>
      <p:sp>
        <p:nvSpPr>
          <p:cNvPr id="11" name="Rectangle 27">
            <a:hlinkClick r:id="" action="ppaction://noaction"/>
          </p:cNvPr>
          <p:cNvSpPr>
            <a:spLocks noChangeArrowheads="1"/>
          </p:cNvSpPr>
          <p:nvPr userDrawn="1"/>
        </p:nvSpPr>
        <p:spPr bwMode="auto">
          <a:xfrm>
            <a:off x="6075277" y="5364418"/>
            <a:ext cx="2742974" cy="33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 eaLnBrk="0" hangingPunct="0">
              <a:defRPr/>
            </a:pPr>
            <a:r>
              <a:rPr lang="en-US" sz="700" dirty="0" smtClean="0">
                <a:latin typeface="Arial Narrow"/>
                <a:ea typeface="ＭＳ Ｐゴシック" pitchFamily="-112" charset="-128"/>
                <a:cs typeface="Arial Narrow"/>
              </a:rPr>
              <a:t>© Copyright 2010, The NASDAQ OMX Group, Inc. All rights reserved.</a:t>
            </a:r>
            <a:endParaRPr lang="en-US" sz="700" dirty="0">
              <a:latin typeface="Arial Narrow"/>
              <a:ea typeface="ＭＳ Ｐゴシック" pitchFamily="-112" charset="-128"/>
              <a:cs typeface="Arial Narrow"/>
            </a:endParaRPr>
          </a:p>
        </p:txBody>
      </p:sp>
      <p:pic>
        <p:nvPicPr>
          <p:cNvPr id="12" name="Picture 11" descr="NASDAQ OMX.t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821" y="5976520"/>
            <a:ext cx="2633472" cy="3160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318225"/>
            <a:ext cx="9144000" cy="539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113" tIns="35556" rIns="71113" bIns="35556"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9144000" cy="5435391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113" tIns="35556" rIns="71113" bIns="35556" rtlCol="0" anchor="ctr"/>
          <a:lstStyle/>
          <a:p>
            <a:pPr algn="ctr"/>
            <a:endParaRPr lang="en-US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272554" y="998647"/>
            <a:ext cx="5620884" cy="1459070"/>
          </a:xfrm>
        </p:spPr>
        <p:txBody>
          <a:bodyPr>
            <a:noAutofit/>
          </a:bodyPr>
          <a:lstStyle>
            <a:lvl1pPr>
              <a:defRPr sz="4000" b="1" cap="all">
                <a:solidFill>
                  <a:schemeClr val="bg1"/>
                </a:solidFill>
              </a:defRPr>
            </a:lvl1pPr>
            <a:lvl2pPr>
              <a:defRPr sz="3900"/>
            </a:lvl2pPr>
            <a:lvl3pPr>
              <a:defRPr sz="3900"/>
            </a:lvl3pPr>
            <a:lvl4pPr>
              <a:defRPr sz="3900"/>
            </a:lvl4pPr>
            <a:lvl5pPr>
              <a:defRPr sz="3900"/>
            </a:lvl5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4" hasCustomPrompt="1"/>
          </p:nvPr>
        </p:nvSpPr>
        <p:spPr>
          <a:xfrm>
            <a:off x="279324" y="2809706"/>
            <a:ext cx="3213554" cy="105335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 date</a:t>
            </a:r>
          </a:p>
        </p:txBody>
      </p:sp>
      <p:sp>
        <p:nvSpPr>
          <p:cNvPr id="11" name="Rectangle 27">
            <a:hlinkClick r:id="" action="ppaction://noaction"/>
          </p:cNvPr>
          <p:cNvSpPr>
            <a:spLocks noChangeArrowheads="1"/>
          </p:cNvSpPr>
          <p:nvPr userDrawn="1"/>
        </p:nvSpPr>
        <p:spPr bwMode="auto">
          <a:xfrm>
            <a:off x="6075277" y="5364418"/>
            <a:ext cx="2742974" cy="336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 eaLnBrk="0" hangingPunct="0">
              <a:defRPr/>
            </a:pPr>
            <a:r>
              <a:rPr lang="en-US" sz="700" dirty="0" smtClean="0">
                <a:latin typeface="Arial Narrow"/>
                <a:ea typeface="ＭＳ Ｐゴシック" pitchFamily="-112" charset="-128"/>
                <a:cs typeface="Arial Narrow"/>
              </a:rPr>
              <a:t>© Copyright 2010, The NASDAQ OMX Group, Inc. All rights reserved.</a:t>
            </a:r>
            <a:endParaRPr lang="en-US" sz="700" dirty="0">
              <a:latin typeface="Arial Narrow"/>
              <a:ea typeface="ＭＳ Ｐゴシック" pitchFamily="-112" charset="-128"/>
              <a:cs typeface="Arial Narrow"/>
            </a:endParaRPr>
          </a:p>
        </p:txBody>
      </p:sp>
      <p:pic>
        <p:nvPicPr>
          <p:cNvPr id="12" name="Picture 11" descr="NASDAQ OMX.t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821" y="5976520"/>
            <a:ext cx="2633472" cy="3160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049587" y="3164524"/>
            <a:ext cx="6094413" cy="147002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  <p:pic>
        <p:nvPicPr>
          <p:cNvPr id="8" name="Picture 7" descr="NASDAQ OMX.t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821" y="3280425"/>
            <a:ext cx="2633472" cy="316017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090949"/>
            <a:ext cx="2658567" cy="7670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113" tIns="35556" rIns="71113" bIns="35556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8649" y="6219987"/>
            <a:ext cx="2133600" cy="365125"/>
          </a:xfrm>
          <a:prstGeom prst="rect">
            <a:avLst/>
          </a:prstGeom>
        </p:spPr>
        <p:txBody>
          <a:bodyPr lIns="71113" tIns="35556" rIns="71113" bIns="35556"/>
          <a:lstStyle/>
          <a:p>
            <a:fld id="{5111EEB3-B674-4164-A547-50F24E9C053B}" type="datetime1">
              <a:rPr lang="en-US" smtClean="0"/>
              <a:pPr/>
              <a:t>5/20/2013</a:t>
            </a:fld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1"/>
            <a:ext cx="9144000" cy="6857999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113" tIns="35556" rIns="71113" bIns="3555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9324" y="3430402"/>
            <a:ext cx="5620884" cy="1886791"/>
          </a:xfrm>
        </p:spPr>
        <p:txBody>
          <a:bodyPr anchor="b" anchorCtr="0">
            <a:normAutofit/>
          </a:bodyPr>
          <a:lstStyle>
            <a:lvl1pPr algn="l">
              <a:defRPr sz="3600" b="0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</a:t>
            </a:r>
            <a:br>
              <a:rPr lang="en-US" dirty="0" smtClean="0"/>
            </a:br>
            <a:r>
              <a:rPr lang="en-US" dirty="0" smtClean="0"/>
              <a:t>edit statement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15" y="342821"/>
            <a:ext cx="5827223" cy="1143000"/>
          </a:xfrm>
        </p:spPr>
        <p:txBody>
          <a:bodyPr/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61584" y="1212790"/>
            <a:ext cx="5829653" cy="4428564"/>
          </a:xfrm>
        </p:spPr>
        <p:txBody>
          <a:bodyPr/>
          <a:lstStyle/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225800" y="425450"/>
            <a:ext cx="5594350" cy="1441450"/>
          </a:xfrm>
          <a:prstGeom prst="rect">
            <a:avLst/>
          </a:prstGeom>
          <a:solidFill>
            <a:srgbClr val="E9E9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225801" y="1955800"/>
            <a:ext cx="5594350" cy="1441450"/>
          </a:xfrm>
          <a:prstGeom prst="rect">
            <a:avLst/>
          </a:prstGeom>
          <a:solidFill>
            <a:srgbClr val="E9E9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2150" y="3486150"/>
            <a:ext cx="5588000" cy="1441450"/>
          </a:xfrm>
          <a:prstGeom prst="rect">
            <a:avLst/>
          </a:prstGeom>
          <a:solidFill>
            <a:srgbClr val="E9E9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3225801" y="5021263"/>
            <a:ext cx="5594350" cy="1441450"/>
          </a:xfrm>
          <a:prstGeom prst="rect">
            <a:avLst/>
          </a:prstGeom>
          <a:solidFill>
            <a:srgbClr val="E9E9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3232831" y="430026"/>
            <a:ext cx="5584598" cy="1435287"/>
          </a:xfrm>
          <a:noFill/>
        </p:spPr>
        <p:txBody>
          <a:bodyPr>
            <a:noAutofit/>
          </a:bodyPr>
          <a:lstStyle/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4015" y="342821"/>
            <a:ext cx="2785573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61584" y="1961030"/>
            <a:ext cx="2788003" cy="3978088"/>
          </a:xfrm>
        </p:spPr>
        <p:txBody>
          <a:bodyPr anchor="t" anchorCtr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3232831" y="1963084"/>
            <a:ext cx="5584598" cy="1435287"/>
          </a:xfrm>
          <a:noFill/>
        </p:spPr>
        <p:txBody>
          <a:bodyPr>
            <a:noAutofit/>
          </a:bodyPr>
          <a:lstStyle/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25" name="Content Placeholder 7"/>
          <p:cNvSpPr>
            <a:spLocks noGrp="1"/>
          </p:cNvSpPr>
          <p:nvPr>
            <p:ph sz="quarter" idx="15" hasCustomPrompt="1"/>
          </p:nvPr>
        </p:nvSpPr>
        <p:spPr>
          <a:xfrm>
            <a:off x="3232831" y="3496142"/>
            <a:ext cx="5584598" cy="1435287"/>
          </a:xfrm>
          <a:noFill/>
        </p:spPr>
        <p:txBody>
          <a:bodyPr>
            <a:noAutofit/>
          </a:bodyPr>
          <a:lstStyle/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26" name="Content Placeholder 7"/>
          <p:cNvSpPr>
            <a:spLocks noGrp="1"/>
          </p:cNvSpPr>
          <p:nvPr>
            <p:ph sz="quarter" idx="16" hasCustomPrompt="1"/>
          </p:nvPr>
        </p:nvSpPr>
        <p:spPr>
          <a:xfrm>
            <a:off x="3232831" y="5029200"/>
            <a:ext cx="5584598" cy="1435287"/>
          </a:xfrm>
          <a:noFill/>
        </p:spPr>
        <p:txBody>
          <a:bodyPr>
            <a:noAutofit/>
          </a:bodyPr>
          <a:lstStyle/>
          <a:p>
            <a:pPr lvl="0"/>
            <a:r>
              <a:rPr lang="en-US" dirty="0" smtClean="0"/>
              <a:t>Click to edit text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4015" y="342821"/>
            <a:ext cx="5827223" cy="1143000"/>
          </a:xfrm>
          <a:prstGeom prst="rect">
            <a:avLst/>
          </a:prstGeom>
        </p:spPr>
        <p:txBody>
          <a:bodyPr vert="horz" lIns="91430" tIns="45715" rIns="91430" bIns="45715" rtlCol="0" anchor="t" anchorCtr="0">
            <a:norm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1584" y="1263790"/>
            <a:ext cx="5829653" cy="4333222"/>
          </a:xfrm>
          <a:prstGeom prst="rect">
            <a:avLst/>
          </a:prstGeom>
        </p:spPr>
        <p:txBody>
          <a:bodyPr vert="horz" lIns="91430" tIns="45715" rIns="91430" bIns="45715" rtlCol="0" anchor="ctr" anchorCtr="0">
            <a:normAutofit/>
          </a:bodyPr>
          <a:lstStyle/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01861" y="6227308"/>
            <a:ext cx="343129" cy="366966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900">
                <a:solidFill>
                  <a:schemeClr val="accent1"/>
                </a:solidFill>
              </a:defRPr>
            </a:lvl1pPr>
          </a:lstStyle>
          <a:p>
            <a:fld id="{2091A269-9D48-0546-8B27-FDAC5EE87B8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NASDAQ OMX.tif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53822" y="6360088"/>
            <a:ext cx="1234440" cy="1481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74" r:id="rId2"/>
    <p:sldLayoutId id="2147483675" r:id="rId3"/>
    <p:sldLayoutId id="2147483672" r:id="rId4"/>
    <p:sldLayoutId id="2147483673" r:id="rId5"/>
    <p:sldLayoutId id="2147483649" r:id="rId6"/>
    <p:sldLayoutId id="2147483665" r:id="rId7"/>
    <p:sldLayoutId id="2147483650" r:id="rId8"/>
    <p:sldLayoutId id="2147483677" r:id="rId9"/>
    <p:sldLayoutId id="2147483666" r:id="rId10"/>
    <p:sldLayoutId id="2147483676" r:id="rId11"/>
    <p:sldLayoutId id="2147483671" r:id="rId12"/>
    <p:sldLayoutId id="2147483668" r:id="rId13"/>
    <p:sldLayoutId id="2147483669" r:id="rId14"/>
    <p:sldLayoutId id="2147483667" r:id="rId15"/>
    <p:sldLayoutId id="2147483652" r:id="rId16"/>
    <p:sldLayoutId id="2147483654" r:id="rId17"/>
    <p:sldLayoutId id="2147483655" r:id="rId18"/>
  </p:sldLayoutIdLst>
  <p:hf hdr="0" dt="0"/>
  <p:txStyles>
    <p:titleStyle>
      <a:lvl1pPr algn="l" defTabSz="457149" rtl="0" eaLnBrk="1" latinLnBrk="0" hangingPunct="1">
        <a:spcBef>
          <a:spcPct val="0"/>
        </a:spcBef>
        <a:buNone/>
        <a:defRPr sz="20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457149" rtl="0" eaLnBrk="1" latinLnBrk="0" hangingPunct="1">
        <a:spcBef>
          <a:spcPts val="933"/>
        </a:spcBef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80251" indent="-124695" algn="l" defTabSz="45714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0752" indent="-158029" algn="l" defTabSz="457149" rtl="0" eaLnBrk="1" latinLnBrk="0" hangingPunct="1">
        <a:spcBef>
          <a:spcPct val="20000"/>
        </a:spcBef>
        <a:buFont typeface="Arial Narrow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2" indent="-228575" algn="l" defTabSz="457149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71" indent="-228575" algn="l" defTabSz="457149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20" indent="-228575" algn="l" defTabSz="45714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70" indent="-228575" algn="l" defTabSz="45714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9" indent="-228575" algn="l" defTabSz="45714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8" indent="-228575" algn="l" defTabSz="45714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457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457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8" algn="l" defTabSz="457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7" algn="l" defTabSz="457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6" algn="l" defTabSz="457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5" algn="l" defTabSz="457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4" algn="l" defTabSz="457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3" algn="l" defTabSz="4571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CSD 12, </a:t>
            </a:r>
            <a:r>
              <a:rPr lang="en-US" dirty="0" err="1" smtClean="0"/>
              <a:t>st.</a:t>
            </a:r>
            <a:r>
              <a:rPr lang="en-US" dirty="0" smtClean="0"/>
              <a:t> </a:t>
            </a:r>
            <a:r>
              <a:rPr lang="en-US" dirty="0" err="1" smtClean="0"/>
              <a:t>petersburg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new business opportunities for </a:t>
            </a:r>
            <a:r>
              <a:rPr lang="en-US" dirty="0" err="1" smtClean="0"/>
              <a:t>csd’s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itle 2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NASDAQ OMX </a:t>
            </a:r>
            <a:r>
              <a:rPr lang="en-US" dirty="0" err="1" smtClean="0"/>
              <a:t>csd</a:t>
            </a:r>
            <a:r>
              <a:rPr lang="en-US" dirty="0" smtClean="0"/>
              <a:t> business</a:t>
            </a:r>
            <a:endParaRPr lang="en-US" dirty="0"/>
          </a:p>
        </p:txBody>
      </p:sp>
      <p:sp>
        <p:nvSpPr>
          <p:cNvPr id="56" name="Content Placeholder 55"/>
          <p:cNvSpPr>
            <a:spLocks noGrp="1"/>
          </p:cNvSpPr>
          <p:nvPr>
            <p:ph idx="1"/>
          </p:nvPr>
        </p:nvSpPr>
        <p:spPr>
          <a:xfrm>
            <a:off x="261585" y="1961030"/>
            <a:ext cx="2443516" cy="2100607"/>
          </a:xfrm>
        </p:spPr>
        <p:txBody>
          <a:bodyPr/>
          <a:lstStyle/>
          <a:p>
            <a:r>
              <a:rPr lang="en-US" dirty="0" smtClean="0"/>
              <a:t>NASDAQ OMX owns and operates 5 CSD’s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10 CSD’s globally use NASDAQ OMX CSD technology including Iceland, ASX of Australia and </a:t>
            </a:r>
            <a:r>
              <a:rPr lang="en-US" dirty="0" err="1" smtClean="0"/>
              <a:t>Tadawul</a:t>
            </a:r>
            <a:r>
              <a:rPr lang="en-US" dirty="0" smtClean="0"/>
              <a:t> of Saudi Arabia.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2993554" y="3937594"/>
            <a:ext cx="6057254" cy="2609909"/>
            <a:chOff x="687930" y="881964"/>
            <a:chExt cx="8750803" cy="3726079"/>
          </a:xfrm>
        </p:grpSpPr>
        <p:pic>
          <p:nvPicPr>
            <p:cNvPr id="74" name="Picture 73" descr="Map.png"/>
            <p:cNvPicPr>
              <a:picLocks noChangeAspect="1"/>
            </p:cNvPicPr>
            <p:nvPr/>
          </p:nvPicPr>
          <p:blipFill>
            <a:blip r:embed="rId2">
              <a:alphaModFix amt="2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467" y="881964"/>
              <a:ext cx="7603066" cy="3438837"/>
            </a:xfrm>
            <a:prstGeom prst="rect">
              <a:avLst/>
            </a:prstGeom>
          </p:spPr>
        </p:pic>
        <p:sp>
          <p:nvSpPr>
            <p:cNvPr id="75" name="TextBox 74"/>
            <p:cNvSpPr txBox="1"/>
            <p:nvPr/>
          </p:nvSpPr>
          <p:spPr>
            <a:xfrm>
              <a:off x="811119" y="3251196"/>
              <a:ext cx="1551110" cy="1054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solidFill>
                    <a:prstClr val="black"/>
                  </a:solidFill>
                </a:rPr>
                <a:t>NASDAQ OMX </a:t>
              </a:r>
              <a:br>
                <a:rPr lang="en-US" sz="1050" dirty="0" smtClean="0">
                  <a:solidFill>
                    <a:prstClr val="black"/>
                  </a:solidFill>
                </a:rPr>
              </a:br>
              <a:r>
                <a:rPr lang="en-US" sz="1050" dirty="0" smtClean="0">
                  <a:solidFill>
                    <a:prstClr val="black"/>
                  </a:solidFill>
                </a:rPr>
                <a:t>CSD operation</a:t>
              </a:r>
            </a:p>
            <a:p>
              <a:r>
                <a:rPr lang="en-US" sz="1050" dirty="0" smtClean="0">
                  <a:solidFill>
                    <a:prstClr val="black"/>
                  </a:solidFill>
                </a:rPr>
                <a:t>CSD </a:t>
              </a:r>
              <a:r>
                <a:rPr lang="en-US" sz="1050" dirty="0" smtClean="0">
                  <a:solidFill>
                    <a:prstClr val="black"/>
                  </a:solidFill>
                </a:rPr>
                <a:t>customers</a:t>
              </a:r>
            </a:p>
            <a:p>
              <a:endParaRPr lang="sv-SE" sz="1050" dirty="0">
                <a:solidFill>
                  <a:prstClr val="black"/>
                </a:solidFill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3835401" y="1371601"/>
              <a:ext cx="118532" cy="118532"/>
            </a:xfrm>
            <a:prstGeom prst="ellipse">
              <a:avLst/>
            </a:prstGeom>
            <a:solidFill>
              <a:schemeClr val="tx2"/>
            </a:solidFill>
            <a:ln w="9525" cmpd="sng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5247218" y="1938868"/>
              <a:ext cx="118532" cy="118532"/>
            </a:xfrm>
            <a:prstGeom prst="ellipse">
              <a:avLst/>
            </a:prstGeom>
            <a:solidFill>
              <a:schemeClr val="tx2"/>
            </a:solidFill>
            <a:ln w="9525" cmpd="sng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4813308" y="1564225"/>
              <a:ext cx="118532" cy="118532"/>
            </a:xfrm>
            <a:prstGeom prst="ellipse">
              <a:avLst/>
            </a:prstGeom>
            <a:solidFill>
              <a:schemeClr val="tx2"/>
            </a:solidFill>
            <a:ln w="9525" cmpd="sng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4914908" y="1551525"/>
              <a:ext cx="118532" cy="118532"/>
            </a:xfrm>
            <a:prstGeom prst="ellipse">
              <a:avLst/>
            </a:prstGeom>
            <a:solidFill>
              <a:schemeClr val="tx2"/>
            </a:solidFill>
            <a:ln w="9525" cmpd="sng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1" name="Oval 80"/>
            <p:cNvSpPr/>
            <p:nvPr/>
          </p:nvSpPr>
          <p:spPr>
            <a:xfrm>
              <a:off x="4857758" y="1449925"/>
              <a:ext cx="118532" cy="118532"/>
            </a:xfrm>
            <a:prstGeom prst="ellipse">
              <a:avLst/>
            </a:prstGeom>
            <a:solidFill>
              <a:schemeClr val="tx2"/>
            </a:solidFill>
            <a:ln w="9525" cmpd="sng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2" name="Diamond 81"/>
            <p:cNvSpPr/>
            <p:nvPr/>
          </p:nvSpPr>
          <p:spPr>
            <a:xfrm>
              <a:off x="2531414" y="2510366"/>
              <a:ext cx="139700" cy="139700"/>
            </a:xfrm>
            <a:prstGeom prst="diamond">
              <a:avLst/>
            </a:prstGeom>
            <a:solidFill>
              <a:srgbClr val="E89223"/>
            </a:solidFill>
            <a:ln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3" name="Diamond 82"/>
            <p:cNvSpPr/>
            <p:nvPr/>
          </p:nvSpPr>
          <p:spPr>
            <a:xfrm>
              <a:off x="4400550" y="2747434"/>
              <a:ext cx="139700" cy="139700"/>
            </a:xfrm>
            <a:prstGeom prst="diamond">
              <a:avLst/>
            </a:prstGeom>
            <a:solidFill>
              <a:srgbClr val="E89223"/>
            </a:solidFill>
            <a:ln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4" name="Diamond 83"/>
            <p:cNvSpPr/>
            <p:nvPr/>
          </p:nvSpPr>
          <p:spPr>
            <a:xfrm>
              <a:off x="7696200" y="3589867"/>
              <a:ext cx="139700" cy="139700"/>
            </a:xfrm>
            <a:prstGeom prst="diamond">
              <a:avLst/>
            </a:prstGeom>
            <a:solidFill>
              <a:srgbClr val="E89223"/>
            </a:solidFill>
            <a:ln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5" name="Diamond 84"/>
            <p:cNvSpPr/>
            <p:nvPr/>
          </p:nvSpPr>
          <p:spPr>
            <a:xfrm>
              <a:off x="5213351" y="2531533"/>
              <a:ext cx="139700" cy="139700"/>
            </a:xfrm>
            <a:prstGeom prst="diamond">
              <a:avLst/>
            </a:prstGeom>
            <a:solidFill>
              <a:srgbClr val="E89223"/>
            </a:solidFill>
            <a:ln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7" name="Diamond 86"/>
            <p:cNvSpPr/>
            <p:nvPr/>
          </p:nvSpPr>
          <p:spPr>
            <a:xfrm>
              <a:off x="5077884" y="2319866"/>
              <a:ext cx="139700" cy="139700"/>
            </a:xfrm>
            <a:prstGeom prst="diamond">
              <a:avLst/>
            </a:prstGeom>
            <a:solidFill>
              <a:srgbClr val="E89223"/>
            </a:solidFill>
            <a:ln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89" name="Diamond 88"/>
            <p:cNvSpPr/>
            <p:nvPr/>
          </p:nvSpPr>
          <p:spPr>
            <a:xfrm>
              <a:off x="5327650" y="2362200"/>
              <a:ext cx="139700" cy="139700"/>
            </a:xfrm>
            <a:prstGeom prst="diamond">
              <a:avLst/>
            </a:prstGeom>
            <a:solidFill>
              <a:srgbClr val="E89223"/>
            </a:solidFill>
            <a:ln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0" name="Diamond 89"/>
            <p:cNvSpPr/>
            <p:nvPr/>
          </p:nvSpPr>
          <p:spPr>
            <a:xfrm>
              <a:off x="5213350" y="2305050"/>
              <a:ext cx="139700" cy="139700"/>
            </a:xfrm>
            <a:prstGeom prst="diamond">
              <a:avLst/>
            </a:prstGeom>
            <a:solidFill>
              <a:srgbClr val="E89223"/>
            </a:solidFill>
            <a:ln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2" name="Diamond 91"/>
            <p:cNvSpPr/>
            <p:nvPr/>
          </p:nvSpPr>
          <p:spPr>
            <a:xfrm>
              <a:off x="5365750" y="2444750"/>
              <a:ext cx="139700" cy="139700"/>
            </a:xfrm>
            <a:prstGeom prst="diamond">
              <a:avLst/>
            </a:prstGeom>
            <a:solidFill>
              <a:srgbClr val="E89223"/>
            </a:solidFill>
            <a:ln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3" name="Diamond 92"/>
            <p:cNvSpPr/>
            <p:nvPr/>
          </p:nvSpPr>
          <p:spPr>
            <a:xfrm>
              <a:off x="5535084" y="2438556"/>
              <a:ext cx="139700" cy="139700"/>
            </a:xfrm>
            <a:prstGeom prst="diamond">
              <a:avLst/>
            </a:prstGeom>
            <a:solidFill>
              <a:srgbClr val="E89223"/>
            </a:solidFill>
            <a:ln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4" name="Diamond 93"/>
            <p:cNvSpPr/>
            <p:nvPr/>
          </p:nvSpPr>
          <p:spPr>
            <a:xfrm>
              <a:off x="5446184" y="2440516"/>
              <a:ext cx="139700" cy="139700"/>
            </a:xfrm>
            <a:prstGeom prst="diamond">
              <a:avLst/>
            </a:prstGeom>
            <a:solidFill>
              <a:srgbClr val="E89223"/>
            </a:solidFill>
            <a:ln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694282" y="3327402"/>
              <a:ext cx="118532" cy="118532"/>
            </a:xfrm>
            <a:prstGeom prst="ellipse">
              <a:avLst/>
            </a:prstGeom>
            <a:solidFill>
              <a:schemeClr val="tx2"/>
            </a:solidFill>
            <a:ln w="9525" cmpd="sng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6" name="Diamond 95"/>
            <p:cNvSpPr/>
            <p:nvPr/>
          </p:nvSpPr>
          <p:spPr>
            <a:xfrm>
              <a:off x="687930" y="3786718"/>
              <a:ext cx="139700" cy="139700"/>
            </a:xfrm>
            <a:prstGeom prst="diamond">
              <a:avLst/>
            </a:prstGeom>
            <a:solidFill>
              <a:srgbClr val="E89223"/>
            </a:solidFill>
            <a:ln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9254067" y="4207933"/>
              <a:ext cx="1846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sz="2000" dirty="0" smtClean="0">
                <a:solidFill>
                  <a:prstClr val="black"/>
                </a:solidFill>
              </a:endParaRPr>
            </a:p>
          </p:txBody>
        </p:sp>
        <p:sp>
          <p:nvSpPr>
            <p:cNvPr id="99" name="Oval 98"/>
            <p:cNvSpPr/>
            <p:nvPr/>
          </p:nvSpPr>
          <p:spPr>
            <a:xfrm>
              <a:off x="4558908" y="1554825"/>
              <a:ext cx="118532" cy="118532"/>
            </a:xfrm>
            <a:prstGeom prst="ellipse">
              <a:avLst/>
            </a:prstGeom>
            <a:solidFill>
              <a:schemeClr val="tx2"/>
            </a:solidFill>
            <a:ln w="9525" cmpd="sng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682084" y="258781"/>
            <a:ext cx="1478364" cy="27699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fi-FI" sz="1200" dirty="0" smtClean="0"/>
              <a:t>NASDAQ OMX CSD’s</a:t>
            </a:r>
            <a:endParaRPr lang="fi-FI" sz="1200" dirty="0" smtClean="0"/>
          </a:p>
        </p:txBody>
      </p:sp>
      <p:grpSp>
        <p:nvGrpSpPr>
          <p:cNvPr id="100" name="Group 99"/>
          <p:cNvGrpSpPr/>
          <p:nvPr/>
        </p:nvGrpSpPr>
        <p:grpSpPr>
          <a:xfrm>
            <a:off x="4555507" y="535780"/>
            <a:ext cx="3095561" cy="2559845"/>
            <a:chOff x="4555507" y="764380"/>
            <a:chExt cx="3095561" cy="2559845"/>
          </a:xfrm>
        </p:grpSpPr>
        <p:grpSp>
          <p:nvGrpSpPr>
            <p:cNvPr id="101" name="Group 100"/>
            <p:cNvGrpSpPr/>
            <p:nvPr/>
          </p:nvGrpSpPr>
          <p:grpSpPr>
            <a:xfrm>
              <a:off x="4555507" y="764380"/>
              <a:ext cx="2959719" cy="2559845"/>
              <a:chOff x="4732335" y="885256"/>
              <a:chExt cx="4467810" cy="3112078"/>
            </a:xfrm>
          </p:grpSpPr>
          <p:sp>
            <p:nvSpPr>
              <p:cNvPr id="104" name="Sweden" descr="© INSCALE GmbH, 18.06.2010">
                <a:hlinkClick r:id="" action="ppaction://noaction"/>
              </p:cNvPr>
              <p:cNvSpPr>
                <a:spLocks noEditPoints="1"/>
              </p:cNvSpPr>
              <p:nvPr/>
            </p:nvSpPr>
            <p:spPr bwMode="auto">
              <a:xfrm>
                <a:off x="6371078" y="1146931"/>
                <a:ext cx="1292588" cy="1848151"/>
              </a:xfrm>
              <a:custGeom>
                <a:avLst/>
                <a:gdLst>
                  <a:gd name="T0" fmla="*/ 2147483647 w 690"/>
                  <a:gd name="T1" fmla="*/ 2147483647 h 990"/>
                  <a:gd name="T2" fmla="*/ 2147483647 w 690"/>
                  <a:gd name="T3" fmla="*/ 2147483647 h 990"/>
                  <a:gd name="T4" fmla="*/ 2147483647 w 690"/>
                  <a:gd name="T5" fmla="*/ 2147483647 h 990"/>
                  <a:gd name="T6" fmla="*/ 2147483647 w 690"/>
                  <a:gd name="T7" fmla="*/ 2147483647 h 990"/>
                  <a:gd name="T8" fmla="*/ 2147483647 w 690"/>
                  <a:gd name="T9" fmla="*/ 2147483647 h 990"/>
                  <a:gd name="T10" fmla="*/ 2147483647 w 690"/>
                  <a:gd name="T11" fmla="*/ 2147483647 h 990"/>
                  <a:gd name="T12" fmla="*/ 2147483647 w 690"/>
                  <a:gd name="T13" fmla="*/ 2147483647 h 990"/>
                  <a:gd name="T14" fmla="*/ 2147483647 w 690"/>
                  <a:gd name="T15" fmla="*/ 2147483647 h 990"/>
                  <a:gd name="T16" fmla="*/ 2147483647 w 690"/>
                  <a:gd name="T17" fmla="*/ 2147483647 h 990"/>
                  <a:gd name="T18" fmla="*/ 2147483647 w 690"/>
                  <a:gd name="T19" fmla="*/ 2147483647 h 990"/>
                  <a:gd name="T20" fmla="*/ 2147483647 w 690"/>
                  <a:gd name="T21" fmla="*/ 2147483647 h 990"/>
                  <a:gd name="T22" fmla="*/ 2147483647 w 690"/>
                  <a:gd name="T23" fmla="*/ 2147483647 h 990"/>
                  <a:gd name="T24" fmla="*/ 2147483647 w 690"/>
                  <a:gd name="T25" fmla="*/ 2147483647 h 990"/>
                  <a:gd name="T26" fmla="*/ 2147483647 w 690"/>
                  <a:gd name="T27" fmla="*/ 2147483647 h 990"/>
                  <a:gd name="T28" fmla="*/ 2147483647 w 690"/>
                  <a:gd name="T29" fmla="*/ 2147483647 h 990"/>
                  <a:gd name="T30" fmla="*/ 2147483647 w 690"/>
                  <a:gd name="T31" fmla="*/ 2147483647 h 990"/>
                  <a:gd name="T32" fmla="*/ 2147483647 w 690"/>
                  <a:gd name="T33" fmla="*/ 2147483647 h 990"/>
                  <a:gd name="T34" fmla="*/ 2147483647 w 690"/>
                  <a:gd name="T35" fmla="*/ 2147483647 h 990"/>
                  <a:gd name="T36" fmla="*/ 2147483647 w 690"/>
                  <a:gd name="T37" fmla="*/ 2147483647 h 990"/>
                  <a:gd name="T38" fmla="*/ 2147483647 w 690"/>
                  <a:gd name="T39" fmla="*/ 2147483647 h 990"/>
                  <a:gd name="T40" fmla="*/ 2147483647 w 690"/>
                  <a:gd name="T41" fmla="*/ 2147483647 h 990"/>
                  <a:gd name="T42" fmla="*/ 2147483647 w 690"/>
                  <a:gd name="T43" fmla="*/ 2147483647 h 990"/>
                  <a:gd name="T44" fmla="*/ 2147483647 w 690"/>
                  <a:gd name="T45" fmla="*/ 2147483647 h 990"/>
                  <a:gd name="T46" fmla="*/ 0 w 690"/>
                  <a:gd name="T47" fmla="*/ 2147483647 h 990"/>
                  <a:gd name="T48" fmla="*/ 2147483647 w 690"/>
                  <a:gd name="T49" fmla="*/ 2147483647 h 990"/>
                  <a:gd name="T50" fmla="*/ 2147483647 w 690"/>
                  <a:gd name="T51" fmla="*/ 2147483647 h 990"/>
                  <a:gd name="T52" fmla="*/ 2147483647 w 690"/>
                  <a:gd name="T53" fmla="*/ 2147483647 h 990"/>
                  <a:gd name="T54" fmla="*/ 2147483647 w 690"/>
                  <a:gd name="T55" fmla="*/ 2147483647 h 990"/>
                  <a:gd name="T56" fmla="*/ 2147483647 w 690"/>
                  <a:gd name="T57" fmla="*/ 2147483647 h 990"/>
                  <a:gd name="T58" fmla="*/ 2147483647 w 690"/>
                  <a:gd name="T59" fmla="*/ 2147483647 h 990"/>
                  <a:gd name="T60" fmla="*/ 2147483647 w 690"/>
                  <a:gd name="T61" fmla="*/ 2147483647 h 990"/>
                  <a:gd name="T62" fmla="*/ 2147483647 w 690"/>
                  <a:gd name="T63" fmla="*/ 2147483647 h 990"/>
                  <a:gd name="T64" fmla="*/ 2147483647 w 690"/>
                  <a:gd name="T65" fmla="*/ 2147483647 h 990"/>
                  <a:gd name="T66" fmla="*/ 2147483647 w 690"/>
                  <a:gd name="T67" fmla="*/ 2147483647 h 990"/>
                  <a:gd name="T68" fmla="*/ 2147483647 w 690"/>
                  <a:gd name="T69" fmla="*/ 2147483647 h 990"/>
                  <a:gd name="T70" fmla="*/ 2147483647 w 690"/>
                  <a:gd name="T71" fmla="*/ 2147483647 h 990"/>
                  <a:gd name="T72" fmla="*/ 2147483647 w 690"/>
                  <a:gd name="T73" fmla="*/ 2147483647 h 990"/>
                  <a:gd name="T74" fmla="*/ 2147483647 w 690"/>
                  <a:gd name="T75" fmla="*/ 2147483647 h 990"/>
                  <a:gd name="T76" fmla="*/ 2147483647 w 690"/>
                  <a:gd name="T77" fmla="*/ 2147483647 h 990"/>
                  <a:gd name="T78" fmla="*/ 2147483647 w 690"/>
                  <a:gd name="T79" fmla="*/ 2147483647 h 990"/>
                  <a:gd name="T80" fmla="*/ 2147483647 w 690"/>
                  <a:gd name="T81" fmla="*/ 2147483647 h 990"/>
                  <a:gd name="T82" fmla="*/ 2147483647 w 690"/>
                  <a:gd name="T83" fmla="*/ 2147483647 h 990"/>
                  <a:gd name="T84" fmla="*/ 2147483647 w 690"/>
                  <a:gd name="T85" fmla="*/ 2147483647 h 990"/>
                  <a:gd name="T86" fmla="*/ 2147483647 w 690"/>
                  <a:gd name="T87" fmla="*/ 2147483647 h 990"/>
                  <a:gd name="T88" fmla="*/ 2147483647 w 690"/>
                  <a:gd name="T89" fmla="*/ 2147483647 h 990"/>
                  <a:gd name="T90" fmla="*/ 2147483647 w 690"/>
                  <a:gd name="T91" fmla="*/ 2147483647 h 990"/>
                  <a:gd name="T92" fmla="*/ 2147483647 w 690"/>
                  <a:gd name="T93" fmla="*/ 2147483647 h 990"/>
                  <a:gd name="T94" fmla="*/ 2147483647 w 690"/>
                  <a:gd name="T95" fmla="*/ 2147483647 h 990"/>
                  <a:gd name="T96" fmla="*/ 2147483647 w 690"/>
                  <a:gd name="T97" fmla="*/ 2147483647 h 990"/>
                  <a:gd name="T98" fmla="*/ 2147483647 w 690"/>
                  <a:gd name="T99" fmla="*/ 2147483647 h 990"/>
                  <a:gd name="T100" fmla="*/ 2147483647 w 690"/>
                  <a:gd name="T101" fmla="*/ 2147483647 h 99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690"/>
                  <a:gd name="T154" fmla="*/ 0 h 990"/>
                  <a:gd name="T155" fmla="*/ 690 w 690"/>
                  <a:gd name="T156" fmla="*/ 990 h 99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690" h="990">
                    <a:moveTo>
                      <a:pt x="678" y="204"/>
                    </a:moveTo>
                    <a:lnTo>
                      <a:pt x="672" y="198"/>
                    </a:lnTo>
                    <a:lnTo>
                      <a:pt x="660" y="192"/>
                    </a:lnTo>
                    <a:lnTo>
                      <a:pt x="648" y="180"/>
                    </a:lnTo>
                    <a:lnTo>
                      <a:pt x="648" y="174"/>
                    </a:lnTo>
                    <a:lnTo>
                      <a:pt x="654" y="162"/>
                    </a:lnTo>
                    <a:lnTo>
                      <a:pt x="660" y="156"/>
                    </a:lnTo>
                    <a:lnTo>
                      <a:pt x="666" y="144"/>
                    </a:lnTo>
                    <a:lnTo>
                      <a:pt x="642" y="132"/>
                    </a:lnTo>
                    <a:lnTo>
                      <a:pt x="648" y="108"/>
                    </a:lnTo>
                    <a:lnTo>
                      <a:pt x="636" y="102"/>
                    </a:lnTo>
                    <a:lnTo>
                      <a:pt x="636" y="96"/>
                    </a:lnTo>
                    <a:lnTo>
                      <a:pt x="642" y="90"/>
                    </a:lnTo>
                    <a:lnTo>
                      <a:pt x="642" y="66"/>
                    </a:lnTo>
                    <a:lnTo>
                      <a:pt x="636" y="66"/>
                    </a:lnTo>
                    <a:lnTo>
                      <a:pt x="630" y="60"/>
                    </a:lnTo>
                    <a:lnTo>
                      <a:pt x="618" y="60"/>
                    </a:lnTo>
                    <a:lnTo>
                      <a:pt x="588" y="42"/>
                    </a:lnTo>
                    <a:lnTo>
                      <a:pt x="552" y="42"/>
                    </a:lnTo>
                    <a:lnTo>
                      <a:pt x="540" y="30"/>
                    </a:lnTo>
                    <a:lnTo>
                      <a:pt x="534" y="30"/>
                    </a:lnTo>
                    <a:lnTo>
                      <a:pt x="528" y="24"/>
                    </a:lnTo>
                    <a:lnTo>
                      <a:pt x="516" y="24"/>
                    </a:lnTo>
                    <a:lnTo>
                      <a:pt x="504" y="18"/>
                    </a:lnTo>
                    <a:lnTo>
                      <a:pt x="498" y="12"/>
                    </a:lnTo>
                    <a:lnTo>
                      <a:pt x="486" y="6"/>
                    </a:lnTo>
                    <a:lnTo>
                      <a:pt x="456" y="0"/>
                    </a:lnTo>
                    <a:lnTo>
                      <a:pt x="456" y="24"/>
                    </a:lnTo>
                    <a:lnTo>
                      <a:pt x="444" y="24"/>
                    </a:lnTo>
                    <a:lnTo>
                      <a:pt x="444" y="30"/>
                    </a:lnTo>
                    <a:lnTo>
                      <a:pt x="456" y="42"/>
                    </a:lnTo>
                    <a:lnTo>
                      <a:pt x="462" y="42"/>
                    </a:lnTo>
                    <a:lnTo>
                      <a:pt x="456" y="48"/>
                    </a:lnTo>
                    <a:lnTo>
                      <a:pt x="444" y="48"/>
                    </a:lnTo>
                    <a:lnTo>
                      <a:pt x="438" y="42"/>
                    </a:lnTo>
                    <a:lnTo>
                      <a:pt x="414" y="42"/>
                    </a:lnTo>
                    <a:lnTo>
                      <a:pt x="390" y="36"/>
                    </a:lnTo>
                    <a:lnTo>
                      <a:pt x="366" y="42"/>
                    </a:lnTo>
                    <a:lnTo>
                      <a:pt x="366" y="30"/>
                    </a:lnTo>
                    <a:lnTo>
                      <a:pt x="360" y="24"/>
                    </a:lnTo>
                    <a:lnTo>
                      <a:pt x="348" y="36"/>
                    </a:lnTo>
                    <a:lnTo>
                      <a:pt x="348" y="66"/>
                    </a:lnTo>
                    <a:lnTo>
                      <a:pt x="342" y="72"/>
                    </a:lnTo>
                    <a:lnTo>
                      <a:pt x="324" y="72"/>
                    </a:lnTo>
                    <a:lnTo>
                      <a:pt x="282" y="78"/>
                    </a:lnTo>
                    <a:lnTo>
                      <a:pt x="264" y="96"/>
                    </a:lnTo>
                    <a:lnTo>
                      <a:pt x="252" y="102"/>
                    </a:lnTo>
                    <a:lnTo>
                      <a:pt x="246" y="102"/>
                    </a:lnTo>
                    <a:lnTo>
                      <a:pt x="246" y="114"/>
                    </a:lnTo>
                    <a:lnTo>
                      <a:pt x="258" y="120"/>
                    </a:lnTo>
                    <a:lnTo>
                      <a:pt x="264" y="126"/>
                    </a:lnTo>
                    <a:lnTo>
                      <a:pt x="258" y="144"/>
                    </a:lnTo>
                    <a:lnTo>
                      <a:pt x="252" y="144"/>
                    </a:lnTo>
                    <a:lnTo>
                      <a:pt x="240" y="150"/>
                    </a:lnTo>
                    <a:lnTo>
                      <a:pt x="234" y="156"/>
                    </a:lnTo>
                    <a:lnTo>
                      <a:pt x="234" y="162"/>
                    </a:lnTo>
                    <a:lnTo>
                      <a:pt x="228" y="168"/>
                    </a:lnTo>
                    <a:lnTo>
                      <a:pt x="210" y="168"/>
                    </a:lnTo>
                    <a:lnTo>
                      <a:pt x="216" y="174"/>
                    </a:lnTo>
                    <a:lnTo>
                      <a:pt x="216" y="180"/>
                    </a:lnTo>
                    <a:lnTo>
                      <a:pt x="222" y="186"/>
                    </a:lnTo>
                    <a:lnTo>
                      <a:pt x="222" y="192"/>
                    </a:lnTo>
                    <a:lnTo>
                      <a:pt x="216" y="192"/>
                    </a:lnTo>
                    <a:lnTo>
                      <a:pt x="210" y="198"/>
                    </a:lnTo>
                    <a:lnTo>
                      <a:pt x="204" y="198"/>
                    </a:lnTo>
                    <a:lnTo>
                      <a:pt x="192" y="204"/>
                    </a:lnTo>
                    <a:lnTo>
                      <a:pt x="174" y="192"/>
                    </a:lnTo>
                    <a:lnTo>
                      <a:pt x="174" y="228"/>
                    </a:lnTo>
                    <a:lnTo>
                      <a:pt x="168" y="270"/>
                    </a:lnTo>
                    <a:lnTo>
                      <a:pt x="138" y="300"/>
                    </a:lnTo>
                    <a:lnTo>
                      <a:pt x="132" y="300"/>
                    </a:lnTo>
                    <a:lnTo>
                      <a:pt x="120" y="306"/>
                    </a:lnTo>
                    <a:lnTo>
                      <a:pt x="132" y="312"/>
                    </a:lnTo>
                    <a:lnTo>
                      <a:pt x="150" y="330"/>
                    </a:lnTo>
                    <a:lnTo>
                      <a:pt x="150" y="336"/>
                    </a:lnTo>
                    <a:lnTo>
                      <a:pt x="144" y="342"/>
                    </a:lnTo>
                    <a:lnTo>
                      <a:pt x="102" y="342"/>
                    </a:lnTo>
                    <a:lnTo>
                      <a:pt x="90" y="348"/>
                    </a:lnTo>
                    <a:lnTo>
                      <a:pt x="84" y="354"/>
                    </a:lnTo>
                    <a:lnTo>
                      <a:pt x="72" y="360"/>
                    </a:lnTo>
                    <a:lnTo>
                      <a:pt x="30" y="402"/>
                    </a:lnTo>
                    <a:lnTo>
                      <a:pt x="36" y="408"/>
                    </a:lnTo>
                    <a:lnTo>
                      <a:pt x="42" y="408"/>
                    </a:lnTo>
                    <a:lnTo>
                      <a:pt x="48" y="414"/>
                    </a:lnTo>
                    <a:lnTo>
                      <a:pt x="48" y="420"/>
                    </a:lnTo>
                    <a:lnTo>
                      <a:pt x="42" y="426"/>
                    </a:lnTo>
                    <a:lnTo>
                      <a:pt x="36" y="426"/>
                    </a:lnTo>
                    <a:lnTo>
                      <a:pt x="30" y="432"/>
                    </a:lnTo>
                    <a:lnTo>
                      <a:pt x="30" y="444"/>
                    </a:lnTo>
                    <a:lnTo>
                      <a:pt x="54" y="468"/>
                    </a:lnTo>
                    <a:lnTo>
                      <a:pt x="54" y="480"/>
                    </a:lnTo>
                    <a:lnTo>
                      <a:pt x="48" y="492"/>
                    </a:lnTo>
                    <a:lnTo>
                      <a:pt x="48" y="510"/>
                    </a:lnTo>
                    <a:lnTo>
                      <a:pt x="60" y="522"/>
                    </a:lnTo>
                    <a:lnTo>
                      <a:pt x="66" y="522"/>
                    </a:lnTo>
                    <a:lnTo>
                      <a:pt x="84" y="540"/>
                    </a:lnTo>
                    <a:lnTo>
                      <a:pt x="84" y="552"/>
                    </a:lnTo>
                    <a:lnTo>
                      <a:pt x="72" y="564"/>
                    </a:lnTo>
                    <a:lnTo>
                      <a:pt x="48" y="570"/>
                    </a:lnTo>
                    <a:lnTo>
                      <a:pt x="54" y="576"/>
                    </a:lnTo>
                    <a:lnTo>
                      <a:pt x="60" y="588"/>
                    </a:lnTo>
                    <a:lnTo>
                      <a:pt x="60" y="594"/>
                    </a:lnTo>
                    <a:lnTo>
                      <a:pt x="66" y="600"/>
                    </a:lnTo>
                    <a:lnTo>
                      <a:pt x="66" y="606"/>
                    </a:lnTo>
                    <a:lnTo>
                      <a:pt x="72" y="618"/>
                    </a:lnTo>
                    <a:lnTo>
                      <a:pt x="66" y="618"/>
                    </a:lnTo>
                    <a:lnTo>
                      <a:pt x="66" y="642"/>
                    </a:lnTo>
                    <a:lnTo>
                      <a:pt x="60" y="648"/>
                    </a:lnTo>
                    <a:lnTo>
                      <a:pt x="24" y="648"/>
                    </a:lnTo>
                    <a:lnTo>
                      <a:pt x="30" y="660"/>
                    </a:lnTo>
                    <a:lnTo>
                      <a:pt x="30" y="666"/>
                    </a:lnTo>
                    <a:lnTo>
                      <a:pt x="24" y="666"/>
                    </a:lnTo>
                    <a:lnTo>
                      <a:pt x="18" y="672"/>
                    </a:lnTo>
                    <a:lnTo>
                      <a:pt x="18" y="678"/>
                    </a:lnTo>
                    <a:lnTo>
                      <a:pt x="30" y="690"/>
                    </a:lnTo>
                    <a:lnTo>
                      <a:pt x="30" y="708"/>
                    </a:lnTo>
                    <a:lnTo>
                      <a:pt x="24" y="714"/>
                    </a:lnTo>
                    <a:lnTo>
                      <a:pt x="18" y="726"/>
                    </a:lnTo>
                    <a:lnTo>
                      <a:pt x="0" y="708"/>
                    </a:lnTo>
                    <a:lnTo>
                      <a:pt x="0" y="768"/>
                    </a:lnTo>
                    <a:lnTo>
                      <a:pt x="6" y="762"/>
                    </a:lnTo>
                    <a:lnTo>
                      <a:pt x="24" y="762"/>
                    </a:lnTo>
                    <a:lnTo>
                      <a:pt x="36" y="774"/>
                    </a:lnTo>
                    <a:lnTo>
                      <a:pt x="36" y="780"/>
                    </a:lnTo>
                    <a:lnTo>
                      <a:pt x="30" y="780"/>
                    </a:lnTo>
                    <a:lnTo>
                      <a:pt x="30" y="774"/>
                    </a:lnTo>
                    <a:lnTo>
                      <a:pt x="24" y="774"/>
                    </a:lnTo>
                    <a:lnTo>
                      <a:pt x="24" y="834"/>
                    </a:lnTo>
                    <a:lnTo>
                      <a:pt x="30" y="840"/>
                    </a:lnTo>
                    <a:lnTo>
                      <a:pt x="36" y="840"/>
                    </a:lnTo>
                    <a:lnTo>
                      <a:pt x="48" y="846"/>
                    </a:lnTo>
                    <a:lnTo>
                      <a:pt x="54" y="858"/>
                    </a:lnTo>
                    <a:lnTo>
                      <a:pt x="60" y="864"/>
                    </a:lnTo>
                    <a:lnTo>
                      <a:pt x="66" y="876"/>
                    </a:lnTo>
                    <a:lnTo>
                      <a:pt x="90" y="900"/>
                    </a:lnTo>
                    <a:lnTo>
                      <a:pt x="96" y="900"/>
                    </a:lnTo>
                    <a:lnTo>
                      <a:pt x="96" y="912"/>
                    </a:lnTo>
                    <a:lnTo>
                      <a:pt x="78" y="912"/>
                    </a:lnTo>
                    <a:lnTo>
                      <a:pt x="78" y="942"/>
                    </a:lnTo>
                    <a:lnTo>
                      <a:pt x="90" y="954"/>
                    </a:lnTo>
                    <a:lnTo>
                      <a:pt x="102" y="960"/>
                    </a:lnTo>
                    <a:lnTo>
                      <a:pt x="96" y="966"/>
                    </a:lnTo>
                    <a:lnTo>
                      <a:pt x="96" y="984"/>
                    </a:lnTo>
                    <a:lnTo>
                      <a:pt x="102" y="984"/>
                    </a:lnTo>
                    <a:lnTo>
                      <a:pt x="108" y="990"/>
                    </a:lnTo>
                    <a:lnTo>
                      <a:pt x="174" y="990"/>
                    </a:lnTo>
                    <a:lnTo>
                      <a:pt x="180" y="984"/>
                    </a:lnTo>
                    <a:lnTo>
                      <a:pt x="180" y="948"/>
                    </a:lnTo>
                    <a:lnTo>
                      <a:pt x="198" y="942"/>
                    </a:lnTo>
                    <a:lnTo>
                      <a:pt x="198" y="924"/>
                    </a:lnTo>
                    <a:lnTo>
                      <a:pt x="264" y="930"/>
                    </a:lnTo>
                    <a:lnTo>
                      <a:pt x="276" y="936"/>
                    </a:lnTo>
                    <a:lnTo>
                      <a:pt x="300" y="876"/>
                    </a:lnTo>
                    <a:lnTo>
                      <a:pt x="300" y="864"/>
                    </a:lnTo>
                    <a:lnTo>
                      <a:pt x="306" y="852"/>
                    </a:lnTo>
                    <a:lnTo>
                      <a:pt x="306" y="816"/>
                    </a:lnTo>
                    <a:lnTo>
                      <a:pt x="300" y="810"/>
                    </a:lnTo>
                    <a:lnTo>
                      <a:pt x="294" y="798"/>
                    </a:lnTo>
                    <a:lnTo>
                      <a:pt x="312" y="798"/>
                    </a:lnTo>
                    <a:lnTo>
                      <a:pt x="324" y="786"/>
                    </a:lnTo>
                    <a:lnTo>
                      <a:pt x="324" y="780"/>
                    </a:lnTo>
                    <a:lnTo>
                      <a:pt x="306" y="762"/>
                    </a:lnTo>
                    <a:lnTo>
                      <a:pt x="294" y="762"/>
                    </a:lnTo>
                    <a:lnTo>
                      <a:pt x="312" y="756"/>
                    </a:lnTo>
                    <a:lnTo>
                      <a:pt x="300" y="750"/>
                    </a:lnTo>
                    <a:lnTo>
                      <a:pt x="324" y="750"/>
                    </a:lnTo>
                    <a:lnTo>
                      <a:pt x="336" y="744"/>
                    </a:lnTo>
                    <a:lnTo>
                      <a:pt x="348" y="744"/>
                    </a:lnTo>
                    <a:lnTo>
                      <a:pt x="354" y="738"/>
                    </a:lnTo>
                    <a:lnTo>
                      <a:pt x="360" y="726"/>
                    </a:lnTo>
                    <a:lnTo>
                      <a:pt x="360" y="714"/>
                    </a:lnTo>
                    <a:lnTo>
                      <a:pt x="366" y="708"/>
                    </a:lnTo>
                    <a:lnTo>
                      <a:pt x="384" y="726"/>
                    </a:lnTo>
                    <a:lnTo>
                      <a:pt x="390" y="726"/>
                    </a:lnTo>
                    <a:lnTo>
                      <a:pt x="396" y="720"/>
                    </a:lnTo>
                    <a:lnTo>
                      <a:pt x="408" y="696"/>
                    </a:lnTo>
                    <a:lnTo>
                      <a:pt x="402" y="690"/>
                    </a:lnTo>
                    <a:lnTo>
                      <a:pt x="402" y="684"/>
                    </a:lnTo>
                    <a:lnTo>
                      <a:pt x="414" y="684"/>
                    </a:lnTo>
                    <a:lnTo>
                      <a:pt x="420" y="678"/>
                    </a:lnTo>
                    <a:lnTo>
                      <a:pt x="432" y="672"/>
                    </a:lnTo>
                    <a:lnTo>
                      <a:pt x="432" y="660"/>
                    </a:lnTo>
                    <a:lnTo>
                      <a:pt x="420" y="636"/>
                    </a:lnTo>
                    <a:lnTo>
                      <a:pt x="408" y="630"/>
                    </a:lnTo>
                    <a:lnTo>
                      <a:pt x="408" y="618"/>
                    </a:lnTo>
                    <a:lnTo>
                      <a:pt x="372" y="600"/>
                    </a:lnTo>
                    <a:lnTo>
                      <a:pt x="360" y="606"/>
                    </a:lnTo>
                    <a:lnTo>
                      <a:pt x="354" y="606"/>
                    </a:lnTo>
                    <a:lnTo>
                      <a:pt x="342" y="600"/>
                    </a:lnTo>
                    <a:lnTo>
                      <a:pt x="330" y="576"/>
                    </a:lnTo>
                    <a:lnTo>
                      <a:pt x="330" y="558"/>
                    </a:lnTo>
                    <a:lnTo>
                      <a:pt x="324" y="546"/>
                    </a:lnTo>
                    <a:lnTo>
                      <a:pt x="324" y="528"/>
                    </a:lnTo>
                    <a:lnTo>
                      <a:pt x="336" y="516"/>
                    </a:lnTo>
                    <a:lnTo>
                      <a:pt x="342" y="504"/>
                    </a:lnTo>
                    <a:lnTo>
                      <a:pt x="342" y="486"/>
                    </a:lnTo>
                    <a:lnTo>
                      <a:pt x="336" y="474"/>
                    </a:lnTo>
                    <a:lnTo>
                      <a:pt x="330" y="468"/>
                    </a:lnTo>
                    <a:lnTo>
                      <a:pt x="330" y="462"/>
                    </a:lnTo>
                    <a:lnTo>
                      <a:pt x="348" y="462"/>
                    </a:lnTo>
                    <a:lnTo>
                      <a:pt x="354" y="456"/>
                    </a:lnTo>
                    <a:lnTo>
                      <a:pt x="354" y="438"/>
                    </a:lnTo>
                    <a:lnTo>
                      <a:pt x="348" y="426"/>
                    </a:lnTo>
                    <a:lnTo>
                      <a:pt x="354" y="432"/>
                    </a:lnTo>
                    <a:lnTo>
                      <a:pt x="378" y="432"/>
                    </a:lnTo>
                    <a:lnTo>
                      <a:pt x="384" y="426"/>
                    </a:lnTo>
                    <a:lnTo>
                      <a:pt x="396" y="420"/>
                    </a:lnTo>
                    <a:lnTo>
                      <a:pt x="408" y="408"/>
                    </a:lnTo>
                    <a:lnTo>
                      <a:pt x="438" y="414"/>
                    </a:lnTo>
                    <a:lnTo>
                      <a:pt x="450" y="390"/>
                    </a:lnTo>
                    <a:lnTo>
                      <a:pt x="480" y="390"/>
                    </a:lnTo>
                    <a:lnTo>
                      <a:pt x="498" y="384"/>
                    </a:lnTo>
                    <a:lnTo>
                      <a:pt x="510" y="378"/>
                    </a:lnTo>
                    <a:lnTo>
                      <a:pt x="522" y="354"/>
                    </a:lnTo>
                    <a:lnTo>
                      <a:pt x="540" y="336"/>
                    </a:lnTo>
                    <a:lnTo>
                      <a:pt x="546" y="324"/>
                    </a:lnTo>
                    <a:lnTo>
                      <a:pt x="528" y="300"/>
                    </a:lnTo>
                    <a:lnTo>
                      <a:pt x="558" y="264"/>
                    </a:lnTo>
                    <a:lnTo>
                      <a:pt x="540" y="246"/>
                    </a:lnTo>
                    <a:lnTo>
                      <a:pt x="576" y="234"/>
                    </a:lnTo>
                    <a:lnTo>
                      <a:pt x="594" y="216"/>
                    </a:lnTo>
                    <a:lnTo>
                      <a:pt x="672" y="222"/>
                    </a:lnTo>
                    <a:lnTo>
                      <a:pt x="684" y="240"/>
                    </a:lnTo>
                    <a:lnTo>
                      <a:pt x="690" y="240"/>
                    </a:lnTo>
                    <a:lnTo>
                      <a:pt x="678" y="204"/>
                    </a:lnTo>
                    <a:close/>
                    <a:moveTo>
                      <a:pt x="390" y="828"/>
                    </a:moveTo>
                    <a:lnTo>
                      <a:pt x="390" y="840"/>
                    </a:lnTo>
                    <a:lnTo>
                      <a:pt x="396" y="852"/>
                    </a:lnTo>
                    <a:lnTo>
                      <a:pt x="396" y="864"/>
                    </a:lnTo>
                    <a:lnTo>
                      <a:pt x="402" y="870"/>
                    </a:lnTo>
                    <a:lnTo>
                      <a:pt x="402" y="876"/>
                    </a:lnTo>
                    <a:lnTo>
                      <a:pt x="414" y="852"/>
                    </a:lnTo>
                    <a:lnTo>
                      <a:pt x="426" y="852"/>
                    </a:lnTo>
                    <a:lnTo>
                      <a:pt x="432" y="846"/>
                    </a:lnTo>
                    <a:lnTo>
                      <a:pt x="438" y="834"/>
                    </a:lnTo>
                    <a:lnTo>
                      <a:pt x="438" y="822"/>
                    </a:lnTo>
                    <a:lnTo>
                      <a:pt x="432" y="816"/>
                    </a:lnTo>
                    <a:lnTo>
                      <a:pt x="450" y="798"/>
                    </a:lnTo>
                    <a:lnTo>
                      <a:pt x="444" y="798"/>
                    </a:lnTo>
                    <a:lnTo>
                      <a:pt x="438" y="804"/>
                    </a:lnTo>
                    <a:lnTo>
                      <a:pt x="420" y="804"/>
                    </a:lnTo>
                    <a:lnTo>
                      <a:pt x="408" y="810"/>
                    </a:lnTo>
                    <a:lnTo>
                      <a:pt x="390" y="828"/>
                    </a:lnTo>
                    <a:close/>
                    <a:moveTo>
                      <a:pt x="300" y="900"/>
                    </a:moveTo>
                    <a:lnTo>
                      <a:pt x="300" y="912"/>
                    </a:lnTo>
                    <a:lnTo>
                      <a:pt x="294" y="924"/>
                    </a:lnTo>
                    <a:lnTo>
                      <a:pt x="300" y="918"/>
                    </a:lnTo>
                    <a:lnTo>
                      <a:pt x="312" y="912"/>
                    </a:lnTo>
                    <a:lnTo>
                      <a:pt x="318" y="900"/>
                    </a:lnTo>
                    <a:lnTo>
                      <a:pt x="318" y="894"/>
                    </a:lnTo>
                    <a:lnTo>
                      <a:pt x="324" y="888"/>
                    </a:lnTo>
                    <a:lnTo>
                      <a:pt x="324" y="882"/>
                    </a:lnTo>
                    <a:lnTo>
                      <a:pt x="342" y="858"/>
                    </a:lnTo>
                    <a:lnTo>
                      <a:pt x="336" y="840"/>
                    </a:lnTo>
                    <a:lnTo>
                      <a:pt x="330" y="852"/>
                    </a:lnTo>
                    <a:lnTo>
                      <a:pt x="312" y="870"/>
                    </a:lnTo>
                    <a:lnTo>
                      <a:pt x="300" y="894"/>
                    </a:lnTo>
                    <a:lnTo>
                      <a:pt x="300" y="900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solidFill>
                  <a:srgbClr val="73D2E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</a:endParaRPr>
              </a:p>
            </p:txBody>
          </p:sp>
          <p:sp>
            <p:nvSpPr>
              <p:cNvPr id="105" name="Lithuania" descr="© INSCALE GmbH, 18.06.2010">
                <a:hlinkClick r:id="" action="ppaction://noaction"/>
              </p:cNvPr>
              <p:cNvSpPr>
                <a:spLocks/>
              </p:cNvSpPr>
              <p:nvPr/>
            </p:nvSpPr>
            <p:spPr bwMode="auto">
              <a:xfrm>
                <a:off x="7451491" y="2841534"/>
                <a:ext cx="636524" cy="365723"/>
              </a:xfrm>
              <a:custGeom>
                <a:avLst/>
                <a:gdLst>
                  <a:gd name="T0" fmla="*/ 2147483647 w 342"/>
                  <a:gd name="T1" fmla="*/ 2147483647 h 198"/>
                  <a:gd name="T2" fmla="*/ 2147483647 w 342"/>
                  <a:gd name="T3" fmla="*/ 2147483647 h 198"/>
                  <a:gd name="T4" fmla="*/ 2147483647 w 342"/>
                  <a:gd name="T5" fmla="*/ 2147483647 h 198"/>
                  <a:gd name="T6" fmla="*/ 2147483647 w 342"/>
                  <a:gd name="T7" fmla="*/ 2147483647 h 198"/>
                  <a:gd name="T8" fmla="*/ 2147483647 w 342"/>
                  <a:gd name="T9" fmla="*/ 2147483647 h 198"/>
                  <a:gd name="T10" fmla="*/ 2147483647 w 342"/>
                  <a:gd name="T11" fmla="*/ 2147483647 h 198"/>
                  <a:gd name="T12" fmla="*/ 2147483647 w 342"/>
                  <a:gd name="T13" fmla="*/ 2147483647 h 198"/>
                  <a:gd name="T14" fmla="*/ 2147483647 w 342"/>
                  <a:gd name="T15" fmla="*/ 2147483647 h 198"/>
                  <a:gd name="T16" fmla="*/ 2147483647 w 342"/>
                  <a:gd name="T17" fmla="*/ 2147483647 h 198"/>
                  <a:gd name="T18" fmla="*/ 2147483647 w 342"/>
                  <a:gd name="T19" fmla="*/ 2147483647 h 198"/>
                  <a:gd name="T20" fmla="*/ 2147483647 w 342"/>
                  <a:gd name="T21" fmla="*/ 2147483647 h 198"/>
                  <a:gd name="T22" fmla="*/ 2147483647 w 342"/>
                  <a:gd name="T23" fmla="*/ 2147483647 h 198"/>
                  <a:gd name="T24" fmla="*/ 2147483647 w 342"/>
                  <a:gd name="T25" fmla="*/ 0 h 198"/>
                  <a:gd name="T26" fmla="*/ 2147483647 w 342"/>
                  <a:gd name="T27" fmla="*/ 2147483647 h 198"/>
                  <a:gd name="T28" fmla="*/ 0 w 342"/>
                  <a:gd name="T29" fmla="*/ 2147483647 h 198"/>
                  <a:gd name="T30" fmla="*/ 2147483647 w 342"/>
                  <a:gd name="T31" fmla="*/ 2147483647 h 198"/>
                  <a:gd name="T32" fmla="*/ 2147483647 w 342"/>
                  <a:gd name="T33" fmla="*/ 2147483647 h 198"/>
                  <a:gd name="T34" fmla="*/ 2147483647 w 342"/>
                  <a:gd name="T35" fmla="*/ 2147483647 h 198"/>
                  <a:gd name="T36" fmla="*/ 2147483647 w 342"/>
                  <a:gd name="T37" fmla="*/ 2147483647 h 198"/>
                  <a:gd name="T38" fmla="*/ 2147483647 w 342"/>
                  <a:gd name="T39" fmla="*/ 2147483647 h 198"/>
                  <a:gd name="T40" fmla="*/ 2147483647 w 342"/>
                  <a:gd name="T41" fmla="*/ 2147483647 h 198"/>
                  <a:gd name="T42" fmla="*/ 2147483647 w 342"/>
                  <a:gd name="T43" fmla="*/ 2147483647 h 198"/>
                  <a:gd name="T44" fmla="*/ 2147483647 w 342"/>
                  <a:gd name="T45" fmla="*/ 2147483647 h 198"/>
                  <a:gd name="T46" fmla="*/ 2147483647 w 342"/>
                  <a:gd name="T47" fmla="*/ 2147483647 h 198"/>
                  <a:gd name="T48" fmla="*/ 2147483647 w 342"/>
                  <a:gd name="T49" fmla="*/ 2147483647 h 198"/>
                  <a:gd name="T50" fmla="*/ 2147483647 w 342"/>
                  <a:gd name="T51" fmla="*/ 2147483647 h 198"/>
                  <a:gd name="T52" fmla="*/ 2147483647 w 342"/>
                  <a:gd name="T53" fmla="*/ 2147483647 h 198"/>
                  <a:gd name="T54" fmla="*/ 2147483647 w 342"/>
                  <a:gd name="T55" fmla="*/ 2147483647 h 198"/>
                  <a:gd name="T56" fmla="*/ 2147483647 w 342"/>
                  <a:gd name="T57" fmla="*/ 2147483647 h 198"/>
                  <a:gd name="T58" fmla="*/ 2147483647 w 342"/>
                  <a:gd name="T59" fmla="*/ 2147483647 h 198"/>
                  <a:gd name="T60" fmla="*/ 2147483647 w 342"/>
                  <a:gd name="T61" fmla="*/ 2147483647 h 198"/>
                  <a:gd name="T62" fmla="*/ 2147483647 w 342"/>
                  <a:gd name="T63" fmla="*/ 2147483647 h 198"/>
                  <a:gd name="T64" fmla="*/ 2147483647 w 342"/>
                  <a:gd name="T65" fmla="*/ 2147483647 h 198"/>
                  <a:gd name="T66" fmla="*/ 2147483647 w 342"/>
                  <a:gd name="T67" fmla="*/ 2147483647 h 198"/>
                  <a:gd name="T68" fmla="*/ 2147483647 w 342"/>
                  <a:gd name="T69" fmla="*/ 2147483647 h 198"/>
                  <a:gd name="T70" fmla="*/ 2147483647 w 342"/>
                  <a:gd name="T71" fmla="*/ 2147483647 h 198"/>
                  <a:gd name="T72" fmla="*/ 2147483647 w 342"/>
                  <a:gd name="T73" fmla="*/ 2147483647 h 198"/>
                  <a:gd name="T74" fmla="*/ 2147483647 w 342"/>
                  <a:gd name="T75" fmla="*/ 2147483647 h 198"/>
                  <a:gd name="T76" fmla="*/ 2147483647 w 342"/>
                  <a:gd name="T77" fmla="*/ 2147483647 h 198"/>
                  <a:gd name="T78" fmla="*/ 2147483647 w 342"/>
                  <a:gd name="T79" fmla="*/ 2147483647 h 198"/>
                  <a:gd name="T80" fmla="*/ 2147483647 w 342"/>
                  <a:gd name="T81" fmla="*/ 2147483647 h 198"/>
                  <a:gd name="T82" fmla="*/ 2147483647 w 342"/>
                  <a:gd name="T83" fmla="*/ 2147483647 h 198"/>
                  <a:gd name="T84" fmla="*/ 2147483647 w 342"/>
                  <a:gd name="T85" fmla="*/ 2147483647 h 19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42"/>
                  <a:gd name="T130" fmla="*/ 0 h 198"/>
                  <a:gd name="T131" fmla="*/ 342 w 342"/>
                  <a:gd name="T132" fmla="*/ 198 h 19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42" h="198">
                    <a:moveTo>
                      <a:pt x="330" y="60"/>
                    </a:moveTo>
                    <a:lnTo>
                      <a:pt x="312" y="54"/>
                    </a:lnTo>
                    <a:lnTo>
                      <a:pt x="294" y="42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64" y="24"/>
                    </a:lnTo>
                    <a:lnTo>
                      <a:pt x="234" y="24"/>
                    </a:lnTo>
                    <a:lnTo>
                      <a:pt x="228" y="12"/>
                    </a:lnTo>
                    <a:lnTo>
                      <a:pt x="222" y="6"/>
                    </a:lnTo>
                    <a:lnTo>
                      <a:pt x="210" y="6"/>
                    </a:lnTo>
                    <a:lnTo>
                      <a:pt x="198" y="18"/>
                    </a:lnTo>
                    <a:lnTo>
                      <a:pt x="180" y="18"/>
                    </a:lnTo>
                    <a:lnTo>
                      <a:pt x="174" y="12"/>
                    </a:lnTo>
                    <a:lnTo>
                      <a:pt x="162" y="12"/>
                    </a:lnTo>
                    <a:lnTo>
                      <a:pt x="156" y="18"/>
                    </a:lnTo>
                    <a:lnTo>
                      <a:pt x="150" y="18"/>
                    </a:lnTo>
                    <a:lnTo>
                      <a:pt x="144" y="12"/>
                    </a:lnTo>
                    <a:lnTo>
                      <a:pt x="138" y="12"/>
                    </a:lnTo>
                    <a:lnTo>
                      <a:pt x="126" y="6"/>
                    </a:lnTo>
                    <a:lnTo>
                      <a:pt x="120" y="6"/>
                    </a:lnTo>
                    <a:lnTo>
                      <a:pt x="114" y="12"/>
                    </a:lnTo>
                    <a:lnTo>
                      <a:pt x="108" y="12"/>
                    </a:lnTo>
                    <a:lnTo>
                      <a:pt x="102" y="6"/>
                    </a:lnTo>
                    <a:lnTo>
                      <a:pt x="96" y="6"/>
                    </a:lnTo>
                    <a:lnTo>
                      <a:pt x="90" y="0"/>
                    </a:lnTo>
                    <a:lnTo>
                      <a:pt x="72" y="0"/>
                    </a:lnTo>
                    <a:lnTo>
                      <a:pt x="60" y="12"/>
                    </a:lnTo>
                    <a:lnTo>
                      <a:pt x="18" y="12"/>
                    </a:lnTo>
                    <a:lnTo>
                      <a:pt x="6" y="18"/>
                    </a:lnTo>
                    <a:lnTo>
                      <a:pt x="0" y="18"/>
                    </a:lnTo>
                    <a:lnTo>
                      <a:pt x="0" y="60"/>
                    </a:lnTo>
                    <a:lnTo>
                      <a:pt x="12" y="84"/>
                    </a:lnTo>
                    <a:lnTo>
                      <a:pt x="18" y="90"/>
                    </a:lnTo>
                    <a:lnTo>
                      <a:pt x="18" y="96"/>
                    </a:lnTo>
                    <a:lnTo>
                      <a:pt x="30" y="96"/>
                    </a:lnTo>
                    <a:lnTo>
                      <a:pt x="30" y="102"/>
                    </a:lnTo>
                    <a:lnTo>
                      <a:pt x="42" y="102"/>
                    </a:lnTo>
                    <a:lnTo>
                      <a:pt x="48" y="108"/>
                    </a:lnTo>
                    <a:lnTo>
                      <a:pt x="72" y="108"/>
                    </a:lnTo>
                    <a:lnTo>
                      <a:pt x="84" y="102"/>
                    </a:lnTo>
                    <a:lnTo>
                      <a:pt x="102" y="102"/>
                    </a:lnTo>
                    <a:lnTo>
                      <a:pt x="108" y="114"/>
                    </a:lnTo>
                    <a:lnTo>
                      <a:pt x="108" y="132"/>
                    </a:lnTo>
                    <a:lnTo>
                      <a:pt x="96" y="144"/>
                    </a:lnTo>
                    <a:lnTo>
                      <a:pt x="102" y="162"/>
                    </a:lnTo>
                    <a:lnTo>
                      <a:pt x="120" y="162"/>
                    </a:lnTo>
                    <a:lnTo>
                      <a:pt x="138" y="168"/>
                    </a:lnTo>
                    <a:lnTo>
                      <a:pt x="144" y="168"/>
                    </a:lnTo>
                    <a:lnTo>
                      <a:pt x="156" y="174"/>
                    </a:lnTo>
                    <a:lnTo>
                      <a:pt x="156" y="198"/>
                    </a:lnTo>
                    <a:lnTo>
                      <a:pt x="162" y="198"/>
                    </a:lnTo>
                    <a:lnTo>
                      <a:pt x="168" y="192"/>
                    </a:lnTo>
                    <a:lnTo>
                      <a:pt x="180" y="192"/>
                    </a:lnTo>
                    <a:lnTo>
                      <a:pt x="192" y="186"/>
                    </a:lnTo>
                    <a:lnTo>
                      <a:pt x="198" y="186"/>
                    </a:lnTo>
                    <a:lnTo>
                      <a:pt x="204" y="192"/>
                    </a:lnTo>
                    <a:lnTo>
                      <a:pt x="204" y="198"/>
                    </a:lnTo>
                    <a:lnTo>
                      <a:pt x="234" y="198"/>
                    </a:lnTo>
                    <a:lnTo>
                      <a:pt x="234" y="180"/>
                    </a:lnTo>
                    <a:lnTo>
                      <a:pt x="246" y="192"/>
                    </a:lnTo>
                    <a:lnTo>
                      <a:pt x="252" y="180"/>
                    </a:lnTo>
                    <a:lnTo>
                      <a:pt x="258" y="174"/>
                    </a:lnTo>
                    <a:lnTo>
                      <a:pt x="270" y="168"/>
                    </a:lnTo>
                    <a:lnTo>
                      <a:pt x="288" y="168"/>
                    </a:lnTo>
                    <a:lnTo>
                      <a:pt x="288" y="174"/>
                    </a:lnTo>
                    <a:lnTo>
                      <a:pt x="282" y="180"/>
                    </a:lnTo>
                    <a:lnTo>
                      <a:pt x="294" y="180"/>
                    </a:lnTo>
                    <a:lnTo>
                      <a:pt x="294" y="174"/>
                    </a:lnTo>
                    <a:lnTo>
                      <a:pt x="288" y="168"/>
                    </a:lnTo>
                    <a:lnTo>
                      <a:pt x="288" y="156"/>
                    </a:lnTo>
                    <a:lnTo>
                      <a:pt x="282" y="150"/>
                    </a:lnTo>
                    <a:lnTo>
                      <a:pt x="282" y="144"/>
                    </a:lnTo>
                    <a:lnTo>
                      <a:pt x="294" y="144"/>
                    </a:lnTo>
                    <a:lnTo>
                      <a:pt x="294" y="138"/>
                    </a:lnTo>
                    <a:lnTo>
                      <a:pt x="288" y="126"/>
                    </a:lnTo>
                    <a:lnTo>
                      <a:pt x="288" y="120"/>
                    </a:lnTo>
                    <a:lnTo>
                      <a:pt x="294" y="114"/>
                    </a:lnTo>
                    <a:lnTo>
                      <a:pt x="312" y="114"/>
                    </a:lnTo>
                    <a:lnTo>
                      <a:pt x="306" y="96"/>
                    </a:lnTo>
                    <a:lnTo>
                      <a:pt x="312" y="96"/>
                    </a:lnTo>
                    <a:lnTo>
                      <a:pt x="318" y="102"/>
                    </a:lnTo>
                    <a:lnTo>
                      <a:pt x="336" y="102"/>
                    </a:lnTo>
                    <a:lnTo>
                      <a:pt x="342" y="96"/>
                    </a:lnTo>
                    <a:lnTo>
                      <a:pt x="324" y="78"/>
                    </a:lnTo>
                    <a:lnTo>
                      <a:pt x="324" y="72"/>
                    </a:lnTo>
                    <a:lnTo>
                      <a:pt x="330" y="66"/>
                    </a:lnTo>
                    <a:lnTo>
                      <a:pt x="330" y="60"/>
                    </a:lnTo>
                    <a:close/>
                  </a:path>
                </a:pathLst>
              </a:custGeom>
              <a:solidFill>
                <a:srgbClr val="92D050"/>
              </a:solidFill>
              <a:ln w="3175">
                <a:solidFill>
                  <a:srgbClr val="73D2E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</a:endParaRPr>
              </a:p>
            </p:txBody>
          </p:sp>
          <p:sp>
            <p:nvSpPr>
              <p:cNvPr id="106" name="Latvia" descr="© INSCALE GmbH, 18.06.2010">
                <a:hlinkClick r:id="" action="ppaction://noaction"/>
              </p:cNvPr>
              <p:cNvSpPr>
                <a:spLocks/>
              </p:cNvSpPr>
              <p:nvPr/>
            </p:nvSpPr>
            <p:spPr bwMode="auto">
              <a:xfrm>
                <a:off x="7437534" y="2615403"/>
                <a:ext cx="798445" cy="335011"/>
              </a:xfrm>
              <a:custGeom>
                <a:avLst/>
                <a:gdLst>
                  <a:gd name="T0" fmla="*/ 2147483647 w 426"/>
                  <a:gd name="T1" fmla="*/ 2147483647 h 180"/>
                  <a:gd name="T2" fmla="*/ 2147483647 w 426"/>
                  <a:gd name="T3" fmla="*/ 2147483647 h 180"/>
                  <a:gd name="T4" fmla="*/ 2147483647 w 426"/>
                  <a:gd name="T5" fmla="*/ 2147483647 h 180"/>
                  <a:gd name="T6" fmla="*/ 2147483647 w 426"/>
                  <a:gd name="T7" fmla="*/ 2147483647 h 180"/>
                  <a:gd name="T8" fmla="*/ 2147483647 w 426"/>
                  <a:gd name="T9" fmla="*/ 2147483647 h 180"/>
                  <a:gd name="T10" fmla="*/ 2147483647 w 426"/>
                  <a:gd name="T11" fmla="*/ 2147483647 h 180"/>
                  <a:gd name="T12" fmla="*/ 2147483647 w 426"/>
                  <a:gd name="T13" fmla="*/ 2147483647 h 180"/>
                  <a:gd name="T14" fmla="*/ 2147483647 w 426"/>
                  <a:gd name="T15" fmla="*/ 2147483647 h 180"/>
                  <a:gd name="T16" fmla="*/ 2147483647 w 426"/>
                  <a:gd name="T17" fmla="*/ 2147483647 h 180"/>
                  <a:gd name="T18" fmla="*/ 2147483647 w 426"/>
                  <a:gd name="T19" fmla="*/ 2147483647 h 180"/>
                  <a:gd name="T20" fmla="*/ 2147483647 w 426"/>
                  <a:gd name="T21" fmla="*/ 2147483647 h 180"/>
                  <a:gd name="T22" fmla="*/ 2147483647 w 426"/>
                  <a:gd name="T23" fmla="*/ 2147483647 h 180"/>
                  <a:gd name="T24" fmla="*/ 2147483647 w 426"/>
                  <a:gd name="T25" fmla="*/ 2147483647 h 180"/>
                  <a:gd name="T26" fmla="*/ 2147483647 w 426"/>
                  <a:gd name="T27" fmla="*/ 2147483647 h 180"/>
                  <a:gd name="T28" fmla="*/ 2147483647 w 426"/>
                  <a:gd name="T29" fmla="*/ 2147483647 h 180"/>
                  <a:gd name="T30" fmla="*/ 2147483647 w 426"/>
                  <a:gd name="T31" fmla="*/ 2147483647 h 180"/>
                  <a:gd name="T32" fmla="*/ 2147483647 w 426"/>
                  <a:gd name="T33" fmla="*/ 2147483647 h 180"/>
                  <a:gd name="T34" fmla="*/ 2147483647 w 426"/>
                  <a:gd name="T35" fmla="*/ 2147483647 h 180"/>
                  <a:gd name="T36" fmla="*/ 2147483647 w 426"/>
                  <a:gd name="T37" fmla="*/ 2147483647 h 180"/>
                  <a:gd name="T38" fmla="*/ 2147483647 w 426"/>
                  <a:gd name="T39" fmla="*/ 2147483647 h 180"/>
                  <a:gd name="T40" fmla="*/ 2147483647 w 426"/>
                  <a:gd name="T41" fmla="*/ 2147483647 h 180"/>
                  <a:gd name="T42" fmla="*/ 2147483647 w 426"/>
                  <a:gd name="T43" fmla="*/ 2147483647 h 180"/>
                  <a:gd name="T44" fmla="*/ 2147483647 w 426"/>
                  <a:gd name="T45" fmla="*/ 2147483647 h 180"/>
                  <a:gd name="T46" fmla="*/ 2147483647 w 426"/>
                  <a:gd name="T47" fmla="*/ 2147483647 h 180"/>
                  <a:gd name="T48" fmla="*/ 2147483647 w 426"/>
                  <a:gd name="T49" fmla="*/ 2147483647 h 180"/>
                  <a:gd name="T50" fmla="*/ 2147483647 w 426"/>
                  <a:gd name="T51" fmla="*/ 2147483647 h 180"/>
                  <a:gd name="T52" fmla="*/ 2147483647 w 426"/>
                  <a:gd name="T53" fmla="*/ 2147483647 h 180"/>
                  <a:gd name="T54" fmla="*/ 2147483647 w 426"/>
                  <a:gd name="T55" fmla="*/ 2147483647 h 180"/>
                  <a:gd name="T56" fmla="*/ 2147483647 w 426"/>
                  <a:gd name="T57" fmla="*/ 2147483647 h 180"/>
                  <a:gd name="T58" fmla="*/ 2147483647 w 426"/>
                  <a:gd name="T59" fmla="*/ 2147483647 h 180"/>
                  <a:gd name="T60" fmla="*/ 2147483647 w 426"/>
                  <a:gd name="T61" fmla="*/ 0 h 180"/>
                  <a:gd name="T62" fmla="*/ 2147483647 w 426"/>
                  <a:gd name="T63" fmla="*/ 2147483647 h 180"/>
                  <a:gd name="T64" fmla="*/ 2147483647 w 426"/>
                  <a:gd name="T65" fmla="*/ 2147483647 h 180"/>
                  <a:gd name="T66" fmla="*/ 2147483647 w 426"/>
                  <a:gd name="T67" fmla="*/ 2147483647 h 180"/>
                  <a:gd name="T68" fmla="*/ 2147483647 w 426"/>
                  <a:gd name="T69" fmla="*/ 2147483647 h 180"/>
                  <a:gd name="T70" fmla="*/ 2147483647 w 426"/>
                  <a:gd name="T71" fmla="*/ 2147483647 h 180"/>
                  <a:gd name="T72" fmla="*/ 2147483647 w 426"/>
                  <a:gd name="T73" fmla="*/ 2147483647 h 180"/>
                  <a:gd name="T74" fmla="*/ 2147483647 w 426"/>
                  <a:gd name="T75" fmla="*/ 2147483647 h 180"/>
                  <a:gd name="T76" fmla="*/ 2147483647 w 426"/>
                  <a:gd name="T77" fmla="*/ 2147483647 h 180"/>
                  <a:gd name="T78" fmla="*/ 2147483647 w 426"/>
                  <a:gd name="T79" fmla="*/ 2147483647 h 180"/>
                  <a:gd name="T80" fmla="*/ 2147483647 w 426"/>
                  <a:gd name="T81" fmla="*/ 2147483647 h 180"/>
                  <a:gd name="T82" fmla="*/ 2147483647 w 426"/>
                  <a:gd name="T83" fmla="*/ 2147483647 h 180"/>
                  <a:gd name="T84" fmla="*/ 0 w 426"/>
                  <a:gd name="T85" fmla="*/ 2147483647 h 180"/>
                  <a:gd name="T86" fmla="*/ 2147483647 w 426"/>
                  <a:gd name="T87" fmla="*/ 2147483647 h 18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26"/>
                  <a:gd name="T133" fmla="*/ 0 h 180"/>
                  <a:gd name="T134" fmla="*/ 426 w 426"/>
                  <a:gd name="T135" fmla="*/ 180 h 18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26" h="180">
                    <a:moveTo>
                      <a:pt x="6" y="144"/>
                    </a:moveTo>
                    <a:lnTo>
                      <a:pt x="6" y="138"/>
                    </a:lnTo>
                    <a:lnTo>
                      <a:pt x="12" y="138"/>
                    </a:lnTo>
                    <a:lnTo>
                      <a:pt x="24" y="132"/>
                    </a:lnTo>
                    <a:lnTo>
                      <a:pt x="66" y="132"/>
                    </a:lnTo>
                    <a:lnTo>
                      <a:pt x="78" y="120"/>
                    </a:lnTo>
                    <a:lnTo>
                      <a:pt x="96" y="120"/>
                    </a:lnTo>
                    <a:lnTo>
                      <a:pt x="102" y="126"/>
                    </a:lnTo>
                    <a:lnTo>
                      <a:pt x="108" y="126"/>
                    </a:lnTo>
                    <a:lnTo>
                      <a:pt x="114" y="132"/>
                    </a:lnTo>
                    <a:lnTo>
                      <a:pt x="120" y="132"/>
                    </a:lnTo>
                    <a:lnTo>
                      <a:pt x="126" y="126"/>
                    </a:lnTo>
                    <a:lnTo>
                      <a:pt x="132" y="126"/>
                    </a:lnTo>
                    <a:lnTo>
                      <a:pt x="144" y="132"/>
                    </a:lnTo>
                    <a:lnTo>
                      <a:pt x="150" y="132"/>
                    </a:lnTo>
                    <a:lnTo>
                      <a:pt x="156" y="138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80" y="132"/>
                    </a:lnTo>
                    <a:lnTo>
                      <a:pt x="186" y="138"/>
                    </a:lnTo>
                    <a:lnTo>
                      <a:pt x="204" y="138"/>
                    </a:lnTo>
                    <a:lnTo>
                      <a:pt x="216" y="126"/>
                    </a:lnTo>
                    <a:lnTo>
                      <a:pt x="228" y="126"/>
                    </a:lnTo>
                    <a:lnTo>
                      <a:pt x="234" y="132"/>
                    </a:lnTo>
                    <a:lnTo>
                      <a:pt x="240" y="144"/>
                    </a:lnTo>
                    <a:lnTo>
                      <a:pt x="270" y="144"/>
                    </a:lnTo>
                    <a:lnTo>
                      <a:pt x="282" y="150"/>
                    </a:lnTo>
                    <a:lnTo>
                      <a:pt x="288" y="150"/>
                    </a:lnTo>
                    <a:lnTo>
                      <a:pt x="300" y="162"/>
                    </a:lnTo>
                    <a:lnTo>
                      <a:pt x="318" y="174"/>
                    </a:lnTo>
                    <a:lnTo>
                      <a:pt x="336" y="180"/>
                    </a:lnTo>
                    <a:lnTo>
                      <a:pt x="360" y="168"/>
                    </a:lnTo>
                    <a:lnTo>
                      <a:pt x="378" y="168"/>
                    </a:lnTo>
                    <a:lnTo>
                      <a:pt x="384" y="174"/>
                    </a:lnTo>
                    <a:lnTo>
                      <a:pt x="390" y="168"/>
                    </a:lnTo>
                    <a:lnTo>
                      <a:pt x="396" y="168"/>
                    </a:lnTo>
                    <a:lnTo>
                      <a:pt x="402" y="162"/>
                    </a:lnTo>
                    <a:lnTo>
                      <a:pt x="408" y="150"/>
                    </a:lnTo>
                    <a:lnTo>
                      <a:pt x="414" y="144"/>
                    </a:lnTo>
                    <a:lnTo>
                      <a:pt x="420" y="150"/>
                    </a:lnTo>
                    <a:lnTo>
                      <a:pt x="426" y="150"/>
                    </a:lnTo>
                    <a:lnTo>
                      <a:pt x="426" y="126"/>
                    </a:lnTo>
                    <a:lnTo>
                      <a:pt x="414" y="114"/>
                    </a:lnTo>
                    <a:lnTo>
                      <a:pt x="408" y="102"/>
                    </a:lnTo>
                    <a:lnTo>
                      <a:pt x="402" y="96"/>
                    </a:lnTo>
                    <a:lnTo>
                      <a:pt x="378" y="90"/>
                    </a:lnTo>
                    <a:lnTo>
                      <a:pt x="384" y="72"/>
                    </a:lnTo>
                    <a:lnTo>
                      <a:pt x="402" y="72"/>
                    </a:lnTo>
                    <a:lnTo>
                      <a:pt x="402" y="66"/>
                    </a:lnTo>
                    <a:lnTo>
                      <a:pt x="396" y="60"/>
                    </a:lnTo>
                    <a:lnTo>
                      <a:pt x="384" y="54"/>
                    </a:lnTo>
                    <a:lnTo>
                      <a:pt x="372" y="42"/>
                    </a:lnTo>
                    <a:lnTo>
                      <a:pt x="354" y="42"/>
                    </a:lnTo>
                    <a:lnTo>
                      <a:pt x="348" y="36"/>
                    </a:lnTo>
                    <a:lnTo>
                      <a:pt x="330" y="36"/>
                    </a:lnTo>
                    <a:lnTo>
                      <a:pt x="324" y="42"/>
                    </a:lnTo>
                    <a:lnTo>
                      <a:pt x="306" y="42"/>
                    </a:lnTo>
                    <a:lnTo>
                      <a:pt x="288" y="24"/>
                    </a:lnTo>
                    <a:lnTo>
                      <a:pt x="276" y="18"/>
                    </a:lnTo>
                    <a:lnTo>
                      <a:pt x="270" y="12"/>
                    </a:lnTo>
                    <a:lnTo>
                      <a:pt x="246" y="0"/>
                    </a:lnTo>
                    <a:lnTo>
                      <a:pt x="216" y="0"/>
                    </a:lnTo>
                    <a:lnTo>
                      <a:pt x="186" y="12"/>
                    </a:lnTo>
                    <a:lnTo>
                      <a:pt x="174" y="12"/>
                    </a:lnTo>
                    <a:lnTo>
                      <a:pt x="180" y="24"/>
                    </a:lnTo>
                    <a:lnTo>
                      <a:pt x="180" y="30"/>
                    </a:lnTo>
                    <a:lnTo>
                      <a:pt x="186" y="42"/>
                    </a:lnTo>
                    <a:lnTo>
                      <a:pt x="186" y="60"/>
                    </a:lnTo>
                    <a:lnTo>
                      <a:pt x="192" y="66"/>
                    </a:lnTo>
                    <a:lnTo>
                      <a:pt x="186" y="78"/>
                    </a:lnTo>
                    <a:lnTo>
                      <a:pt x="156" y="78"/>
                    </a:lnTo>
                    <a:lnTo>
                      <a:pt x="138" y="72"/>
                    </a:lnTo>
                    <a:lnTo>
                      <a:pt x="126" y="72"/>
                    </a:lnTo>
                    <a:lnTo>
                      <a:pt x="114" y="54"/>
                    </a:lnTo>
                    <a:lnTo>
                      <a:pt x="84" y="24"/>
                    </a:lnTo>
                    <a:lnTo>
                      <a:pt x="72" y="24"/>
                    </a:lnTo>
                    <a:lnTo>
                      <a:pt x="60" y="30"/>
                    </a:lnTo>
                    <a:lnTo>
                      <a:pt x="48" y="30"/>
                    </a:lnTo>
                    <a:lnTo>
                      <a:pt x="36" y="36"/>
                    </a:lnTo>
                    <a:lnTo>
                      <a:pt x="30" y="42"/>
                    </a:lnTo>
                    <a:lnTo>
                      <a:pt x="24" y="54"/>
                    </a:lnTo>
                    <a:lnTo>
                      <a:pt x="24" y="66"/>
                    </a:lnTo>
                    <a:lnTo>
                      <a:pt x="18" y="78"/>
                    </a:lnTo>
                    <a:lnTo>
                      <a:pt x="6" y="84"/>
                    </a:lnTo>
                    <a:lnTo>
                      <a:pt x="0" y="96"/>
                    </a:lnTo>
                    <a:lnTo>
                      <a:pt x="0" y="120"/>
                    </a:lnTo>
                    <a:lnTo>
                      <a:pt x="6" y="132"/>
                    </a:lnTo>
                    <a:lnTo>
                      <a:pt x="6" y="150"/>
                    </a:lnTo>
                    <a:lnTo>
                      <a:pt x="6" y="144"/>
                    </a:lnTo>
                    <a:close/>
                  </a:path>
                </a:pathLst>
              </a:custGeom>
              <a:solidFill>
                <a:srgbClr val="92D050"/>
              </a:solidFill>
              <a:ln w="3175">
                <a:solidFill>
                  <a:srgbClr val="73D2E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</a:endParaRPr>
              </a:p>
            </p:txBody>
          </p:sp>
          <p:sp>
            <p:nvSpPr>
              <p:cNvPr id="107" name="Iceland" descr="© INSCALE GmbH, 18.06.2010">
                <a:hlinkClick r:id="" action="ppaction://noaction"/>
              </p:cNvPr>
              <p:cNvSpPr>
                <a:spLocks/>
              </p:cNvSpPr>
              <p:nvPr/>
            </p:nvSpPr>
            <p:spPr bwMode="auto">
              <a:xfrm>
                <a:off x="4827754" y="885256"/>
                <a:ext cx="1066457" cy="415971"/>
              </a:xfrm>
              <a:custGeom>
                <a:avLst/>
                <a:gdLst>
                  <a:gd name="T0" fmla="*/ 2147483647 w 570"/>
                  <a:gd name="T1" fmla="*/ 2147483647 h 222"/>
                  <a:gd name="T2" fmla="*/ 2147483647 w 570"/>
                  <a:gd name="T3" fmla="*/ 2147483647 h 222"/>
                  <a:gd name="T4" fmla="*/ 2147483647 w 570"/>
                  <a:gd name="T5" fmla="*/ 2147483647 h 222"/>
                  <a:gd name="T6" fmla="*/ 2147483647 w 570"/>
                  <a:gd name="T7" fmla="*/ 2147483647 h 222"/>
                  <a:gd name="T8" fmla="*/ 2147483647 w 570"/>
                  <a:gd name="T9" fmla="*/ 2147483647 h 222"/>
                  <a:gd name="T10" fmla="*/ 2147483647 w 570"/>
                  <a:gd name="T11" fmla="*/ 2147483647 h 222"/>
                  <a:gd name="T12" fmla="*/ 2147483647 w 570"/>
                  <a:gd name="T13" fmla="*/ 2147483647 h 222"/>
                  <a:gd name="T14" fmla="*/ 2147483647 w 570"/>
                  <a:gd name="T15" fmla="*/ 2147483647 h 222"/>
                  <a:gd name="T16" fmla="*/ 2147483647 w 570"/>
                  <a:gd name="T17" fmla="*/ 2147483647 h 222"/>
                  <a:gd name="T18" fmla="*/ 2147483647 w 570"/>
                  <a:gd name="T19" fmla="*/ 2147483647 h 222"/>
                  <a:gd name="T20" fmla="*/ 2147483647 w 570"/>
                  <a:gd name="T21" fmla="*/ 2147483647 h 222"/>
                  <a:gd name="T22" fmla="*/ 2147483647 w 570"/>
                  <a:gd name="T23" fmla="*/ 2147483647 h 222"/>
                  <a:gd name="T24" fmla="*/ 2147483647 w 570"/>
                  <a:gd name="T25" fmla="*/ 2147483647 h 222"/>
                  <a:gd name="T26" fmla="*/ 2147483647 w 570"/>
                  <a:gd name="T27" fmla="*/ 2147483647 h 222"/>
                  <a:gd name="T28" fmla="*/ 2147483647 w 570"/>
                  <a:gd name="T29" fmla="*/ 2147483647 h 222"/>
                  <a:gd name="T30" fmla="*/ 2147483647 w 570"/>
                  <a:gd name="T31" fmla="*/ 2147483647 h 222"/>
                  <a:gd name="T32" fmla="*/ 2147483647 w 570"/>
                  <a:gd name="T33" fmla="*/ 2147483647 h 222"/>
                  <a:gd name="T34" fmla="*/ 2147483647 w 570"/>
                  <a:gd name="T35" fmla="*/ 2147483647 h 222"/>
                  <a:gd name="T36" fmla="*/ 2147483647 w 570"/>
                  <a:gd name="T37" fmla="*/ 2147483647 h 222"/>
                  <a:gd name="T38" fmla="*/ 2147483647 w 570"/>
                  <a:gd name="T39" fmla="*/ 2147483647 h 222"/>
                  <a:gd name="T40" fmla="*/ 2147483647 w 570"/>
                  <a:gd name="T41" fmla="*/ 2147483647 h 222"/>
                  <a:gd name="T42" fmla="*/ 2147483647 w 570"/>
                  <a:gd name="T43" fmla="*/ 2147483647 h 222"/>
                  <a:gd name="T44" fmla="*/ 2147483647 w 570"/>
                  <a:gd name="T45" fmla="*/ 2147483647 h 222"/>
                  <a:gd name="T46" fmla="*/ 2147483647 w 570"/>
                  <a:gd name="T47" fmla="*/ 2147483647 h 222"/>
                  <a:gd name="T48" fmla="*/ 2147483647 w 570"/>
                  <a:gd name="T49" fmla="*/ 2147483647 h 222"/>
                  <a:gd name="T50" fmla="*/ 2147483647 w 570"/>
                  <a:gd name="T51" fmla="*/ 2147483647 h 222"/>
                  <a:gd name="T52" fmla="*/ 2147483647 w 570"/>
                  <a:gd name="T53" fmla="*/ 2147483647 h 222"/>
                  <a:gd name="T54" fmla="*/ 2147483647 w 570"/>
                  <a:gd name="T55" fmla="*/ 2147483647 h 222"/>
                  <a:gd name="T56" fmla="*/ 2147483647 w 570"/>
                  <a:gd name="T57" fmla="*/ 2147483647 h 222"/>
                  <a:gd name="T58" fmla="*/ 2147483647 w 570"/>
                  <a:gd name="T59" fmla="*/ 2147483647 h 222"/>
                  <a:gd name="T60" fmla="*/ 2147483647 w 570"/>
                  <a:gd name="T61" fmla="*/ 2147483647 h 222"/>
                  <a:gd name="T62" fmla="*/ 2147483647 w 570"/>
                  <a:gd name="T63" fmla="*/ 2147483647 h 222"/>
                  <a:gd name="T64" fmla="*/ 2147483647 w 570"/>
                  <a:gd name="T65" fmla="*/ 2147483647 h 222"/>
                  <a:gd name="T66" fmla="*/ 0 w 570"/>
                  <a:gd name="T67" fmla="*/ 2147483647 h 222"/>
                  <a:gd name="T68" fmla="*/ 2147483647 w 570"/>
                  <a:gd name="T69" fmla="*/ 2147483647 h 222"/>
                  <a:gd name="T70" fmla="*/ 2147483647 w 570"/>
                  <a:gd name="T71" fmla="*/ 2147483647 h 222"/>
                  <a:gd name="T72" fmla="*/ 2147483647 w 570"/>
                  <a:gd name="T73" fmla="*/ 2147483647 h 222"/>
                  <a:gd name="T74" fmla="*/ 2147483647 w 570"/>
                  <a:gd name="T75" fmla="*/ 2147483647 h 222"/>
                  <a:gd name="T76" fmla="*/ 2147483647 w 570"/>
                  <a:gd name="T77" fmla="*/ 2147483647 h 222"/>
                  <a:gd name="T78" fmla="*/ 2147483647 w 570"/>
                  <a:gd name="T79" fmla="*/ 2147483647 h 222"/>
                  <a:gd name="T80" fmla="*/ 2147483647 w 570"/>
                  <a:gd name="T81" fmla="*/ 2147483647 h 222"/>
                  <a:gd name="T82" fmla="*/ 2147483647 w 570"/>
                  <a:gd name="T83" fmla="*/ 2147483647 h 222"/>
                  <a:gd name="T84" fmla="*/ 2147483647 w 570"/>
                  <a:gd name="T85" fmla="*/ 2147483647 h 222"/>
                  <a:gd name="T86" fmla="*/ 2147483647 w 570"/>
                  <a:gd name="T87" fmla="*/ 2147483647 h 222"/>
                  <a:gd name="T88" fmla="*/ 2147483647 w 570"/>
                  <a:gd name="T89" fmla="*/ 2147483647 h 222"/>
                  <a:gd name="T90" fmla="*/ 2147483647 w 570"/>
                  <a:gd name="T91" fmla="*/ 2147483647 h 222"/>
                  <a:gd name="T92" fmla="*/ 2147483647 w 570"/>
                  <a:gd name="T93" fmla="*/ 2147483647 h 22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70"/>
                  <a:gd name="T142" fmla="*/ 0 h 222"/>
                  <a:gd name="T143" fmla="*/ 570 w 570"/>
                  <a:gd name="T144" fmla="*/ 222 h 22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70" h="222">
                    <a:moveTo>
                      <a:pt x="252" y="222"/>
                    </a:moveTo>
                    <a:lnTo>
                      <a:pt x="270" y="216"/>
                    </a:lnTo>
                    <a:lnTo>
                      <a:pt x="306" y="216"/>
                    </a:lnTo>
                    <a:lnTo>
                      <a:pt x="312" y="204"/>
                    </a:lnTo>
                    <a:lnTo>
                      <a:pt x="312" y="192"/>
                    </a:lnTo>
                    <a:lnTo>
                      <a:pt x="324" y="198"/>
                    </a:lnTo>
                    <a:lnTo>
                      <a:pt x="330" y="198"/>
                    </a:lnTo>
                    <a:lnTo>
                      <a:pt x="342" y="204"/>
                    </a:lnTo>
                    <a:lnTo>
                      <a:pt x="348" y="204"/>
                    </a:lnTo>
                    <a:lnTo>
                      <a:pt x="360" y="192"/>
                    </a:lnTo>
                    <a:lnTo>
                      <a:pt x="360" y="186"/>
                    </a:lnTo>
                    <a:lnTo>
                      <a:pt x="372" y="186"/>
                    </a:lnTo>
                    <a:lnTo>
                      <a:pt x="378" y="192"/>
                    </a:lnTo>
                    <a:lnTo>
                      <a:pt x="390" y="192"/>
                    </a:lnTo>
                    <a:lnTo>
                      <a:pt x="414" y="180"/>
                    </a:lnTo>
                    <a:lnTo>
                      <a:pt x="432" y="168"/>
                    </a:lnTo>
                    <a:lnTo>
                      <a:pt x="456" y="156"/>
                    </a:lnTo>
                    <a:lnTo>
                      <a:pt x="474" y="156"/>
                    </a:lnTo>
                    <a:lnTo>
                      <a:pt x="480" y="162"/>
                    </a:lnTo>
                    <a:lnTo>
                      <a:pt x="492" y="162"/>
                    </a:lnTo>
                    <a:lnTo>
                      <a:pt x="504" y="156"/>
                    </a:lnTo>
                    <a:lnTo>
                      <a:pt x="510" y="144"/>
                    </a:lnTo>
                    <a:lnTo>
                      <a:pt x="510" y="138"/>
                    </a:lnTo>
                    <a:lnTo>
                      <a:pt x="516" y="126"/>
                    </a:lnTo>
                    <a:lnTo>
                      <a:pt x="528" y="126"/>
                    </a:lnTo>
                    <a:lnTo>
                      <a:pt x="552" y="114"/>
                    </a:lnTo>
                    <a:lnTo>
                      <a:pt x="564" y="102"/>
                    </a:lnTo>
                    <a:lnTo>
                      <a:pt x="570" y="102"/>
                    </a:lnTo>
                    <a:lnTo>
                      <a:pt x="552" y="102"/>
                    </a:lnTo>
                    <a:lnTo>
                      <a:pt x="570" y="84"/>
                    </a:lnTo>
                    <a:lnTo>
                      <a:pt x="570" y="78"/>
                    </a:lnTo>
                    <a:lnTo>
                      <a:pt x="564" y="72"/>
                    </a:lnTo>
                    <a:lnTo>
                      <a:pt x="552" y="66"/>
                    </a:lnTo>
                    <a:lnTo>
                      <a:pt x="540" y="66"/>
                    </a:lnTo>
                    <a:lnTo>
                      <a:pt x="534" y="72"/>
                    </a:lnTo>
                    <a:lnTo>
                      <a:pt x="528" y="72"/>
                    </a:lnTo>
                    <a:lnTo>
                      <a:pt x="534" y="60"/>
                    </a:lnTo>
                    <a:lnTo>
                      <a:pt x="504" y="60"/>
                    </a:lnTo>
                    <a:lnTo>
                      <a:pt x="522" y="36"/>
                    </a:lnTo>
                    <a:lnTo>
                      <a:pt x="504" y="36"/>
                    </a:lnTo>
                    <a:lnTo>
                      <a:pt x="510" y="18"/>
                    </a:lnTo>
                    <a:lnTo>
                      <a:pt x="480" y="24"/>
                    </a:lnTo>
                    <a:lnTo>
                      <a:pt x="474" y="18"/>
                    </a:lnTo>
                    <a:lnTo>
                      <a:pt x="462" y="12"/>
                    </a:lnTo>
                    <a:lnTo>
                      <a:pt x="456" y="6"/>
                    </a:lnTo>
                    <a:lnTo>
                      <a:pt x="444" y="0"/>
                    </a:lnTo>
                    <a:lnTo>
                      <a:pt x="432" y="0"/>
                    </a:lnTo>
                    <a:lnTo>
                      <a:pt x="432" y="24"/>
                    </a:lnTo>
                    <a:lnTo>
                      <a:pt x="414" y="30"/>
                    </a:lnTo>
                    <a:lnTo>
                      <a:pt x="408" y="30"/>
                    </a:lnTo>
                    <a:lnTo>
                      <a:pt x="402" y="24"/>
                    </a:lnTo>
                    <a:lnTo>
                      <a:pt x="378" y="24"/>
                    </a:lnTo>
                    <a:lnTo>
                      <a:pt x="372" y="30"/>
                    </a:lnTo>
                    <a:lnTo>
                      <a:pt x="366" y="42"/>
                    </a:lnTo>
                    <a:lnTo>
                      <a:pt x="360" y="36"/>
                    </a:lnTo>
                    <a:lnTo>
                      <a:pt x="348" y="30"/>
                    </a:lnTo>
                    <a:lnTo>
                      <a:pt x="342" y="24"/>
                    </a:lnTo>
                    <a:lnTo>
                      <a:pt x="336" y="24"/>
                    </a:lnTo>
                    <a:lnTo>
                      <a:pt x="330" y="30"/>
                    </a:lnTo>
                    <a:lnTo>
                      <a:pt x="330" y="60"/>
                    </a:lnTo>
                    <a:lnTo>
                      <a:pt x="324" y="48"/>
                    </a:lnTo>
                    <a:lnTo>
                      <a:pt x="318" y="42"/>
                    </a:lnTo>
                    <a:lnTo>
                      <a:pt x="306" y="36"/>
                    </a:lnTo>
                    <a:lnTo>
                      <a:pt x="300" y="24"/>
                    </a:lnTo>
                    <a:lnTo>
                      <a:pt x="288" y="24"/>
                    </a:lnTo>
                    <a:lnTo>
                      <a:pt x="288" y="30"/>
                    </a:lnTo>
                    <a:lnTo>
                      <a:pt x="270" y="30"/>
                    </a:lnTo>
                    <a:lnTo>
                      <a:pt x="264" y="36"/>
                    </a:lnTo>
                    <a:lnTo>
                      <a:pt x="264" y="54"/>
                    </a:lnTo>
                    <a:lnTo>
                      <a:pt x="252" y="54"/>
                    </a:lnTo>
                    <a:lnTo>
                      <a:pt x="240" y="42"/>
                    </a:lnTo>
                    <a:lnTo>
                      <a:pt x="228" y="36"/>
                    </a:lnTo>
                    <a:lnTo>
                      <a:pt x="222" y="30"/>
                    </a:lnTo>
                    <a:lnTo>
                      <a:pt x="216" y="30"/>
                    </a:lnTo>
                    <a:lnTo>
                      <a:pt x="216" y="48"/>
                    </a:lnTo>
                    <a:lnTo>
                      <a:pt x="210" y="60"/>
                    </a:lnTo>
                    <a:lnTo>
                      <a:pt x="210" y="72"/>
                    </a:lnTo>
                    <a:lnTo>
                      <a:pt x="204" y="72"/>
                    </a:lnTo>
                    <a:lnTo>
                      <a:pt x="192" y="60"/>
                    </a:lnTo>
                    <a:lnTo>
                      <a:pt x="186" y="60"/>
                    </a:lnTo>
                    <a:lnTo>
                      <a:pt x="162" y="84"/>
                    </a:lnTo>
                    <a:lnTo>
                      <a:pt x="162" y="90"/>
                    </a:lnTo>
                    <a:lnTo>
                      <a:pt x="156" y="84"/>
                    </a:lnTo>
                    <a:lnTo>
                      <a:pt x="144" y="60"/>
                    </a:lnTo>
                    <a:lnTo>
                      <a:pt x="162" y="42"/>
                    </a:lnTo>
                    <a:lnTo>
                      <a:pt x="162" y="36"/>
                    </a:lnTo>
                    <a:lnTo>
                      <a:pt x="156" y="30"/>
                    </a:lnTo>
                    <a:lnTo>
                      <a:pt x="108" y="6"/>
                    </a:lnTo>
                    <a:lnTo>
                      <a:pt x="96" y="6"/>
                    </a:lnTo>
                    <a:lnTo>
                      <a:pt x="96" y="36"/>
                    </a:lnTo>
                    <a:lnTo>
                      <a:pt x="90" y="36"/>
                    </a:lnTo>
                    <a:lnTo>
                      <a:pt x="84" y="30"/>
                    </a:lnTo>
                    <a:lnTo>
                      <a:pt x="78" y="30"/>
                    </a:lnTo>
                    <a:lnTo>
                      <a:pt x="66" y="24"/>
                    </a:lnTo>
                    <a:lnTo>
                      <a:pt x="54" y="24"/>
                    </a:lnTo>
                    <a:lnTo>
                      <a:pt x="42" y="30"/>
                    </a:lnTo>
                    <a:lnTo>
                      <a:pt x="30" y="42"/>
                    </a:lnTo>
                    <a:lnTo>
                      <a:pt x="48" y="54"/>
                    </a:lnTo>
                    <a:lnTo>
                      <a:pt x="30" y="54"/>
                    </a:lnTo>
                    <a:lnTo>
                      <a:pt x="18" y="60"/>
                    </a:lnTo>
                    <a:lnTo>
                      <a:pt x="12" y="66"/>
                    </a:lnTo>
                    <a:lnTo>
                      <a:pt x="0" y="66"/>
                    </a:lnTo>
                    <a:lnTo>
                      <a:pt x="6" y="72"/>
                    </a:lnTo>
                    <a:lnTo>
                      <a:pt x="18" y="78"/>
                    </a:lnTo>
                    <a:lnTo>
                      <a:pt x="30" y="78"/>
                    </a:lnTo>
                    <a:lnTo>
                      <a:pt x="54" y="66"/>
                    </a:lnTo>
                    <a:lnTo>
                      <a:pt x="66" y="66"/>
                    </a:lnTo>
                    <a:lnTo>
                      <a:pt x="72" y="60"/>
                    </a:lnTo>
                    <a:lnTo>
                      <a:pt x="78" y="60"/>
                    </a:lnTo>
                    <a:lnTo>
                      <a:pt x="126" y="72"/>
                    </a:lnTo>
                    <a:lnTo>
                      <a:pt x="90" y="90"/>
                    </a:lnTo>
                    <a:lnTo>
                      <a:pt x="102" y="90"/>
                    </a:lnTo>
                    <a:lnTo>
                      <a:pt x="108" y="96"/>
                    </a:lnTo>
                    <a:lnTo>
                      <a:pt x="114" y="96"/>
                    </a:lnTo>
                    <a:lnTo>
                      <a:pt x="120" y="102"/>
                    </a:lnTo>
                    <a:lnTo>
                      <a:pt x="114" y="102"/>
                    </a:lnTo>
                    <a:lnTo>
                      <a:pt x="108" y="108"/>
                    </a:lnTo>
                    <a:lnTo>
                      <a:pt x="6" y="108"/>
                    </a:lnTo>
                    <a:lnTo>
                      <a:pt x="0" y="114"/>
                    </a:lnTo>
                    <a:lnTo>
                      <a:pt x="12" y="120"/>
                    </a:lnTo>
                    <a:lnTo>
                      <a:pt x="60" y="120"/>
                    </a:lnTo>
                    <a:lnTo>
                      <a:pt x="84" y="132"/>
                    </a:lnTo>
                    <a:lnTo>
                      <a:pt x="90" y="138"/>
                    </a:lnTo>
                    <a:lnTo>
                      <a:pt x="126" y="132"/>
                    </a:lnTo>
                    <a:lnTo>
                      <a:pt x="108" y="150"/>
                    </a:lnTo>
                    <a:lnTo>
                      <a:pt x="120" y="156"/>
                    </a:lnTo>
                    <a:lnTo>
                      <a:pt x="114" y="162"/>
                    </a:lnTo>
                    <a:lnTo>
                      <a:pt x="114" y="168"/>
                    </a:lnTo>
                    <a:lnTo>
                      <a:pt x="108" y="174"/>
                    </a:lnTo>
                    <a:lnTo>
                      <a:pt x="90" y="174"/>
                    </a:lnTo>
                    <a:lnTo>
                      <a:pt x="78" y="180"/>
                    </a:lnTo>
                    <a:lnTo>
                      <a:pt x="54" y="180"/>
                    </a:lnTo>
                    <a:lnTo>
                      <a:pt x="54" y="186"/>
                    </a:lnTo>
                    <a:lnTo>
                      <a:pt x="66" y="192"/>
                    </a:lnTo>
                    <a:lnTo>
                      <a:pt x="120" y="192"/>
                    </a:lnTo>
                    <a:lnTo>
                      <a:pt x="132" y="186"/>
                    </a:lnTo>
                    <a:lnTo>
                      <a:pt x="138" y="180"/>
                    </a:lnTo>
                    <a:lnTo>
                      <a:pt x="168" y="198"/>
                    </a:lnTo>
                    <a:lnTo>
                      <a:pt x="180" y="186"/>
                    </a:lnTo>
                    <a:lnTo>
                      <a:pt x="180" y="198"/>
                    </a:lnTo>
                    <a:lnTo>
                      <a:pt x="228" y="222"/>
                    </a:lnTo>
                    <a:lnTo>
                      <a:pt x="252" y="222"/>
                    </a:lnTo>
                    <a:close/>
                  </a:path>
                </a:pathLst>
              </a:custGeom>
              <a:solidFill>
                <a:srgbClr val="92D050"/>
              </a:solidFill>
              <a:ln w="317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</a:endParaRPr>
              </a:p>
            </p:txBody>
          </p:sp>
          <p:sp>
            <p:nvSpPr>
              <p:cNvPr id="108" name="Finland" descr="© INSCALE GmbH, 18.06.2010">
                <a:hlinkClick r:id="" action="ppaction://noaction"/>
              </p:cNvPr>
              <p:cNvSpPr>
                <a:spLocks/>
              </p:cNvSpPr>
              <p:nvPr/>
            </p:nvSpPr>
            <p:spPr bwMode="auto">
              <a:xfrm>
                <a:off x="7270029" y="1024094"/>
                <a:ext cx="1175333" cy="1337257"/>
              </a:xfrm>
              <a:custGeom>
                <a:avLst/>
                <a:gdLst>
                  <a:gd name="T0" fmla="*/ 2147483647 w 630"/>
                  <a:gd name="T1" fmla="*/ 2147483647 h 714"/>
                  <a:gd name="T2" fmla="*/ 2147483647 w 630"/>
                  <a:gd name="T3" fmla="*/ 2147483647 h 714"/>
                  <a:gd name="T4" fmla="*/ 2147483647 w 630"/>
                  <a:gd name="T5" fmla="*/ 2147483647 h 714"/>
                  <a:gd name="T6" fmla="*/ 2147483647 w 630"/>
                  <a:gd name="T7" fmla="*/ 2147483647 h 714"/>
                  <a:gd name="T8" fmla="*/ 2147483647 w 630"/>
                  <a:gd name="T9" fmla="*/ 2147483647 h 714"/>
                  <a:gd name="T10" fmla="*/ 2147483647 w 630"/>
                  <a:gd name="T11" fmla="*/ 2147483647 h 714"/>
                  <a:gd name="T12" fmla="*/ 2147483647 w 630"/>
                  <a:gd name="T13" fmla="*/ 2147483647 h 714"/>
                  <a:gd name="T14" fmla="*/ 2147483647 w 630"/>
                  <a:gd name="T15" fmla="*/ 2147483647 h 714"/>
                  <a:gd name="T16" fmla="*/ 2147483647 w 630"/>
                  <a:gd name="T17" fmla="*/ 2147483647 h 714"/>
                  <a:gd name="T18" fmla="*/ 2147483647 w 630"/>
                  <a:gd name="T19" fmla="*/ 2147483647 h 714"/>
                  <a:gd name="T20" fmla="*/ 2147483647 w 630"/>
                  <a:gd name="T21" fmla="*/ 2147483647 h 714"/>
                  <a:gd name="T22" fmla="*/ 2147483647 w 630"/>
                  <a:gd name="T23" fmla="*/ 2147483647 h 714"/>
                  <a:gd name="T24" fmla="*/ 2147483647 w 630"/>
                  <a:gd name="T25" fmla="*/ 2147483647 h 714"/>
                  <a:gd name="T26" fmla="*/ 2147483647 w 630"/>
                  <a:gd name="T27" fmla="*/ 2147483647 h 714"/>
                  <a:gd name="T28" fmla="*/ 2147483647 w 630"/>
                  <a:gd name="T29" fmla="*/ 2147483647 h 714"/>
                  <a:gd name="T30" fmla="*/ 2147483647 w 630"/>
                  <a:gd name="T31" fmla="*/ 2147483647 h 714"/>
                  <a:gd name="T32" fmla="*/ 2147483647 w 630"/>
                  <a:gd name="T33" fmla="*/ 2147483647 h 714"/>
                  <a:gd name="T34" fmla="*/ 2147483647 w 630"/>
                  <a:gd name="T35" fmla="*/ 2147483647 h 714"/>
                  <a:gd name="T36" fmla="*/ 2147483647 w 630"/>
                  <a:gd name="T37" fmla="*/ 2147483647 h 714"/>
                  <a:gd name="T38" fmla="*/ 2147483647 w 630"/>
                  <a:gd name="T39" fmla="*/ 2147483647 h 714"/>
                  <a:gd name="T40" fmla="*/ 2147483647 w 630"/>
                  <a:gd name="T41" fmla="*/ 2147483647 h 714"/>
                  <a:gd name="T42" fmla="*/ 2147483647 w 630"/>
                  <a:gd name="T43" fmla="*/ 2147483647 h 714"/>
                  <a:gd name="T44" fmla="*/ 2147483647 w 630"/>
                  <a:gd name="T45" fmla="*/ 2147483647 h 714"/>
                  <a:gd name="T46" fmla="*/ 2147483647 w 630"/>
                  <a:gd name="T47" fmla="*/ 2147483647 h 714"/>
                  <a:gd name="T48" fmla="*/ 2147483647 w 630"/>
                  <a:gd name="T49" fmla="*/ 2147483647 h 714"/>
                  <a:gd name="T50" fmla="*/ 2147483647 w 630"/>
                  <a:gd name="T51" fmla="*/ 2147483647 h 714"/>
                  <a:gd name="T52" fmla="*/ 2147483647 w 630"/>
                  <a:gd name="T53" fmla="*/ 2147483647 h 714"/>
                  <a:gd name="T54" fmla="*/ 2147483647 w 630"/>
                  <a:gd name="T55" fmla="*/ 2147483647 h 714"/>
                  <a:gd name="T56" fmla="*/ 2147483647 w 630"/>
                  <a:gd name="T57" fmla="*/ 2147483647 h 714"/>
                  <a:gd name="T58" fmla="*/ 2147483647 w 630"/>
                  <a:gd name="T59" fmla="*/ 2147483647 h 714"/>
                  <a:gd name="T60" fmla="*/ 2147483647 w 630"/>
                  <a:gd name="T61" fmla="*/ 2147483647 h 714"/>
                  <a:gd name="T62" fmla="*/ 2147483647 w 630"/>
                  <a:gd name="T63" fmla="*/ 2147483647 h 714"/>
                  <a:gd name="T64" fmla="*/ 2147483647 w 630"/>
                  <a:gd name="T65" fmla="*/ 2147483647 h 714"/>
                  <a:gd name="T66" fmla="*/ 2147483647 w 630"/>
                  <a:gd name="T67" fmla="*/ 2147483647 h 714"/>
                  <a:gd name="T68" fmla="*/ 2147483647 w 630"/>
                  <a:gd name="T69" fmla="*/ 2147483647 h 714"/>
                  <a:gd name="T70" fmla="*/ 2147483647 w 630"/>
                  <a:gd name="T71" fmla="*/ 2147483647 h 714"/>
                  <a:gd name="T72" fmla="*/ 2147483647 w 630"/>
                  <a:gd name="T73" fmla="*/ 2147483647 h 714"/>
                  <a:gd name="T74" fmla="*/ 2147483647 w 630"/>
                  <a:gd name="T75" fmla="*/ 2147483647 h 714"/>
                  <a:gd name="T76" fmla="*/ 2147483647 w 630"/>
                  <a:gd name="T77" fmla="*/ 2147483647 h 714"/>
                  <a:gd name="T78" fmla="*/ 2147483647 w 630"/>
                  <a:gd name="T79" fmla="*/ 2147483647 h 714"/>
                  <a:gd name="T80" fmla="*/ 2147483647 w 630"/>
                  <a:gd name="T81" fmla="*/ 2147483647 h 714"/>
                  <a:gd name="T82" fmla="*/ 2147483647 w 630"/>
                  <a:gd name="T83" fmla="*/ 2147483647 h 714"/>
                  <a:gd name="T84" fmla="*/ 2147483647 w 630"/>
                  <a:gd name="T85" fmla="*/ 2147483647 h 714"/>
                  <a:gd name="T86" fmla="*/ 2147483647 w 630"/>
                  <a:gd name="T87" fmla="*/ 2147483647 h 714"/>
                  <a:gd name="T88" fmla="*/ 2147483647 w 630"/>
                  <a:gd name="T89" fmla="*/ 2147483647 h 714"/>
                  <a:gd name="T90" fmla="*/ 2147483647 w 630"/>
                  <a:gd name="T91" fmla="*/ 2147483647 h 714"/>
                  <a:gd name="T92" fmla="*/ 2147483647 w 630"/>
                  <a:gd name="T93" fmla="*/ 2147483647 h 714"/>
                  <a:gd name="T94" fmla="*/ 2147483647 w 630"/>
                  <a:gd name="T95" fmla="*/ 2147483647 h 714"/>
                  <a:gd name="T96" fmla="*/ 2147483647 w 630"/>
                  <a:gd name="T97" fmla="*/ 2147483647 h 714"/>
                  <a:gd name="T98" fmla="*/ 2147483647 w 630"/>
                  <a:gd name="T99" fmla="*/ 2147483647 h 714"/>
                  <a:gd name="T100" fmla="*/ 2147483647 w 630"/>
                  <a:gd name="T101" fmla="*/ 2147483647 h 714"/>
                  <a:gd name="T102" fmla="*/ 2147483647 w 630"/>
                  <a:gd name="T103" fmla="*/ 2147483647 h 714"/>
                  <a:gd name="T104" fmla="*/ 2147483647 w 630"/>
                  <a:gd name="T105" fmla="*/ 2147483647 h 714"/>
                  <a:gd name="T106" fmla="*/ 2147483647 w 630"/>
                  <a:gd name="T107" fmla="*/ 0 h 714"/>
                  <a:gd name="T108" fmla="*/ 2147483647 w 630"/>
                  <a:gd name="T109" fmla="*/ 2147483647 h 714"/>
                  <a:gd name="T110" fmla="*/ 2147483647 w 630"/>
                  <a:gd name="T111" fmla="*/ 2147483647 h 714"/>
                  <a:gd name="T112" fmla="*/ 2147483647 w 630"/>
                  <a:gd name="T113" fmla="*/ 2147483647 h 714"/>
                  <a:gd name="T114" fmla="*/ 2147483647 w 630"/>
                  <a:gd name="T115" fmla="*/ 2147483647 h 714"/>
                  <a:gd name="T116" fmla="*/ 2147483647 w 630"/>
                  <a:gd name="T117" fmla="*/ 2147483647 h 71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30"/>
                  <a:gd name="T178" fmla="*/ 0 h 714"/>
                  <a:gd name="T179" fmla="*/ 630 w 630"/>
                  <a:gd name="T180" fmla="*/ 714 h 714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30" h="714">
                    <a:moveTo>
                      <a:pt x="162" y="84"/>
                    </a:moveTo>
                    <a:lnTo>
                      <a:pt x="156" y="90"/>
                    </a:lnTo>
                    <a:lnTo>
                      <a:pt x="144" y="96"/>
                    </a:lnTo>
                    <a:lnTo>
                      <a:pt x="132" y="96"/>
                    </a:lnTo>
                    <a:lnTo>
                      <a:pt x="126" y="90"/>
                    </a:lnTo>
                    <a:lnTo>
                      <a:pt x="108" y="90"/>
                    </a:lnTo>
                    <a:lnTo>
                      <a:pt x="96" y="84"/>
                    </a:lnTo>
                    <a:lnTo>
                      <a:pt x="84" y="84"/>
                    </a:lnTo>
                    <a:lnTo>
                      <a:pt x="72" y="72"/>
                    </a:lnTo>
                    <a:lnTo>
                      <a:pt x="60" y="66"/>
                    </a:lnTo>
                    <a:lnTo>
                      <a:pt x="54" y="54"/>
                    </a:lnTo>
                    <a:lnTo>
                      <a:pt x="48" y="48"/>
                    </a:lnTo>
                    <a:lnTo>
                      <a:pt x="30" y="48"/>
                    </a:lnTo>
                    <a:lnTo>
                      <a:pt x="24" y="54"/>
                    </a:lnTo>
                    <a:lnTo>
                      <a:pt x="24" y="66"/>
                    </a:lnTo>
                    <a:lnTo>
                      <a:pt x="6" y="60"/>
                    </a:lnTo>
                    <a:lnTo>
                      <a:pt x="0" y="66"/>
                    </a:lnTo>
                    <a:lnTo>
                      <a:pt x="6" y="72"/>
                    </a:lnTo>
                    <a:lnTo>
                      <a:pt x="18" y="78"/>
                    </a:lnTo>
                    <a:lnTo>
                      <a:pt x="24" y="84"/>
                    </a:lnTo>
                    <a:lnTo>
                      <a:pt x="36" y="90"/>
                    </a:lnTo>
                    <a:lnTo>
                      <a:pt x="48" y="90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72" y="108"/>
                    </a:lnTo>
                    <a:lnTo>
                      <a:pt x="108" y="108"/>
                    </a:lnTo>
                    <a:lnTo>
                      <a:pt x="138" y="126"/>
                    </a:lnTo>
                    <a:lnTo>
                      <a:pt x="150" y="126"/>
                    </a:lnTo>
                    <a:lnTo>
                      <a:pt x="156" y="132"/>
                    </a:lnTo>
                    <a:lnTo>
                      <a:pt x="162" y="132"/>
                    </a:lnTo>
                    <a:lnTo>
                      <a:pt x="162" y="156"/>
                    </a:lnTo>
                    <a:lnTo>
                      <a:pt x="156" y="162"/>
                    </a:lnTo>
                    <a:lnTo>
                      <a:pt x="156" y="168"/>
                    </a:lnTo>
                    <a:lnTo>
                      <a:pt x="168" y="174"/>
                    </a:lnTo>
                    <a:lnTo>
                      <a:pt x="162" y="198"/>
                    </a:lnTo>
                    <a:lnTo>
                      <a:pt x="186" y="210"/>
                    </a:lnTo>
                    <a:lnTo>
                      <a:pt x="180" y="222"/>
                    </a:lnTo>
                    <a:lnTo>
                      <a:pt x="174" y="228"/>
                    </a:lnTo>
                    <a:lnTo>
                      <a:pt x="168" y="240"/>
                    </a:lnTo>
                    <a:lnTo>
                      <a:pt x="168" y="246"/>
                    </a:lnTo>
                    <a:lnTo>
                      <a:pt x="180" y="258"/>
                    </a:lnTo>
                    <a:lnTo>
                      <a:pt x="192" y="264"/>
                    </a:lnTo>
                    <a:lnTo>
                      <a:pt x="198" y="270"/>
                    </a:lnTo>
                    <a:lnTo>
                      <a:pt x="210" y="306"/>
                    </a:lnTo>
                    <a:lnTo>
                      <a:pt x="222" y="294"/>
                    </a:lnTo>
                    <a:lnTo>
                      <a:pt x="228" y="294"/>
                    </a:lnTo>
                    <a:lnTo>
                      <a:pt x="234" y="300"/>
                    </a:lnTo>
                    <a:lnTo>
                      <a:pt x="246" y="300"/>
                    </a:lnTo>
                    <a:lnTo>
                      <a:pt x="270" y="324"/>
                    </a:lnTo>
                    <a:lnTo>
                      <a:pt x="270" y="336"/>
                    </a:lnTo>
                    <a:lnTo>
                      <a:pt x="276" y="348"/>
                    </a:lnTo>
                    <a:lnTo>
                      <a:pt x="276" y="354"/>
                    </a:lnTo>
                    <a:lnTo>
                      <a:pt x="264" y="348"/>
                    </a:lnTo>
                    <a:lnTo>
                      <a:pt x="246" y="348"/>
                    </a:lnTo>
                    <a:lnTo>
                      <a:pt x="240" y="354"/>
                    </a:lnTo>
                    <a:lnTo>
                      <a:pt x="234" y="366"/>
                    </a:lnTo>
                    <a:lnTo>
                      <a:pt x="228" y="372"/>
                    </a:lnTo>
                    <a:lnTo>
                      <a:pt x="222" y="384"/>
                    </a:lnTo>
                    <a:lnTo>
                      <a:pt x="216" y="390"/>
                    </a:lnTo>
                    <a:lnTo>
                      <a:pt x="180" y="420"/>
                    </a:lnTo>
                    <a:lnTo>
                      <a:pt x="144" y="432"/>
                    </a:lnTo>
                    <a:lnTo>
                      <a:pt x="138" y="438"/>
                    </a:lnTo>
                    <a:lnTo>
                      <a:pt x="126" y="444"/>
                    </a:lnTo>
                    <a:lnTo>
                      <a:pt x="120" y="456"/>
                    </a:lnTo>
                    <a:lnTo>
                      <a:pt x="120" y="462"/>
                    </a:lnTo>
                    <a:lnTo>
                      <a:pt x="108" y="474"/>
                    </a:lnTo>
                    <a:lnTo>
                      <a:pt x="90" y="474"/>
                    </a:lnTo>
                    <a:lnTo>
                      <a:pt x="66" y="504"/>
                    </a:lnTo>
                    <a:lnTo>
                      <a:pt x="66" y="534"/>
                    </a:lnTo>
                    <a:lnTo>
                      <a:pt x="72" y="540"/>
                    </a:lnTo>
                    <a:lnTo>
                      <a:pt x="72" y="570"/>
                    </a:lnTo>
                    <a:lnTo>
                      <a:pt x="96" y="588"/>
                    </a:lnTo>
                    <a:lnTo>
                      <a:pt x="96" y="594"/>
                    </a:lnTo>
                    <a:lnTo>
                      <a:pt x="90" y="600"/>
                    </a:lnTo>
                    <a:lnTo>
                      <a:pt x="90" y="612"/>
                    </a:lnTo>
                    <a:lnTo>
                      <a:pt x="84" y="630"/>
                    </a:lnTo>
                    <a:lnTo>
                      <a:pt x="84" y="648"/>
                    </a:lnTo>
                    <a:lnTo>
                      <a:pt x="90" y="654"/>
                    </a:lnTo>
                    <a:lnTo>
                      <a:pt x="96" y="666"/>
                    </a:lnTo>
                    <a:lnTo>
                      <a:pt x="108" y="678"/>
                    </a:lnTo>
                    <a:lnTo>
                      <a:pt x="132" y="690"/>
                    </a:lnTo>
                    <a:lnTo>
                      <a:pt x="174" y="690"/>
                    </a:lnTo>
                    <a:lnTo>
                      <a:pt x="174" y="696"/>
                    </a:lnTo>
                    <a:lnTo>
                      <a:pt x="168" y="702"/>
                    </a:lnTo>
                    <a:lnTo>
                      <a:pt x="168" y="708"/>
                    </a:lnTo>
                    <a:lnTo>
                      <a:pt x="174" y="714"/>
                    </a:lnTo>
                    <a:lnTo>
                      <a:pt x="240" y="714"/>
                    </a:lnTo>
                    <a:lnTo>
                      <a:pt x="252" y="708"/>
                    </a:lnTo>
                    <a:lnTo>
                      <a:pt x="270" y="708"/>
                    </a:lnTo>
                    <a:lnTo>
                      <a:pt x="300" y="696"/>
                    </a:lnTo>
                    <a:lnTo>
                      <a:pt x="336" y="696"/>
                    </a:lnTo>
                    <a:lnTo>
                      <a:pt x="384" y="672"/>
                    </a:lnTo>
                    <a:lnTo>
                      <a:pt x="462" y="672"/>
                    </a:lnTo>
                    <a:lnTo>
                      <a:pt x="456" y="660"/>
                    </a:lnTo>
                    <a:lnTo>
                      <a:pt x="516" y="630"/>
                    </a:lnTo>
                    <a:lnTo>
                      <a:pt x="576" y="570"/>
                    </a:lnTo>
                    <a:lnTo>
                      <a:pt x="582" y="570"/>
                    </a:lnTo>
                    <a:lnTo>
                      <a:pt x="618" y="534"/>
                    </a:lnTo>
                    <a:lnTo>
                      <a:pt x="624" y="522"/>
                    </a:lnTo>
                    <a:lnTo>
                      <a:pt x="630" y="516"/>
                    </a:lnTo>
                    <a:lnTo>
                      <a:pt x="630" y="504"/>
                    </a:lnTo>
                    <a:lnTo>
                      <a:pt x="624" y="492"/>
                    </a:lnTo>
                    <a:lnTo>
                      <a:pt x="618" y="486"/>
                    </a:lnTo>
                    <a:lnTo>
                      <a:pt x="612" y="474"/>
                    </a:lnTo>
                    <a:lnTo>
                      <a:pt x="540" y="438"/>
                    </a:lnTo>
                    <a:lnTo>
                      <a:pt x="546" y="438"/>
                    </a:lnTo>
                    <a:lnTo>
                      <a:pt x="570" y="414"/>
                    </a:lnTo>
                    <a:lnTo>
                      <a:pt x="570" y="408"/>
                    </a:lnTo>
                    <a:lnTo>
                      <a:pt x="564" y="402"/>
                    </a:lnTo>
                    <a:lnTo>
                      <a:pt x="552" y="396"/>
                    </a:lnTo>
                    <a:lnTo>
                      <a:pt x="528" y="390"/>
                    </a:lnTo>
                    <a:lnTo>
                      <a:pt x="534" y="378"/>
                    </a:lnTo>
                    <a:lnTo>
                      <a:pt x="540" y="372"/>
                    </a:lnTo>
                    <a:lnTo>
                      <a:pt x="540" y="366"/>
                    </a:lnTo>
                    <a:lnTo>
                      <a:pt x="534" y="360"/>
                    </a:lnTo>
                    <a:lnTo>
                      <a:pt x="528" y="360"/>
                    </a:lnTo>
                    <a:lnTo>
                      <a:pt x="522" y="354"/>
                    </a:lnTo>
                    <a:lnTo>
                      <a:pt x="510" y="354"/>
                    </a:lnTo>
                    <a:lnTo>
                      <a:pt x="510" y="342"/>
                    </a:lnTo>
                    <a:lnTo>
                      <a:pt x="498" y="330"/>
                    </a:lnTo>
                    <a:lnTo>
                      <a:pt x="504" y="300"/>
                    </a:lnTo>
                    <a:lnTo>
                      <a:pt x="510" y="300"/>
                    </a:lnTo>
                    <a:lnTo>
                      <a:pt x="522" y="306"/>
                    </a:lnTo>
                    <a:lnTo>
                      <a:pt x="534" y="306"/>
                    </a:lnTo>
                    <a:lnTo>
                      <a:pt x="540" y="300"/>
                    </a:lnTo>
                    <a:lnTo>
                      <a:pt x="540" y="294"/>
                    </a:lnTo>
                    <a:lnTo>
                      <a:pt x="534" y="288"/>
                    </a:lnTo>
                    <a:lnTo>
                      <a:pt x="522" y="282"/>
                    </a:lnTo>
                    <a:lnTo>
                      <a:pt x="498" y="258"/>
                    </a:lnTo>
                    <a:lnTo>
                      <a:pt x="486" y="252"/>
                    </a:lnTo>
                    <a:lnTo>
                      <a:pt x="480" y="240"/>
                    </a:lnTo>
                    <a:lnTo>
                      <a:pt x="468" y="234"/>
                    </a:lnTo>
                    <a:lnTo>
                      <a:pt x="450" y="216"/>
                    </a:lnTo>
                    <a:lnTo>
                      <a:pt x="456" y="210"/>
                    </a:lnTo>
                    <a:lnTo>
                      <a:pt x="468" y="204"/>
                    </a:lnTo>
                    <a:lnTo>
                      <a:pt x="474" y="204"/>
                    </a:lnTo>
                    <a:lnTo>
                      <a:pt x="474" y="192"/>
                    </a:lnTo>
                    <a:lnTo>
                      <a:pt x="480" y="192"/>
                    </a:lnTo>
                    <a:lnTo>
                      <a:pt x="492" y="186"/>
                    </a:lnTo>
                    <a:lnTo>
                      <a:pt x="498" y="186"/>
                    </a:lnTo>
                    <a:lnTo>
                      <a:pt x="498" y="174"/>
                    </a:lnTo>
                    <a:lnTo>
                      <a:pt x="450" y="126"/>
                    </a:lnTo>
                    <a:lnTo>
                      <a:pt x="432" y="126"/>
                    </a:lnTo>
                    <a:lnTo>
                      <a:pt x="426" y="132"/>
                    </a:lnTo>
                    <a:lnTo>
                      <a:pt x="420" y="132"/>
                    </a:lnTo>
                    <a:lnTo>
                      <a:pt x="414" y="126"/>
                    </a:lnTo>
                    <a:lnTo>
                      <a:pt x="414" y="120"/>
                    </a:lnTo>
                    <a:lnTo>
                      <a:pt x="408" y="108"/>
                    </a:lnTo>
                    <a:lnTo>
                      <a:pt x="408" y="96"/>
                    </a:lnTo>
                    <a:lnTo>
                      <a:pt x="426" y="96"/>
                    </a:lnTo>
                    <a:lnTo>
                      <a:pt x="426" y="90"/>
                    </a:lnTo>
                    <a:lnTo>
                      <a:pt x="414" y="78"/>
                    </a:lnTo>
                    <a:lnTo>
                      <a:pt x="420" y="54"/>
                    </a:lnTo>
                    <a:lnTo>
                      <a:pt x="426" y="54"/>
                    </a:lnTo>
                    <a:lnTo>
                      <a:pt x="426" y="60"/>
                    </a:lnTo>
                    <a:lnTo>
                      <a:pt x="432" y="60"/>
                    </a:lnTo>
                    <a:lnTo>
                      <a:pt x="432" y="42"/>
                    </a:lnTo>
                    <a:lnTo>
                      <a:pt x="426" y="30"/>
                    </a:lnTo>
                    <a:lnTo>
                      <a:pt x="414" y="18"/>
                    </a:lnTo>
                    <a:lnTo>
                      <a:pt x="408" y="18"/>
                    </a:lnTo>
                    <a:lnTo>
                      <a:pt x="372" y="12"/>
                    </a:lnTo>
                    <a:lnTo>
                      <a:pt x="372" y="0"/>
                    </a:lnTo>
                    <a:lnTo>
                      <a:pt x="336" y="0"/>
                    </a:lnTo>
                    <a:lnTo>
                      <a:pt x="324" y="6"/>
                    </a:lnTo>
                    <a:lnTo>
                      <a:pt x="294" y="6"/>
                    </a:lnTo>
                    <a:lnTo>
                      <a:pt x="282" y="12"/>
                    </a:lnTo>
                    <a:lnTo>
                      <a:pt x="276" y="12"/>
                    </a:lnTo>
                    <a:lnTo>
                      <a:pt x="264" y="18"/>
                    </a:lnTo>
                    <a:lnTo>
                      <a:pt x="264" y="30"/>
                    </a:lnTo>
                    <a:lnTo>
                      <a:pt x="258" y="36"/>
                    </a:lnTo>
                    <a:lnTo>
                      <a:pt x="258" y="72"/>
                    </a:lnTo>
                    <a:lnTo>
                      <a:pt x="234" y="72"/>
                    </a:lnTo>
                    <a:lnTo>
                      <a:pt x="234" y="78"/>
                    </a:lnTo>
                    <a:lnTo>
                      <a:pt x="228" y="84"/>
                    </a:lnTo>
                    <a:lnTo>
                      <a:pt x="228" y="96"/>
                    </a:lnTo>
                    <a:lnTo>
                      <a:pt x="210" y="96"/>
                    </a:lnTo>
                    <a:lnTo>
                      <a:pt x="204" y="90"/>
                    </a:lnTo>
                    <a:lnTo>
                      <a:pt x="192" y="84"/>
                    </a:lnTo>
                    <a:lnTo>
                      <a:pt x="162" y="84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solidFill>
                  <a:srgbClr val="73D2E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</a:endParaRPr>
              </a:p>
            </p:txBody>
          </p:sp>
          <p:sp>
            <p:nvSpPr>
              <p:cNvPr id="109" name="Estonia" descr="© INSCALE GmbH, 18.06.2010">
                <a:hlinkClick r:id="" action="ppaction://noaction"/>
              </p:cNvPr>
              <p:cNvSpPr>
                <a:spLocks noEditPoints="1"/>
              </p:cNvSpPr>
              <p:nvPr/>
            </p:nvSpPr>
            <p:spPr bwMode="auto">
              <a:xfrm>
                <a:off x="7504535" y="2403229"/>
                <a:ext cx="650482" cy="293134"/>
              </a:xfrm>
              <a:custGeom>
                <a:avLst/>
                <a:gdLst>
                  <a:gd name="T0" fmla="*/ 2147483647 w 348"/>
                  <a:gd name="T1" fmla="*/ 2147483647 h 156"/>
                  <a:gd name="T2" fmla="*/ 2147483647 w 348"/>
                  <a:gd name="T3" fmla="*/ 2147483647 h 156"/>
                  <a:gd name="T4" fmla="*/ 2147483647 w 348"/>
                  <a:gd name="T5" fmla="*/ 2147483647 h 156"/>
                  <a:gd name="T6" fmla="*/ 2147483647 w 348"/>
                  <a:gd name="T7" fmla="*/ 2147483647 h 156"/>
                  <a:gd name="T8" fmla="*/ 2147483647 w 348"/>
                  <a:gd name="T9" fmla="*/ 2147483647 h 156"/>
                  <a:gd name="T10" fmla="*/ 2147483647 w 348"/>
                  <a:gd name="T11" fmla="*/ 2147483647 h 156"/>
                  <a:gd name="T12" fmla="*/ 2147483647 w 348"/>
                  <a:gd name="T13" fmla="*/ 2147483647 h 156"/>
                  <a:gd name="T14" fmla="*/ 2147483647 w 348"/>
                  <a:gd name="T15" fmla="*/ 0 h 156"/>
                  <a:gd name="T16" fmla="*/ 2147483647 w 348"/>
                  <a:gd name="T17" fmla="*/ 2147483647 h 156"/>
                  <a:gd name="T18" fmla="*/ 2147483647 w 348"/>
                  <a:gd name="T19" fmla="*/ 2147483647 h 156"/>
                  <a:gd name="T20" fmla="*/ 2147483647 w 348"/>
                  <a:gd name="T21" fmla="*/ 2147483647 h 156"/>
                  <a:gd name="T22" fmla="*/ 2147483647 w 348"/>
                  <a:gd name="T23" fmla="*/ 2147483647 h 156"/>
                  <a:gd name="T24" fmla="*/ 2147483647 w 348"/>
                  <a:gd name="T25" fmla="*/ 2147483647 h 156"/>
                  <a:gd name="T26" fmla="*/ 2147483647 w 348"/>
                  <a:gd name="T27" fmla="*/ 2147483647 h 156"/>
                  <a:gd name="T28" fmla="*/ 2147483647 w 348"/>
                  <a:gd name="T29" fmla="*/ 2147483647 h 156"/>
                  <a:gd name="T30" fmla="*/ 2147483647 w 348"/>
                  <a:gd name="T31" fmla="*/ 2147483647 h 156"/>
                  <a:gd name="T32" fmla="*/ 2147483647 w 348"/>
                  <a:gd name="T33" fmla="*/ 2147483647 h 156"/>
                  <a:gd name="T34" fmla="*/ 2147483647 w 348"/>
                  <a:gd name="T35" fmla="*/ 2147483647 h 156"/>
                  <a:gd name="T36" fmla="*/ 2147483647 w 348"/>
                  <a:gd name="T37" fmla="*/ 2147483647 h 156"/>
                  <a:gd name="T38" fmla="*/ 2147483647 w 348"/>
                  <a:gd name="T39" fmla="*/ 2147483647 h 156"/>
                  <a:gd name="T40" fmla="*/ 2147483647 w 348"/>
                  <a:gd name="T41" fmla="*/ 2147483647 h 156"/>
                  <a:gd name="T42" fmla="*/ 2147483647 w 348"/>
                  <a:gd name="T43" fmla="*/ 2147483647 h 156"/>
                  <a:gd name="T44" fmla="*/ 2147483647 w 348"/>
                  <a:gd name="T45" fmla="*/ 2147483647 h 156"/>
                  <a:gd name="T46" fmla="*/ 2147483647 w 348"/>
                  <a:gd name="T47" fmla="*/ 2147483647 h 156"/>
                  <a:gd name="T48" fmla="*/ 0 w 348"/>
                  <a:gd name="T49" fmla="*/ 2147483647 h 156"/>
                  <a:gd name="T50" fmla="*/ 2147483647 w 348"/>
                  <a:gd name="T51" fmla="*/ 2147483647 h 156"/>
                  <a:gd name="T52" fmla="*/ 2147483647 w 348"/>
                  <a:gd name="T53" fmla="*/ 2147483647 h 156"/>
                  <a:gd name="T54" fmla="*/ 2147483647 w 348"/>
                  <a:gd name="T55" fmla="*/ 2147483647 h 156"/>
                  <a:gd name="T56" fmla="*/ 2147483647 w 348"/>
                  <a:gd name="T57" fmla="*/ 2147483647 h 156"/>
                  <a:gd name="T58" fmla="*/ 2147483647 w 348"/>
                  <a:gd name="T59" fmla="*/ 2147483647 h 156"/>
                  <a:gd name="T60" fmla="*/ 2147483647 w 348"/>
                  <a:gd name="T61" fmla="*/ 2147483647 h 156"/>
                  <a:gd name="T62" fmla="*/ 2147483647 w 348"/>
                  <a:gd name="T63" fmla="*/ 2147483647 h 156"/>
                  <a:gd name="T64" fmla="*/ 2147483647 w 348"/>
                  <a:gd name="T65" fmla="*/ 2147483647 h 156"/>
                  <a:gd name="T66" fmla="*/ 2147483647 w 348"/>
                  <a:gd name="T67" fmla="*/ 2147483647 h 156"/>
                  <a:gd name="T68" fmla="*/ 2147483647 w 348"/>
                  <a:gd name="T69" fmla="*/ 2147483647 h 156"/>
                  <a:gd name="T70" fmla="*/ 2147483647 w 348"/>
                  <a:gd name="T71" fmla="*/ 2147483647 h 15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48"/>
                  <a:gd name="T109" fmla="*/ 0 h 156"/>
                  <a:gd name="T110" fmla="*/ 348 w 348"/>
                  <a:gd name="T111" fmla="*/ 156 h 15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48" h="156">
                    <a:moveTo>
                      <a:pt x="336" y="114"/>
                    </a:moveTo>
                    <a:lnTo>
                      <a:pt x="324" y="108"/>
                    </a:lnTo>
                    <a:lnTo>
                      <a:pt x="336" y="84"/>
                    </a:lnTo>
                    <a:lnTo>
                      <a:pt x="318" y="78"/>
                    </a:lnTo>
                    <a:lnTo>
                      <a:pt x="318" y="60"/>
                    </a:lnTo>
                    <a:lnTo>
                      <a:pt x="330" y="48"/>
                    </a:lnTo>
                    <a:lnTo>
                      <a:pt x="336" y="48"/>
                    </a:lnTo>
                    <a:lnTo>
                      <a:pt x="342" y="42"/>
                    </a:lnTo>
                    <a:lnTo>
                      <a:pt x="336" y="30"/>
                    </a:lnTo>
                    <a:lnTo>
                      <a:pt x="342" y="18"/>
                    </a:lnTo>
                    <a:lnTo>
                      <a:pt x="330" y="12"/>
                    </a:lnTo>
                    <a:lnTo>
                      <a:pt x="312" y="12"/>
                    </a:lnTo>
                    <a:lnTo>
                      <a:pt x="294" y="6"/>
                    </a:lnTo>
                    <a:lnTo>
                      <a:pt x="276" y="6"/>
                    </a:lnTo>
                    <a:lnTo>
                      <a:pt x="264" y="0"/>
                    </a:lnTo>
                    <a:lnTo>
                      <a:pt x="204" y="0"/>
                    </a:lnTo>
                    <a:lnTo>
                      <a:pt x="192" y="6"/>
                    </a:lnTo>
                    <a:lnTo>
                      <a:pt x="156" y="6"/>
                    </a:lnTo>
                    <a:lnTo>
                      <a:pt x="150" y="12"/>
                    </a:lnTo>
                    <a:lnTo>
                      <a:pt x="126" y="24"/>
                    </a:lnTo>
                    <a:lnTo>
                      <a:pt x="108" y="30"/>
                    </a:lnTo>
                    <a:lnTo>
                      <a:pt x="96" y="36"/>
                    </a:lnTo>
                    <a:lnTo>
                      <a:pt x="90" y="36"/>
                    </a:lnTo>
                    <a:lnTo>
                      <a:pt x="84" y="42"/>
                    </a:lnTo>
                    <a:lnTo>
                      <a:pt x="84" y="48"/>
                    </a:lnTo>
                    <a:lnTo>
                      <a:pt x="90" y="60"/>
                    </a:lnTo>
                    <a:lnTo>
                      <a:pt x="90" y="72"/>
                    </a:lnTo>
                    <a:lnTo>
                      <a:pt x="96" y="78"/>
                    </a:lnTo>
                    <a:lnTo>
                      <a:pt x="96" y="84"/>
                    </a:lnTo>
                    <a:lnTo>
                      <a:pt x="150" y="90"/>
                    </a:lnTo>
                    <a:lnTo>
                      <a:pt x="138" y="126"/>
                    </a:lnTo>
                    <a:lnTo>
                      <a:pt x="150" y="126"/>
                    </a:lnTo>
                    <a:lnTo>
                      <a:pt x="180" y="114"/>
                    </a:lnTo>
                    <a:lnTo>
                      <a:pt x="210" y="114"/>
                    </a:lnTo>
                    <a:lnTo>
                      <a:pt x="234" y="126"/>
                    </a:lnTo>
                    <a:lnTo>
                      <a:pt x="240" y="132"/>
                    </a:lnTo>
                    <a:lnTo>
                      <a:pt x="252" y="138"/>
                    </a:lnTo>
                    <a:lnTo>
                      <a:pt x="270" y="156"/>
                    </a:lnTo>
                    <a:lnTo>
                      <a:pt x="288" y="156"/>
                    </a:lnTo>
                    <a:lnTo>
                      <a:pt x="294" y="150"/>
                    </a:lnTo>
                    <a:lnTo>
                      <a:pt x="312" y="150"/>
                    </a:lnTo>
                    <a:lnTo>
                      <a:pt x="318" y="156"/>
                    </a:lnTo>
                    <a:lnTo>
                      <a:pt x="330" y="156"/>
                    </a:lnTo>
                    <a:lnTo>
                      <a:pt x="330" y="144"/>
                    </a:lnTo>
                    <a:lnTo>
                      <a:pt x="348" y="132"/>
                    </a:lnTo>
                    <a:lnTo>
                      <a:pt x="336" y="114"/>
                    </a:lnTo>
                    <a:close/>
                    <a:moveTo>
                      <a:pt x="36" y="78"/>
                    </a:moveTo>
                    <a:lnTo>
                      <a:pt x="6" y="78"/>
                    </a:lnTo>
                    <a:lnTo>
                      <a:pt x="0" y="84"/>
                    </a:lnTo>
                    <a:lnTo>
                      <a:pt x="0" y="102"/>
                    </a:lnTo>
                    <a:lnTo>
                      <a:pt x="6" y="108"/>
                    </a:lnTo>
                    <a:lnTo>
                      <a:pt x="18" y="132"/>
                    </a:lnTo>
                    <a:lnTo>
                      <a:pt x="24" y="126"/>
                    </a:lnTo>
                    <a:lnTo>
                      <a:pt x="30" y="114"/>
                    </a:lnTo>
                    <a:lnTo>
                      <a:pt x="42" y="108"/>
                    </a:lnTo>
                    <a:lnTo>
                      <a:pt x="54" y="108"/>
                    </a:lnTo>
                    <a:lnTo>
                      <a:pt x="60" y="102"/>
                    </a:lnTo>
                    <a:lnTo>
                      <a:pt x="72" y="96"/>
                    </a:lnTo>
                    <a:lnTo>
                      <a:pt x="78" y="90"/>
                    </a:lnTo>
                    <a:lnTo>
                      <a:pt x="72" y="72"/>
                    </a:lnTo>
                    <a:lnTo>
                      <a:pt x="36" y="78"/>
                    </a:lnTo>
                    <a:close/>
                    <a:moveTo>
                      <a:pt x="36" y="66"/>
                    </a:moveTo>
                    <a:lnTo>
                      <a:pt x="48" y="66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6"/>
                    </a:lnTo>
                    <a:lnTo>
                      <a:pt x="48" y="36"/>
                    </a:lnTo>
                    <a:lnTo>
                      <a:pt x="36" y="42"/>
                    </a:lnTo>
                    <a:lnTo>
                      <a:pt x="30" y="48"/>
                    </a:lnTo>
                    <a:lnTo>
                      <a:pt x="24" y="60"/>
                    </a:lnTo>
                    <a:lnTo>
                      <a:pt x="30" y="66"/>
                    </a:lnTo>
                    <a:lnTo>
                      <a:pt x="36" y="66"/>
                    </a:lnTo>
                    <a:close/>
                  </a:path>
                </a:pathLst>
              </a:custGeom>
              <a:solidFill>
                <a:srgbClr val="92D050"/>
              </a:solidFill>
              <a:ln w="3175">
                <a:solidFill>
                  <a:srgbClr val="73D2E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</a:endParaRPr>
              </a:p>
            </p:txBody>
          </p:sp>
          <p:sp>
            <p:nvSpPr>
              <p:cNvPr id="110" name="Denmark" descr="© INSCALE GmbH, 18.06.2010">
                <a:hlinkClick r:id="" action="ppaction://noaction"/>
              </p:cNvPr>
              <p:cNvSpPr>
                <a:spLocks noEditPoints="1"/>
              </p:cNvSpPr>
              <p:nvPr/>
            </p:nvSpPr>
            <p:spPr bwMode="auto">
              <a:xfrm>
                <a:off x="6010940" y="2682405"/>
                <a:ext cx="519269" cy="438307"/>
              </a:xfrm>
              <a:custGeom>
                <a:avLst/>
                <a:gdLst>
                  <a:gd name="T0" fmla="*/ 106362 w 71"/>
                  <a:gd name="T1" fmla="*/ 73025 h 60"/>
                  <a:gd name="T2" fmla="*/ 109537 w 71"/>
                  <a:gd name="T3" fmla="*/ 68263 h 60"/>
                  <a:gd name="T4" fmla="*/ 106362 w 71"/>
                  <a:gd name="T5" fmla="*/ 68263 h 60"/>
                  <a:gd name="T6" fmla="*/ 98425 w 71"/>
                  <a:gd name="T7" fmla="*/ 60325 h 60"/>
                  <a:gd name="T8" fmla="*/ 101600 w 71"/>
                  <a:gd name="T9" fmla="*/ 57150 h 60"/>
                  <a:gd name="T10" fmla="*/ 106362 w 71"/>
                  <a:gd name="T11" fmla="*/ 46038 h 60"/>
                  <a:gd name="T12" fmla="*/ 98425 w 71"/>
                  <a:gd name="T13" fmla="*/ 46038 h 60"/>
                  <a:gd name="T14" fmla="*/ 95250 w 71"/>
                  <a:gd name="T15" fmla="*/ 53975 h 60"/>
                  <a:gd name="T16" fmla="*/ 90487 w 71"/>
                  <a:gd name="T17" fmla="*/ 53975 h 60"/>
                  <a:gd name="T18" fmla="*/ 87312 w 71"/>
                  <a:gd name="T19" fmla="*/ 49212 h 60"/>
                  <a:gd name="T20" fmla="*/ 71437 w 71"/>
                  <a:gd name="T21" fmla="*/ 60325 h 60"/>
                  <a:gd name="T22" fmla="*/ 79375 w 71"/>
                  <a:gd name="T23" fmla="*/ 65088 h 60"/>
                  <a:gd name="T24" fmla="*/ 79375 w 71"/>
                  <a:gd name="T25" fmla="*/ 73025 h 60"/>
                  <a:gd name="T26" fmla="*/ 76200 w 71"/>
                  <a:gd name="T27" fmla="*/ 76200 h 60"/>
                  <a:gd name="T28" fmla="*/ 79375 w 71"/>
                  <a:gd name="T29" fmla="*/ 79375 h 60"/>
                  <a:gd name="T30" fmla="*/ 87312 w 71"/>
                  <a:gd name="T31" fmla="*/ 76200 h 60"/>
                  <a:gd name="T32" fmla="*/ 90487 w 71"/>
                  <a:gd name="T33" fmla="*/ 79375 h 60"/>
                  <a:gd name="T34" fmla="*/ 95250 w 71"/>
                  <a:gd name="T35" fmla="*/ 87313 h 60"/>
                  <a:gd name="T36" fmla="*/ 98425 w 71"/>
                  <a:gd name="T37" fmla="*/ 84138 h 60"/>
                  <a:gd name="T38" fmla="*/ 112712 w 71"/>
                  <a:gd name="T39" fmla="*/ 84138 h 60"/>
                  <a:gd name="T40" fmla="*/ 98425 w 71"/>
                  <a:gd name="T41" fmla="*/ 87313 h 60"/>
                  <a:gd name="T42" fmla="*/ 90487 w 71"/>
                  <a:gd name="T43" fmla="*/ 92075 h 60"/>
                  <a:gd name="T44" fmla="*/ 87312 w 71"/>
                  <a:gd name="T45" fmla="*/ 87313 h 60"/>
                  <a:gd name="T46" fmla="*/ 71437 w 71"/>
                  <a:gd name="T47" fmla="*/ 84138 h 60"/>
                  <a:gd name="T48" fmla="*/ 79375 w 71"/>
                  <a:gd name="T49" fmla="*/ 92075 h 60"/>
                  <a:gd name="T50" fmla="*/ 87312 w 71"/>
                  <a:gd name="T51" fmla="*/ 95250 h 60"/>
                  <a:gd name="T52" fmla="*/ 95250 w 71"/>
                  <a:gd name="T53" fmla="*/ 95250 h 60"/>
                  <a:gd name="T54" fmla="*/ 109537 w 71"/>
                  <a:gd name="T55" fmla="*/ 92075 h 60"/>
                  <a:gd name="T56" fmla="*/ 112712 w 71"/>
                  <a:gd name="T57" fmla="*/ 92075 h 60"/>
                  <a:gd name="T58" fmla="*/ 112712 w 71"/>
                  <a:gd name="T59" fmla="*/ 84138 h 60"/>
                  <a:gd name="T60" fmla="*/ 57150 w 71"/>
                  <a:gd name="T61" fmla="*/ 11113 h 60"/>
                  <a:gd name="T62" fmla="*/ 57150 w 71"/>
                  <a:gd name="T63" fmla="*/ 0 h 60"/>
                  <a:gd name="T64" fmla="*/ 41275 w 71"/>
                  <a:gd name="T65" fmla="*/ 4763 h 60"/>
                  <a:gd name="T66" fmla="*/ 33337 w 71"/>
                  <a:gd name="T67" fmla="*/ 15875 h 60"/>
                  <a:gd name="T68" fmla="*/ 30162 w 71"/>
                  <a:gd name="T69" fmla="*/ 30163 h 60"/>
                  <a:gd name="T70" fmla="*/ 19050 w 71"/>
                  <a:gd name="T71" fmla="*/ 11113 h 60"/>
                  <a:gd name="T72" fmla="*/ 11112 w 71"/>
                  <a:gd name="T73" fmla="*/ 15875 h 60"/>
                  <a:gd name="T74" fmla="*/ 7937 w 71"/>
                  <a:gd name="T75" fmla="*/ 19050 h 60"/>
                  <a:gd name="T76" fmla="*/ 7937 w 71"/>
                  <a:gd name="T77" fmla="*/ 22225 h 60"/>
                  <a:gd name="T78" fmla="*/ 19050 w 71"/>
                  <a:gd name="T79" fmla="*/ 30163 h 60"/>
                  <a:gd name="T80" fmla="*/ 7937 w 71"/>
                  <a:gd name="T81" fmla="*/ 30163 h 60"/>
                  <a:gd name="T82" fmla="*/ 0 w 71"/>
                  <a:gd name="T83" fmla="*/ 38100 h 60"/>
                  <a:gd name="T84" fmla="*/ 0 w 71"/>
                  <a:gd name="T85" fmla="*/ 46038 h 60"/>
                  <a:gd name="T86" fmla="*/ 7937 w 71"/>
                  <a:gd name="T87" fmla="*/ 53975 h 60"/>
                  <a:gd name="T88" fmla="*/ 11112 w 71"/>
                  <a:gd name="T89" fmla="*/ 53975 h 60"/>
                  <a:gd name="T90" fmla="*/ 3175 w 71"/>
                  <a:gd name="T91" fmla="*/ 65088 h 60"/>
                  <a:gd name="T92" fmla="*/ 11112 w 71"/>
                  <a:gd name="T93" fmla="*/ 68263 h 60"/>
                  <a:gd name="T94" fmla="*/ 7937 w 71"/>
                  <a:gd name="T95" fmla="*/ 84138 h 60"/>
                  <a:gd name="T96" fmla="*/ 26987 w 71"/>
                  <a:gd name="T97" fmla="*/ 84138 h 60"/>
                  <a:gd name="T98" fmla="*/ 38100 w 71"/>
                  <a:gd name="T99" fmla="*/ 87313 h 60"/>
                  <a:gd name="T100" fmla="*/ 41275 w 71"/>
                  <a:gd name="T101" fmla="*/ 87313 h 60"/>
                  <a:gd name="T102" fmla="*/ 38100 w 71"/>
                  <a:gd name="T103" fmla="*/ 76200 h 60"/>
                  <a:gd name="T104" fmla="*/ 38100 w 71"/>
                  <a:gd name="T105" fmla="*/ 65088 h 60"/>
                  <a:gd name="T106" fmla="*/ 33337 w 71"/>
                  <a:gd name="T107" fmla="*/ 60325 h 60"/>
                  <a:gd name="T108" fmla="*/ 49212 w 71"/>
                  <a:gd name="T109" fmla="*/ 53975 h 60"/>
                  <a:gd name="T110" fmla="*/ 52387 w 71"/>
                  <a:gd name="T111" fmla="*/ 41275 h 60"/>
                  <a:gd name="T112" fmla="*/ 65087 w 71"/>
                  <a:gd name="T113" fmla="*/ 30163 h 60"/>
                  <a:gd name="T114" fmla="*/ 49212 w 71"/>
                  <a:gd name="T115" fmla="*/ 19050 h 60"/>
                  <a:gd name="T116" fmla="*/ 49212 w 71"/>
                  <a:gd name="T117" fmla="*/ 76200 h 60"/>
                  <a:gd name="T118" fmla="*/ 57150 w 71"/>
                  <a:gd name="T119" fmla="*/ 84138 h 60"/>
                  <a:gd name="T120" fmla="*/ 52387 w 71"/>
                  <a:gd name="T121" fmla="*/ 65088 h 6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1"/>
                  <a:gd name="T184" fmla="*/ 0 h 60"/>
                  <a:gd name="T185" fmla="*/ 71 w 71"/>
                  <a:gd name="T186" fmla="*/ 60 h 6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1" h="60">
                    <a:moveTo>
                      <a:pt x="62" y="48"/>
                    </a:moveTo>
                    <a:lnTo>
                      <a:pt x="67" y="46"/>
                    </a:lnTo>
                    <a:lnTo>
                      <a:pt x="69" y="46"/>
                    </a:lnTo>
                    <a:lnTo>
                      <a:pt x="69" y="43"/>
                    </a:lnTo>
                    <a:lnTo>
                      <a:pt x="67" y="43"/>
                    </a:lnTo>
                    <a:lnTo>
                      <a:pt x="62" y="41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64" y="36"/>
                    </a:lnTo>
                    <a:lnTo>
                      <a:pt x="67" y="34"/>
                    </a:lnTo>
                    <a:lnTo>
                      <a:pt x="67" y="29"/>
                    </a:lnTo>
                    <a:lnTo>
                      <a:pt x="64" y="29"/>
                    </a:lnTo>
                    <a:lnTo>
                      <a:pt x="62" y="29"/>
                    </a:lnTo>
                    <a:lnTo>
                      <a:pt x="60" y="31"/>
                    </a:lnTo>
                    <a:lnTo>
                      <a:pt x="60" y="34"/>
                    </a:lnTo>
                    <a:lnTo>
                      <a:pt x="57" y="36"/>
                    </a:lnTo>
                    <a:lnTo>
                      <a:pt x="57" y="34"/>
                    </a:lnTo>
                    <a:lnTo>
                      <a:pt x="55" y="31"/>
                    </a:lnTo>
                    <a:lnTo>
                      <a:pt x="52" y="34"/>
                    </a:lnTo>
                    <a:lnTo>
                      <a:pt x="45" y="38"/>
                    </a:lnTo>
                    <a:lnTo>
                      <a:pt x="48" y="38"/>
                    </a:lnTo>
                    <a:lnTo>
                      <a:pt x="50" y="41"/>
                    </a:lnTo>
                    <a:lnTo>
                      <a:pt x="50" y="43"/>
                    </a:lnTo>
                    <a:lnTo>
                      <a:pt x="50" y="46"/>
                    </a:lnTo>
                    <a:lnTo>
                      <a:pt x="50" y="48"/>
                    </a:lnTo>
                    <a:lnTo>
                      <a:pt x="48" y="48"/>
                    </a:lnTo>
                    <a:lnTo>
                      <a:pt x="50" y="48"/>
                    </a:lnTo>
                    <a:lnTo>
                      <a:pt x="50" y="50"/>
                    </a:lnTo>
                    <a:lnTo>
                      <a:pt x="55" y="50"/>
                    </a:lnTo>
                    <a:lnTo>
                      <a:pt x="55" y="48"/>
                    </a:lnTo>
                    <a:lnTo>
                      <a:pt x="57" y="48"/>
                    </a:lnTo>
                    <a:lnTo>
                      <a:pt x="57" y="50"/>
                    </a:lnTo>
                    <a:lnTo>
                      <a:pt x="60" y="53"/>
                    </a:lnTo>
                    <a:lnTo>
                      <a:pt x="60" y="55"/>
                    </a:lnTo>
                    <a:lnTo>
                      <a:pt x="62" y="55"/>
                    </a:lnTo>
                    <a:lnTo>
                      <a:pt x="62" y="53"/>
                    </a:lnTo>
                    <a:lnTo>
                      <a:pt x="62" y="48"/>
                    </a:lnTo>
                    <a:close/>
                    <a:moveTo>
                      <a:pt x="71" y="53"/>
                    </a:moveTo>
                    <a:lnTo>
                      <a:pt x="62" y="55"/>
                    </a:lnTo>
                    <a:lnTo>
                      <a:pt x="60" y="58"/>
                    </a:lnTo>
                    <a:lnTo>
                      <a:pt x="57" y="58"/>
                    </a:lnTo>
                    <a:lnTo>
                      <a:pt x="57" y="55"/>
                    </a:lnTo>
                    <a:lnTo>
                      <a:pt x="55" y="55"/>
                    </a:lnTo>
                    <a:lnTo>
                      <a:pt x="50" y="53"/>
                    </a:lnTo>
                    <a:lnTo>
                      <a:pt x="45" y="53"/>
                    </a:lnTo>
                    <a:lnTo>
                      <a:pt x="45" y="58"/>
                    </a:lnTo>
                    <a:lnTo>
                      <a:pt x="50" y="58"/>
                    </a:lnTo>
                    <a:lnTo>
                      <a:pt x="52" y="58"/>
                    </a:lnTo>
                    <a:lnTo>
                      <a:pt x="55" y="60"/>
                    </a:lnTo>
                    <a:lnTo>
                      <a:pt x="57" y="60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9" y="58"/>
                    </a:lnTo>
                    <a:lnTo>
                      <a:pt x="71" y="58"/>
                    </a:lnTo>
                    <a:lnTo>
                      <a:pt x="71" y="53"/>
                    </a:lnTo>
                    <a:close/>
                    <a:moveTo>
                      <a:pt x="31" y="12"/>
                    </a:moveTo>
                    <a:lnTo>
                      <a:pt x="36" y="7"/>
                    </a:lnTo>
                    <a:lnTo>
                      <a:pt x="36" y="3"/>
                    </a:lnTo>
                    <a:lnTo>
                      <a:pt x="36" y="0"/>
                    </a:lnTo>
                    <a:lnTo>
                      <a:pt x="26" y="0"/>
                    </a:lnTo>
                    <a:lnTo>
                      <a:pt x="26" y="3"/>
                    </a:lnTo>
                    <a:lnTo>
                      <a:pt x="21" y="7"/>
                    </a:lnTo>
                    <a:lnTo>
                      <a:pt x="21" y="10"/>
                    </a:lnTo>
                    <a:lnTo>
                      <a:pt x="19" y="10"/>
                    </a:lnTo>
                    <a:lnTo>
                      <a:pt x="19" y="19"/>
                    </a:lnTo>
                    <a:lnTo>
                      <a:pt x="14" y="14"/>
                    </a:lnTo>
                    <a:lnTo>
                      <a:pt x="12" y="7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2" y="19"/>
                    </a:lnTo>
                    <a:lnTo>
                      <a:pt x="12" y="22"/>
                    </a:lnTo>
                    <a:lnTo>
                      <a:pt x="5" y="19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5" y="34"/>
                    </a:lnTo>
                    <a:lnTo>
                      <a:pt x="7" y="34"/>
                    </a:lnTo>
                    <a:lnTo>
                      <a:pt x="2" y="38"/>
                    </a:lnTo>
                    <a:lnTo>
                      <a:pt x="2" y="41"/>
                    </a:lnTo>
                    <a:lnTo>
                      <a:pt x="5" y="43"/>
                    </a:lnTo>
                    <a:lnTo>
                      <a:pt x="7" y="43"/>
                    </a:lnTo>
                    <a:lnTo>
                      <a:pt x="7" y="48"/>
                    </a:lnTo>
                    <a:lnTo>
                      <a:pt x="5" y="53"/>
                    </a:lnTo>
                    <a:lnTo>
                      <a:pt x="7" y="53"/>
                    </a:lnTo>
                    <a:lnTo>
                      <a:pt x="17" y="53"/>
                    </a:lnTo>
                    <a:lnTo>
                      <a:pt x="17" y="55"/>
                    </a:lnTo>
                    <a:lnTo>
                      <a:pt x="24" y="55"/>
                    </a:lnTo>
                    <a:lnTo>
                      <a:pt x="26" y="58"/>
                    </a:lnTo>
                    <a:lnTo>
                      <a:pt x="26" y="55"/>
                    </a:lnTo>
                    <a:lnTo>
                      <a:pt x="24" y="53"/>
                    </a:lnTo>
                    <a:lnTo>
                      <a:pt x="24" y="48"/>
                    </a:lnTo>
                    <a:lnTo>
                      <a:pt x="26" y="43"/>
                    </a:lnTo>
                    <a:lnTo>
                      <a:pt x="24" y="41"/>
                    </a:lnTo>
                    <a:lnTo>
                      <a:pt x="24" y="38"/>
                    </a:lnTo>
                    <a:lnTo>
                      <a:pt x="21" y="38"/>
                    </a:lnTo>
                    <a:lnTo>
                      <a:pt x="24" y="38"/>
                    </a:lnTo>
                    <a:lnTo>
                      <a:pt x="31" y="34"/>
                    </a:lnTo>
                    <a:lnTo>
                      <a:pt x="33" y="26"/>
                    </a:lnTo>
                    <a:lnTo>
                      <a:pt x="38" y="26"/>
                    </a:lnTo>
                    <a:lnTo>
                      <a:pt x="41" y="19"/>
                    </a:lnTo>
                    <a:lnTo>
                      <a:pt x="31" y="19"/>
                    </a:lnTo>
                    <a:lnTo>
                      <a:pt x="31" y="12"/>
                    </a:lnTo>
                    <a:close/>
                    <a:moveTo>
                      <a:pt x="29" y="38"/>
                    </a:moveTo>
                    <a:lnTo>
                      <a:pt x="31" y="48"/>
                    </a:lnTo>
                    <a:lnTo>
                      <a:pt x="36" y="53"/>
                    </a:lnTo>
                    <a:lnTo>
                      <a:pt x="38" y="46"/>
                    </a:lnTo>
                    <a:lnTo>
                      <a:pt x="33" y="41"/>
                    </a:lnTo>
                    <a:lnTo>
                      <a:pt x="29" y="38"/>
                    </a:lnTo>
                    <a:close/>
                  </a:path>
                </a:pathLst>
              </a:custGeom>
              <a:solidFill>
                <a:srgbClr val="0094B3"/>
              </a:solidFill>
              <a:ln w="3175">
                <a:solidFill>
                  <a:srgbClr val="73D2E2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4732335" y="945405"/>
                <a:ext cx="1257299" cy="276999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Iceland</a:t>
                </a:r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6383867" y="1536704"/>
                <a:ext cx="1257300" cy="276999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Sweden</a:t>
                </a:r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7272865" y="1883838"/>
                <a:ext cx="1257300" cy="276999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</a:rPr>
                  <a:t>Finland</a:t>
                </a: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4920717" y="2726269"/>
                <a:ext cx="1257300" cy="276999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/>
                  <a:t>Denmark</a:t>
                </a:r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8195728" y="2425698"/>
                <a:ext cx="1004417" cy="33675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Estonia</a:t>
                </a: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8246530" y="2641594"/>
                <a:ext cx="795874" cy="336756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Latvia</a:t>
                </a:r>
                <a:endParaRPr lang="en-US" sz="1200" dirty="0" smtClean="0"/>
              </a:p>
            </p:txBody>
          </p:sp>
          <p:cxnSp>
            <p:nvCxnSpPr>
              <p:cNvPr id="123" name="Straight Connector 122"/>
              <p:cNvCxnSpPr/>
              <p:nvPr/>
            </p:nvCxnSpPr>
            <p:spPr>
              <a:xfrm>
                <a:off x="5883800" y="2888725"/>
                <a:ext cx="211667" cy="1588"/>
              </a:xfrm>
              <a:prstGeom prst="line">
                <a:avLst/>
              </a:prstGeom>
              <a:ln w="6350" cap="flat" cmpd="sng" algn="ctr">
                <a:solidFill>
                  <a:srgbClr val="FF9900"/>
                </a:solidFill>
                <a:prstDash val="solid"/>
                <a:round/>
                <a:headEnd type="oval" w="sm" len="sm"/>
                <a:tailEnd type="oval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/>
              <p:cNvCxnSpPr/>
              <p:nvPr/>
            </p:nvCxnSpPr>
            <p:spPr>
              <a:xfrm>
                <a:off x="8077197" y="2795592"/>
                <a:ext cx="186267" cy="1588"/>
              </a:xfrm>
              <a:prstGeom prst="line">
                <a:avLst/>
              </a:prstGeom>
              <a:ln w="6350" cap="flat" cmpd="sng" algn="ctr">
                <a:solidFill>
                  <a:srgbClr val="FF9900"/>
                </a:solidFill>
                <a:prstDash val="solid"/>
                <a:round/>
                <a:headEnd type="oval" w="sm" len="sm"/>
                <a:tailEnd type="oval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>
                <a:off x="8009467" y="2575457"/>
                <a:ext cx="186263" cy="1588"/>
              </a:xfrm>
              <a:prstGeom prst="line">
                <a:avLst/>
              </a:prstGeom>
              <a:ln w="6350" cap="flat" cmpd="sng" algn="ctr">
                <a:solidFill>
                  <a:srgbClr val="FF9900"/>
                </a:solidFill>
                <a:prstDash val="solid"/>
                <a:round/>
                <a:headEnd type="oval" w="sm" len="sm"/>
                <a:tailEnd type="oval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Slovakia" descr="© INSCALE GmbH, 18.06.2010">
                <a:hlinkClick r:id="" action="ppaction://noaction"/>
              </p:cNvPr>
              <p:cNvSpPr>
                <a:spLocks/>
              </p:cNvSpPr>
              <p:nvPr/>
            </p:nvSpPr>
            <p:spPr bwMode="auto">
              <a:xfrm>
                <a:off x="7894943" y="3276891"/>
                <a:ext cx="749524" cy="331367"/>
              </a:xfrm>
              <a:custGeom>
                <a:avLst/>
                <a:gdLst>
                  <a:gd name="T0" fmla="*/ 2147483647 w 354"/>
                  <a:gd name="T1" fmla="*/ 2147483647 h 144"/>
                  <a:gd name="T2" fmla="*/ 2147483647 w 354"/>
                  <a:gd name="T3" fmla="*/ 2147483647 h 144"/>
                  <a:gd name="T4" fmla="*/ 2147483647 w 354"/>
                  <a:gd name="T5" fmla="*/ 2147483647 h 144"/>
                  <a:gd name="T6" fmla="*/ 2147483647 w 354"/>
                  <a:gd name="T7" fmla="*/ 2147483647 h 144"/>
                  <a:gd name="T8" fmla="*/ 2147483647 w 354"/>
                  <a:gd name="T9" fmla="*/ 2147483647 h 144"/>
                  <a:gd name="T10" fmla="*/ 2147483647 w 354"/>
                  <a:gd name="T11" fmla="*/ 2147483647 h 144"/>
                  <a:gd name="T12" fmla="*/ 2147483647 w 354"/>
                  <a:gd name="T13" fmla="*/ 2147483647 h 144"/>
                  <a:gd name="T14" fmla="*/ 2147483647 w 354"/>
                  <a:gd name="T15" fmla="*/ 0 h 144"/>
                  <a:gd name="T16" fmla="*/ 2147483647 w 354"/>
                  <a:gd name="T17" fmla="*/ 2147483647 h 144"/>
                  <a:gd name="T18" fmla="*/ 2147483647 w 354"/>
                  <a:gd name="T19" fmla="*/ 0 h 144"/>
                  <a:gd name="T20" fmla="*/ 2147483647 w 354"/>
                  <a:gd name="T21" fmla="*/ 2147483647 h 144"/>
                  <a:gd name="T22" fmla="*/ 2147483647 w 354"/>
                  <a:gd name="T23" fmla="*/ 2147483647 h 144"/>
                  <a:gd name="T24" fmla="*/ 2147483647 w 354"/>
                  <a:gd name="T25" fmla="*/ 2147483647 h 144"/>
                  <a:gd name="T26" fmla="*/ 2147483647 w 354"/>
                  <a:gd name="T27" fmla="*/ 2147483647 h 144"/>
                  <a:gd name="T28" fmla="*/ 2147483647 w 354"/>
                  <a:gd name="T29" fmla="*/ 2147483647 h 144"/>
                  <a:gd name="T30" fmla="*/ 0 w 354"/>
                  <a:gd name="T31" fmla="*/ 2147483647 h 144"/>
                  <a:gd name="T32" fmla="*/ 2147483647 w 354"/>
                  <a:gd name="T33" fmla="*/ 2147483647 h 144"/>
                  <a:gd name="T34" fmla="*/ 2147483647 w 354"/>
                  <a:gd name="T35" fmla="*/ 2147483647 h 144"/>
                  <a:gd name="T36" fmla="*/ 2147483647 w 354"/>
                  <a:gd name="T37" fmla="*/ 2147483647 h 144"/>
                  <a:gd name="T38" fmla="*/ 2147483647 w 354"/>
                  <a:gd name="T39" fmla="*/ 2147483647 h 144"/>
                  <a:gd name="T40" fmla="*/ 2147483647 w 354"/>
                  <a:gd name="T41" fmla="*/ 2147483647 h 144"/>
                  <a:gd name="T42" fmla="*/ 2147483647 w 354"/>
                  <a:gd name="T43" fmla="*/ 2147483647 h 144"/>
                  <a:gd name="T44" fmla="*/ 2147483647 w 354"/>
                  <a:gd name="T45" fmla="*/ 2147483647 h 144"/>
                  <a:gd name="T46" fmla="*/ 2147483647 w 354"/>
                  <a:gd name="T47" fmla="*/ 2147483647 h 144"/>
                  <a:gd name="T48" fmla="*/ 2147483647 w 354"/>
                  <a:gd name="T49" fmla="*/ 2147483647 h 144"/>
                  <a:gd name="T50" fmla="*/ 2147483647 w 354"/>
                  <a:gd name="T51" fmla="*/ 2147483647 h 144"/>
                  <a:gd name="T52" fmla="*/ 2147483647 w 354"/>
                  <a:gd name="T53" fmla="*/ 2147483647 h 144"/>
                  <a:gd name="T54" fmla="*/ 2147483647 w 354"/>
                  <a:gd name="T55" fmla="*/ 2147483647 h 144"/>
                  <a:gd name="T56" fmla="*/ 2147483647 w 354"/>
                  <a:gd name="T57" fmla="*/ 2147483647 h 144"/>
                  <a:gd name="T58" fmla="*/ 2147483647 w 354"/>
                  <a:gd name="T59" fmla="*/ 2147483647 h 144"/>
                  <a:gd name="T60" fmla="*/ 2147483647 w 354"/>
                  <a:gd name="T61" fmla="*/ 2147483647 h 144"/>
                  <a:gd name="T62" fmla="*/ 2147483647 w 354"/>
                  <a:gd name="T63" fmla="*/ 2147483647 h 144"/>
                  <a:gd name="T64" fmla="*/ 2147483647 w 354"/>
                  <a:gd name="T65" fmla="*/ 2147483647 h 144"/>
                  <a:gd name="T66" fmla="*/ 2147483647 w 354"/>
                  <a:gd name="T67" fmla="*/ 2147483647 h 144"/>
                  <a:gd name="T68" fmla="*/ 2147483647 w 354"/>
                  <a:gd name="T69" fmla="*/ 2147483647 h 14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54"/>
                  <a:gd name="T106" fmla="*/ 0 h 144"/>
                  <a:gd name="T107" fmla="*/ 354 w 354"/>
                  <a:gd name="T108" fmla="*/ 144 h 14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54" h="144">
                    <a:moveTo>
                      <a:pt x="348" y="30"/>
                    </a:moveTo>
                    <a:lnTo>
                      <a:pt x="324" y="30"/>
                    </a:lnTo>
                    <a:lnTo>
                      <a:pt x="300" y="6"/>
                    </a:lnTo>
                    <a:lnTo>
                      <a:pt x="276" y="6"/>
                    </a:lnTo>
                    <a:lnTo>
                      <a:pt x="270" y="12"/>
                    </a:lnTo>
                    <a:lnTo>
                      <a:pt x="258" y="18"/>
                    </a:lnTo>
                    <a:lnTo>
                      <a:pt x="246" y="18"/>
                    </a:lnTo>
                    <a:lnTo>
                      <a:pt x="240" y="12"/>
                    </a:lnTo>
                    <a:lnTo>
                      <a:pt x="210" y="12"/>
                    </a:lnTo>
                    <a:lnTo>
                      <a:pt x="210" y="18"/>
                    </a:lnTo>
                    <a:lnTo>
                      <a:pt x="204" y="24"/>
                    </a:lnTo>
                    <a:lnTo>
                      <a:pt x="192" y="24"/>
                    </a:lnTo>
                    <a:lnTo>
                      <a:pt x="186" y="18"/>
                    </a:lnTo>
                    <a:lnTo>
                      <a:pt x="186" y="12"/>
                    </a:lnTo>
                    <a:lnTo>
                      <a:pt x="180" y="12"/>
                    </a:lnTo>
                    <a:lnTo>
                      <a:pt x="168" y="0"/>
                    </a:lnTo>
                    <a:lnTo>
                      <a:pt x="156" y="0"/>
                    </a:lnTo>
                    <a:lnTo>
                      <a:pt x="144" y="12"/>
                    </a:lnTo>
                    <a:lnTo>
                      <a:pt x="138" y="12"/>
                    </a:lnTo>
                    <a:lnTo>
                      <a:pt x="126" y="0"/>
                    </a:lnTo>
                    <a:lnTo>
                      <a:pt x="108" y="12"/>
                    </a:lnTo>
                    <a:lnTo>
                      <a:pt x="84" y="18"/>
                    </a:lnTo>
                    <a:lnTo>
                      <a:pt x="84" y="42"/>
                    </a:lnTo>
                    <a:lnTo>
                      <a:pt x="72" y="48"/>
                    </a:lnTo>
                    <a:lnTo>
                      <a:pt x="66" y="54"/>
                    </a:lnTo>
                    <a:lnTo>
                      <a:pt x="54" y="60"/>
                    </a:lnTo>
                    <a:lnTo>
                      <a:pt x="36" y="60"/>
                    </a:lnTo>
                    <a:lnTo>
                      <a:pt x="36" y="54"/>
                    </a:lnTo>
                    <a:lnTo>
                      <a:pt x="30" y="60"/>
                    </a:lnTo>
                    <a:lnTo>
                      <a:pt x="12" y="60"/>
                    </a:lnTo>
                    <a:lnTo>
                      <a:pt x="6" y="66"/>
                    </a:lnTo>
                    <a:lnTo>
                      <a:pt x="0" y="90"/>
                    </a:lnTo>
                    <a:lnTo>
                      <a:pt x="0" y="102"/>
                    </a:lnTo>
                    <a:lnTo>
                      <a:pt x="6" y="102"/>
                    </a:lnTo>
                    <a:lnTo>
                      <a:pt x="6" y="114"/>
                    </a:lnTo>
                    <a:lnTo>
                      <a:pt x="12" y="114"/>
                    </a:lnTo>
                    <a:lnTo>
                      <a:pt x="12" y="126"/>
                    </a:lnTo>
                    <a:lnTo>
                      <a:pt x="6" y="132"/>
                    </a:lnTo>
                    <a:lnTo>
                      <a:pt x="18" y="138"/>
                    </a:lnTo>
                    <a:lnTo>
                      <a:pt x="30" y="120"/>
                    </a:lnTo>
                    <a:lnTo>
                      <a:pt x="36" y="126"/>
                    </a:lnTo>
                    <a:lnTo>
                      <a:pt x="42" y="138"/>
                    </a:lnTo>
                    <a:lnTo>
                      <a:pt x="48" y="144"/>
                    </a:lnTo>
                    <a:lnTo>
                      <a:pt x="90" y="144"/>
                    </a:lnTo>
                    <a:lnTo>
                      <a:pt x="108" y="138"/>
                    </a:lnTo>
                    <a:lnTo>
                      <a:pt x="120" y="138"/>
                    </a:lnTo>
                    <a:lnTo>
                      <a:pt x="132" y="114"/>
                    </a:lnTo>
                    <a:lnTo>
                      <a:pt x="168" y="120"/>
                    </a:lnTo>
                    <a:lnTo>
                      <a:pt x="174" y="108"/>
                    </a:lnTo>
                    <a:lnTo>
                      <a:pt x="198" y="108"/>
                    </a:lnTo>
                    <a:lnTo>
                      <a:pt x="210" y="102"/>
                    </a:lnTo>
                    <a:lnTo>
                      <a:pt x="216" y="102"/>
                    </a:lnTo>
                    <a:lnTo>
                      <a:pt x="228" y="90"/>
                    </a:lnTo>
                    <a:lnTo>
                      <a:pt x="234" y="78"/>
                    </a:lnTo>
                    <a:lnTo>
                      <a:pt x="258" y="78"/>
                    </a:lnTo>
                    <a:lnTo>
                      <a:pt x="258" y="90"/>
                    </a:lnTo>
                    <a:lnTo>
                      <a:pt x="276" y="96"/>
                    </a:lnTo>
                    <a:lnTo>
                      <a:pt x="276" y="78"/>
                    </a:lnTo>
                    <a:lnTo>
                      <a:pt x="288" y="78"/>
                    </a:lnTo>
                    <a:lnTo>
                      <a:pt x="288" y="90"/>
                    </a:lnTo>
                    <a:lnTo>
                      <a:pt x="300" y="90"/>
                    </a:lnTo>
                    <a:lnTo>
                      <a:pt x="312" y="84"/>
                    </a:lnTo>
                    <a:lnTo>
                      <a:pt x="336" y="84"/>
                    </a:lnTo>
                    <a:lnTo>
                      <a:pt x="336" y="90"/>
                    </a:lnTo>
                    <a:lnTo>
                      <a:pt x="336" y="72"/>
                    </a:lnTo>
                    <a:lnTo>
                      <a:pt x="342" y="72"/>
                    </a:lnTo>
                    <a:lnTo>
                      <a:pt x="348" y="66"/>
                    </a:lnTo>
                    <a:lnTo>
                      <a:pt x="348" y="60"/>
                    </a:lnTo>
                    <a:lnTo>
                      <a:pt x="354" y="54"/>
                    </a:lnTo>
                    <a:lnTo>
                      <a:pt x="354" y="30"/>
                    </a:lnTo>
                    <a:lnTo>
                      <a:pt x="348" y="30"/>
                    </a:lnTo>
                    <a:close/>
                  </a:path>
                </a:pathLst>
              </a:custGeom>
              <a:solidFill>
                <a:srgbClr val="92D050"/>
              </a:solidFill>
              <a:ln w="3175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charset="0"/>
                </a:endParaRP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8170430" y="3465663"/>
                <a:ext cx="971177" cy="2851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dirty="0" smtClean="0"/>
                  <a:t>Armenia</a:t>
                </a:r>
                <a:endParaRPr lang="en-US" sz="1100" dirty="0" smtClean="0"/>
              </a:p>
            </p:txBody>
          </p:sp>
          <p:cxnSp>
            <p:nvCxnSpPr>
              <p:cNvPr id="128" name="Straight Connector 127"/>
              <p:cNvCxnSpPr>
                <a:stCxn id="127" idx="2"/>
              </p:cNvCxnSpPr>
              <p:nvPr/>
            </p:nvCxnSpPr>
            <p:spPr>
              <a:xfrm>
                <a:off x="8656018" y="3750850"/>
                <a:ext cx="386386" cy="246484"/>
              </a:xfrm>
              <a:prstGeom prst="line">
                <a:avLst/>
              </a:prstGeom>
              <a:ln w="6350" cap="flat" cmpd="sng" algn="ctr">
                <a:solidFill>
                  <a:srgbClr val="FF99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2" name="TextBox 101"/>
            <p:cNvSpPr txBox="1"/>
            <p:nvPr/>
          </p:nvSpPr>
          <p:spPr>
            <a:xfrm>
              <a:off x="6855194" y="2417855"/>
              <a:ext cx="795874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Lithuania</a:t>
              </a:r>
              <a:endParaRPr lang="en-US" sz="1200" dirty="0" smtClean="0"/>
            </a:p>
          </p:txBody>
        </p:sp>
        <p:cxnSp>
          <p:nvCxnSpPr>
            <p:cNvPr id="103" name="Straight Connector 102"/>
            <p:cNvCxnSpPr/>
            <p:nvPr/>
          </p:nvCxnSpPr>
          <p:spPr>
            <a:xfrm>
              <a:off x="6693971" y="2556354"/>
              <a:ext cx="186263" cy="1588"/>
            </a:xfrm>
            <a:prstGeom prst="line">
              <a:avLst/>
            </a:prstGeom>
            <a:ln w="6350" cap="flat" cmpd="sng" algn="ctr">
              <a:solidFill>
                <a:srgbClr val="FF9900"/>
              </a:solidFill>
              <a:prstDash val="solid"/>
              <a:round/>
              <a:headEnd type="oval" w="sm" len="sm"/>
              <a:tailEnd type="oval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9" name="TextBox 128"/>
          <p:cNvSpPr txBox="1"/>
          <p:nvPr/>
        </p:nvSpPr>
        <p:spPr>
          <a:xfrm>
            <a:off x="5129055" y="3468706"/>
            <a:ext cx="2281675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i-FI" sz="1200" dirty="0" smtClean="0"/>
              <a:t>NASDAQ OMX CSD CUSTOMERS</a:t>
            </a:r>
            <a:endParaRPr lang="fi-FI" sz="1200" dirty="0" smtClean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361507" y="3190875"/>
            <a:ext cx="7951976" cy="9525"/>
          </a:xfrm>
          <a:prstGeom prst="line">
            <a:avLst/>
          </a:prstGeom>
          <a:ln w="38100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75003" y="310454"/>
            <a:ext cx="2972799" cy="1143000"/>
          </a:xfrm>
        </p:spPr>
        <p:txBody>
          <a:bodyPr/>
          <a:lstStyle/>
          <a:p>
            <a:r>
              <a:rPr lang="en-US" dirty="0" smtClean="0"/>
              <a:t>MARKET CHANGES AND TRENDS FOR CSD’S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759012" y="6205876"/>
            <a:ext cx="343129" cy="366966"/>
          </a:xfrm>
        </p:spPr>
        <p:txBody>
          <a:bodyPr/>
          <a:lstStyle/>
          <a:p>
            <a:fld id="{2091A269-9D48-0546-8B27-FDAC5EE87B8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074255" y="3482772"/>
            <a:ext cx="2812571" cy="295061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>
              <a:spcBef>
                <a:spcPts val="933"/>
              </a:spcBef>
            </a:pPr>
            <a:r>
              <a:rPr lang="en-GB" sz="1600" b="1" dirty="0" smtClean="0">
                <a:solidFill>
                  <a:prstClr val="white"/>
                </a:solidFill>
              </a:rPr>
              <a:t>European Central Bank initiative T2S - 2015</a:t>
            </a:r>
          </a:p>
          <a:p>
            <a:pPr>
              <a:spcBef>
                <a:spcPts val="933"/>
              </a:spcBef>
            </a:pPr>
            <a:r>
              <a:rPr lang="en-GB" sz="1400" dirty="0" smtClean="0">
                <a:solidFill>
                  <a:prstClr val="white"/>
                </a:solidFill>
              </a:rPr>
              <a:t>Target 2 Securities will revamp the way cross-border transactions are settled in Europe. Aim is to narrow the gap of cost between US and Europe.</a:t>
            </a:r>
          </a:p>
          <a:p>
            <a:pPr>
              <a:spcBef>
                <a:spcPts val="933"/>
              </a:spcBef>
            </a:pPr>
            <a:r>
              <a:rPr lang="en-GB" sz="1400" dirty="0" smtClean="0">
                <a:solidFill>
                  <a:prstClr val="white"/>
                </a:solidFill>
              </a:rPr>
              <a:t>Cross-border transactions to be centrally settled in T2S changing the business model of national CSD’s.</a:t>
            </a:r>
          </a:p>
          <a:p>
            <a:pPr>
              <a:spcBef>
                <a:spcPts val="933"/>
              </a:spcBef>
            </a:pPr>
            <a:r>
              <a:rPr lang="en-GB" sz="1400" dirty="0" smtClean="0">
                <a:solidFill>
                  <a:prstClr val="white"/>
                </a:solidFill>
              </a:rPr>
              <a:t>Major step was taken when Clearstream announced to support the initiative</a:t>
            </a:r>
            <a:r>
              <a:rPr lang="fi-FI" sz="1400" dirty="0" smtClean="0">
                <a:solidFill>
                  <a:prstClr val="white"/>
                </a:solidFill>
              </a:rPr>
              <a:t>.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8" name="Content Placeholder 4"/>
          <p:cNvSpPr>
            <a:spLocks noGrp="1"/>
          </p:cNvSpPr>
          <p:nvPr>
            <p:ph idx="1"/>
          </p:nvPr>
        </p:nvSpPr>
        <p:spPr>
          <a:xfrm>
            <a:off x="3295935" y="513304"/>
            <a:ext cx="2788003" cy="1433915"/>
          </a:xfrm>
        </p:spPr>
        <p:txBody>
          <a:bodyPr>
            <a:no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Global trends</a:t>
            </a:r>
          </a:p>
          <a:p>
            <a:pPr lvl="1"/>
            <a:r>
              <a:rPr lang="en-GB" sz="1400" dirty="0" smtClean="0">
                <a:solidFill>
                  <a:schemeClr val="bg1"/>
                </a:solidFill>
              </a:rPr>
              <a:t>Increased focus to post trade and best practices</a:t>
            </a:r>
          </a:p>
          <a:p>
            <a:pPr lvl="1"/>
            <a:r>
              <a:rPr lang="en-GB" sz="1400" dirty="0" smtClean="0">
                <a:solidFill>
                  <a:schemeClr val="bg1"/>
                </a:solidFill>
              </a:rPr>
              <a:t>Competition will drive to increase efficiency and complementary service offering</a:t>
            </a:r>
          </a:p>
          <a:p>
            <a:pPr lvl="1"/>
            <a:r>
              <a:rPr lang="en-GB" sz="1400" dirty="0" smtClean="0">
                <a:solidFill>
                  <a:schemeClr val="bg1"/>
                </a:solidFill>
              </a:rPr>
              <a:t>Increased interest to create regional markets  by linking post trade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1" name="Picture 2" descr="c:\WINNT\Profiles\joto\Local Settings\Temporary Internet Files\Content.IE5\AUEV88EQ\MC910216337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9795" y="2461457"/>
            <a:ext cx="2048447" cy="1149722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3319392" y="3557443"/>
            <a:ext cx="2599898" cy="2586541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</a:rPr>
              <a:t>Changed technology requirements</a:t>
            </a:r>
            <a:endParaRPr lang="en-GB" sz="1600" dirty="0" smtClean="0">
              <a:solidFill>
                <a:schemeClr val="bg1"/>
              </a:solidFill>
            </a:endParaRPr>
          </a:p>
          <a:p>
            <a:pPr marL="85713" indent="-85713">
              <a:buFont typeface="Arial" pitchFamily="34" charset="0"/>
              <a:buChar char="•"/>
            </a:pPr>
            <a:r>
              <a:rPr lang="en-GB" sz="1400" dirty="0" smtClean="0">
                <a:solidFill>
                  <a:schemeClr val="bg1"/>
                </a:solidFill>
              </a:rPr>
              <a:t>Old in-house built solutions ability to adapt is questioned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GB" sz="1400" dirty="0" smtClean="0">
                <a:solidFill>
                  <a:schemeClr val="bg1"/>
                </a:solidFill>
              </a:rPr>
              <a:t>Changes in best practice and regulatory environment require flexibility and adaptability from the technology solutions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GB" sz="1400" dirty="0" smtClean="0">
                <a:solidFill>
                  <a:schemeClr val="bg1"/>
                </a:solidFill>
              </a:rPr>
              <a:t>Competitiveness is kept by changing business models and diversification of offering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114301" y="1626952"/>
            <a:ext cx="3098202" cy="4132403"/>
          </a:xfrm>
        </p:spPr>
        <p:txBody>
          <a:bodyPr lIns="35995" rIns="35995"/>
          <a:lstStyle/>
          <a:p>
            <a:pPr marL="182538" indent="-104761"/>
            <a:r>
              <a:rPr lang="en-GB" sz="1800" b="1" dirty="0" smtClean="0">
                <a:latin typeface="+mj-lt"/>
                <a:ea typeface="+mj-ea"/>
                <a:cs typeface="+mj-cs"/>
              </a:rPr>
              <a:t>Key trends</a:t>
            </a:r>
            <a:endParaRPr lang="en-GB" sz="1400" b="1" dirty="0" smtClean="0"/>
          </a:p>
          <a:p>
            <a:pPr marL="285711" indent="-104761">
              <a:buFont typeface="Arial"/>
              <a:buChar char="•"/>
            </a:pPr>
            <a:r>
              <a:rPr lang="en-GB" sz="1400" dirty="0" smtClean="0"/>
              <a:t>CSD’s to differentiate their offering as competition change the business model</a:t>
            </a:r>
          </a:p>
          <a:p>
            <a:pPr marL="285711" indent="-104761">
              <a:buFont typeface="Arial"/>
              <a:buChar char="•"/>
            </a:pPr>
            <a:r>
              <a:rPr lang="en-GB" sz="1400" dirty="0" smtClean="0"/>
              <a:t>Increased interest in diversifying business and offering new asset services</a:t>
            </a:r>
          </a:p>
          <a:p>
            <a:pPr marL="285711" indent="-104761">
              <a:buFont typeface="Arial"/>
              <a:buChar char="•"/>
            </a:pPr>
            <a:r>
              <a:rPr lang="en-GB" sz="1400" dirty="0" smtClean="0"/>
              <a:t>Comply with international policies and standards</a:t>
            </a:r>
          </a:p>
          <a:p>
            <a:pPr marL="465938" lvl="1" indent="-104761">
              <a:buFont typeface="Arial"/>
              <a:buChar char="•"/>
            </a:pPr>
            <a:r>
              <a:rPr lang="en-GB" sz="1400" dirty="0" smtClean="0"/>
              <a:t>Increased risk awareness and regulatory oversight</a:t>
            </a:r>
          </a:p>
          <a:p>
            <a:pPr marL="465938" lvl="1" indent="-104761">
              <a:buFont typeface="Arial"/>
              <a:buChar char="•"/>
            </a:pPr>
            <a:r>
              <a:rPr lang="en-GB" sz="1400" dirty="0" smtClean="0"/>
              <a:t>Increase </a:t>
            </a:r>
            <a:r>
              <a:rPr lang="en-GB" sz="1400" dirty="0" smtClean="0"/>
              <a:t>STP and efficiency</a:t>
            </a:r>
            <a:endParaRPr lang="en-GB" sz="1400" dirty="0" smtClean="0"/>
          </a:p>
          <a:p>
            <a:pPr marL="268975" indent="-103174">
              <a:buFont typeface="Arial"/>
              <a:buChar char="•"/>
            </a:pPr>
            <a:r>
              <a:rPr lang="en-GB" sz="1400" dirty="0" smtClean="0"/>
              <a:t>Changes in regulatory environment and business environment require new technology</a:t>
            </a:r>
          </a:p>
          <a:p>
            <a:pPr marL="268975" indent="-103174">
              <a:buFont typeface="Arial"/>
              <a:buChar char="•"/>
            </a:pPr>
            <a:r>
              <a:rPr lang="en-GB" sz="1400" dirty="0" smtClean="0"/>
              <a:t>Collaboration in the region</a:t>
            </a:r>
            <a:endParaRPr lang="en-GB" sz="1400" dirty="0"/>
          </a:p>
        </p:txBody>
      </p:sp>
      <p:sp>
        <p:nvSpPr>
          <p:cNvPr id="10" name="Rectangle 9"/>
          <p:cNvSpPr/>
          <p:nvPr/>
        </p:nvSpPr>
        <p:spPr>
          <a:xfrm>
            <a:off x="6154848" y="518696"/>
            <a:ext cx="2599898" cy="2708422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</a:rPr>
              <a:t>Europe</a:t>
            </a:r>
            <a:endParaRPr lang="en-GB" sz="1600" dirty="0" smtClean="0">
              <a:solidFill>
                <a:schemeClr val="bg1"/>
              </a:solidFill>
            </a:endParaRPr>
          </a:p>
          <a:p>
            <a:pPr marL="85713" indent="-85713">
              <a:buFont typeface="Arial" pitchFamily="34" charset="0"/>
              <a:buChar char="•"/>
            </a:pPr>
            <a:r>
              <a:rPr lang="en-GB" sz="1400" dirty="0" smtClean="0">
                <a:solidFill>
                  <a:schemeClr val="bg1"/>
                </a:solidFill>
              </a:rPr>
              <a:t>European passport for CSD will drive consolidation and competition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GB" sz="1400" dirty="0" smtClean="0">
                <a:solidFill>
                  <a:schemeClr val="bg1"/>
                </a:solidFill>
              </a:rPr>
              <a:t>CSD’s to fight for issuers and trade feeds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GB" sz="1400" dirty="0" smtClean="0">
                <a:solidFill>
                  <a:schemeClr val="bg1"/>
                </a:solidFill>
              </a:rPr>
              <a:t>CSD’s and services to be separately authorized and supervised by ESMA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GB" sz="1400" dirty="0" smtClean="0">
                <a:solidFill>
                  <a:schemeClr val="bg1"/>
                </a:solidFill>
              </a:rPr>
              <a:t>Service offering restrictions leading to business restructuring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GB" sz="1400" dirty="0" smtClean="0">
                <a:solidFill>
                  <a:schemeClr val="bg1"/>
                </a:solidFill>
              </a:rPr>
              <a:t>Squeezing settlement cycle to T+2 requires focus on STP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510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75003" y="310454"/>
            <a:ext cx="2972799" cy="1143000"/>
          </a:xfrm>
        </p:spPr>
        <p:txBody>
          <a:bodyPr/>
          <a:lstStyle/>
          <a:p>
            <a:r>
              <a:rPr lang="en-US" dirty="0" smtClean="0"/>
              <a:t>New business opportunities for CSD’s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759012" y="6205876"/>
            <a:ext cx="343129" cy="366966"/>
          </a:xfrm>
        </p:spPr>
        <p:txBody>
          <a:bodyPr/>
          <a:lstStyle/>
          <a:p>
            <a:fld id="{2091A269-9D48-0546-8B27-FDAC5EE87B8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074255" y="3482772"/>
            <a:ext cx="2812571" cy="2339090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pPr>
              <a:spcBef>
                <a:spcPts val="933"/>
              </a:spcBef>
            </a:pPr>
            <a:r>
              <a:rPr lang="en-GB" b="1" dirty="0" smtClean="0"/>
              <a:t>Secure and robust </a:t>
            </a:r>
            <a:r>
              <a:rPr lang="en-GB" b="1" dirty="0" smtClean="0"/>
              <a:t>offering</a:t>
            </a:r>
            <a:endParaRPr lang="en-GB" b="1" dirty="0" smtClean="0"/>
          </a:p>
          <a:p>
            <a:pPr marL="85713" indent="-85713">
              <a:buFont typeface="Arial" pitchFamily="34" charset="0"/>
              <a:buChar char="•"/>
            </a:pPr>
            <a:r>
              <a:rPr lang="en-GB" sz="1600" dirty="0" smtClean="0"/>
              <a:t>Advanced fails/exceptions management</a:t>
            </a:r>
            <a:r>
              <a:rPr lang="en-US" sz="1600" dirty="0"/>
              <a:t> </a:t>
            </a:r>
            <a:r>
              <a:rPr lang="en-US" sz="1600" dirty="0" smtClean="0"/>
              <a:t>with supporting services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/>
              <a:t>Risk management capabilities especially in the absence of clearinghouse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/>
              <a:t>Nimble reporting offering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/>
              <a:t>24/7 services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3229543" y="388071"/>
            <a:ext cx="2844712" cy="3077754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Business diversification</a:t>
            </a:r>
            <a:endParaRPr lang="en-US" dirty="0" smtClean="0">
              <a:solidFill>
                <a:schemeClr val="bg1"/>
              </a:solidFill>
            </a:endParaRP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Custodial and </a:t>
            </a:r>
            <a:r>
              <a:rPr lang="en-US" sz="1600" dirty="0" smtClean="0">
                <a:solidFill>
                  <a:srgbClr val="FFC000"/>
                </a:solidFill>
              </a:rPr>
              <a:t>asset management services for investors</a:t>
            </a:r>
            <a:endParaRPr lang="en-US" sz="1600" dirty="0" smtClean="0">
              <a:solidFill>
                <a:srgbClr val="FFC000"/>
              </a:solidFill>
            </a:endParaRP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Advanced registry services for issuers such as IPO service, </a:t>
            </a:r>
            <a:r>
              <a:rPr lang="en-US" sz="1600" dirty="0" err="1" smtClean="0">
                <a:solidFill>
                  <a:schemeClr val="bg1"/>
                </a:solidFill>
              </a:rPr>
              <a:t>eVoting</a:t>
            </a:r>
            <a:r>
              <a:rPr lang="en-US" sz="1600" dirty="0" smtClean="0">
                <a:solidFill>
                  <a:schemeClr val="bg1"/>
                </a:solidFill>
              </a:rPr>
              <a:t>, shareholder information aggregation </a:t>
            </a:r>
            <a:r>
              <a:rPr lang="en-US" sz="1600" dirty="0">
                <a:solidFill>
                  <a:schemeClr val="bg1"/>
                </a:solidFill>
              </a:rPr>
              <a:t>and analysis, </a:t>
            </a:r>
            <a:r>
              <a:rPr lang="en-US" sz="1600" dirty="0">
                <a:solidFill>
                  <a:srgbClr val="FFC000"/>
                </a:solidFill>
              </a:rPr>
              <a:t>Saving Notes Distribution services to the State Treasury </a:t>
            </a:r>
            <a:endParaRPr lang="en-US" sz="1600" dirty="0" smtClean="0">
              <a:solidFill>
                <a:srgbClr val="FFC000"/>
              </a:solidFill>
            </a:endParaRP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SLB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Trade repository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Advanced collateral management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114301" y="2073538"/>
            <a:ext cx="2958508" cy="2370845"/>
          </a:xfrm>
        </p:spPr>
        <p:txBody>
          <a:bodyPr lIns="35995" rIns="35995"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Leverage from the key expertise and technology: keeping accounts of property and cash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v-SE" sz="1800" dirty="0" smtClean="0"/>
              <a:t>Regional expansion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sv-SE" sz="1800" dirty="0" smtClean="0"/>
              <a:t>Nimbleness through configurability</a:t>
            </a:r>
          </a:p>
          <a:p>
            <a:pPr marL="285750" indent="-285750">
              <a:buFont typeface="Arial" pitchFamily="34" charset="0"/>
              <a:buChar char="•"/>
            </a:pPr>
            <a:endParaRPr lang="sv-SE" sz="1800" dirty="0"/>
          </a:p>
          <a:p>
            <a:pPr marL="285750" indent="-285750">
              <a:buFont typeface="Arial" pitchFamily="34" charset="0"/>
              <a:buChar char="•"/>
            </a:pPr>
            <a:endParaRPr lang="sv-SE" sz="1800" dirty="0" smtClean="0"/>
          </a:p>
          <a:p>
            <a:pPr marL="285750" indent="-285750">
              <a:buFont typeface="Arial" pitchFamily="34" charset="0"/>
              <a:buChar char="•"/>
            </a:pPr>
            <a:endParaRPr lang="sv-SE" sz="1800" dirty="0"/>
          </a:p>
          <a:p>
            <a:r>
              <a:rPr lang="sv-SE" sz="1400" b="1" dirty="0">
                <a:solidFill>
                  <a:srgbClr val="FFC000"/>
                </a:solidFill>
              </a:rPr>
              <a:t>I</a:t>
            </a:r>
            <a:r>
              <a:rPr lang="sv-SE" sz="1400" b="1" dirty="0" smtClean="0">
                <a:solidFill>
                  <a:srgbClr val="FFC000"/>
                </a:solidFill>
              </a:rPr>
              <a:t>ndicates NASDAQ OMX CSD offering</a:t>
            </a:r>
            <a:endParaRPr lang="sv-SE" sz="1400" b="1" dirty="0">
              <a:solidFill>
                <a:srgbClr val="FFC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107223" y="388071"/>
            <a:ext cx="2731978" cy="1600426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Geographical expansion</a:t>
            </a:r>
            <a:endParaRPr lang="en-US" b="1" dirty="0" smtClean="0">
              <a:solidFill>
                <a:schemeClr val="bg1"/>
              </a:solidFill>
            </a:endParaRP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C000"/>
                </a:solidFill>
              </a:rPr>
              <a:t>Regional market offering</a:t>
            </a:r>
            <a:endParaRPr lang="en-US" sz="1600" dirty="0" smtClean="0">
              <a:solidFill>
                <a:srgbClr val="FFC000"/>
              </a:solidFill>
            </a:endParaRP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Depositary receipts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C000"/>
                </a:solidFill>
              </a:rPr>
              <a:t>Multi-currency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Increased connectivity capabilities</a:t>
            </a:r>
            <a:endParaRPr lang="en-US" sz="1600" dirty="0" smtClean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29543" y="3521060"/>
            <a:ext cx="2877680" cy="1846647"/>
          </a:xfrm>
          <a:prstGeom prst="rect">
            <a:avLst/>
          </a:prstGeom>
        </p:spPr>
        <p:txBody>
          <a:bodyPr wrap="square" lIns="91428" tIns="45714" rIns="91428" bIns="45714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Leverage from the technology</a:t>
            </a:r>
            <a:endParaRPr lang="en-US" b="1" dirty="0" smtClean="0">
              <a:solidFill>
                <a:schemeClr val="bg1"/>
              </a:solidFill>
            </a:endParaRP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C000"/>
                </a:solidFill>
              </a:rPr>
              <a:t>Pension account management</a:t>
            </a:r>
            <a:endParaRPr lang="en-US" sz="1600" dirty="0">
              <a:solidFill>
                <a:srgbClr val="FFC000"/>
              </a:solidFill>
            </a:endParaRP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Condominium / Housing Cooperative account management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Keeping accounts of any property</a:t>
            </a: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</a:rPr>
              <a:t>Cash management</a:t>
            </a:r>
            <a:endParaRPr lang="en-US" sz="1600" dirty="0" smtClean="0">
              <a:solidFill>
                <a:schemeClr val="bg1"/>
              </a:solidFill>
            </a:endParaRPr>
          </a:p>
          <a:p>
            <a:pPr marL="85713" indent="-85713"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C000"/>
                </a:solidFill>
              </a:rPr>
              <a:t>Corporate registry</a:t>
            </a:r>
            <a:endParaRPr lang="en-US" sz="1600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38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5559" y="2862737"/>
            <a:ext cx="2785573" cy="1143000"/>
          </a:xfrm>
        </p:spPr>
        <p:txBody>
          <a:bodyPr/>
          <a:lstStyle/>
          <a:p>
            <a:r>
              <a:rPr lang="fi-FI" sz="2800" dirty="0" smtClean="0"/>
              <a:t>Thank you</a:t>
            </a:r>
            <a:endParaRPr lang="fi-FI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1A269-9D48-0546-8B27-FDAC5EE87B8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91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sdaq_Standard_0910">
  <a:themeElements>
    <a:clrScheme name="NASDAQ_2010">
      <a:dk1>
        <a:sysClr val="windowText" lastClr="000000"/>
      </a:dk1>
      <a:lt1>
        <a:sysClr val="window" lastClr="FFFFFF"/>
      </a:lt1>
      <a:dk2>
        <a:srgbClr val="0094B3"/>
      </a:dk2>
      <a:lt2>
        <a:srgbClr val="F3F3F4"/>
      </a:lt2>
      <a:accent1>
        <a:srgbClr val="FF9900"/>
      </a:accent1>
      <a:accent2>
        <a:srgbClr val="73D2E2"/>
      </a:accent2>
      <a:accent3>
        <a:srgbClr val="00334C"/>
      </a:accent3>
      <a:accent4>
        <a:srgbClr val="66BC29"/>
      </a:accent4>
      <a:accent5>
        <a:srgbClr val="585A5C"/>
      </a:accent5>
      <a:accent6>
        <a:srgbClr val="A0E900"/>
      </a:accent6>
      <a:hlink>
        <a:srgbClr val="D6492A"/>
      </a:hlink>
      <a:folHlink>
        <a:srgbClr val="66BC29"/>
      </a:folHlink>
    </a:clrScheme>
    <a:fontScheme name="Nasdaq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Nasdaq_Standard_0910.potx</Template>
  <TotalTime>918</TotalTime>
  <Words>432</Words>
  <Application>Microsoft Office PowerPoint</Application>
  <PresentationFormat>On-screen Show (4:3)</PresentationFormat>
  <Paragraphs>82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Nasdaq_Standard_0910</vt:lpstr>
      <vt:lpstr>CSD 12, st. petersburg new business opportunities for csd’s</vt:lpstr>
      <vt:lpstr>NASDAQ OMX csd business</vt:lpstr>
      <vt:lpstr>MARKET CHANGES AND TRENDS FOR CSD’S</vt:lpstr>
      <vt:lpstr>New business opportunities for CSD’s</vt:lpstr>
      <vt:lpstr>Thank you</vt:lpstr>
    </vt:vector>
  </TitlesOfParts>
  <Company>Michael Frank Graphic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Frank</dc:creator>
  <cp:lastModifiedBy>citadmin</cp:lastModifiedBy>
  <cp:revision>16</cp:revision>
  <dcterms:created xsi:type="dcterms:W3CDTF">2011-09-13T12:28:23Z</dcterms:created>
  <dcterms:modified xsi:type="dcterms:W3CDTF">2013-05-20T19:25:50Z</dcterms:modified>
</cp:coreProperties>
</file>