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  <p:sldMasterId id="2147483694" r:id="rId3"/>
  </p:sldMasterIdLst>
  <p:notesMasterIdLst>
    <p:notesMasterId r:id="rId11"/>
  </p:notesMasterIdLst>
  <p:sldIdLst>
    <p:sldId id="282" r:id="rId4"/>
    <p:sldId id="276" r:id="rId5"/>
    <p:sldId id="278" r:id="rId6"/>
    <p:sldId id="274" r:id="rId7"/>
    <p:sldId id="280" r:id="rId8"/>
    <p:sldId id="281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07DED1-9D84-4C7C-B440-D685830A388A}" type="datetimeFigureOut">
              <a:rPr lang="en-US" smtClean="0"/>
              <a:t>5/9/2013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FD9A5B-047A-4FB7-ADF3-CF91360A85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265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FD9A5B-047A-4FB7-ADF3-CF91360A853C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568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18D7-6942-4BA2-8810-551123A74852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060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ヒラギノ角ゴ Pro W3" charset="-128"/>
              <a:cs typeface="ヒラギノ角ゴ Pro W3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FBB8ED-00C6-B241-85BF-81AFF0A579C6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356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18D7-6942-4BA2-8810-551123A74852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274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FBB8ED-00C6-B241-85BF-81AFF0A579C6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472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18D7-6942-4BA2-8810-551123A74852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274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18D7-6942-4BA2-8810-551123A74852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862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lide_BKGRND_Cor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0" y="0"/>
            <a:ext cx="9144000" cy="372742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13" descr="dtcc_rev_rgb [Converted]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432675" y="336550"/>
            <a:ext cx="1206500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99" y="2859765"/>
            <a:ext cx="8164377" cy="915059"/>
          </a:xfrm>
        </p:spPr>
        <p:txBody>
          <a:bodyPr>
            <a:normAutofit/>
          </a:bodyPr>
          <a:lstStyle>
            <a:lvl1pPr algn="l">
              <a:defRPr sz="3800" b="1" i="0">
                <a:ln>
                  <a:noFill/>
                </a:ln>
                <a:solidFill>
                  <a:schemeClr val="accent4"/>
                </a:solidFill>
                <a:latin typeface="+mj-lt"/>
                <a:cs typeface="Arial Bold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7" name="Picture 6" descr="DTCC_pos_4cp.jpg"/>
          <p:cNvPicPr>
            <a:picLocks noChangeAspect="1"/>
          </p:cNvPicPr>
          <p:nvPr userDrawn="1"/>
        </p:nvPicPr>
        <p:blipFill>
          <a:blip r:embed="rId4">
            <a:biLevel thresh="50000"/>
          </a:blip>
          <a:stretch>
            <a:fillRect/>
          </a:stretch>
        </p:blipFill>
        <p:spPr>
          <a:xfrm>
            <a:off x="7432675" y="336550"/>
            <a:ext cx="1277126" cy="3104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8952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4776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488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840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F821A-7C3A-554A-93A4-6F985E9A21F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457199" y="6427788"/>
            <a:ext cx="3483033" cy="189143"/>
          </a:xfrm>
        </p:spPr>
        <p:txBody>
          <a:bodyPr/>
          <a:lstStyle>
            <a:lvl1pPr marL="0" indent="0">
              <a:buNone/>
              <a:defRPr sz="1000"/>
            </a:lvl1pPr>
            <a:lvl5pPr marL="1828800" indent="0" algn="l">
              <a:buNone/>
              <a:defRPr sz="1000"/>
            </a:lvl5pPr>
          </a:lstStyle>
          <a:p>
            <a:pPr lvl="0"/>
            <a:r>
              <a:rPr lang="en-US" dirty="0" smtClean="0"/>
              <a:t>Click to edit Classification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3759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57199" y="6427788"/>
            <a:ext cx="3483033" cy="189143"/>
          </a:xfrm>
        </p:spPr>
        <p:txBody>
          <a:bodyPr/>
          <a:lstStyle>
            <a:lvl1pPr marL="0" indent="0">
              <a:buNone/>
              <a:defRPr sz="1000"/>
            </a:lvl1pPr>
            <a:lvl5pPr marL="1828800" indent="0" algn="l">
              <a:buNone/>
              <a:defRPr sz="1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2964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683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1288"/>
            <a:ext cx="7945438" cy="64611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Box 38"/>
          <p:cNvSpPr txBox="1">
            <a:spLocks noChangeArrowheads="1"/>
          </p:cNvSpPr>
          <p:nvPr userDrawn="1"/>
        </p:nvSpPr>
        <p:spPr bwMode="auto">
          <a:xfrm>
            <a:off x="8756463" y="6494934"/>
            <a:ext cx="306387" cy="22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058" tIns="41029" rIns="82058" bIns="41029">
            <a:spAutoFit/>
          </a:bodyPr>
          <a:lstStyle>
            <a:lvl1pPr eaLnBrk="0" hangingPunct="0">
              <a:defRPr sz="1600">
                <a:solidFill>
                  <a:schemeClr val="bg2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8D93F120-4EF4-C64A-81E0-2F1736F805F0}" type="slidenum">
              <a:rPr lang="en-US" sz="900" smtClean="0">
                <a:solidFill>
                  <a:srgbClr val="007CB7"/>
                </a:solidFill>
                <a:cs typeface="ＭＳ Ｐゴシック" charset="0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900" dirty="0" smtClean="0">
              <a:solidFill>
                <a:srgbClr val="007CB7"/>
              </a:solidFill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21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4019" y="6427788"/>
            <a:ext cx="45854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2154EC22-46A1-B147-8769-917471017092}" type="slidenum">
              <a:rPr lang="en-US">
                <a:solidFill>
                  <a:prstClr val="black"/>
                </a:solidFill>
                <a:latin typeface="Arial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357033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4019" y="6427788"/>
            <a:ext cx="45854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2154EC22-46A1-B147-8769-917471017092}" type="slidenum">
              <a:rPr lang="en-US">
                <a:solidFill>
                  <a:prstClr val="black"/>
                </a:solidFill>
                <a:latin typeface="Arial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642623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4019" y="6427788"/>
            <a:ext cx="45854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2154EC22-46A1-B147-8769-917471017092}" type="slidenum">
              <a:rPr lang="en-US">
                <a:solidFill>
                  <a:prstClr val="black"/>
                </a:solidFill>
                <a:latin typeface="Arial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720087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6216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57199" y="6427788"/>
            <a:ext cx="3483033" cy="189143"/>
          </a:xfrm>
        </p:spPr>
        <p:txBody>
          <a:bodyPr/>
          <a:lstStyle>
            <a:lvl1pPr marL="0" indent="0">
              <a:buNone/>
              <a:defRPr sz="1000"/>
            </a:lvl1pPr>
            <a:lvl5pPr marL="1828800" indent="0" algn="l">
              <a:buNone/>
              <a:defRPr sz="1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3341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solidFill>
                  <a:schemeClr val="accent2"/>
                </a:solidFill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77A99-F7CF-5846-AD73-A439EF31F063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1288"/>
            <a:ext cx="7945438" cy="646112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38963" y="642778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6212682"/>
            <a:ext cx="3084513" cy="430212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76980"/>
            <a:ext cx="4038600" cy="414918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solidFill>
                  <a:schemeClr val="accent5"/>
                </a:solidFill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half" idx="14"/>
          </p:nvPr>
        </p:nvSpPr>
        <p:spPr>
          <a:xfrm>
            <a:off x="4782310" y="1976980"/>
            <a:ext cx="4038600" cy="414918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solidFill>
                  <a:schemeClr val="accent5"/>
                </a:solidFill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726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57199" y="6427788"/>
            <a:ext cx="3483033" cy="189143"/>
          </a:xfrm>
        </p:spPr>
        <p:txBody>
          <a:bodyPr/>
          <a:lstStyle>
            <a:lvl1pPr marL="0" indent="0">
              <a:buNone/>
              <a:defRPr sz="1000"/>
            </a:lvl1pPr>
            <a:lvl5pPr marL="1828800" indent="0" algn="l">
              <a:buNone/>
              <a:defRPr sz="1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3341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457199" y="6427788"/>
            <a:ext cx="3483033" cy="189143"/>
          </a:xfrm>
        </p:spPr>
        <p:txBody>
          <a:bodyPr/>
          <a:lstStyle>
            <a:lvl1pPr marL="0" indent="0">
              <a:buNone/>
              <a:defRPr sz="1000"/>
            </a:lvl1pPr>
            <a:lvl5pPr marL="1828800" indent="0" algn="l">
              <a:buNone/>
              <a:defRPr sz="1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2964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1288"/>
            <a:ext cx="7945438" cy="64611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Box 38"/>
          <p:cNvSpPr txBox="1">
            <a:spLocks noChangeArrowheads="1"/>
          </p:cNvSpPr>
          <p:nvPr userDrawn="1"/>
        </p:nvSpPr>
        <p:spPr bwMode="auto">
          <a:xfrm>
            <a:off x="8756463" y="6494934"/>
            <a:ext cx="306387" cy="22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058" tIns="41029" rIns="82058" bIns="41029">
            <a:spAutoFit/>
          </a:bodyPr>
          <a:lstStyle>
            <a:lvl1pPr eaLnBrk="0" hangingPunct="0">
              <a:defRPr sz="1600">
                <a:solidFill>
                  <a:schemeClr val="bg2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8D93F120-4EF4-C64A-81E0-2F1736F805F0}" type="slidenum">
              <a:rPr lang="en-US" sz="900" smtClean="0">
                <a:solidFill>
                  <a:srgbClr val="007CB7"/>
                </a:solidFill>
                <a:cs typeface="ＭＳ Ｐゴシック" charset="0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900" dirty="0" smtClean="0">
              <a:solidFill>
                <a:srgbClr val="007CB7"/>
              </a:solidFill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21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solidFill>
                  <a:schemeClr val="accent4"/>
                </a:solidFill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77A99-F7CF-5846-AD73-A439EF31F063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47964" y="6464732"/>
            <a:ext cx="3084513" cy="215106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375388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1288"/>
            <a:ext cx="7945438" cy="646112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447964" y="6455496"/>
            <a:ext cx="3084513" cy="215106"/>
          </a:xfrm>
        </p:spPr>
        <p:txBody>
          <a:bodyPr/>
          <a:lstStyle>
            <a:lvl1pPr marL="0" indent="0">
              <a:buNone/>
              <a:defRPr sz="1000" baseline="0"/>
            </a:lvl1pPr>
          </a:lstStyle>
          <a:p>
            <a:pPr lvl="0"/>
            <a:r>
              <a:rPr lang="en-US" dirty="0" smtClean="0"/>
              <a:t>Click to edit Classification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26012"/>
            <a:ext cx="4038600" cy="414918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solidFill>
                  <a:schemeClr val="accent4"/>
                </a:solidFill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half" idx="14"/>
          </p:nvPr>
        </p:nvSpPr>
        <p:spPr>
          <a:xfrm>
            <a:off x="4782310" y="1626012"/>
            <a:ext cx="4038600" cy="4149183"/>
          </a:xfrm>
        </p:spPr>
        <p:txBody>
          <a:bodyPr/>
          <a:lstStyle>
            <a:lvl1pPr>
              <a:defRPr sz="2000" b="0" i="0">
                <a:latin typeface="Arial"/>
                <a:cs typeface="Arial"/>
              </a:defRPr>
            </a:lvl1pPr>
            <a:lvl2pPr>
              <a:defRPr sz="20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solidFill>
                  <a:schemeClr val="accent4"/>
                </a:solidFill>
                <a:latin typeface="Arial Bold"/>
                <a:cs typeface="Arial Bold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78174" y="6351968"/>
            <a:ext cx="461223" cy="365125"/>
          </a:xfrm>
        </p:spPr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897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lide_BKGRND_Cor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9144000" cy="372742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3" name="Picture 13" descr="dtcc_rev_rgb [Converted]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125901" y="2855610"/>
            <a:ext cx="2592516" cy="631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DTCC_pos_4cp.jpg"/>
          <p:cNvPicPr>
            <a:picLocks noChangeAspect="1"/>
          </p:cNvPicPr>
          <p:nvPr userDrawn="1"/>
        </p:nvPicPr>
        <p:blipFill>
          <a:blip r:embed="rId4">
            <a:biLevel thresh="50000"/>
          </a:blip>
          <a:stretch>
            <a:fillRect/>
          </a:stretch>
        </p:blipFill>
        <p:spPr>
          <a:xfrm>
            <a:off x="3125901" y="2854816"/>
            <a:ext cx="2630636" cy="6394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43991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+mj-lt"/>
                <a:cs typeface="Arial Bold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 b="0" i="0">
                <a:latin typeface="Cambria" pitchFamily="18" charset="0"/>
                <a:cs typeface="Arial"/>
              </a:defRPr>
            </a:lvl1pPr>
            <a:lvl2pPr>
              <a:defRPr sz="2000" b="0" i="0">
                <a:latin typeface="Cambria" pitchFamily="18" charset="0"/>
                <a:cs typeface="Arial"/>
              </a:defRPr>
            </a:lvl2pPr>
            <a:lvl3pPr>
              <a:defRPr sz="2000" b="0" i="0">
                <a:latin typeface="Cambria" pitchFamily="18" charset="0"/>
                <a:cs typeface="Arial"/>
              </a:defRPr>
            </a:lvl3pPr>
            <a:lvl4pPr>
              <a:defRPr sz="1800" b="0" i="0">
                <a:latin typeface="Cambria" pitchFamily="18" charset="0"/>
                <a:cs typeface="Arial Bold"/>
              </a:defRPr>
            </a:lvl4pPr>
            <a:lvl5pPr>
              <a:defRPr sz="1800" b="0" i="0">
                <a:latin typeface="Cambria" pitchFamily="18" charset="0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4782310" y="1600200"/>
            <a:ext cx="4038600" cy="4525963"/>
          </a:xfrm>
        </p:spPr>
        <p:txBody>
          <a:bodyPr/>
          <a:lstStyle>
            <a:lvl1pPr>
              <a:defRPr sz="2000" b="0" i="0">
                <a:latin typeface="Cambria" pitchFamily="18" charset="0"/>
                <a:cs typeface="Arial"/>
              </a:defRPr>
            </a:lvl1pPr>
            <a:lvl2pPr>
              <a:defRPr sz="2000" b="0" i="0">
                <a:latin typeface="Cambria" pitchFamily="18" charset="0"/>
                <a:cs typeface="Arial"/>
              </a:defRPr>
            </a:lvl2pPr>
            <a:lvl3pPr>
              <a:defRPr sz="2000" b="0" i="0">
                <a:latin typeface="Cambria" pitchFamily="18" charset="0"/>
                <a:cs typeface="Arial"/>
              </a:defRPr>
            </a:lvl3pPr>
            <a:lvl4pPr>
              <a:defRPr sz="1800" b="0" i="0">
                <a:latin typeface="Cambria" pitchFamily="18" charset="0"/>
                <a:cs typeface="Arial Bold"/>
              </a:defRPr>
            </a:lvl4pPr>
            <a:lvl5pPr>
              <a:defRPr sz="1800" b="0" i="0">
                <a:latin typeface="Cambria" pitchFamily="18" charset="0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4019" y="6427788"/>
            <a:ext cx="45854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32B77A99-F7CF-5846-AD73-A439EF31F063}" type="slidenum">
              <a:rPr lang="en-US" smtClean="0">
                <a:solidFill>
                  <a:srgbClr val="FFFFFF"/>
                </a:solidFill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854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4019" y="6427788"/>
            <a:ext cx="45854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32B77A99-F7CF-5846-AD73-A439EF31F063}" type="slidenum">
              <a:rPr lang="en-US" smtClean="0">
                <a:solidFill>
                  <a:srgbClr val="FFFFFF"/>
                </a:solidFill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591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4019" y="6427788"/>
            <a:ext cx="45854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32B77A99-F7CF-5846-AD73-A439EF31F063}" type="slidenum">
              <a:rPr lang="en-US" smtClean="0">
                <a:solidFill>
                  <a:srgbClr val="FFFFFF"/>
                </a:solidFill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27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4019" y="6427788"/>
            <a:ext cx="45854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32B77A99-F7CF-5846-AD73-A439EF31F063}" type="slidenum">
              <a:rPr lang="en-US" smtClean="0">
                <a:solidFill>
                  <a:srgbClr val="FFFFFF"/>
                </a:solidFill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188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04800"/>
            <a:ext cx="69342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371600"/>
            <a:ext cx="7620000" cy="4800600"/>
          </a:xfrm>
        </p:spPr>
        <p:txBody>
          <a:bodyPr/>
          <a:lstStyle/>
          <a:p>
            <a:r>
              <a:rPr lang="en-US" dirty="0" smtClean="0"/>
              <a:t>Click icon to add table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4019" y="6427788"/>
            <a:ext cx="45854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32B77A99-F7CF-5846-AD73-A439EF31F063}" type="slidenum">
              <a:rPr lang="en-US" smtClean="0">
                <a:solidFill>
                  <a:srgbClr val="FFFFFF"/>
                </a:solidFill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53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600">
                <a:latin typeface="Arial"/>
                <a:cs typeface="Arial"/>
              </a:defRPr>
            </a:lvl3pPr>
            <a:lvl4pPr>
              <a:defRPr sz="1400" b="0" i="0">
                <a:latin typeface="Arial Bold"/>
                <a:cs typeface="Arial Bold"/>
              </a:defRPr>
            </a:lvl4pPr>
            <a:lvl5pPr>
              <a:defRPr sz="1200"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54EC22-46A1-B147-8769-917471017092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143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9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_BKGRND_Corp1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291" y="0"/>
            <a:ext cx="9139418" cy="6858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6412578"/>
            <a:ext cx="9144000" cy="44542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499081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" dirty="0">
                <a:solidFill>
                  <a:srgbClr val="FFFFFF"/>
                </a:solidFill>
                <a:latin typeface="Times"/>
                <a:cs typeface="Times"/>
              </a:rPr>
              <a:t>© DTCC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4019" y="6427788"/>
            <a:ext cx="45854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latin typeface="Times" charset="0"/>
                <a:ea typeface="Times" charset="0"/>
                <a:cs typeface="Times" charset="0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32B77A99-F7CF-5846-AD73-A439EF31F063}" type="slidenum">
              <a:rPr lang="en-US" smtClean="0">
                <a:solidFill>
                  <a:srgbClr val="FFFFFF"/>
                </a:solidFill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452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600" b="1" i="0" kern="1200">
          <a:solidFill>
            <a:schemeClr val="bg1"/>
          </a:solidFill>
          <a:latin typeface="+mj-lt"/>
          <a:ea typeface="ヒラギノ角ゴ Pro W3" charset="-128"/>
          <a:cs typeface="Arial Bold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Cambria" pitchFamily="18" charset="0"/>
          <a:ea typeface="ヒラギノ角ゴ Pro W3" charset="-128"/>
          <a:cs typeface="Arial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Cambria" pitchFamily="18" charset="0"/>
          <a:ea typeface="ヒラギノ角ゴ Pro W3" charset="-128"/>
          <a:cs typeface="Arial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1" descr="slide_BKGRND_Corp1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39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1800" y="6499225"/>
            <a:ext cx="5619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" dirty="0">
                <a:solidFill>
                  <a:srgbClr val="007CB7"/>
                </a:solidFill>
                <a:latin typeface="Times"/>
                <a:ea typeface="ヒラギノ角ゴ Pro W3" charset="-128"/>
                <a:cs typeface="Times"/>
              </a:rPr>
              <a:t>© DTCC</a:t>
            </a:r>
          </a:p>
        </p:txBody>
      </p:sp>
      <p:sp>
        <p:nvSpPr>
          <p:cNvPr id="13" name="Text Box 38"/>
          <p:cNvSpPr txBox="1">
            <a:spLocks noChangeArrowheads="1"/>
          </p:cNvSpPr>
          <p:nvPr userDrawn="1"/>
        </p:nvSpPr>
        <p:spPr bwMode="auto">
          <a:xfrm>
            <a:off x="8756463" y="6494463"/>
            <a:ext cx="306387" cy="22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058" tIns="41029" rIns="82058" bIns="41029">
            <a:spAutoFit/>
          </a:bodyPr>
          <a:lstStyle>
            <a:lvl1pPr eaLnBrk="0" hangingPunct="0">
              <a:defRPr sz="1600">
                <a:solidFill>
                  <a:schemeClr val="bg2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bg2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8D93F120-4EF4-C64A-81E0-2F1736F805F0}" type="slidenum">
              <a:rPr lang="en-US" sz="900" smtClean="0">
                <a:solidFill>
                  <a:srgbClr val="007CB7"/>
                </a:solidFill>
                <a:cs typeface="ＭＳ Ｐゴシック" charset="0"/>
              </a:rPr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900" dirty="0" smtClean="0">
              <a:solidFill>
                <a:srgbClr val="007CB7"/>
              </a:solidFill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397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1" r:id="rId4"/>
    <p:sldLayoutId id="2147483682" r:id="rId5"/>
    <p:sldLayoutId id="2147483683" r:id="rId6"/>
    <p:sldLayoutId id="2147483684" r:id="rId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0B0D11"/>
          </a:solidFill>
          <a:latin typeface="Arial Bold"/>
          <a:ea typeface="ヒラギノ角ゴ Pro W3" charset="-128"/>
          <a:cs typeface="Arial Bold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0B0D11"/>
          </a:solidFill>
          <a:latin typeface="Arial Bold"/>
          <a:ea typeface="ヒラギノ角ゴ Pro W3" charset="-128"/>
          <a:cs typeface="Arial Bold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0B0D11"/>
          </a:solidFill>
          <a:latin typeface="Arial Bold"/>
          <a:ea typeface="ヒラギノ角ゴ Pro W3" charset="-128"/>
          <a:cs typeface="Arial Bold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0B0D11"/>
          </a:solidFill>
          <a:latin typeface="Arial Bold"/>
          <a:ea typeface="ヒラギノ角ゴ Pro W3" charset="-128"/>
          <a:cs typeface="Arial Bold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0B0D11"/>
          </a:solidFill>
          <a:latin typeface="Arial Bold"/>
          <a:ea typeface="ヒラギノ角ゴ Pro W3" charset="-128"/>
          <a:cs typeface="Arial Bold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/>
          <a:ea typeface="ヒラギノ角ゴ Pro W3" charset="-128"/>
          <a:cs typeface="Arial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/>
          <a:ea typeface="ヒラギノ角ゴ Pro W3" charset="-128"/>
          <a:cs typeface="Arial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07CB7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175"/>
          <a:stretch/>
        </p:blipFill>
        <p:spPr>
          <a:xfrm>
            <a:off x="1" y="941045"/>
            <a:ext cx="9146132" cy="331164"/>
          </a:xfrm>
          <a:prstGeom prst="rect">
            <a:avLst/>
          </a:prstGeom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</a:t>
            </a:r>
            <a:r>
              <a:rPr lang="en-US" dirty="0" smtClean="0"/>
              <a:t>level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19163"/>
            <a:ext cx="9144000" cy="1587"/>
          </a:xfrm>
          <a:prstGeom prst="line">
            <a:avLst/>
          </a:prstGeom>
          <a:ln w="381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41288"/>
            <a:ext cx="7945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8963" y="642778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tx1"/>
                </a:solidFill>
                <a:latin typeface="Times"/>
                <a:ea typeface="Times" charset="0"/>
                <a:cs typeface="Times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fld id="{32B77A99-F7CF-5846-AD73-A439EF31F063}" type="slidenum">
              <a:rPr lang="en-US" smtClean="0">
                <a:solidFill>
                  <a:srgbClr val="FFFFFF"/>
                </a:solidFill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8052146" y="6499081"/>
            <a:ext cx="561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defRPr/>
            </a:pPr>
            <a:r>
              <a:rPr lang="en-US" sz="800" baseline="0" dirty="0" smtClean="0">
                <a:solidFill>
                  <a:schemeClr val="tx1"/>
                </a:solidFill>
                <a:latin typeface="Times"/>
                <a:cs typeface="Times"/>
              </a:rPr>
              <a:t>© DTCC</a:t>
            </a:r>
            <a:endParaRPr lang="en-US" sz="800" baseline="0" dirty="0">
              <a:solidFill>
                <a:schemeClr val="tx1"/>
              </a:solidFill>
              <a:latin typeface="Times"/>
              <a:cs typeface="Time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686" r:id="rId6"/>
    <p:sldLayoutId id="2147483687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600" b="0" i="0" kern="1200">
          <a:solidFill>
            <a:schemeClr val="accent5"/>
          </a:solidFill>
          <a:latin typeface="Arial Bold"/>
          <a:ea typeface="ヒラギノ角ゴ Pro W3" charset="-128"/>
          <a:cs typeface="Arial Bold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ヒラギノ角ゴ Pro W3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00" b="0" i="0" kern="1200">
          <a:solidFill>
            <a:schemeClr val="tx1"/>
          </a:solidFill>
          <a:latin typeface="Arial"/>
          <a:ea typeface="ヒラギノ角ゴ Pro W3" charset="-128"/>
          <a:cs typeface="Arial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i="0" kern="1200">
          <a:solidFill>
            <a:schemeClr val="accent4"/>
          </a:solidFill>
          <a:latin typeface="Arial Narrow Bold"/>
          <a:ea typeface="ヒラギノ角ゴ Pro W3" charset="-128"/>
          <a:cs typeface="Arial Narrow Bold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0" i="0" kern="1200">
          <a:solidFill>
            <a:schemeClr val="tx1"/>
          </a:solidFill>
          <a:latin typeface="Arial Narrow"/>
          <a:ea typeface="ヒラギノ角ゴ Pro W3" charset="-128"/>
          <a:cs typeface="Arial Narrow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403"/>
          <a:stretch/>
        </p:blipFill>
        <p:spPr>
          <a:xfrm>
            <a:off x="-9144" y="5513044"/>
            <a:ext cx="9146132" cy="1344956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320041" y="6364224"/>
            <a:ext cx="2488474" cy="3360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-2133" y="2516382"/>
            <a:ext cx="9144000" cy="1065018"/>
          </a:xfrm>
        </p:spPr>
        <p:txBody>
          <a:bodyPr/>
          <a:lstStyle/>
          <a:p>
            <a:pPr algn="ctr"/>
            <a:r>
              <a:rPr lang="en-US" b="1" dirty="0" smtClean="0">
                <a:latin typeface="Arial Bold" pitchFamily="34" charset="0"/>
                <a:ea typeface="Calibri"/>
                <a:cs typeface="Arial Bold" pitchFamily="34" charset="0"/>
              </a:rPr>
              <a:t>Legal Entity Identifier (LEI) Initiative</a:t>
            </a:r>
            <a:br>
              <a:rPr lang="en-US" b="1" dirty="0" smtClean="0">
                <a:latin typeface="Arial Bold" pitchFamily="34" charset="0"/>
                <a:ea typeface="Calibri"/>
                <a:cs typeface="Arial Bold" pitchFamily="34" charset="0"/>
              </a:rPr>
            </a:br>
            <a:r>
              <a:rPr lang="en-US" sz="2800" b="1" dirty="0" smtClean="0">
                <a:latin typeface="Arial Bold" pitchFamily="34" charset="0"/>
                <a:ea typeface="Calibri"/>
                <a:cs typeface="Arial Bold" pitchFamily="34" charset="0"/>
              </a:rPr>
              <a:t>Impact on CSDs</a:t>
            </a:r>
            <a:br>
              <a:rPr lang="en-US" sz="2800" b="1" dirty="0" smtClean="0">
                <a:latin typeface="Arial Bold" pitchFamily="34" charset="0"/>
                <a:ea typeface="Calibri"/>
                <a:cs typeface="Arial Bold" pitchFamily="34" charset="0"/>
              </a:rPr>
            </a:br>
            <a:r>
              <a:rPr lang="en-US" b="1" dirty="0" smtClean="0">
                <a:latin typeface="Arial Bold" pitchFamily="34" charset="0"/>
                <a:ea typeface="Calibri"/>
                <a:cs typeface="Arial Bold" pitchFamily="34" charset="0"/>
              </a:rPr>
              <a:t/>
            </a:r>
            <a:br>
              <a:rPr lang="en-US" b="1" dirty="0" smtClean="0">
                <a:latin typeface="Arial Bold" pitchFamily="34" charset="0"/>
                <a:ea typeface="Calibri"/>
                <a:cs typeface="Arial Bold" pitchFamily="34" charset="0"/>
              </a:rPr>
            </a:br>
            <a:r>
              <a:rPr lang="en-US" sz="3200" b="1" dirty="0">
                <a:latin typeface="Arial Bold" pitchFamily="34" charset="0"/>
                <a:ea typeface="Calibri"/>
                <a:cs typeface="Arial Bold" pitchFamily="34" charset="0"/>
              </a:rPr>
              <a:t/>
            </a:r>
            <a:br>
              <a:rPr lang="en-US" sz="3200" b="1" dirty="0">
                <a:latin typeface="Arial Bold" pitchFamily="34" charset="0"/>
                <a:ea typeface="Calibri"/>
                <a:cs typeface="Arial Bold" pitchFamily="34" charset="0"/>
              </a:rPr>
            </a:br>
            <a:r>
              <a:rPr lang="en-US" sz="3200" b="1" dirty="0">
                <a:latin typeface="Arial Bold" pitchFamily="34" charset="0"/>
                <a:ea typeface="Calibri"/>
                <a:cs typeface="Arial Bold" pitchFamily="34" charset="0"/>
              </a:rPr>
              <a:t/>
            </a:r>
            <a:br>
              <a:rPr lang="en-US" sz="3200" b="1" dirty="0">
                <a:latin typeface="Arial Bold" pitchFamily="34" charset="0"/>
                <a:ea typeface="Calibri"/>
                <a:cs typeface="Arial Bold" pitchFamily="34" charset="0"/>
              </a:rPr>
            </a:b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74813" y="6409776"/>
            <a:ext cx="2360550" cy="215106"/>
          </a:xfrm>
        </p:spPr>
        <p:txBody>
          <a:bodyPr/>
          <a:lstStyle/>
          <a:p>
            <a:r>
              <a:rPr lang="en-US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Controlled – Non-Confidential</a:t>
            </a:r>
            <a:endParaRPr lang="en-US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-9144" y="4093931"/>
            <a:ext cx="9144000" cy="593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prstClr val="black"/>
                </a:solidFill>
                <a:latin typeface="Arial"/>
                <a:ea typeface="ヒラギノ角ゴ Pro W3" charset="-128"/>
                <a:cs typeface="Arial"/>
              </a:rPr>
              <a:t>William Hodash</a:t>
            </a:r>
            <a:r>
              <a:rPr lang="en-US" sz="2000" dirty="0">
                <a:solidFill>
                  <a:prstClr val="black"/>
                </a:solidFill>
                <a:latin typeface="Arial"/>
                <a:ea typeface="ヒラギノ角ゴ Pro W3" charset="-128"/>
                <a:cs typeface="Arial"/>
              </a:rPr>
              <a:t/>
            </a:r>
            <a:br>
              <a:rPr lang="en-US" sz="2000" dirty="0">
                <a:solidFill>
                  <a:prstClr val="black"/>
                </a:solidFill>
                <a:latin typeface="Arial"/>
                <a:ea typeface="ヒラギノ角ゴ Pro W3" charset="-128"/>
                <a:cs typeface="Arial"/>
              </a:rPr>
            </a:br>
            <a:r>
              <a:rPr lang="en-US" sz="2000" dirty="0" smtClean="0">
                <a:solidFill>
                  <a:prstClr val="black"/>
                </a:solidFill>
                <a:latin typeface="Arial"/>
                <a:ea typeface="ヒラギノ角ゴ Pro W3" charset="-128"/>
                <a:cs typeface="Arial"/>
              </a:rPr>
              <a:t>Managing Director, </a:t>
            </a:r>
            <a:r>
              <a:rPr lang="en-US" sz="2000" dirty="0">
                <a:solidFill>
                  <a:prstClr val="black"/>
                </a:solidFill>
                <a:latin typeface="Arial"/>
                <a:ea typeface="ヒラギノ角ゴ Pro W3" charset="-128"/>
                <a:cs typeface="Arial"/>
              </a:rPr>
              <a:t>DTCC </a:t>
            </a:r>
            <a:br>
              <a:rPr lang="en-US" sz="2000" dirty="0">
                <a:solidFill>
                  <a:prstClr val="black"/>
                </a:solidFill>
                <a:latin typeface="Arial"/>
                <a:ea typeface="ヒラギノ角ゴ Pro W3" charset="-128"/>
                <a:cs typeface="Arial"/>
              </a:rPr>
            </a:br>
            <a:endParaRPr lang="en-US" sz="2000" dirty="0">
              <a:solidFill>
                <a:prstClr val="black"/>
              </a:solidFill>
              <a:latin typeface="Arial"/>
              <a:ea typeface="ヒラギノ角ゴ Pro W3" charset="-128"/>
              <a:cs typeface="Arial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4864" y="510540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prstClr val="black"/>
                </a:solidFill>
                <a:latin typeface="Times"/>
                <a:ea typeface="ヒラギノ角ゴ Pro W3" charset="-128"/>
                <a:cs typeface="Times"/>
              </a:rPr>
              <a:t>30 May 2013</a:t>
            </a:r>
            <a:endParaRPr lang="en-US" sz="1200" dirty="0">
              <a:solidFill>
                <a:prstClr val="black"/>
              </a:solidFill>
              <a:latin typeface="Times"/>
              <a:ea typeface="ヒラギノ角ゴ Pro W3" charset="-128"/>
              <a:cs typeface="Time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29" y="525780"/>
            <a:ext cx="2282617" cy="653796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0" y="5493954"/>
            <a:ext cx="9144000" cy="1587"/>
          </a:xfrm>
          <a:prstGeom prst="line">
            <a:avLst/>
          </a:prstGeom>
          <a:ln w="381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811692" y="529066"/>
            <a:ext cx="38844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accent5"/>
                </a:solidFill>
                <a:latin typeface="Arial Bold"/>
                <a:cs typeface="Arial Bold"/>
              </a:rPr>
              <a:t>Data and Repository Services</a:t>
            </a:r>
            <a:endParaRPr lang="en-US" sz="1600" dirty="0">
              <a:solidFill>
                <a:schemeClr val="accent5"/>
              </a:solidFill>
              <a:latin typeface="Arial Bold"/>
              <a:cs typeface="Arial Bold"/>
            </a:endParaRPr>
          </a:p>
        </p:txBody>
      </p:sp>
    </p:spTree>
    <p:extLst>
      <p:ext uri="{BB962C8B-B14F-4D97-AF65-F5344CB8AC3E}">
        <p14:creationId xmlns:p14="http://schemas.microsoft.com/office/powerpoint/2010/main" val="133272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179832" y="249936"/>
            <a:ext cx="8259318" cy="609600"/>
          </a:xfrm>
        </p:spPr>
        <p:txBody>
          <a:bodyPr/>
          <a:lstStyle/>
          <a:p>
            <a:r>
              <a:rPr lang="en-US" sz="2800" dirty="0" smtClean="0"/>
              <a:t>LEI Must Be Standardized Globally</a:t>
            </a:r>
            <a:endParaRPr lang="en-US" sz="2800" dirty="0"/>
          </a:p>
        </p:txBody>
      </p:sp>
      <p:sp>
        <p:nvSpPr>
          <p:cNvPr id="5" name="Content Placeholder 7"/>
          <p:cNvSpPr>
            <a:spLocks noGrp="1"/>
          </p:cNvSpPr>
          <p:nvPr/>
        </p:nvSpPr>
        <p:spPr bwMode="auto">
          <a:xfrm>
            <a:off x="457200" y="1383507"/>
            <a:ext cx="8229600" cy="483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6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The LEI is a single unique 20-character alphanumeric code that is assigned to all entities that are counterparties to financial transactions and listed in an open database, available to all as a public good. The FSB and ROC have endorsed and adopted ISO Standard 17442.</a:t>
            </a:r>
          </a:p>
          <a:p>
            <a:pPr eaLnBrk="1" hangingPunct="1">
              <a:defRPr/>
            </a:pPr>
            <a:endParaRPr lang="en-US" sz="1600" dirty="0" smtClean="0">
              <a:solidFill>
                <a:sysClr val="windowText" lastClr="000000"/>
              </a:solidFill>
            </a:endParaRPr>
          </a:p>
          <a:p>
            <a:pPr eaLnBrk="1" hangingPunct="1">
              <a:defRPr/>
            </a:pPr>
            <a:endParaRPr lang="en-US" sz="1400" dirty="0" smtClean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400050" indent="342900" eaLnBrk="1" hangingPunct="1">
              <a:tabLst>
                <a:tab pos="628650" algn="l"/>
              </a:tabLst>
              <a:defRPr/>
            </a:pPr>
            <a:endParaRPr lang="en-US" sz="1400" dirty="0" smtClean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400050" indent="342900" eaLnBrk="1" hangingPunct="1">
              <a:tabLst>
                <a:tab pos="628650" algn="l"/>
              </a:tabLst>
              <a:defRPr/>
            </a:pPr>
            <a:endParaRPr lang="en-US" sz="1400" dirty="0" smtClean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400050" indent="342900" eaLnBrk="1" hangingPunct="1">
              <a:tabLst>
                <a:tab pos="628650" algn="l"/>
              </a:tabLst>
              <a:defRPr/>
            </a:pPr>
            <a:r>
              <a:rPr lang="en-US" sz="14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Legal Name – Nestle SA</a:t>
            </a:r>
          </a:p>
          <a:p>
            <a:pPr marL="400050" indent="342900" eaLnBrk="1" hangingPunct="1">
              <a:tabLst>
                <a:tab pos="628650" algn="l"/>
              </a:tabLst>
              <a:defRPr/>
            </a:pPr>
            <a:r>
              <a:rPr lang="en-US" sz="14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Address – Avenue Nestle 55, Vevey, Vaud 1800, Switzerland</a:t>
            </a:r>
          </a:p>
          <a:p>
            <a:pPr marL="400050" indent="342900" eaLnBrk="1" hangingPunct="1">
              <a:tabLst>
                <a:tab pos="628650" algn="l"/>
              </a:tabLst>
              <a:defRPr/>
            </a:pPr>
            <a:r>
              <a:rPr lang="en-US" sz="14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Country of formation – Switzerland</a:t>
            </a:r>
          </a:p>
          <a:p>
            <a:pPr marL="400050" indent="342900" eaLnBrk="1" hangingPunct="1">
              <a:tabLst>
                <a:tab pos="628650" algn="l"/>
              </a:tabLst>
              <a:defRPr/>
            </a:pPr>
            <a:r>
              <a:rPr lang="en-US" sz="14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Business Registry name and number</a:t>
            </a:r>
          </a:p>
          <a:p>
            <a:pPr marL="400050" indent="342900" eaLnBrk="1" hangingPunct="1">
              <a:tabLst>
                <a:tab pos="628650" algn="l"/>
              </a:tabLst>
              <a:defRPr/>
            </a:pPr>
            <a:r>
              <a:rPr lang="en-US" sz="14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Entity Status – Active</a:t>
            </a:r>
          </a:p>
          <a:p>
            <a:pPr marL="400050" indent="342900" eaLnBrk="1" hangingPunct="1">
              <a:tabLst>
                <a:tab pos="628650" algn="l"/>
              </a:tabLst>
              <a:defRPr/>
            </a:pPr>
            <a:r>
              <a:rPr lang="en-US" sz="14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Legal Form – Societe Anonyme</a:t>
            </a:r>
          </a:p>
          <a:p>
            <a:pPr marL="400050" indent="342900" eaLnBrk="1" hangingPunct="1">
              <a:tabLst>
                <a:tab pos="628650" algn="l"/>
              </a:tabLst>
              <a:defRPr/>
            </a:pPr>
            <a:r>
              <a:rPr lang="en-US" sz="14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Dates of first assignment, last update</a:t>
            </a:r>
          </a:p>
          <a:p>
            <a:pPr marL="400050" indent="342900" eaLnBrk="1" hangingPunct="1">
              <a:tabLst>
                <a:tab pos="628650" algn="l"/>
              </a:tabLst>
              <a:defRPr/>
            </a:pPr>
            <a:r>
              <a:rPr lang="en-US" sz="140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Date and reason for expiry</a:t>
            </a:r>
          </a:p>
          <a:p>
            <a:pPr eaLnBrk="1" hangingPunct="1">
              <a:defRPr/>
            </a:pPr>
            <a:endParaRPr lang="en-US" sz="160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hangingPunct="1">
              <a:buFont typeface="Arial" pitchFamily="34" charset="0"/>
              <a:buNone/>
              <a:defRPr/>
            </a:pPr>
            <a:endParaRPr lang="en-US" sz="1600" dirty="0" smtClean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1064418" y="2619375"/>
            <a:ext cx="7015163" cy="400050"/>
          </a:xfrm>
          <a:prstGeom prst="rect">
            <a:avLst/>
          </a:prstGeom>
          <a:solidFill>
            <a:srgbClr val="C0504D">
              <a:lumMod val="60000"/>
              <a:lumOff val="40000"/>
            </a:srgbClr>
          </a:solidFill>
        </p:spPr>
        <p:txBody>
          <a:bodyPr>
            <a:spAutoFit/>
          </a:bodyPr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en-US" sz="2000" b="1" dirty="0" smtClean="0"/>
              <a:t>KY37LUS27QQX7BB93L28</a:t>
            </a:r>
            <a:endParaRPr lang="en-US" sz="2000" b="1" dirty="0">
              <a:solidFill>
                <a:prstClr val="black"/>
              </a:solidFill>
              <a:latin typeface="Arial" charset="0"/>
              <a:ea typeface="ヒラギノ角ゴ Pro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5899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LEI Key Public Policy Objective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457199" y="1600200"/>
            <a:ext cx="8222343" cy="4525963"/>
          </a:xfrm>
        </p:spPr>
        <p:txBody>
          <a:bodyPr/>
          <a:lstStyle/>
          <a:p>
            <a:pPr marL="0" indent="0">
              <a:buNone/>
            </a:pPr>
            <a:endParaRPr lang="en-US" u="sng" dirty="0" smtClean="0"/>
          </a:p>
          <a:p>
            <a:pPr marL="0" indent="0" algn="ctr">
              <a:buNone/>
            </a:pPr>
            <a:endParaRPr lang="en-US" sz="2800" dirty="0" smtClean="0"/>
          </a:p>
          <a:p>
            <a:pPr marL="0" indent="0" algn="ctr">
              <a:buNone/>
            </a:pPr>
            <a:r>
              <a:rPr lang="en-US" sz="2800" b="1" dirty="0" smtClean="0"/>
              <a:t>Strengthen systemic risk capabilities of regulators to analyze positions and transactions of firms they oversee on a globally integrated basis</a:t>
            </a:r>
          </a:p>
          <a:p>
            <a:pPr lvl="1" algn="ctr"/>
            <a:endParaRPr lang="en-US" sz="2800" b="1" dirty="0" smtClean="0"/>
          </a:p>
          <a:p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427788"/>
            <a:ext cx="2133600" cy="365125"/>
          </a:xfrm>
          <a:prstGeom prst="rect">
            <a:avLst/>
          </a:prstGeom>
        </p:spPr>
        <p:txBody>
          <a:bodyPr/>
          <a:lstStyle/>
          <a:p>
            <a:fld id="{9B1F821A-7C3A-554A-93A4-6F985E9A21F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15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209550"/>
            <a:ext cx="7616825" cy="541338"/>
          </a:xfrm>
        </p:spPr>
        <p:txBody>
          <a:bodyPr/>
          <a:lstStyle/>
          <a:p>
            <a:pPr algn="l" eaLnBrk="1" hangingPunct="1"/>
            <a:r>
              <a:rPr lang="en-US" sz="2800" dirty="0"/>
              <a:t>Global LEI Initiative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00024" y="1498600"/>
            <a:ext cx="8486775" cy="4695825"/>
          </a:xfrm>
        </p:spPr>
        <p:txBody>
          <a:bodyPr rtlCol="0">
            <a:noAutofit/>
          </a:bodyPr>
          <a:lstStyle/>
          <a:p>
            <a:pPr lvl="1" indent="-347472" eaLnBrk="1" fontAlgn="auto" hangingPunct="1">
              <a:spcAft>
                <a:spcPts val="0"/>
              </a:spcAft>
              <a:buFont typeface="Symbol"/>
              <a:buChar char="·"/>
              <a:defRPr/>
            </a:pPr>
            <a:endParaRPr lang="en-US" dirty="0" smtClean="0"/>
          </a:p>
          <a:p>
            <a:pPr lvl="1" indent="-347472" eaLnBrk="1" fontAlgn="auto" hangingPunct="1">
              <a:spcAft>
                <a:spcPts val="0"/>
              </a:spcAft>
              <a:buFont typeface="Symbol"/>
              <a:buChar char="·"/>
              <a:defRPr/>
            </a:pPr>
            <a:r>
              <a:rPr lang="en-US" dirty="0" smtClean="0"/>
              <a:t>In response to G-20 mandate, the FSB developed </a:t>
            </a:r>
            <a:r>
              <a:rPr lang="en-US" dirty="0" smtClean="0">
                <a:ea typeface="Geneva"/>
                <a:cs typeface="Geneva"/>
              </a:rPr>
              <a:t>15 high-level </a:t>
            </a:r>
            <a:r>
              <a:rPr lang="en-US" dirty="0">
                <a:ea typeface="Geneva"/>
                <a:cs typeface="Geneva"/>
              </a:rPr>
              <a:t>p</a:t>
            </a:r>
            <a:r>
              <a:rPr lang="en-US" dirty="0" smtClean="0">
                <a:ea typeface="Geneva"/>
                <a:cs typeface="Geneva"/>
              </a:rPr>
              <a:t>rinciples for LEI. Three of note for CSDs state that the global LEI system should:</a:t>
            </a:r>
          </a:p>
          <a:p>
            <a:pPr lvl="2" indent="-347472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Support  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a  high  degree  of  federation  and  local implementation under agreed and implemented common standards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lvl="2" indent="-347472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Allow 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the local provision by Local Operating Units of all LEI functions which the ROC determines are not required to be centralised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lvl="2" indent="-347472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Promote 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the provision of accurate LEI reference data at the local level from LEI registrants and ensure global uniqueness of the registrants.</a:t>
            </a:r>
          </a:p>
          <a:p>
            <a:pPr marL="400050" lvl="1" indent="0">
              <a:buNone/>
            </a:pPr>
            <a:r>
              <a:rPr lang="en-US" sz="600" dirty="0"/>
              <a:t> </a:t>
            </a:r>
            <a:endParaRPr lang="en-US" sz="3800" dirty="0" smtClean="0"/>
          </a:p>
          <a:p>
            <a:pPr lvl="1" indent="-347472" eaLnBrk="1" fontAlgn="auto" hangingPunct="1">
              <a:spcAft>
                <a:spcPts val="0"/>
              </a:spcAft>
              <a:buFont typeface="Symbol"/>
              <a:buChar char="·"/>
              <a:defRPr/>
            </a:pPr>
            <a:r>
              <a:rPr lang="en-US" dirty="0" smtClean="0">
                <a:ea typeface="Geneva"/>
                <a:cs typeface="Geneva"/>
              </a:rPr>
              <a:t>FSB transitioned its responsibilities to the Regulatory Oversight Committee (ROC) in January 2013. The ROC adopted the FSB principles.</a:t>
            </a:r>
          </a:p>
          <a:p>
            <a:pPr lvl="1" indent="-347472" eaLnBrk="1" fontAlgn="auto" hangingPunct="1">
              <a:spcAft>
                <a:spcPts val="0"/>
              </a:spcAft>
              <a:buFont typeface="Symbol"/>
              <a:buChar char="·"/>
              <a:defRPr/>
            </a:pPr>
            <a:r>
              <a:rPr lang="en-US" dirty="0" smtClean="0">
                <a:ea typeface="Geneva"/>
                <a:cs typeface="Geneva"/>
              </a:rPr>
              <a:t>In March 2013, ROC s</a:t>
            </a:r>
            <a:r>
              <a:rPr lang="en-US" dirty="0" smtClean="0"/>
              <a:t>et </a:t>
            </a:r>
            <a:r>
              <a:rPr lang="en-US" dirty="0"/>
              <a:t>out criteria for issuance of the pre-LEI identifiers that could provide an interim solution for the establishment of the Global LEI System consistent with FSB LEI </a:t>
            </a:r>
            <a:r>
              <a:rPr lang="en-US" dirty="0" smtClean="0"/>
              <a:t>principles. </a:t>
            </a:r>
            <a:endParaRPr lang="en-US" dirty="0"/>
          </a:p>
          <a:p>
            <a:pPr lvl="1" indent="-347472" eaLnBrk="1" fontAlgn="auto" hangingPunct="1">
              <a:spcAft>
                <a:spcPts val="0"/>
              </a:spcAft>
              <a:buFont typeface="Symbol"/>
              <a:buChar char="·"/>
              <a:defRPr/>
            </a:pPr>
            <a:endParaRPr lang="en-US" dirty="0" smtClean="0">
              <a:ea typeface="Geneva"/>
              <a:cs typeface="Geneva"/>
            </a:endParaRPr>
          </a:p>
          <a:p>
            <a:pPr indent="-347472"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4992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sz="2800" dirty="0" smtClean="0"/>
              <a:t>Key Requirement: Data Quality</a:t>
            </a:r>
            <a:endParaRPr lang="en-US" sz="28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457199" y="1600200"/>
            <a:ext cx="8222343" cy="4525963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 smtClean="0"/>
              <a:t>Challenges </a:t>
            </a:r>
            <a:r>
              <a:rPr lang="en-US" sz="1800" b="1" dirty="0"/>
              <a:t>of Maintaining Data </a:t>
            </a:r>
            <a:r>
              <a:rPr lang="en-US" sz="1800" b="1" dirty="0" smtClean="0"/>
              <a:t>Quality</a:t>
            </a:r>
          </a:p>
          <a:p>
            <a:pPr marL="0" indent="0">
              <a:buNone/>
            </a:pPr>
            <a:endParaRPr lang="en-US" sz="1800" dirty="0"/>
          </a:p>
          <a:p>
            <a:pPr lvl="0"/>
            <a:r>
              <a:rPr lang="en-US" sz="1600" dirty="0"/>
              <a:t>Maintaining singularity (i.e., no duplication</a:t>
            </a:r>
            <a:r>
              <a:rPr lang="en-US" sz="1600" dirty="0" smtClean="0"/>
              <a:t>)</a:t>
            </a:r>
          </a:p>
          <a:p>
            <a:pPr lvl="0"/>
            <a:endParaRPr lang="en-US" sz="1600" dirty="0"/>
          </a:p>
          <a:p>
            <a:pPr lvl="0"/>
            <a:r>
              <a:rPr lang="en-US" sz="1600" dirty="0"/>
              <a:t>Ensuring initial and on-going </a:t>
            </a:r>
            <a:r>
              <a:rPr lang="en-US" sz="1600" dirty="0" smtClean="0"/>
              <a:t>accuracy</a:t>
            </a:r>
            <a:endParaRPr lang="en-US" sz="1600" dirty="0"/>
          </a:p>
          <a:p>
            <a:pPr lvl="1"/>
            <a:r>
              <a:rPr lang="en-US" sz="1600" dirty="0" smtClean="0"/>
              <a:t>Self-registration and on-going maintenance is </a:t>
            </a:r>
            <a:r>
              <a:rPr lang="en-US" sz="1600" dirty="0"/>
              <a:t>neither mandated nor </a:t>
            </a:r>
            <a:r>
              <a:rPr lang="en-US" sz="1600" dirty="0" smtClean="0"/>
              <a:t>does it ensure accuracy</a:t>
            </a:r>
          </a:p>
          <a:p>
            <a:pPr lvl="1"/>
            <a:r>
              <a:rPr lang="en-US" sz="1600" dirty="0" smtClean="0"/>
              <a:t>Official </a:t>
            </a:r>
            <a:r>
              <a:rPr lang="en-US" sz="1600" dirty="0"/>
              <a:t>jurisdictional Entity </a:t>
            </a:r>
            <a:r>
              <a:rPr lang="en-US" sz="1600" dirty="0" smtClean="0"/>
              <a:t>Registries tend </a:t>
            </a:r>
            <a:r>
              <a:rPr lang="en-US" sz="1600" dirty="0"/>
              <a:t>to </a:t>
            </a:r>
            <a:r>
              <a:rPr lang="en-US" sz="1600" dirty="0" smtClean="0"/>
              <a:t>be </a:t>
            </a:r>
            <a:r>
              <a:rPr lang="en-US" sz="1600" dirty="0"/>
              <a:t>non-public, </a:t>
            </a:r>
            <a:r>
              <a:rPr lang="en-US" sz="1600" dirty="0" smtClean="0"/>
              <a:t>incomplete, and periodically updated</a:t>
            </a:r>
            <a:endParaRPr lang="en-US" sz="1600" dirty="0"/>
          </a:p>
          <a:p>
            <a:pPr lvl="1"/>
            <a:r>
              <a:rPr lang="en-US" sz="1600" dirty="0"/>
              <a:t>Applying corporate actions in a consistent manner across jurisdictions is </a:t>
            </a:r>
            <a:r>
              <a:rPr lang="en-US" sz="1600" dirty="0" smtClean="0"/>
              <a:t>difficult</a:t>
            </a:r>
          </a:p>
          <a:p>
            <a:pPr lvl="1"/>
            <a:r>
              <a:rPr lang="en-US" sz="1600" dirty="0" smtClean="0"/>
              <a:t>Thus, </a:t>
            </a:r>
            <a:r>
              <a:rPr lang="en-US" sz="1600" b="1" i="1" dirty="0" smtClean="0"/>
              <a:t>validation</a:t>
            </a:r>
            <a:r>
              <a:rPr lang="en-US" sz="1600" dirty="0" smtClean="0"/>
              <a:t> is essential</a:t>
            </a:r>
          </a:p>
          <a:p>
            <a:pPr marL="0" lvl="0" indent="0">
              <a:buNone/>
            </a:pPr>
            <a:r>
              <a:rPr lang="en-US" dirty="0" smtClean="0"/>
              <a:t> </a:t>
            </a:r>
          </a:p>
          <a:p>
            <a:pPr lvl="0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427788"/>
            <a:ext cx="2133600" cy="365125"/>
          </a:xfrm>
          <a:prstGeom prst="rect">
            <a:avLst/>
          </a:prstGeom>
        </p:spPr>
        <p:txBody>
          <a:bodyPr/>
          <a:lstStyle/>
          <a:p>
            <a:fld id="{9B1F821A-7C3A-554A-93A4-6F985E9A21F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0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209550"/>
            <a:ext cx="7616825" cy="541338"/>
          </a:xfrm>
        </p:spPr>
        <p:txBody>
          <a:bodyPr/>
          <a:lstStyle/>
          <a:p>
            <a:pPr algn="l" eaLnBrk="1" hangingPunct="1"/>
            <a:r>
              <a:rPr lang="en-US" sz="2800" dirty="0" smtClean="0"/>
              <a:t>Impact for CSDs</a:t>
            </a:r>
            <a:endParaRPr lang="en-US" sz="2800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00024" y="1498600"/>
            <a:ext cx="8486775" cy="4695825"/>
          </a:xfrm>
        </p:spPr>
        <p:txBody>
          <a:bodyPr rtlCol="0">
            <a:noAutofit/>
          </a:bodyPr>
          <a:lstStyle/>
          <a:p>
            <a:pPr lvl="1" indent="-347472" eaLnBrk="1" fontAlgn="auto" hangingPunct="1">
              <a:spcAft>
                <a:spcPts val="0"/>
              </a:spcAft>
              <a:buFont typeface="Symbol"/>
              <a:buChar char="·"/>
              <a:defRPr/>
            </a:pPr>
            <a:r>
              <a:rPr lang="en-US" dirty="0" smtClean="0"/>
              <a:t>Use LEI and future “relationship” data in internal risk management and reference data systems</a:t>
            </a:r>
          </a:p>
          <a:p>
            <a:pPr lvl="1" indent="-347472" eaLnBrk="1" fontAlgn="auto" hangingPunct="1">
              <a:spcAft>
                <a:spcPts val="0"/>
              </a:spcAft>
              <a:buFont typeface="Symbol"/>
              <a:buChar char="·"/>
              <a:defRPr/>
            </a:pPr>
            <a:r>
              <a:rPr lang="en-US" dirty="0" smtClean="0"/>
              <a:t>Potentially register and maintain LEI data with express permission of legal entities that are customers</a:t>
            </a:r>
          </a:p>
          <a:p>
            <a:pPr lvl="1" indent="-347472" eaLnBrk="1" fontAlgn="auto" hangingPunct="1">
              <a:spcAft>
                <a:spcPts val="0"/>
              </a:spcAft>
              <a:buFont typeface="Symbol"/>
              <a:buChar char="·"/>
              <a:defRPr/>
            </a:pPr>
            <a:r>
              <a:rPr lang="en-US" dirty="0" smtClean="0"/>
              <a:t>Potentially perform the role of an LOU alone or in partnership with another</a:t>
            </a:r>
          </a:p>
          <a:p>
            <a:pPr lvl="1" indent="-347472" eaLnBrk="1" fontAlgn="auto" hangingPunct="1">
              <a:spcAft>
                <a:spcPts val="0"/>
              </a:spcAft>
              <a:buFont typeface="Symbol"/>
              <a:buChar char="·"/>
              <a:defRPr/>
            </a:pPr>
            <a:r>
              <a:rPr lang="en-US" dirty="0" smtClean="0"/>
              <a:t>DTCC and SWIFT are open to partnering with CSDs and NNAs. Potential to share:</a:t>
            </a:r>
          </a:p>
          <a:p>
            <a:pPr lvl="2" indent="-347472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Expertise</a:t>
            </a:r>
          </a:p>
          <a:p>
            <a:pPr lvl="2" indent="-347472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Technology</a:t>
            </a:r>
          </a:p>
          <a:p>
            <a:pPr lvl="2" indent="-347472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Operating Platform</a:t>
            </a:r>
          </a:p>
          <a:p>
            <a:pPr lvl="2" indent="-347472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Revenue</a:t>
            </a:r>
          </a:p>
          <a:p>
            <a:pPr marL="395478" lvl="1" indent="0" eaLnBrk="1" fontAlgn="auto" hangingPunct="1">
              <a:spcAft>
                <a:spcPts val="0"/>
              </a:spcAft>
              <a:buNone/>
              <a:defRPr/>
            </a:pPr>
            <a:endParaRPr lang="en-US" dirty="0" smtClean="0"/>
          </a:p>
          <a:p>
            <a:pPr indent="-347472"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3998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90500" y="190500"/>
            <a:ext cx="7658100" cy="720725"/>
          </a:xfrm>
        </p:spPr>
        <p:txBody>
          <a:bodyPr/>
          <a:lstStyle/>
          <a:p>
            <a:pPr algn="l" eaLnBrk="1" hangingPunct="1"/>
            <a:r>
              <a:rPr lang="en-US" sz="2800" dirty="0" smtClean="0"/>
              <a:t>Example of a Pre-LOU: CICI Utility</a:t>
            </a:r>
            <a:endParaRPr lang="en-US" sz="2800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4" y="1322388"/>
            <a:ext cx="8124826" cy="484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701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TCC new template_06">
  <a:themeElements>
    <a:clrScheme name="Custom 11">
      <a:dk1>
        <a:sysClr val="windowText" lastClr="000000"/>
      </a:dk1>
      <a:lt1>
        <a:srgbClr val="FFFFFF"/>
      </a:lt1>
      <a:dk2>
        <a:srgbClr val="000000"/>
      </a:dk2>
      <a:lt2>
        <a:srgbClr val="FFFFFE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6_DTCC_NEW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DTCC_Branded_Templates-Powerpoint_Template-Data_And_Repository_Services">
  <a:themeElements>
    <a:clrScheme name="DTCC_New_Color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FCCF18"/>
      </a:accent1>
      <a:accent2>
        <a:srgbClr val="54A939"/>
      </a:accent2>
      <a:accent3>
        <a:srgbClr val="E16E22"/>
      </a:accent3>
      <a:accent4>
        <a:srgbClr val="007CB7"/>
      </a:accent4>
      <a:accent5>
        <a:srgbClr val="4B4F50"/>
      </a:accent5>
      <a:accent6>
        <a:srgbClr val="0B0D11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389</Words>
  <Application>Microsoft Office PowerPoint</Application>
  <PresentationFormat>On-screen Show (4:3)</PresentationFormat>
  <Paragraphs>63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1_DTCC new template_06</vt:lpstr>
      <vt:lpstr>6_DTCC_NEW</vt:lpstr>
      <vt:lpstr>DTCC_Branded_Templates-Powerpoint_Template-Data_And_Repository_Services</vt:lpstr>
      <vt:lpstr>Legal Entity Identifier (LEI) Initiative Impact on CSDs    </vt:lpstr>
      <vt:lpstr>LEI Must Be Standardized Globally</vt:lpstr>
      <vt:lpstr>LEI Key Public Policy Objective</vt:lpstr>
      <vt:lpstr>Global LEI Initiative</vt:lpstr>
      <vt:lpstr>Key Requirement: Data Quality</vt:lpstr>
      <vt:lpstr>Impact for CSDs</vt:lpstr>
      <vt:lpstr>Example of a Pre-LOU: CICI Utility</vt:lpstr>
    </vt:vector>
  </TitlesOfParts>
  <Company>DTCC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fda</dc:title>
  <dc:creator>Zhu, Zhiyong</dc:creator>
  <cp:lastModifiedBy>Hodash, William M.</cp:lastModifiedBy>
  <cp:revision>20</cp:revision>
  <dcterms:created xsi:type="dcterms:W3CDTF">2013-04-25T14:30:56Z</dcterms:created>
  <dcterms:modified xsi:type="dcterms:W3CDTF">2013-05-09T20:28:30Z</dcterms:modified>
</cp:coreProperties>
</file>