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8" r:id="rId2"/>
    <p:sldId id="284" r:id="rId3"/>
    <p:sldId id="298" r:id="rId4"/>
    <p:sldId id="291" r:id="rId5"/>
    <p:sldId id="299" r:id="rId6"/>
    <p:sldId id="293" r:id="rId7"/>
    <p:sldId id="294" r:id="rId8"/>
    <p:sldId id="295" r:id="rId9"/>
    <p:sldId id="300" r:id="rId10"/>
    <p:sldId id="296" r:id="rId11"/>
    <p:sldId id="261" r:id="rId12"/>
  </p:sldIdLst>
  <p:sldSz cx="10693400" cy="7561263"/>
  <p:notesSz cx="6794500" cy="9918700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1C78"/>
    <a:srgbClr val="660066"/>
    <a:srgbClr val="CC0000"/>
    <a:srgbClr val="33CCCC"/>
    <a:srgbClr val="E31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362" y="-276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010" y="-77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image" Target="../media/image21.jpg"/><Relationship Id="rId4" Type="http://schemas.openxmlformats.org/officeDocument/2006/relationships/image" Target="../media/image2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image" Target="../media/image21.jpg"/><Relationship Id="rId4" Type="http://schemas.openxmlformats.org/officeDocument/2006/relationships/image" Target="../media/image24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079326-F410-4119-85F9-0882ADC499E1}" type="doc">
      <dgm:prSet loTypeId="urn:microsoft.com/office/officeart/2008/layout/PictureAccentList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ZA"/>
        </a:p>
      </dgm:t>
    </dgm:pt>
    <dgm:pt modelId="{2D705042-1932-46D8-BBB5-949AB7454F0A}">
      <dgm:prSet custT="1"/>
      <dgm:spPr/>
      <dgm:t>
        <a:bodyPr/>
        <a:lstStyle/>
        <a:p>
          <a:r>
            <a:rPr lang="en-ZA" sz="5400" b="1" dirty="0" smtClean="0">
              <a:latin typeface="Arial" pitchFamily="34" charset="0"/>
              <a:cs typeface="Arial" pitchFamily="34" charset="0"/>
            </a:rPr>
            <a:t>RECR</a:t>
          </a:r>
          <a:r>
            <a:rPr lang="en-ZA" sz="2800" b="1" dirty="0" smtClean="0">
              <a:latin typeface="Arial" pitchFamily="34" charset="0"/>
              <a:cs typeface="Arial" pitchFamily="34" charset="0"/>
            </a:rPr>
            <a:t> </a:t>
          </a:r>
          <a:endParaRPr lang="en-ZA" sz="2800" b="1" dirty="0">
            <a:latin typeface="Arial" pitchFamily="34" charset="0"/>
            <a:cs typeface="Arial" pitchFamily="34" charset="0"/>
          </a:endParaRPr>
        </a:p>
      </dgm:t>
    </dgm:pt>
    <dgm:pt modelId="{788AD250-EE7C-4C44-8BE0-7628A49A3F0B}" type="parTrans" cxnId="{EB2FB915-B6DB-4428-A3C6-4F0357665C88}">
      <dgm:prSet/>
      <dgm:spPr/>
      <dgm:t>
        <a:bodyPr/>
        <a:lstStyle/>
        <a:p>
          <a:endParaRPr lang="en-ZA" sz="2800"/>
        </a:p>
      </dgm:t>
    </dgm:pt>
    <dgm:pt modelId="{BAEFF6A2-6963-4047-8E4C-2AC304B08ECD}" type="sibTrans" cxnId="{EB2FB915-B6DB-4428-A3C6-4F0357665C88}">
      <dgm:prSet/>
      <dgm:spPr/>
      <dgm:t>
        <a:bodyPr/>
        <a:lstStyle/>
        <a:p>
          <a:endParaRPr lang="en-ZA" sz="2800"/>
        </a:p>
      </dgm:t>
    </dgm:pt>
    <dgm:pt modelId="{6CF2E347-C246-43B6-BA77-F11043E6D4DC}">
      <dgm:prSet custT="1"/>
      <dgm:spPr/>
      <dgm:t>
        <a:bodyPr/>
        <a:lstStyle/>
        <a:p>
          <a:r>
            <a:rPr lang="en-ZA" sz="3200" b="1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R</a:t>
          </a:r>
          <a:r>
            <a:rPr lang="en-ZA" sz="3200" dirty="0" smtClean="0">
              <a:latin typeface="Arial" pitchFamily="34" charset="0"/>
              <a:cs typeface="Arial" pitchFamily="34" charset="0"/>
            </a:rPr>
            <a:t>evenue – generate income for Strate </a:t>
          </a:r>
          <a:endParaRPr lang="en-ZA" sz="3200" dirty="0">
            <a:latin typeface="Arial" pitchFamily="34" charset="0"/>
            <a:cs typeface="Arial" pitchFamily="34" charset="0"/>
          </a:endParaRPr>
        </a:p>
      </dgm:t>
    </dgm:pt>
    <dgm:pt modelId="{20BC8AFF-6339-4E07-A6EA-8C7C0458E697}" type="parTrans" cxnId="{885276E0-33F8-42F0-BEEE-8F4B63EAC842}">
      <dgm:prSet/>
      <dgm:spPr/>
      <dgm:t>
        <a:bodyPr/>
        <a:lstStyle/>
        <a:p>
          <a:endParaRPr lang="en-ZA" sz="2800"/>
        </a:p>
      </dgm:t>
    </dgm:pt>
    <dgm:pt modelId="{C58D083B-4143-4932-9345-A73A1CE9119E}" type="sibTrans" cxnId="{885276E0-33F8-42F0-BEEE-8F4B63EAC842}">
      <dgm:prSet/>
      <dgm:spPr/>
      <dgm:t>
        <a:bodyPr/>
        <a:lstStyle/>
        <a:p>
          <a:endParaRPr lang="en-ZA" sz="2800"/>
        </a:p>
      </dgm:t>
    </dgm:pt>
    <dgm:pt modelId="{69AC364F-3C20-4132-B0B5-20FF062F4D1E}">
      <dgm:prSet custT="1"/>
      <dgm:spPr/>
      <dgm:t>
        <a:bodyPr/>
        <a:lstStyle/>
        <a:p>
          <a:r>
            <a:rPr lang="en-ZA" sz="3200" b="1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E</a:t>
          </a:r>
          <a:r>
            <a:rPr lang="en-ZA" sz="3200" dirty="0" smtClean="0">
              <a:latin typeface="Arial" pitchFamily="34" charset="0"/>
              <a:cs typeface="Arial" pitchFamily="34" charset="0"/>
            </a:rPr>
            <a:t>fficiency – bring efficiencies to the market or Strate</a:t>
          </a:r>
          <a:endParaRPr lang="en-ZA" sz="3200" dirty="0">
            <a:latin typeface="Arial" pitchFamily="34" charset="0"/>
            <a:cs typeface="Arial" pitchFamily="34" charset="0"/>
          </a:endParaRPr>
        </a:p>
      </dgm:t>
    </dgm:pt>
    <dgm:pt modelId="{CAE321B3-865E-4123-8EF6-A4A36A1F5CD1}" type="parTrans" cxnId="{CC5B1ECB-E35A-4FE2-87E5-A754F9EEF799}">
      <dgm:prSet/>
      <dgm:spPr/>
      <dgm:t>
        <a:bodyPr/>
        <a:lstStyle/>
        <a:p>
          <a:endParaRPr lang="en-ZA" sz="2800"/>
        </a:p>
      </dgm:t>
    </dgm:pt>
    <dgm:pt modelId="{2E2EF854-E3F5-4AD4-989B-26D40AAEF484}" type="sibTrans" cxnId="{CC5B1ECB-E35A-4FE2-87E5-A754F9EEF799}">
      <dgm:prSet/>
      <dgm:spPr/>
      <dgm:t>
        <a:bodyPr/>
        <a:lstStyle/>
        <a:p>
          <a:endParaRPr lang="en-ZA" sz="2800"/>
        </a:p>
      </dgm:t>
    </dgm:pt>
    <dgm:pt modelId="{F9585A0B-3EBC-4A7A-8BF3-D57B33DE86FD}">
      <dgm:prSet custT="1"/>
      <dgm:spPr/>
      <dgm:t>
        <a:bodyPr/>
        <a:lstStyle/>
        <a:p>
          <a:r>
            <a:rPr lang="en-ZA" sz="3200" b="1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C</a:t>
          </a:r>
          <a:r>
            <a:rPr lang="en-ZA" sz="3200" dirty="0" smtClean="0">
              <a:latin typeface="Arial" pitchFamily="34" charset="0"/>
              <a:cs typeface="Arial" pitchFamily="34" charset="0"/>
            </a:rPr>
            <a:t>ost Reduction – reduce costs for the market or Strate </a:t>
          </a:r>
          <a:endParaRPr lang="en-ZA" sz="3200" dirty="0">
            <a:latin typeface="Arial" pitchFamily="34" charset="0"/>
            <a:cs typeface="Arial" pitchFamily="34" charset="0"/>
          </a:endParaRPr>
        </a:p>
      </dgm:t>
    </dgm:pt>
    <dgm:pt modelId="{ADD93691-3BCC-4188-B6AD-B0EA3107C1C8}" type="parTrans" cxnId="{0AADEE0E-080A-4C16-A6DA-C2DC120EC717}">
      <dgm:prSet/>
      <dgm:spPr/>
      <dgm:t>
        <a:bodyPr/>
        <a:lstStyle/>
        <a:p>
          <a:endParaRPr lang="en-ZA" sz="2800"/>
        </a:p>
      </dgm:t>
    </dgm:pt>
    <dgm:pt modelId="{B194D355-E662-4E77-9943-B921C59904E0}" type="sibTrans" cxnId="{0AADEE0E-080A-4C16-A6DA-C2DC120EC717}">
      <dgm:prSet/>
      <dgm:spPr/>
      <dgm:t>
        <a:bodyPr/>
        <a:lstStyle/>
        <a:p>
          <a:endParaRPr lang="en-ZA" sz="2800"/>
        </a:p>
      </dgm:t>
    </dgm:pt>
    <dgm:pt modelId="{8339CB51-E9DC-4269-B616-C3C254D4DF4D}">
      <dgm:prSet custT="1"/>
      <dgm:spPr/>
      <dgm:t>
        <a:bodyPr/>
        <a:lstStyle/>
        <a:p>
          <a:r>
            <a:rPr lang="en-ZA" sz="3200" b="1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R</a:t>
          </a:r>
          <a:r>
            <a:rPr lang="en-ZA" sz="3200" dirty="0" smtClean="0">
              <a:latin typeface="Arial" pitchFamily="34" charset="0"/>
              <a:cs typeface="Arial" pitchFamily="34" charset="0"/>
            </a:rPr>
            <a:t>isk Reduction – reduce risk for the market or Strate</a:t>
          </a:r>
          <a:endParaRPr lang="en-ZA" sz="3200" dirty="0">
            <a:latin typeface="Arial" pitchFamily="34" charset="0"/>
            <a:cs typeface="Arial" pitchFamily="34" charset="0"/>
          </a:endParaRPr>
        </a:p>
      </dgm:t>
    </dgm:pt>
    <dgm:pt modelId="{17732950-810D-4167-B222-2C934B80B530}" type="parTrans" cxnId="{73086BF4-E791-4DF4-A3D9-76933F2A819C}">
      <dgm:prSet/>
      <dgm:spPr/>
      <dgm:t>
        <a:bodyPr/>
        <a:lstStyle/>
        <a:p>
          <a:endParaRPr lang="en-ZA" sz="2800"/>
        </a:p>
      </dgm:t>
    </dgm:pt>
    <dgm:pt modelId="{5590C5A7-26D3-42C2-9C68-1E6ACBA041C7}" type="sibTrans" cxnId="{73086BF4-E791-4DF4-A3D9-76933F2A819C}">
      <dgm:prSet/>
      <dgm:spPr/>
      <dgm:t>
        <a:bodyPr/>
        <a:lstStyle/>
        <a:p>
          <a:endParaRPr lang="en-ZA" sz="2800"/>
        </a:p>
      </dgm:t>
    </dgm:pt>
    <dgm:pt modelId="{FB002AD8-F4FF-4DBD-B7CD-D9466AB2B343}" type="pres">
      <dgm:prSet presAssocID="{9D079326-F410-4119-85F9-0882ADC499E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ZA"/>
        </a:p>
      </dgm:t>
    </dgm:pt>
    <dgm:pt modelId="{4372155F-97AC-4296-87EB-8C1DC26A629D}" type="pres">
      <dgm:prSet presAssocID="{2D705042-1932-46D8-BBB5-949AB7454F0A}" presName="root" presStyleCnt="0">
        <dgm:presLayoutVars>
          <dgm:chMax/>
          <dgm:chPref val="4"/>
        </dgm:presLayoutVars>
      </dgm:prSet>
      <dgm:spPr/>
    </dgm:pt>
    <dgm:pt modelId="{0702430B-E6E2-492C-9686-EF1EF0D6B46D}" type="pres">
      <dgm:prSet presAssocID="{2D705042-1932-46D8-BBB5-949AB7454F0A}" presName="rootComposite" presStyleCnt="0">
        <dgm:presLayoutVars/>
      </dgm:prSet>
      <dgm:spPr/>
    </dgm:pt>
    <dgm:pt modelId="{8382E640-24EB-4983-BE02-00B352E039E3}" type="pres">
      <dgm:prSet presAssocID="{2D705042-1932-46D8-BBB5-949AB7454F0A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en-ZA"/>
        </a:p>
      </dgm:t>
    </dgm:pt>
    <dgm:pt modelId="{4FC7B1E8-589F-43D4-9F19-9E6C26500462}" type="pres">
      <dgm:prSet presAssocID="{2D705042-1932-46D8-BBB5-949AB7454F0A}" presName="childShape" presStyleCnt="0">
        <dgm:presLayoutVars>
          <dgm:chMax val="0"/>
          <dgm:chPref val="0"/>
        </dgm:presLayoutVars>
      </dgm:prSet>
      <dgm:spPr/>
    </dgm:pt>
    <dgm:pt modelId="{C98FF456-184A-40B1-B4F5-FED109D8A5B9}" type="pres">
      <dgm:prSet presAssocID="{6CF2E347-C246-43B6-BA77-F11043E6D4DC}" presName="childComposite" presStyleCnt="0">
        <dgm:presLayoutVars>
          <dgm:chMax val="0"/>
          <dgm:chPref val="0"/>
        </dgm:presLayoutVars>
      </dgm:prSet>
      <dgm:spPr/>
    </dgm:pt>
    <dgm:pt modelId="{D2CB125C-23B9-4DF4-B3EC-A65CAA5A81C2}" type="pres">
      <dgm:prSet presAssocID="{6CF2E347-C246-43B6-BA77-F11043E6D4DC}" presName="Image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</dgm:spPr>
      <dgm:t>
        <a:bodyPr/>
        <a:lstStyle/>
        <a:p>
          <a:endParaRPr lang="en-ZA"/>
        </a:p>
      </dgm:t>
    </dgm:pt>
    <dgm:pt modelId="{6FF0AFFB-2E6F-4EFE-BE21-8F0748400EC9}" type="pres">
      <dgm:prSet presAssocID="{6CF2E347-C246-43B6-BA77-F11043E6D4DC}" presName="childText" presStyleLbl="l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1A331F39-9156-4CB4-B815-64913152F191}" type="pres">
      <dgm:prSet presAssocID="{69AC364F-3C20-4132-B0B5-20FF062F4D1E}" presName="childComposite" presStyleCnt="0">
        <dgm:presLayoutVars>
          <dgm:chMax val="0"/>
          <dgm:chPref val="0"/>
        </dgm:presLayoutVars>
      </dgm:prSet>
      <dgm:spPr/>
    </dgm:pt>
    <dgm:pt modelId="{3B7B3402-78A2-4366-9B0D-A3C05349CA74}" type="pres">
      <dgm:prSet presAssocID="{69AC364F-3C20-4132-B0B5-20FF062F4D1E}" presName="Image" presStyleLbl="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en-ZA"/>
        </a:p>
      </dgm:t>
    </dgm:pt>
    <dgm:pt modelId="{458D09BE-B7AE-48C5-9329-416E8A420F1F}" type="pres">
      <dgm:prSet presAssocID="{69AC364F-3C20-4132-B0B5-20FF062F4D1E}" presName="childText" presStyleLbl="l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A2721A90-6202-4868-B373-309C016CD8CD}" type="pres">
      <dgm:prSet presAssocID="{F9585A0B-3EBC-4A7A-8BF3-D57B33DE86FD}" presName="childComposite" presStyleCnt="0">
        <dgm:presLayoutVars>
          <dgm:chMax val="0"/>
          <dgm:chPref val="0"/>
        </dgm:presLayoutVars>
      </dgm:prSet>
      <dgm:spPr/>
    </dgm:pt>
    <dgm:pt modelId="{3E0E4849-00DC-4507-86D3-02171D93075E}" type="pres">
      <dgm:prSet presAssocID="{F9585A0B-3EBC-4A7A-8BF3-D57B33DE86FD}" presName="Image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en-ZA"/>
        </a:p>
      </dgm:t>
    </dgm:pt>
    <dgm:pt modelId="{54D7F785-4471-441B-A253-AB4FAA6D5AFE}" type="pres">
      <dgm:prSet presAssocID="{F9585A0B-3EBC-4A7A-8BF3-D57B33DE86FD}" presName="childText" presStyleLbl="l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8A637273-4442-4582-B9BF-EE04FECFBE3E}" type="pres">
      <dgm:prSet presAssocID="{8339CB51-E9DC-4269-B616-C3C254D4DF4D}" presName="childComposite" presStyleCnt="0">
        <dgm:presLayoutVars>
          <dgm:chMax val="0"/>
          <dgm:chPref val="0"/>
        </dgm:presLayoutVars>
      </dgm:prSet>
      <dgm:spPr/>
    </dgm:pt>
    <dgm:pt modelId="{98FE9475-60B7-4ED0-92E7-ACC239E12EE8}" type="pres">
      <dgm:prSet presAssocID="{8339CB51-E9DC-4269-B616-C3C254D4DF4D}" presName="Image" presStyleLbl="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  <dgm:t>
        <a:bodyPr/>
        <a:lstStyle/>
        <a:p>
          <a:endParaRPr lang="en-ZA"/>
        </a:p>
      </dgm:t>
    </dgm:pt>
    <dgm:pt modelId="{B84934B8-57DD-4401-B4E1-3A0FC9099B39}" type="pres">
      <dgm:prSet presAssocID="{8339CB51-E9DC-4269-B616-C3C254D4DF4D}" presName="childText" presStyleLbl="l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ZA"/>
        </a:p>
      </dgm:t>
    </dgm:pt>
  </dgm:ptLst>
  <dgm:cxnLst>
    <dgm:cxn modelId="{EFE35A6D-73CA-4206-95E2-CC32E6BBED39}" type="presOf" srcId="{69AC364F-3C20-4132-B0B5-20FF062F4D1E}" destId="{458D09BE-B7AE-48C5-9329-416E8A420F1F}" srcOrd="0" destOrd="0" presId="urn:microsoft.com/office/officeart/2008/layout/PictureAccentList"/>
    <dgm:cxn modelId="{73086BF4-E791-4DF4-A3D9-76933F2A819C}" srcId="{2D705042-1932-46D8-BBB5-949AB7454F0A}" destId="{8339CB51-E9DC-4269-B616-C3C254D4DF4D}" srcOrd="3" destOrd="0" parTransId="{17732950-810D-4167-B222-2C934B80B530}" sibTransId="{5590C5A7-26D3-42C2-9C68-1E6ACBA041C7}"/>
    <dgm:cxn modelId="{885276E0-33F8-42F0-BEEE-8F4B63EAC842}" srcId="{2D705042-1932-46D8-BBB5-949AB7454F0A}" destId="{6CF2E347-C246-43B6-BA77-F11043E6D4DC}" srcOrd="0" destOrd="0" parTransId="{20BC8AFF-6339-4E07-A6EA-8C7C0458E697}" sibTransId="{C58D083B-4143-4932-9345-A73A1CE9119E}"/>
    <dgm:cxn modelId="{5BF3D28A-2608-4727-8260-82325E905D51}" type="presOf" srcId="{9D079326-F410-4119-85F9-0882ADC499E1}" destId="{FB002AD8-F4FF-4DBD-B7CD-D9466AB2B343}" srcOrd="0" destOrd="0" presId="urn:microsoft.com/office/officeart/2008/layout/PictureAccentList"/>
    <dgm:cxn modelId="{5B223842-12AF-4398-A9BF-3465413EE1C6}" type="presOf" srcId="{F9585A0B-3EBC-4A7A-8BF3-D57B33DE86FD}" destId="{54D7F785-4471-441B-A253-AB4FAA6D5AFE}" srcOrd="0" destOrd="0" presId="urn:microsoft.com/office/officeart/2008/layout/PictureAccentList"/>
    <dgm:cxn modelId="{4B2D85E9-BB68-489B-9B24-607F7C40490E}" type="presOf" srcId="{6CF2E347-C246-43B6-BA77-F11043E6D4DC}" destId="{6FF0AFFB-2E6F-4EFE-BE21-8F0748400EC9}" srcOrd="0" destOrd="0" presId="urn:microsoft.com/office/officeart/2008/layout/PictureAccentList"/>
    <dgm:cxn modelId="{0AADEE0E-080A-4C16-A6DA-C2DC120EC717}" srcId="{2D705042-1932-46D8-BBB5-949AB7454F0A}" destId="{F9585A0B-3EBC-4A7A-8BF3-D57B33DE86FD}" srcOrd="2" destOrd="0" parTransId="{ADD93691-3BCC-4188-B6AD-B0EA3107C1C8}" sibTransId="{B194D355-E662-4E77-9943-B921C59904E0}"/>
    <dgm:cxn modelId="{EB2FB915-B6DB-4428-A3C6-4F0357665C88}" srcId="{9D079326-F410-4119-85F9-0882ADC499E1}" destId="{2D705042-1932-46D8-BBB5-949AB7454F0A}" srcOrd="0" destOrd="0" parTransId="{788AD250-EE7C-4C44-8BE0-7628A49A3F0B}" sibTransId="{BAEFF6A2-6963-4047-8E4C-2AC304B08ECD}"/>
    <dgm:cxn modelId="{64D39820-67B5-41AE-A9E1-5312A326C382}" type="presOf" srcId="{8339CB51-E9DC-4269-B616-C3C254D4DF4D}" destId="{B84934B8-57DD-4401-B4E1-3A0FC9099B39}" srcOrd="0" destOrd="0" presId="urn:microsoft.com/office/officeart/2008/layout/PictureAccentList"/>
    <dgm:cxn modelId="{EFA990B3-410F-4BF1-A050-E651B456617A}" type="presOf" srcId="{2D705042-1932-46D8-BBB5-949AB7454F0A}" destId="{8382E640-24EB-4983-BE02-00B352E039E3}" srcOrd="0" destOrd="0" presId="urn:microsoft.com/office/officeart/2008/layout/PictureAccentList"/>
    <dgm:cxn modelId="{CC5B1ECB-E35A-4FE2-87E5-A754F9EEF799}" srcId="{2D705042-1932-46D8-BBB5-949AB7454F0A}" destId="{69AC364F-3C20-4132-B0B5-20FF062F4D1E}" srcOrd="1" destOrd="0" parTransId="{CAE321B3-865E-4123-8EF6-A4A36A1F5CD1}" sibTransId="{2E2EF854-E3F5-4AD4-989B-26D40AAEF484}"/>
    <dgm:cxn modelId="{772024BC-D340-464A-81C9-BED9C18F7958}" type="presParOf" srcId="{FB002AD8-F4FF-4DBD-B7CD-D9466AB2B343}" destId="{4372155F-97AC-4296-87EB-8C1DC26A629D}" srcOrd="0" destOrd="0" presId="urn:microsoft.com/office/officeart/2008/layout/PictureAccentList"/>
    <dgm:cxn modelId="{677CF074-7614-45E2-B87E-663C1FB39EA2}" type="presParOf" srcId="{4372155F-97AC-4296-87EB-8C1DC26A629D}" destId="{0702430B-E6E2-492C-9686-EF1EF0D6B46D}" srcOrd="0" destOrd="0" presId="urn:microsoft.com/office/officeart/2008/layout/PictureAccentList"/>
    <dgm:cxn modelId="{FFCB1DE5-6C84-4B7E-816D-0EC4DA13F285}" type="presParOf" srcId="{0702430B-E6E2-492C-9686-EF1EF0D6B46D}" destId="{8382E640-24EB-4983-BE02-00B352E039E3}" srcOrd="0" destOrd="0" presId="urn:microsoft.com/office/officeart/2008/layout/PictureAccentList"/>
    <dgm:cxn modelId="{79E8BF4A-509F-41A7-B9E8-BFC95A056A80}" type="presParOf" srcId="{4372155F-97AC-4296-87EB-8C1DC26A629D}" destId="{4FC7B1E8-589F-43D4-9F19-9E6C26500462}" srcOrd="1" destOrd="0" presId="urn:microsoft.com/office/officeart/2008/layout/PictureAccentList"/>
    <dgm:cxn modelId="{4DE1B588-1AAF-46E2-9042-1979A58D47D1}" type="presParOf" srcId="{4FC7B1E8-589F-43D4-9F19-9E6C26500462}" destId="{C98FF456-184A-40B1-B4F5-FED109D8A5B9}" srcOrd="0" destOrd="0" presId="urn:microsoft.com/office/officeart/2008/layout/PictureAccentList"/>
    <dgm:cxn modelId="{EC1C88E1-2F7F-464C-BE67-86C7F779A9D9}" type="presParOf" srcId="{C98FF456-184A-40B1-B4F5-FED109D8A5B9}" destId="{D2CB125C-23B9-4DF4-B3EC-A65CAA5A81C2}" srcOrd="0" destOrd="0" presId="urn:microsoft.com/office/officeart/2008/layout/PictureAccentList"/>
    <dgm:cxn modelId="{A2810D42-089B-4DF3-9A49-A5FC4CB4804E}" type="presParOf" srcId="{C98FF456-184A-40B1-B4F5-FED109D8A5B9}" destId="{6FF0AFFB-2E6F-4EFE-BE21-8F0748400EC9}" srcOrd="1" destOrd="0" presId="urn:microsoft.com/office/officeart/2008/layout/PictureAccentList"/>
    <dgm:cxn modelId="{FA62A950-C239-4CC0-95F3-DDCC7508B91C}" type="presParOf" srcId="{4FC7B1E8-589F-43D4-9F19-9E6C26500462}" destId="{1A331F39-9156-4CB4-B815-64913152F191}" srcOrd="1" destOrd="0" presId="urn:microsoft.com/office/officeart/2008/layout/PictureAccentList"/>
    <dgm:cxn modelId="{F64479F0-174F-46F9-8729-DBB4FEAE5E08}" type="presParOf" srcId="{1A331F39-9156-4CB4-B815-64913152F191}" destId="{3B7B3402-78A2-4366-9B0D-A3C05349CA74}" srcOrd="0" destOrd="0" presId="urn:microsoft.com/office/officeart/2008/layout/PictureAccentList"/>
    <dgm:cxn modelId="{3935BF0B-D171-4D24-B706-4D251A7EB0B1}" type="presParOf" srcId="{1A331F39-9156-4CB4-B815-64913152F191}" destId="{458D09BE-B7AE-48C5-9329-416E8A420F1F}" srcOrd="1" destOrd="0" presId="urn:microsoft.com/office/officeart/2008/layout/PictureAccentList"/>
    <dgm:cxn modelId="{44256220-037D-4FC5-82C2-9266C5700201}" type="presParOf" srcId="{4FC7B1E8-589F-43D4-9F19-9E6C26500462}" destId="{A2721A90-6202-4868-B373-309C016CD8CD}" srcOrd="2" destOrd="0" presId="urn:microsoft.com/office/officeart/2008/layout/PictureAccentList"/>
    <dgm:cxn modelId="{73CD2229-116F-4DFD-A585-758E0DF27016}" type="presParOf" srcId="{A2721A90-6202-4868-B373-309C016CD8CD}" destId="{3E0E4849-00DC-4507-86D3-02171D93075E}" srcOrd="0" destOrd="0" presId="urn:microsoft.com/office/officeart/2008/layout/PictureAccentList"/>
    <dgm:cxn modelId="{3F9E4C27-468E-462F-B8E3-28707EEBAD13}" type="presParOf" srcId="{A2721A90-6202-4868-B373-309C016CD8CD}" destId="{54D7F785-4471-441B-A253-AB4FAA6D5AFE}" srcOrd="1" destOrd="0" presId="urn:microsoft.com/office/officeart/2008/layout/PictureAccentList"/>
    <dgm:cxn modelId="{70A25A08-75CA-4F28-A486-50F18D68A087}" type="presParOf" srcId="{4FC7B1E8-589F-43D4-9F19-9E6C26500462}" destId="{8A637273-4442-4582-B9BF-EE04FECFBE3E}" srcOrd="3" destOrd="0" presId="urn:microsoft.com/office/officeart/2008/layout/PictureAccentList"/>
    <dgm:cxn modelId="{8A3820A5-5207-4B10-9C99-5DA55E124313}" type="presParOf" srcId="{8A637273-4442-4582-B9BF-EE04FECFBE3E}" destId="{98FE9475-60B7-4ED0-92E7-ACC239E12EE8}" srcOrd="0" destOrd="0" presId="urn:microsoft.com/office/officeart/2008/layout/PictureAccentList"/>
    <dgm:cxn modelId="{3C1228EE-3BE7-4E9F-9484-A3C199B16F13}" type="presParOf" srcId="{8A637273-4442-4582-B9BF-EE04FECFBE3E}" destId="{B84934B8-57DD-4401-B4E1-3A0FC9099B39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82E640-24EB-4983-BE02-00B352E039E3}">
      <dsp:nvSpPr>
        <dsp:cNvPr id="0" name=""/>
        <dsp:cNvSpPr/>
      </dsp:nvSpPr>
      <dsp:spPr>
        <a:xfrm>
          <a:off x="1465092" y="1410"/>
          <a:ext cx="7597916" cy="107469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68580" rIns="102870" bIns="6858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5400" b="1" kern="1200" dirty="0" smtClean="0">
              <a:latin typeface="Arial" pitchFamily="34" charset="0"/>
              <a:cs typeface="Arial" pitchFamily="34" charset="0"/>
            </a:rPr>
            <a:t>RECR</a:t>
          </a:r>
          <a:r>
            <a:rPr lang="en-ZA" sz="2800" b="1" kern="1200" dirty="0" smtClean="0">
              <a:latin typeface="Arial" pitchFamily="34" charset="0"/>
              <a:cs typeface="Arial" pitchFamily="34" charset="0"/>
            </a:rPr>
            <a:t> </a:t>
          </a:r>
          <a:endParaRPr lang="en-ZA" sz="2800" b="1" kern="1200" dirty="0">
            <a:latin typeface="Arial" pitchFamily="34" charset="0"/>
            <a:cs typeface="Arial" pitchFamily="34" charset="0"/>
          </a:endParaRPr>
        </a:p>
      </dsp:txBody>
      <dsp:txXfrm>
        <a:off x="1496569" y="32887"/>
        <a:ext cx="7534962" cy="1011741"/>
      </dsp:txXfrm>
    </dsp:sp>
    <dsp:sp modelId="{D2CB125C-23B9-4DF4-B3EC-A65CAA5A81C2}">
      <dsp:nvSpPr>
        <dsp:cNvPr id="0" name=""/>
        <dsp:cNvSpPr/>
      </dsp:nvSpPr>
      <dsp:spPr>
        <a:xfrm>
          <a:off x="1465092" y="1269550"/>
          <a:ext cx="1074695" cy="10746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F0AFFB-2E6F-4EFE-BE21-8F0748400EC9}">
      <dsp:nvSpPr>
        <dsp:cNvPr id="0" name=""/>
        <dsp:cNvSpPr/>
      </dsp:nvSpPr>
      <dsp:spPr>
        <a:xfrm>
          <a:off x="2604268" y="1269550"/>
          <a:ext cx="6458739" cy="107469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3200" b="1" kern="1200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R</a:t>
          </a:r>
          <a:r>
            <a:rPr lang="en-ZA" sz="3200" kern="1200" dirty="0" smtClean="0">
              <a:latin typeface="Arial" pitchFamily="34" charset="0"/>
              <a:cs typeface="Arial" pitchFamily="34" charset="0"/>
            </a:rPr>
            <a:t>evenue – generate income for Strate </a:t>
          </a:r>
          <a:endParaRPr lang="en-ZA" sz="3200" kern="1200" dirty="0">
            <a:latin typeface="Arial" pitchFamily="34" charset="0"/>
            <a:cs typeface="Arial" pitchFamily="34" charset="0"/>
          </a:endParaRPr>
        </a:p>
      </dsp:txBody>
      <dsp:txXfrm>
        <a:off x="2656740" y="1322022"/>
        <a:ext cx="6353795" cy="969751"/>
      </dsp:txXfrm>
    </dsp:sp>
    <dsp:sp modelId="{3B7B3402-78A2-4366-9B0D-A3C05349CA74}">
      <dsp:nvSpPr>
        <dsp:cNvPr id="0" name=""/>
        <dsp:cNvSpPr/>
      </dsp:nvSpPr>
      <dsp:spPr>
        <a:xfrm>
          <a:off x="1465092" y="2473209"/>
          <a:ext cx="1074695" cy="10746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8D09BE-B7AE-48C5-9329-416E8A420F1F}">
      <dsp:nvSpPr>
        <dsp:cNvPr id="0" name=""/>
        <dsp:cNvSpPr/>
      </dsp:nvSpPr>
      <dsp:spPr>
        <a:xfrm>
          <a:off x="2604268" y="2473209"/>
          <a:ext cx="6458739" cy="107469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3200" b="1" kern="1200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E</a:t>
          </a:r>
          <a:r>
            <a:rPr lang="en-ZA" sz="3200" kern="1200" dirty="0" smtClean="0">
              <a:latin typeface="Arial" pitchFamily="34" charset="0"/>
              <a:cs typeface="Arial" pitchFamily="34" charset="0"/>
            </a:rPr>
            <a:t>fficiency – bring efficiencies to the market or Strate</a:t>
          </a:r>
          <a:endParaRPr lang="en-ZA" sz="3200" kern="1200" dirty="0">
            <a:latin typeface="Arial" pitchFamily="34" charset="0"/>
            <a:cs typeface="Arial" pitchFamily="34" charset="0"/>
          </a:endParaRPr>
        </a:p>
      </dsp:txBody>
      <dsp:txXfrm>
        <a:off x="2656740" y="2525681"/>
        <a:ext cx="6353795" cy="969751"/>
      </dsp:txXfrm>
    </dsp:sp>
    <dsp:sp modelId="{3E0E4849-00DC-4507-86D3-02171D93075E}">
      <dsp:nvSpPr>
        <dsp:cNvPr id="0" name=""/>
        <dsp:cNvSpPr/>
      </dsp:nvSpPr>
      <dsp:spPr>
        <a:xfrm>
          <a:off x="1465092" y="3676867"/>
          <a:ext cx="1074695" cy="10746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D7F785-4471-441B-A253-AB4FAA6D5AFE}">
      <dsp:nvSpPr>
        <dsp:cNvPr id="0" name=""/>
        <dsp:cNvSpPr/>
      </dsp:nvSpPr>
      <dsp:spPr>
        <a:xfrm>
          <a:off x="2604268" y="3676867"/>
          <a:ext cx="6458739" cy="107469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3200" b="1" kern="1200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C</a:t>
          </a:r>
          <a:r>
            <a:rPr lang="en-ZA" sz="3200" kern="1200" dirty="0" smtClean="0">
              <a:latin typeface="Arial" pitchFamily="34" charset="0"/>
              <a:cs typeface="Arial" pitchFamily="34" charset="0"/>
            </a:rPr>
            <a:t>ost Reduction – reduce costs for the market or Strate </a:t>
          </a:r>
          <a:endParaRPr lang="en-ZA" sz="3200" kern="1200" dirty="0">
            <a:latin typeface="Arial" pitchFamily="34" charset="0"/>
            <a:cs typeface="Arial" pitchFamily="34" charset="0"/>
          </a:endParaRPr>
        </a:p>
      </dsp:txBody>
      <dsp:txXfrm>
        <a:off x="2656740" y="3729339"/>
        <a:ext cx="6353795" cy="969751"/>
      </dsp:txXfrm>
    </dsp:sp>
    <dsp:sp modelId="{98FE9475-60B7-4ED0-92E7-ACC239E12EE8}">
      <dsp:nvSpPr>
        <dsp:cNvPr id="0" name=""/>
        <dsp:cNvSpPr/>
      </dsp:nvSpPr>
      <dsp:spPr>
        <a:xfrm>
          <a:off x="1465092" y="4880526"/>
          <a:ext cx="1074695" cy="1074695"/>
        </a:xfrm>
        <a:prstGeom prst="roundRect">
          <a:avLst>
            <a:gd name="adj" fmla="val 166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4934B8-57DD-4401-B4E1-3A0FC9099B39}">
      <dsp:nvSpPr>
        <dsp:cNvPr id="0" name=""/>
        <dsp:cNvSpPr/>
      </dsp:nvSpPr>
      <dsp:spPr>
        <a:xfrm>
          <a:off x="2604268" y="4880526"/>
          <a:ext cx="6458739" cy="107469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3200" b="1" kern="1200" dirty="0" smtClean="0">
              <a:solidFill>
                <a:srgbClr val="CC0000"/>
              </a:solidFill>
              <a:latin typeface="Arial" pitchFamily="34" charset="0"/>
              <a:cs typeface="Arial" pitchFamily="34" charset="0"/>
            </a:rPr>
            <a:t>R</a:t>
          </a:r>
          <a:r>
            <a:rPr lang="en-ZA" sz="3200" kern="1200" dirty="0" smtClean="0">
              <a:latin typeface="Arial" pitchFamily="34" charset="0"/>
              <a:cs typeface="Arial" pitchFamily="34" charset="0"/>
            </a:rPr>
            <a:t>isk Reduction – reduce risk for the market or Strate</a:t>
          </a:r>
          <a:endParaRPr lang="en-ZA" sz="3200" kern="1200" dirty="0">
            <a:latin typeface="Arial" pitchFamily="34" charset="0"/>
            <a:cs typeface="Arial" pitchFamily="34" charset="0"/>
          </a:endParaRPr>
        </a:p>
      </dsp:txBody>
      <dsp:txXfrm>
        <a:off x="2656740" y="4932998"/>
        <a:ext cx="6353795" cy="9697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6491"/>
          </a:xfrm>
          <a:prstGeom prst="rect">
            <a:avLst/>
          </a:prstGeom>
        </p:spPr>
        <p:txBody>
          <a:bodyPr vert="horz" lIns="91376" tIns="45688" rIns="91376" bIns="45688" rtlCol="0"/>
          <a:lstStyle>
            <a:lvl1pPr algn="l" defTabSz="104232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7890" y="0"/>
            <a:ext cx="2945024" cy="496491"/>
          </a:xfrm>
          <a:prstGeom prst="rect">
            <a:avLst/>
          </a:prstGeom>
        </p:spPr>
        <p:txBody>
          <a:bodyPr vert="horz" lIns="91376" tIns="45688" rIns="91376" bIns="45688" rtlCol="0"/>
          <a:lstStyle>
            <a:lvl1pPr algn="r" defTabSz="104232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E28628-F5A2-4CC4-BE1E-F0946328BFB6}" type="datetimeFigureOut">
              <a:rPr lang="ru-RU"/>
              <a:pPr>
                <a:defRPr/>
              </a:pPr>
              <a:t>08.05.2013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7890" y="9420624"/>
            <a:ext cx="2945024" cy="496490"/>
          </a:xfrm>
          <a:prstGeom prst="rect">
            <a:avLst/>
          </a:prstGeom>
        </p:spPr>
        <p:txBody>
          <a:bodyPr vert="horz" lIns="91376" tIns="45688" rIns="91376" bIns="45688" rtlCol="0" anchor="b"/>
          <a:lstStyle>
            <a:lvl1pPr algn="r" defTabSz="104232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E4A52B5-466F-4AC3-B64A-0092D328F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1092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6491"/>
          </a:xfrm>
          <a:prstGeom prst="rect">
            <a:avLst/>
          </a:prstGeom>
        </p:spPr>
        <p:txBody>
          <a:bodyPr vert="horz" lIns="91376" tIns="45688" rIns="91376" bIns="45688" rtlCol="0"/>
          <a:lstStyle>
            <a:lvl1pPr algn="l" defTabSz="104232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7890" y="0"/>
            <a:ext cx="2945024" cy="496491"/>
          </a:xfrm>
          <a:prstGeom prst="rect">
            <a:avLst/>
          </a:prstGeom>
        </p:spPr>
        <p:txBody>
          <a:bodyPr vert="horz" lIns="91376" tIns="45688" rIns="91376" bIns="45688" rtlCol="0"/>
          <a:lstStyle>
            <a:lvl1pPr algn="r" defTabSz="104232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2229B0B-891D-4F75-A42B-7B7E8BE91A11}" type="datetimeFigureOut">
              <a:rPr lang="ru-RU"/>
              <a:pPr>
                <a:defRPr/>
              </a:pPr>
              <a:t>08.05.2013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0975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76" tIns="45688" rIns="91376" bIns="4568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711105"/>
            <a:ext cx="5436235" cy="4463653"/>
          </a:xfrm>
          <a:prstGeom prst="rect">
            <a:avLst/>
          </a:prstGeom>
        </p:spPr>
        <p:txBody>
          <a:bodyPr vert="horz" lIns="91376" tIns="45688" rIns="91376" bIns="45688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0624"/>
            <a:ext cx="2945024" cy="496490"/>
          </a:xfrm>
          <a:prstGeom prst="rect">
            <a:avLst/>
          </a:prstGeom>
        </p:spPr>
        <p:txBody>
          <a:bodyPr vert="horz" lIns="91376" tIns="45688" rIns="91376" bIns="45688" rtlCol="0" anchor="b"/>
          <a:lstStyle>
            <a:lvl1pPr algn="l" defTabSz="104232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7890" y="9420624"/>
            <a:ext cx="2945024" cy="496490"/>
          </a:xfrm>
          <a:prstGeom prst="rect">
            <a:avLst/>
          </a:prstGeom>
        </p:spPr>
        <p:txBody>
          <a:bodyPr vert="horz" lIns="91376" tIns="45688" rIns="91376" bIns="45688" rtlCol="0" anchor="b"/>
          <a:lstStyle>
            <a:lvl1pPr algn="r" defTabSz="104232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9763DC4-7758-4CC0-BD2E-B51BA0A95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58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78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622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71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1042988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59595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2pPr>
      <a:lvl3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3pPr>
      <a:lvl4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4pPr>
      <a:lvl5pPr algn="l" defTabSz="1042988" rtl="0" eaLnBrk="0" fontAlgn="base" hangingPunct="0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3200">
          <a:solidFill>
            <a:srgbClr val="595959"/>
          </a:solidFill>
          <a:latin typeface="Calibri" pitchFamily="34" charset="0"/>
        </a:defRPr>
      </a:lvl9pPr>
    </p:titleStyle>
    <p:bodyStyle>
      <a:lvl1pPr marL="390525" indent="-390525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595959"/>
          </a:solidFill>
          <a:latin typeface="+mn-lt"/>
          <a:ea typeface="+mn-ea"/>
          <a:cs typeface="+mn-cs"/>
        </a:defRPr>
      </a:lvl1pPr>
      <a:lvl2pPr marL="846138" indent="-325438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95959"/>
          </a:solidFill>
          <a:latin typeface="+mn-lt"/>
          <a:ea typeface="+mn-ea"/>
          <a:cs typeface="+mn-cs"/>
        </a:defRPr>
      </a:lvl2pPr>
      <a:lvl3pPr marL="13033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95959"/>
          </a:solidFill>
          <a:latin typeface="+mn-lt"/>
          <a:ea typeface="+mn-ea"/>
          <a:cs typeface="+mn-cs"/>
        </a:defRPr>
      </a:lvl3pPr>
      <a:lvl4pPr marL="182403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595959"/>
          </a:solidFill>
          <a:latin typeface="+mn-lt"/>
          <a:ea typeface="+mn-ea"/>
          <a:cs typeface="+mn-cs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595959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7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3" Type="http://schemas.openxmlformats.org/officeDocument/2006/relationships/image" Target="../media/image7.png"/><Relationship Id="rId7" Type="http://schemas.openxmlformats.org/officeDocument/2006/relationships/image" Target="../media/image14.png"/><Relationship Id="rId12" Type="http://schemas.openxmlformats.org/officeDocument/2006/relationships/image" Target="../media/image19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8.png"/><Relationship Id="rId5" Type="http://schemas.openxmlformats.org/officeDocument/2006/relationships/image" Target="../media/image9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9.pn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52" r="-4556"/>
          <a:stretch>
            <a:fillRect/>
          </a:stretch>
        </p:blipFill>
        <p:spPr bwMode="auto">
          <a:xfrm>
            <a:off x="0" y="1588"/>
            <a:ext cx="9036050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49" t="14449" r="2744" b="-2"/>
          <a:stretch>
            <a:fillRect/>
          </a:stretch>
        </p:blipFill>
        <p:spPr bwMode="auto">
          <a:xfrm>
            <a:off x="4843463" y="-34925"/>
            <a:ext cx="5903912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" t="-2" r="-2849" b="14449"/>
          <a:stretch>
            <a:fillRect/>
          </a:stretch>
        </p:blipFill>
        <p:spPr bwMode="auto">
          <a:xfrm>
            <a:off x="-36513" y="3708400"/>
            <a:ext cx="5903913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75" y="6329363"/>
            <a:ext cx="107950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itle 1"/>
          <p:cNvSpPr txBox="1">
            <a:spLocks/>
          </p:cNvSpPr>
          <p:nvPr/>
        </p:nvSpPr>
        <p:spPr bwMode="auto">
          <a:xfrm>
            <a:off x="1291043" y="3852863"/>
            <a:ext cx="84963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CSD12: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sz="4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New Business Opportunities for CSDs</a:t>
            </a:r>
            <a:br>
              <a:rPr lang="en-US" sz="4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en-GB" sz="4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8" y="84138"/>
            <a:ext cx="2324100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725488" y="5376863"/>
            <a:ext cx="9629775" cy="1008062"/>
          </a:xfrm>
          <a:prstGeom prst="rect">
            <a:avLst/>
          </a:prstGeom>
        </p:spPr>
        <p:txBody>
          <a:bodyPr/>
          <a:lstStyle>
            <a:lvl1pPr marL="390525" indent="-390525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846138" indent="-3254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2pPr>
            <a:lvl3pPr marL="130333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3pPr>
            <a:lvl4pPr marL="182403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4pPr>
            <a:lvl5pPr marL="2346325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charset="0"/>
              <a:buNone/>
              <a:defRPr/>
            </a:pPr>
            <a:r>
              <a:rPr lang="en-US" sz="3200" b="0" dirty="0" smtClean="0">
                <a:solidFill>
                  <a:schemeClr val="bg1">
                    <a:lumMod val="50000"/>
                  </a:schemeClr>
                </a:solidFill>
              </a:rPr>
              <a:t>Monica Singer</a:t>
            </a:r>
          </a:p>
          <a:p>
            <a:pPr marL="0" indent="0" algn="r">
              <a:buFont typeface="Arial" charset="0"/>
              <a:buNone/>
              <a:defRPr/>
            </a:pPr>
            <a:r>
              <a:rPr lang="en-US" sz="3200" b="0" dirty="0" smtClean="0">
                <a:solidFill>
                  <a:schemeClr val="bg1">
                    <a:lumMod val="50000"/>
                  </a:schemeClr>
                </a:solidFill>
              </a:rPr>
              <a:t>CEO, Strate Ltd, South Africa</a:t>
            </a:r>
          </a:p>
          <a:p>
            <a:pPr marL="0" indent="0" algn="r">
              <a:buFont typeface="Arial" charset="0"/>
              <a:buNone/>
              <a:defRPr/>
            </a:pPr>
            <a:r>
              <a:rPr lang="en-US" sz="3200" b="0" dirty="0" smtClean="0">
                <a:solidFill>
                  <a:schemeClr val="bg1">
                    <a:lumMod val="50000"/>
                  </a:schemeClr>
                </a:solidFill>
              </a:rPr>
              <a:t>29 May 2013</a:t>
            </a:r>
          </a:p>
          <a:p>
            <a:pPr marL="0" indent="0" algn="r">
              <a:buFont typeface="Arial" charset="0"/>
              <a:buNone/>
              <a:defRPr/>
            </a:pPr>
            <a:endParaRPr lang="en-ZA" sz="3200" b="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3A1D67A6-ED3A-4FFB-904D-C44D49F906DD}" type="slidenum">
              <a:rPr lang="ru-RU" sz="1200">
                <a:solidFill>
                  <a:schemeClr val="bg1"/>
                </a:solidFill>
              </a:rPr>
              <a:pPr algn="r" eaLnBrk="1" hangingPunct="1"/>
              <a:t>10</a:t>
            </a:fld>
            <a:endParaRPr lang="ru-RU" sz="1200">
              <a:solidFill>
                <a:schemeClr val="bg1"/>
              </a:solidFill>
            </a:endParaRPr>
          </a:p>
        </p:txBody>
      </p:sp>
      <p:pic>
        <p:nvPicPr>
          <p:cNvPr id="10246" name="Picture 2" descr="http://www.designofsignage.com/application/symbol/hospital/image/600x600/trash-b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4" t="3284" r="12314"/>
          <a:stretch>
            <a:fillRect/>
          </a:stretch>
        </p:blipFill>
        <p:spPr bwMode="auto">
          <a:xfrm>
            <a:off x="5418707" y="180230"/>
            <a:ext cx="5274693" cy="69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5438" y="569694"/>
            <a:ext cx="5473700" cy="720878"/>
          </a:xfrm>
          <a:prstGeom prst="rect">
            <a:avLst/>
          </a:prstGeom>
          <a:noFill/>
        </p:spPr>
        <p:txBody>
          <a:bodyPr lIns="104306" tIns="52153" rIns="104306" bIns="52153">
            <a:spAutoFit/>
          </a:bodyPr>
          <a:lstStyle/>
          <a:p>
            <a:pPr>
              <a:defRPr/>
            </a:pPr>
            <a:r>
              <a:rPr lang="en-ZA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 the Dustbin …</a:t>
            </a:r>
            <a:endParaRPr lang="en-ZA" sz="4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550" y="1636713"/>
            <a:ext cx="5389563" cy="5091112"/>
          </a:xfrm>
          <a:prstGeom prst="rect">
            <a:avLst/>
          </a:prstGeom>
          <a:noFill/>
        </p:spPr>
        <p:txBody>
          <a:bodyPr lIns="104306" tIns="52153" rIns="104306" bIns="52153">
            <a:spAutoFit/>
          </a:bodyPr>
          <a:lstStyle/>
          <a:p>
            <a:pPr marL="325955" indent="-325955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ZA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Electronic health care records</a:t>
            </a:r>
          </a:p>
          <a:p>
            <a:pPr marL="325955" indent="-325955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ZA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Hedge fund regulation</a:t>
            </a:r>
          </a:p>
          <a:p>
            <a:pPr marL="325955" indent="-325955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ZA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Deathless data (digital / virtual assets)</a:t>
            </a:r>
          </a:p>
          <a:p>
            <a:pPr marL="325955" indent="-325955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ZA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Register of staff skills (internal)</a:t>
            </a:r>
          </a:p>
          <a:p>
            <a:pPr marL="325955" indent="-325955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ZA" sz="2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Dematerialisation of shipping containers</a:t>
            </a:r>
          </a:p>
          <a:p>
            <a:pPr>
              <a:lnSpc>
                <a:spcPct val="150000"/>
              </a:lnSpc>
              <a:defRPr/>
            </a:pPr>
            <a:endParaRPr lang="en-ZA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39937372-9DFB-4388-86FE-DE69756AADD7}" type="slidenum">
              <a:rPr lang="ru-RU" sz="1200">
                <a:solidFill>
                  <a:schemeClr val="bg1"/>
                </a:solidFill>
              </a:rPr>
              <a:pPr algn="r" eaLnBrk="1" hangingPunct="1"/>
              <a:t>11</a:t>
            </a:fld>
            <a:endParaRPr lang="ru-RU" sz="1200">
              <a:solidFill>
                <a:schemeClr val="bg1"/>
              </a:solidFill>
            </a:endParaRPr>
          </a:p>
        </p:txBody>
      </p:sp>
      <p:pic>
        <p:nvPicPr>
          <p:cNvPr id="11267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836" y="972319"/>
            <a:ext cx="3250741" cy="3866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Заголовок 1"/>
          <p:cNvSpPr txBox="1">
            <a:spLocks/>
          </p:cNvSpPr>
          <p:nvPr/>
        </p:nvSpPr>
        <p:spPr bwMode="auto">
          <a:xfrm>
            <a:off x="244310" y="52978"/>
            <a:ext cx="10225136" cy="370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defTabSz="914400" eaLnBrk="1" hangingPunct="1">
              <a:lnSpc>
                <a:spcPct val="150000"/>
              </a:lnSpc>
            </a:pPr>
            <a:r>
              <a:rPr lang="en-US" sz="5400" b="1" dirty="0">
                <a:solidFill>
                  <a:srgbClr val="E31F26"/>
                </a:solidFill>
              </a:rPr>
              <a:t>Thank you</a:t>
            </a:r>
            <a:r>
              <a:rPr lang="en-US" sz="5400" b="1" dirty="0" smtClean="0">
                <a:solidFill>
                  <a:srgbClr val="E31F26"/>
                </a:solidFill>
              </a:rPr>
              <a:t>!</a:t>
            </a:r>
          </a:p>
          <a:p>
            <a:pPr defTabSz="914400" eaLnBrk="1" hangingPunct="1">
              <a:lnSpc>
                <a:spcPct val="150000"/>
              </a:lnSpc>
            </a:pPr>
            <a:endParaRPr lang="en-US" sz="4400" dirty="0" smtClean="0">
              <a:solidFill>
                <a:srgbClr val="E31F26"/>
              </a:solidFill>
            </a:endParaRPr>
          </a:p>
          <a:p>
            <a:pPr defTabSz="914400" eaLnBrk="1" hangingPunct="1"/>
            <a:r>
              <a:rPr lang="en-US" sz="2800" dirty="0" smtClean="0">
                <a:solidFill>
                  <a:srgbClr val="E31F26"/>
                </a:solidFill>
              </a:rPr>
              <a:t>Monica Singer, CEO</a:t>
            </a:r>
          </a:p>
          <a:p>
            <a:pPr defTabSz="914400" eaLnBrk="1" hangingPunct="1"/>
            <a:r>
              <a:rPr lang="en-US" sz="2800" dirty="0" smtClean="0">
                <a:solidFill>
                  <a:srgbClr val="E31F26"/>
                </a:solidFill>
              </a:rPr>
              <a:t>Strate Ltd</a:t>
            </a:r>
          </a:p>
          <a:p>
            <a:pPr defTabSz="914400" eaLnBrk="1" hangingPunct="1"/>
            <a:r>
              <a:rPr lang="en-US" sz="2800" dirty="0" smtClean="0">
                <a:solidFill>
                  <a:srgbClr val="E31F26"/>
                </a:solidFill>
              </a:rPr>
              <a:t>South Africa</a:t>
            </a:r>
          </a:p>
          <a:p>
            <a:pPr defTabSz="914400" eaLnBrk="1" hangingPunct="1"/>
            <a:r>
              <a:rPr lang="en-US" sz="2800" dirty="0" smtClean="0">
                <a:solidFill>
                  <a:srgbClr val="E31F26"/>
                </a:solidFill>
              </a:rPr>
              <a:t>www.strate.co.za</a:t>
            </a:r>
            <a:endParaRPr lang="ru-RU" sz="2800" dirty="0">
              <a:solidFill>
                <a:srgbClr val="E31F26"/>
              </a:solidFill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71" name="Номер слайда 4"/>
          <p:cNvSpPr txBox="1">
            <a:spLocks/>
          </p:cNvSpPr>
          <p:nvPr/>
        </p:nvSpPr>
        <p:spPr bwMode="auto">
          <a:xfrm>
            <a:off x="9996488" y="7358063"/>
            <a:ext cx="6953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5222CCA-A3A7-4F71-A7E8-D93F80C74168}" type="slidenum">
              <a:rPr lang="ru-RU" sz="1200">
                <a:solidFill>
                  <a:schemeClr val="bg1"/>
                </a:solidFill>
              </a:rPr>
              <a:pPr algn="r" eaLnBrk="1" hangingPunct="1"/>
              <a:t>11</a:t>
            </a:fld>
            <a:endParaRPr lang="ru-RU" sz="120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4" t="40672" r="9469" b="31845"/>
          <a:stretch/>
        </p:blipFill>
        <p:spPr bwMode="auto">
          <a:xfrm>
            <a:off x="234132" y="5309985"/>
            <a:ext cx="5805768" cy="1494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2" descr="C:\Users\tanyak\Desktop\Strate log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2" b="20010"/>
          <a:stretch>
            <a:fillRect/>
          </a:stretch>
        </p:blipFill>
        <p:spPr bwMode="auto">
          <a:xfrm>
            <a:off x="6048833" y="5309985"/>
            <a:ext cx="45831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Users\tanyak\Desktop\Strate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2" b="20010"/>
          <a:stretch>
            <a:fillRect/>
          </a:stretch>
        </p:blipFill>
        <p:spPr bwMode="auto">
          <a:xfrm>
            <a:off x="4681538" y="103188"/>
            <a:ext cx="45831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2EDCED7B-74DD-4B29-8E5C-A90122A31691}" type="slidenum">
              <a:rPr lang="ru-RU" sz="1200">
                <a:solidFill>
                  <a:schemeClr val="bg1"/>
                </a:solidFill>
              </a:rPr>
              <a:pPr algn="r" eaLnBrk="1" hangingPunct="1"/>
              <a:t>2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293688" y="120650"/>
            <a:ext cx="8774112" cy="7366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59595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Strate Overview</a:t>
            </a:r>
            <a:endParaRPr lang="en-US" sz="4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293688" y="1323975"/>
            <a:ext cx="9872662" cy="536098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90525" indent="-390525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846138" indent="-3254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2pPr>
            <a:lvl3pPr marL="130333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3pPr>
            <a:lvl4pPr marL="182403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4pPr>
            <a:lvl5pPr marL="2346325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19315" indent="-619315">
              <a:lnSpc>
                <a:spcPct val="150000"/>
              </a:lnSpc>
              <a:defRPr/>
            </a:pPr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South Africa’s </a:t>
            </a:r>
            <a:r>
              <a:rPr lang="en-US" b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authorised</a:t>
            </a:r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Central Securities Depository (CSD)  for the electronic settlement financial instruments in South Africa</a:t>
            </a:r>
          </a:p>
          <a:p>
            <a:pPr marL="619315" indent="-619315">
              <a:lnSpc>
                <a:spcPct val="150000"/>
              </a:lnSpc>
              <a:defRPr/>
            </a:pPr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Successfully operating for over 14 years</a:t>
            </a:r>
          </a:p>
          <a:p>
            <a:pPr marL="619315" indent="-619315">
              <a:lnSpc>
                <a:spcPct val="150000"/>
              </a:lnSpc>
              <a:defRPr/>
            </a:pPr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Rated amongst the top CSD internationally (AA- rating from Thomas Murray)</a:t>
            </a:r>
          </a:p>
          <a:p>
            <a:pPr marL="619315" indent="-619315">
              <a:lnSpc>
                <a:spcPct val="150000"/>
              </a:lnSpc>
              <a:defRPr/>
            </a:pPr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Provides electronic clearing, settlement and depository services for equities, bonds, warrants and money market securities to the South African market (JSE) and the Namibian Stock Exchange</a:t>
            </a:r>
          </a:p>
          <a:p>
            <a:pPr marL="619315" indent="-619315">
              <a:lnSpc>
                <a:spcPct val="150000"/>
              </a:lnSpc>
              <a:defRPr/>
            </a:pPr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Core purpose is to mitigate risk and bring transparency and efficiencies to the South African financial market</a:t>
            </a:r>
            <a:endParaRPr lang="en-US" b="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9FD6B0FA-20A0-4877-A690-07076B1077CE}" type="slidenum">
              <a:rPr lang="ru-RU" sz="1200">
                <a:solidFill>
                  <a:schemeClr val="bg1"/>
                </a:solidFill>
              </a:rPr>
              <a:pPr algn="r" eaLnBrk="1" hangingPunct="1"/>
              <a:t>3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0525" y="108223"/>
            <a:ext cx="9334500" cy="736267"/>
          </a:xfrm>
          <a:prstGeom prst="rect">
            <a:avLst/>
          </a:prstGeom>
          <a:noFill/>
        </p:spPr>
        <p:txBody>
          <a:bodyPr lIns="104306" tIns="52153" rIns="104306" bIns="52153">
            <a:spAutoFit/>
          </a:bodyPr>
          <a:lstStyle/>
          <a:p>
            <a:pPr>
              <a:defRPr/>
            </a:pPr>
            <a:r>
              <a:rPr lang="en-ZA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New </a:t>
            </a:r>
            <a:r>
              <a:rPr lang="en-ZA" sz="4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Business </a:t>
            </a:r>
            <a:r>
              <a:rPr lang="en-ZA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Identification</a:t>
            </a:r>
            <a:endParaRPr lang="en-ZA" sz="4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1781" y="703323"/>
            <a:ext cx="9731423" cy="2621632"/>
            <a:chOff x="204788" y="972319"/>
            <a:chExt cx="9731423" cy="2621632"/>
          </a:xfrm>
        </p:grpSpPr>
        <p:pic>
          <p:nvPicPr>
            <p:cNvPr id="1026" name="Picture 2" descr="C:\Users\tanyak\Desktop\Icons\600px-scales_even_icon-svg-300x300[1]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788" y="972319"/>
              <a:ext cx="2621632" cy="2621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247579" y="1914482"/>
              <a:ext cx="56886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ZA" sz="2400" dirty="0"/>
                <a:t>Regulatory </a:t>
              </a:r>
              <a:r>
                <a:rPr lang="en-ZA" sz="2400" dirty="0" smtClean="0"/>
                <a:t>requirements / opportunities</a:t>
              </a:r>
              <a:endParaRPr lang="en-ZA" sz="2400" dirty="0"/>
            </a:p>
          </p:txBody>
        </p:sp>
        <p:sp>
          <p:nvSpPr>
            <p:cNvPr id="5" name="Right Arrow 4"/>
            <p:cNvSpPr/>
            <p:nvPr/>
          </p:nvSpPr>
          <p:spPr>
            <a:xfrm>
              <a:off x="2838524" y="1812795"/>
              <a:ext cx="1131391" cy="665040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062287" y="2578736"/>
            <a:ext cx="7515535" cy="2786071"/>
            <a:chOff x="3311184" y="2578736"/>
            <a:chExt cx="7266639" cy="2786071"/>
          </a:xfrm>
        </p:grpSpPr>
        <p:pic>
          <p:nvPicPr>
            <p:cNvPr id="1027" name="Picture 3" descr="C:\Users\tanyak\Desktop\Icons\Partnership-Icon-2177994[1]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2091" y="2578736"/>
              <a:ext cx="2675732" cy="2786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311184" y="3186941"/>
              <a:ext cx="413312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ZA" sz="2400" dirty="0"/>
                <a:t>Collaboration / </a:t>
              </a:r>
              <a:r>
                <a:rPr lang="en-ZA" sz="2400" dirty="0" smtClean="0"/>
                <a:t>Partnerships</a:t>
              </a:r>
            </a:p>
            <a:p>
              <a:pPr lvl="0"/>
              <a:r>
                <a:rPr lang="en-ZA" sz="2400" dirty="0" smtClean="0"/>
                <a:t>What else is out there? </a:t>
              </a:r>
            </a:p>
            <a:p>
              <a:pPr lvl="0"/>
              <a:r>
                <a:rPr lang="en-ZA" sz="2400" dirty="0" smtClean="0"/>
                <a:t>Don’t reinvent the wheel.</a:t>
              </a:r>
              <a:endParaRPr lang="en-ZA" sz="2400" dirty="0"/>
            </a:p>
            <a:p>
              <a:endParaRPr lang="en-ZA" sz="2400" dirty="0"/>
            </a:p>
          </p:txBody>
        </p:sp>
        <p:sp>
          <p:nvSpPr>
            <p:cNvPr id="16" name="Right Arrow 15"/>
            <p:cNvSpPr/>
            <p:nvPr/>
          </p:nvSpPr>
          <p:spPr>
            <a:xfrm rot="10800000">
              <a:off x="6632475" y="3602439"/>
              <a:ext cx="1131391" cy="6650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12428" y="4370516"/>
            <a:ext cx="10074832" cy="2290436"/>
            <a:chOff x="312428" y="4370516"/>
            <a:chExt cx="10074832" cy="2290436"/>
          </a:xfrm>
        </p:grpSpPr>
        <p:pic>
          <p:nvPicPr>
            <p:cNvPr id="1028" name="Picture 4" descr="C:\Users\tanyak\Desktop\Icons\binoculars-icon[1]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854" y="4746046"/>
              <a:ext cx="2115500" cy="1692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4698628" y="5481235"/>
              <a:ext cx="56886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ZA" sz="2400" dirty="0" smtClean="0"/>
                <a:t>“Future Proofing” / Anticipating</a:t>
              </a:r>
            </a:p>
            <a:p>
              <a:pPr lvl="0"/>
              <a:r>
                <a:rPr lang="en-ZA" sz="2400" dirty="0" smtClean="0"/>
                <a:t>What else can we do?</a:t>
              </a:r>
              <a:endParaRPr lang="en-ZA" sz="2400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312428" y="4370516"/>
              <a:ext cx="2406351" cy="2290436"/>
            </a:xfrm>
            <a:prstGeom prst="ellipse">
              <a:avLst/>
            </a:prstGeom>
            <a:noFill/>
            <a:ln w="762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8" name="Right Arrow 17"/>
            <p:cNvSpPr/>
            <p:nvPr/>
          </p:nvSpPr>
          <p:spPr>
            <a:xfrm>
              <a:off x="3316025" y="5564214"/>
              <a:ext cx="1131391" cy="665040"/>
            </a:xfrm>
            <a:prstGeom prst="rightArrow">
              <a:avLst/>
            </a:prstGeom>
            <a:solidFill>
              <a:schemeClr val="tx1">
                <a:lumMod val="85000"/>
                <a:lumOff val="15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41F9D43C-C03B-45AA-980E-94B5F7BFF443}" type="slidenum">
              <a:rPr lang="ru-RU" sz="1200">
                <a:solidFill>
                  <a:schemeClr val="bg1"/>
                </a:solidFill>
              </a:rPr>
              <a:pPr algn="r" eaLnBrk="1" hangingPunct="1"/>
              <a:t>4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898428" y="242888"/>
            <a:ext cx="6048672" cy="828675"/>
          </a:xfrm>
          <a:prstGeom prst="rect">
            <a:avLst/>
          </a:prstGeom>
        </p:spPr>
        <p:txBody>
          <a:bodyPr/>
          <a:lstStyle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59595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ZA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Regulatory: Financial </a:t>
            </a:r>
            <a:r>
              <a:rPr lang="en-ZA" sz="4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Markets </a:t>
            </a:r>
            <a:r>
              <a:rPr lang="en-ZA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Act South Africa</a:t>
            </a:r>
            <a:endParaRPr lang="en-ZA" sz="4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0156" y="2068021"/>
            <a:ext cx="9936981" cy="4989512"/>
          </a:xfrm>
          <a:prstGeom prst="rect">
            <a:avLst/>
          </a:prstGeom>
        </p:spPr>
        <p:txBody>
          <a:bodyPr/>
          <a:lstStyle>
            <a:lvl1pPr marL="390525" indent="-390525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b="1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846138" indent="-325438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2pPr>
            <a:lvl3pPr marL="130333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3pPr>
            <a:lvl4pPr marL="1824038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4pPr>
            <a:lvl5pPr marL="2346325" indent="-260350" algn="l" defTabSz="1042988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ZA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ensure that the South African financial markets are fair, efficient and transparent;</a:t>
            </a:r>
          </a:p>
          <a:p>
            <a:pPr>
              <a:lnSpc>
                <a:spcPct val="150000"/>
              </a:lnSpc>
              <a:defRPr/>
            </a:pPr>
            <a:r>
              <a:rPr lang="en-ZA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increase confidence in the South African financial markets by—</a:t>
            </a:r>
          </a:p>
          <a:p>
            <a:pPr lvl="1">
              <a:lnSpc>
                <a:spcPct val="150000"/>
              </a:lnSpc>
              <a:defRPr/>
            </a:pPr>
            <a:r>
              <a:rPr lang="en-Z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ZA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Z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) requiring that securities services be provided in a fair, efficient and transparent manner; and</a:t>
            </a:r>
          </a:p>
          <a:p>
            <a:pPr lvl="1">
              <a:lnSpc>
                <a:spcPct val="150000"/>
              </a:lnSpc>
              <a:defRPr/>
            </a:pPr>
            <a:r>
              <a:rPr lang="en-ZA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(ii) contributing to the maintenance of a stable financial market environment;</a:t>
            </a:r>
          </a:p>
          <a:p>
            <a:pPr>
              <a:lnSpc>
                <a:spcPct val="150000"/>
              </a:lnSpc>
              <a:defRPr/>
            </a:pPr>
            <a:r>
              <a:rPr lang="en-ZA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promote the protection of regulated persons, clients and investors;</a:t>
            </a:r>
          </a:p>
          <a:p>
            <a:pPr>
              <a:lnSpc>
                <a:spcPct val="150000"/>
              </a:lnSpc>
              <a:defRPr/>
            </a:pPr>
            <a:r>
              <a:rPr lang="en-ZA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reduce systemic risk; and</a:t>
            </a:r>
          </a:p>
          <a:p>
            <a:pPr>
              <a:lnSpc>
                <a:spcPct val="150000"/>
              </a:lnSpc>
              <a:defRPr/>
            </a:pPr>
            <a:r>
              <a:rPr lang="en-ZA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promote the international and domestic competitiveness of the South African financial markets and of securities services in the Republic.</a:t>
            </a:r>
          </a:p>
        </p:txBody>
      </p:sp>
      <p:pic>
        <p:nvPicPr>
          <p:cNvPr id="2050" name="Picture 2" descr="C:\Users\tanyak\Desktop\Icons\600px-scales_even_icon-svg-300x300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40" y="-88356"/>
            <a:ext cx="2319838" cy="231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44045" r="40021" b="30301"/>
          <a:stretch/>
        </p:blipFill>
        <p:spPr bwMode="auto">
          <a:xfrm>
            <a:off x="2624539" y="3878400"/>
            <a:ext cx="2879779" cy="1876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41F9D43C-C03B-45AA-980E-94B5F7BFF443}" type="slidenum">
              <a:rPr lang="ru-RU" sz="1200">
                <a:solidFill>
                  <a:schemeClr val="bg1"/>
                </a:solidFill>
              </a:rPr>
              <a:pPr algn="r" eaLnBrk="1" hangingPunct="1"/>
              <a:t>5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610396" y="739649"/>
            <a:ext cx="6696422" cy="828675"/>
          </a:xfrm>
          <a:prstGeom prst="rect">
            <a:avLst/>
          </a:prstGeom>
        </p:spPr>
        <p:txBody>
          <a:bodyPr/>
          <a:lstStyle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59595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595959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ZA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rPr>
              <a:t>Collaboration / Partnerships</a:t>
            </a:r>
            <a:endParaRPr lang="en-ZA" sz="4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3074" name="Picture 2" descr="C:\Users\tanyak\Desktop\Icons\Partnership-Icon-2177994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2" y="145925"/>
            <a:ext cx="2284491" cy="237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data:image/jpeg;base64,/9j/4AAQSkZJRgABAQAAAQABAAD/2wCEAAkGBhQSDxIUEBIVFBAWGBoUFxQXFxYYFhgYGBQaGBUVFRIXHSYeFxwjGhUXIDAhIycqLCwtFx4xNTwqNSYrLCkBCQoKDgwOGg8PGi4cHCUsLCwtKSwsKSwsLyksKSksLio1LDEuLCwpKSkpLCwsMCoqLCksLCwsLiwpKSwsKSk1Kf/AABEIAFwCIQMBIgACEQEDEQH/xAAbAAEAAgMBAQAAAAAAAAAAAAAABQYDBAcBAv/EAEoQAAEDAgQBBwgGBggGAwAAAAEAAgMEEQUGEiExBxMiQVFhkRQyNXFygbGyMzRzgqGzFyNCUpLBJCVUYsLD0dIVNlWDovAWY7T/xAAZAQEBAQEBAQAAAAAAAAAAAAAAAQIDBAX/xAAmEQEAAgICAgICAgMBAAAAAAAAAQIDERIhMUEiUQQTgcFhcbEU/9oADAMBAAIRAxEAPwDuKIiAiIgIiICIiAiIgIiICIiAiIgIiICIiAiIgIiICIiAiIgIiICIiAqjmHG5o8SpIY32ik0622ab3kIO5FxsOpW5UPNnpig+5+aUF8REQEREBERAREQEREBERAREQEREBERAREQEREBERARFoVeORRTRQvcRLL5g0k33txAsPeg30WhhOORVIeYXFwYdLrtLd7X6xut9AREQEREBERAREQEReXQerHHUNcbNcCewEE+AWRc8yAP6fUey/wDNatRXcTLhky8L1rry6GiJdZdxERARLry6D1ERAReXXqAi8uvUGN1Q0HSXDV2XF/BZFz3HB/XcPtRLoQWrV1pwxZec2jXidCIl1l3EReXQeoiICLy69QEREBEuiAiXRAVDzZ6YoPufmlXxUPNnpig+5+aUF8WnjNcYaeWUAOLGF4B2BsL2JW4onNn1Cq+yf8qCqwcodU9utlFrjGxc3nCNuI1BpCn8sZzjrCW6THMBcsJvcdZa7rt6gVp8mX1E/av+DVDYnEIcfhMe2ssLgO14cx23fa6qJ7N+bn0b4msibJzgJ3JBuCAALDfio7/5lX/9Of8Awy/7Vp8qDrT0hAuQHEDtIezZS+F5sqpJo2SUD42OdYvIks0du7AEEnieOPhw/wAoMdpNLHGM3Fi4tBadr7aj4LYy5ipqaWOZzQ0v1dEG4FnubxPqWjn70bP9z81qZB9Gwff/ADXqKxw5qccTdSc23QL9O5vtGH8OHXZa2O5sqoJ5Gx0bpImWIktJYjSCTcNttc+CjKX/AJik9R/IarrjP1af7N/yFVFKpeUOqlBMVFzgGxLOccAbXsSGqx43mptLTRySMJleBaLh0tILgSeAHXt2KF5KPq032n+W1SGe8tvqomGG3OxkkNJtqDgLgHqPRBF0EVJn2qi0vqaIshdwPSB8XbXt1G11cqfFI3wCcOHMluvUeptrknstv4Kjw55kjtDidKSNruLLE2Nw4xu6Ltxe7SpnOle12FPfCQY36ACOGkvbf1dlkEc7P9RM53kVGZIm8XEOJ94bs091yVN5Uza2sDgW83MzzmXuLcNTTt17EdS8yDAG4dDYedqce8l5/kAPcpemwuKN7nxxMa95Jc4NAc65ubu48d1FQcWbHHFHUnNt0C/TudW0WvzbW47LfzTjZpKYytaHkOa2xJA6RtxCoeKV74cblkijMrwdmC9zeBoPmgnYG6+s0ZoqJ6Ysmo3Qs1NOsiS1wbgdJoG6qL9hWLGWjZOWgOcwv0gm219r+5VGi5Q6qYExUXOAWvo5x1iRexs1T+WfRMX2J+DlRsl47PTxyCCldOHFpJGrokN2HRaUF3y7mCpnmLaikdCwNLg8h4ubgBvSAHAnwVkUbgGIyTwB80JhfcjQb3sDsekAd1JKKrOcM2Po3QhkbZOc1cSRbSWgAWG99Sips+VUQ1T0DmR8C67x+JbbxWvyputLSEC5GsgdvSj2WvmbNFXJTPjlo3QRvsHPcHnbUDa5aANwqjoGFYmyohZLHfQ8XF+IsbEHvBBCpeL5vbLVAUlI2plivplLS4ix3LA0XAv13ClcNY2HBnGCTnAIZHh4uOkQ4mwO4sdrHfZanJZTNFLK8DpOk0k9zWNsP/I+KDzKWaIxMaeSmbSzOPBo0hzrcHNIBa4jhxv4Xl84ZkdRxMe1jX6n6bEkW6JN9vUq1ynM0T0srdpN9+voOa5vgXFbvKr9Vh+1/wAtyDG7PlW1uuSgcIrXLv1gFu3VpsB3q0Zfx5lXCJIwRvpc08WuHV38Qb96pU/KKBS802ncHGPmw5xGnzNJNrb+pT/J9gUlNTO54aXyO1aetoDQBfvNifBBp1ee5XzPjoaYzBmznm9jY2uAOAuDYk7rdyxnUVMroZo+aqG36NzY284WNi0jsKrvkNZhc8r4I+ep3m52LuiCS3UG9JhGoi/BWPK+bKeqkcBGIqki7gQLvsLbSAXdYDgd9u5BizVnGSlqI4o4RIXtDhu65JeWhoAG/AeK0jnOv/6c/wDhl/2rQ5QJizE6VzW63NbG4N36REziG7b7kWU9guaKmadkctE+KN17yHXYWaSOLANyAOPWg2/+OVH9mPg//RFPooqkZkzXMajyaj88HSXAAuLutrb7ADrPr4WWIZexO1/Kd+znX/DTZauRRzmITPdudMjve6QAnwJ8V0ZdrTw6h83Dj/8ARE5LzPnqIlC5aNVoe2sA1NI0uGnpC299O2x7hxVWyB9fqPZf+a1dDXPMgfX6j2X/AJrVKzuLN5a8cmKN77nysGcMzmlY1sYBmfe1+DWji4jr32A9fYoeDBcTmaHvqTHq30l7mkX7WxtsPUtXNvTxaFh3H6ltu4vufirbX5spoZHRySEPba40PPEXG4FuBV8RGo7YmYyXtOS2qxOo70qs2K12HyN8odz0Tj1nUDbiGvIDmut27K8eV64OchGouZrYO27btHv2VDzfmVlWI4adrnnXqvpsSbEBrW8T5yuNEW0lFHzzrCKMBx4723A7dzYKXjqJ121+Pf52rFt1j39fyrZwnFZek+cR/wB0P027rRg/ErDVYVicDS8VBkDdyA8uNhx6Dxutg58nlcRS0jntHWdTj7wwWHipPAseqZZdFRSmNpBOuzwNurpC29+1a+Ueoc4jFedVtbf32yZPzIaqJ2sASssHW4OB81wHVwO3ctLOmZJIXxwU+0r9y6wJAJ0ta2+1yb7qL5NPpp/Yb8xXzmT0zB64fnTjEXP3Xn8as77mdb/luQZbxG4Jq7dZHOSH1jzbLPmrMMwqGUtJtI613bXu69mi+w2FyVcFSM14TUR1jaumaX2AuANRBA07s4lpaervWazynt1zYpxY/hM+Y396BlnEePlm/ZzklvlspnLUNYwyNrHB7QBocCCb76hcAHs4hQUfKS9u01NY9zi3/wAXN/mrNgWY4qppMZIc3zmO2cL8D2Ed4S3LXcJgnDNo4Wnf1Mz/AGpWbWPOKtERtKebDD2O6jdS1JhGJ62l9S0NBBPSvcX3GzOxaOO+m4fah+K6Cra2ohnDii97zMzHfqVJzJmCokqxS0h0ngXC1y62o9I+aAOzfitrCcAro5o3y1WuMG7ma5HXFjtZzbcbKJwg/wBeSe1L8pC6GpaePUNYKftm17TPU9d/SkY3meeWqNNRbEEtL9rkjztzs1o4X4/hf5OWsStfyvpdnOSf7bLT5P3jymokf1MLifW+7j+Csbs+0lriRx7hG/8AmFqdx1WHLHwyV/Zlvre9d6RuXM0TCp8lrPPvpDtgQ61wHW2cCOBHdxupzMj6rQxtGBrcbOcdPRbbiNW3HuKp1DIa3FmyxtIjY5riT1NYNtVtgXEcO/uVvzFmeOkaNQL5HeawbbDrJPALNo+Uah0w33itytPGJ6n3pXxlzE3bmqseznX/AAa2y1KjEMQoHNMz+cjJtudTT3aramm3/pW8zOFa8ao6Ilh4dGQ/jtfwWPM+IST4brmhMLxM0aTfqB6XSAO9z4Lcb33EONuHGbY7W3HftcqOtEsLJGea5ocPeL2KoGHYpX1z3CKZsYaASB0AAb2sQC48O1WvKB/q6H2XfO5Vvkx+kn9lnxcsRGtu2S05LYo3MRaJ3r/T6rsJxGnY6XyovDBqID3E2G5Ol4sbLHh+JYhXaualYxrbBxFm729Rd4bK74x9Wm+zf8hVT5MPo5/aZ8pVi26zOmbYuOWtItOp37+mtiGHYjSsM3lJe1u7gHudYdpa8WIVqyvjXlVM2RwAeCWPA4ahbcdxBB96y5jH9DqPsn/KVAcmh/o832n+Bqk/Ku3Stf1Z4pEzqY9riqHmz0xQfc/NKvioebPTFB9z80rk96+KJzZ9Qqvsn/KpZEHLMq53ZSU5iMT3u1ucCC0De23b1dikss4ZPV1/ltQwxsG7GkEXOnS0NB3IA3v1n8OgWXqo51yov0z0h7A4+D2FbX6Vo/7PJ/ExXqyaVBX8QBr8McY2lrpWamtJHFrtQaTw3Lbe9VbLeem0cHk9TDIHxl1rWB3cXWc1xBBBJXSljkga7zmg+sA/FBQsnwyVWIy1rmFkVjpv1ktDQAf2rNG5HWrrjP1af7N/yFbdl6go/JT9Wm+0/wAtqk86V9XDGx9KAWA/rOjqcLbjb907g2Fx3KygIg5pj2fI6ulMLadxmfYWOlwab8WW6RPUNhxU7RZae7BvJ39GUtLgD+y7nDIxp7OoH1lWtsLQbhoB7bC/ivtBzPL2d/IoTT1MMmqMnTawO5vpcHEdZO4vsfGfydjFXVSSySgNpTfQ0t3vfYNdsXAC9yeJPhapIGu85oNu0A/FfaDnlN/zG/3/AP5wprlJ9Hu9uP5laLL2yCu5Z9ExfYn4OVFybm9tFHI10bn6y13RLRazbda65ZeaUFXy/ntlVOImxPYS0uuS0jbuHrVpXll6g57yputLSHs1nwdGV845yhMqKeSGGCQvkBZ0g3a/WGtJJPYuh2SyCs5OwNzMOMU4LTJrJaeLWvFrEdRtvbvVXwXGZMJklhqYnOjcdTXNsLkC2phNg4EAbX2sunr5fEHCzgCOwi48EHNeckxauicIy2litcns1anXdw1OsBYcApXlW+qw/af5bldmtAFgLDsSyIquZME8pwxmkXkjjbIztNmDU33tv77L7yFjhqKMNJ/WxdA33uLfq3H3betpVoXgCKoEWeailnkZiMZIJ6JYAAPYuem09t7j8Bq4CTWYsKmKIxwN3ce06C3cjYucTwHUF0h8YIsQCO8XXrWgCw2CDm/KDVCLEqWQi4Y1jyBxOmZxsPBb36Vo/wCzyfxMV6smlUUb9K0f9nk/iYvFetKKDmmD1QosUlbL0WEvYSeADnBzHerYeK6MyrYRcPaW9ocCPFRuOZXhqrGQFrxsHt2dbsN9iPWoD9GDL/Tut7Db+N/5LrM1t3M6eClM2Dda15RvrvS4U9dHIXCN7Xltg7SQbX4A2VDyB9fqPZf+a1XDAsvx0jC2LUdRu5zjckgWHDYe5auCZUZTTPla97i8EEHTYXcHbWHcpExETDd6Xvalpjxvas5+idFWwzgbENI9qN17eBH4q0xR0dWBJohkJAuSG6xtwd1gjhut/EsMjnjLJW6mnfvB6iD1FVWbkxjJ6EzwOwta78RZWJiYjc6YtivS9prWLRPr/KwNbSU1yOYi7xoaf9So7lBjJoSW8A9rnezuL+JC1qLk2gY4GR75Lfs7NafXbf8AFW18QIIcAWkWIO4IPEELO4idx26xS+Slq2iK7+lcyLXRGjjY1zRI2+ttwHX1E6rdd7jf/RS+K4tHBE58jgLA2F93HqDR1lV+u5OIHuvG98f93ZzR6r7jxXxTcmkQIMksjx2ABt/Wdz4FanjM7251nPWsUisddb3/AE1OTKldeeQjonSwHtIu53hceKwZj9Mwe1D86vtJSMiY1kbQ1jdgBwURX5TZLVsqC9wc0sIaNOnoG46rpF45TMpb8a0Yq0r3MTtOrUbikRkdHzjecabFhIDtwCNjx2PUttV7HMlQ1LzIS5kh4ubaxsLAlpB3sBwsuca9vXkm8RukbTdRoLTzmks69VtNu++yoWUA04pNzH0NpLW4adTdNu6/BbjeTFl96hxHYGNH4kn4Ky4LgEVK0iIG585xN3OtwuezuC6bisTqdvLwyZb1m1eMR352p+O+m4fah+K6D1KErcqMkrGVJe4OaWnSNOnocOq6m1m0xMQ64MdqWvM+5257g/pyX25fgV0NQVLlNjKx1SJHl7i46Tp09IWPVdTqXmJ8H42O2OJi33MuaZeqW0eITRz2ax2qMl3DzrsJ7iPmVzGBUTukIYCO0Blvw2XmOZVhqiC8FsgFtbbA27DfYhQH6L2X+ndb2G38brczFu96eeuLJi+MVi0elqpKmna4RROiDtzzbC3q4nS3gqRnLoYnE+UXh/VnhcFrX9MW6/V3q0YDk+GldrYXOktbU4jYHjZoAA4LfxXB4qhmiZtxxB4Oae1rupZi0Vl1yYr5cWp1E73EemxT1THtDmOa5p6wQR4hU/lFxaMwtha4OkLw4gEHSGg8bcCSR+K9k5Mo79Cd4HYWtJ8Rb4KRwjIcEDg86pXjca7aQe0MG1/XdWONZ3tm/wC/LXhNYjfvbey5SGKhhY4WcGXI7C67rH1XVU5MfpJ/ZZ8XLoDhcWUJl3KrKRzyx7nawAdWna1+Fh3qRbqd+27YZ545jxXf/Eji/wBWm+zf8hVS5MPo5/aZ8pVzqoNcb2E2Dmltx3i381GZdy22ka8Me52sgnVbawttYd6kTHGYavjtOat48RtnzH9Tqfsn/KVX+TP6Cb7T/A1WmvpBLFJGSQHtLCRxFxa4utHL+X20jHNY9zg52q7rdgHV6kiY4zBbHac1b+oiUsqHmz0xQfc/NKvioebPTFB9z80rD0r4vieYMa5ziA1oLiTwAAuSV9qscos5bh7wP2nMafUXXPwQR0nKO97neS0kkrG8XdLh26WtOn3lTeWM2x1gcGgslbu5hN9v3mnrHV1W8FqZUmipsKikkIawjW91id3utcgXJ4ge5feC4nh76k+TaPKJNRJDHhx/ad0nCw4XsqPjM2dDSTsibAZS9ocLOINy5zdIaGm/m/io8cpZY4eUUcsbT13N/c17W38VoZ9qxFilLI4EtY1jyBxs2Z5Nr+pY8yZ0ZWwinp4JHPe5pFw0nom/RDSbnbwuiOi01W2SNsjHAxuAcHdViL37lT6zlIvIWUlO6cD9oat+9rWtJt3myz11M+lwNzHG0jY9LrdXOPs4X7g8j3LJybUjW0AeANUjnFx6+i4tA9wH4lRWfLWdY6txjLDFOLnQTcEDjpdYbjrBAP4r7zZmzyIxfquc5zV+1ptp0/3TfzvwVazYwQ4xSyR7OeYy63WecLCfe3ZZOVbjSf8Ac+MaqOgPdYE9guoHKWavLWyO5rm9BAtq1XuCf3RbgpybzXeo/BUXkm+iqPaZ8pUVuYlygPjqpII6V0rmG3RebnYEnQGG3FeUfKO3nWx1NO+DVYBxJIFzYFwc1pA791X58ZZS41PLIHFoLm2ba/SY23EgLzMeM/8AFJYY6WF/RJ6TrX6VgSdNw1ote5KqOqIvljbADsFl9KKIiICIiAiIgIiICIiAiIgIiICIiAiIgIiICIiAiIgIiICIiAiIgIiICIiAiIgIiICIiAiIgIiICIiAiIgIiICIiAqHmz0xQfc/NKvioebPTFB9z80oL4ojNeEmpo5Y2+fYOb7TSHAe+1vepdEHMsDzfDFSGlroXO0EjTpBuNWoNe1xFiD8AtbJ8gdizHiMRMeJHsYBYBmhwFu0dE79ZuunT4dE92p8THO7XNaT4kLJ5O3UHaRqAsDYXA7AeKqKFnD0zQ3/APq/PcsvKJhZjMNZB0XxkNcQO+8bjbvu0+0Fd30zS4OLWlw4EgEj1HqX3JEHAhwBB4gi48CoqGe5uIYedBsJo9v7r+w+p4/BU/K+bRQNfTVcb2lriRYAkX4ggkXF9wRxuukRQtaLNaGjsAAHgFjqaGOS3ORsfbhqa11vVcIOe0D34nijJwwtp4dO57GEua0kbFxcb2HAfjJcqGGPfDFKwEiIu1W3sHAdK3YC0eKukUQaAGgBo4AAAD1AL7sgo0nKhCYDZj+eLbabDTqI/fvwv3XWfkywp8VM98gLeccC0EWOlrbB1u8kqzjCoQ7UIY9XHVobfxtdbaDnWGAHMEwNj5+3/bb1LobWAcAB6l8ClYHagxuv96wv48VlQEREBERAREQEREBERAREQEREBERAREQEREBERAREQEREBERAREQEREBERAREQEREBERAREQEREBERAREQEREBERAREQFQ82emKD7n5pV8UfV4FDLNHNIy8sdtDtThaxuNgbHc9aCQREQEREBERAREQEREBERAREQEREBERAREQEREBERAREQEREBERAREQEREBERB//Z"/>
          <p:cNvSpPr>
            <a:spLocks noChangeAspect="1" noChangeArrowheads="1"/>
          </p:cNvSpPr>
          <p:nvPr/>
        </p:nvSpPr>
        <p:spPr bwMode="auto">
          <a:xfrm>
            <a:off x="63500" y="-158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3" name="AutoShape 6" descr="data:image/jpeg;base64,/9j/4AAQSkZJRgABAQAAAQABAAD/2wCEAAkGBhQSDxIUEBIVFBAWGBoUFxQXFxYYFhgYGBQaGBUVFRIXHSYeFxwjGhUXIDAhIycqLCwtFx4xNTwqNSYrLCkBCQoKDgwOGg8PGi4cHCUsLCwtKSwsKSwsLyksKSksLio1LDEuLCwpKSkpLCwsMCoqLCksLCwsLiwpKSwsKSk1Kf/AABEIAFwCIQMBIgACEQEDEQH/xAAbAAEAAgMBAQAAAAAAAAAAAAAABQYDBAcBAv/EAEoQAAEDAgQBBwgGBggGAwAAAAEAAgMEEQUGEiExBxMiQVFhkRQyNXFygbGyMzRzgqGzFyNCUpLBJCVUYsLD0dIVNlWDovAWY7T/xAAZAQEBAQEBAQAAAAAAAAAAAAAAAQIDBAX/xAAmEQEAAgICAgICAgMBAAAAAAAAAQIDERIhMUEiUQQTgcFhcbEU/9oADAMBAAIRAxEAPwDuKIiAiIgIiICIiAiIgIiICIiAiIgIiICIiAiIgIiICIiAiIgIiICIiAqjmHG5o8SpIY32ik0622ab3kIO5FxsOpW5UPNnpig+5+aUF8REQEREBERAREQEREBERAREQEREBERAREQEREBERARFoVeORRTRQvcRLL5g0k33txAsPeg30WhhOORVIeYXFwYdLrtLd7X6xut9AREQEREBERAREQEReXQerHHUNcbNcCewEE+AWRc8yAP6fUey/wDNatRXcTLhky8L1rry6GiJdZdxERARLry6D1ERAReXXqAi8uvUGN1Q0HSXDV2XF/BZFz3HB/XcPtRLoQWrV1pwxZec2jXidCIl1l3EReXQeoiICLy69QEREBEuiAiXRAVDzZ6YoPufmlXxUPNnpig+5+aUF8WnjNcYaeWUAOLGF4B2BsL2JW4onNn1Cq+yf8qCqwcodU9utlFrjGxc3nCNuI1BpCn8sZzjrCW6THMBcsJvcdZa7rt6gVp8mX1E/av+DVDYnEIcfhMe2ssLgO14cx23fa6qJ7N+bn0b4msibJzgJ3JBuCAALDfio7/5lX/9Of8Awy/7Vp8qDrT0hAuQHEDtIezZS+F5sqpJo2SUD42OdYvIks0du7AEEnieOPhw/wAoMdpNLHGM3Fi4tBadr7aj4LYy5ipqaWOZzQ0v1dEG4FnubxPqWjn70bP9z81qZB9Gwff/ADXqKxw5qccTdSc23QL9O5vtGH8OHXZa2O5sqoJ5Gx0bpImWIktJYjSCTcNttc+CjKX/AJik9R/IarrjP1af7N/yFVFKpeUOqlBMVFzgGxLOccAbXsSGqx43mptLTRySMJleBaLh0tILgSeAHXt2KF5KPq032n+W1SGe8tvqomGG3OxkkNJtqDgLgHqPRBF0EVJn2qi0vqaIshdwPSB8XbXt1G11cqfFI3wCcOHMluvUeptrknstv4Kjw55kjtDidKSNruLLE2Nw4xu6Ltxe7SpnOle12FPfCQY36ACOGkvbf1dlkEc7P9RM53kVGZIm8XEOJ94bs091yVN5Uza2sDgW83MzzmXuLcNTTt17EdS8yDAG4dDYedqce8l5/kAPcpemwuKN7nxxMa95Jc4NAc65ubu48d1FQcWbHHFHUnNt0C/TudW0WvzbW47LfzTjZpKYytaHkOa2xJA6RtxCoeKV74cblkijMrwdmC9zeBoPmgnYG6+s0ZoqJ6Ysmo3Qs1NOsiS1wbgdJoG6qL9hWLGWjZOWgOcwv0gm219r+5VGi5Q6qYExUXOAWvo5x1iRexs1T+WfRMX2J+DlRsl47PTxyCCldOHFpJGrokN2HRaUF3y7mCpnmLaikdCwNLg8h4ubgBvSAHAnwVkUbgGIyTwB80JhfcjQb3sDsekAd1JKKrOcM2Po3QhkbZOc1cSRbSWgAWG99Sips+VUQ1T0DmR8C67x+JbbxWvyputLSEC5GsgdvSj2WvmbNFXJTPjlo3QRvsHPcHnbUDa5aANwqjoGFYmyohZLHfQ8XF+IsbEHvBBCpeL5vbLVAUlI2plivplLS4ix3LA0XAv13ClcNY2HBnGCTnAIZHh4uOkQ4mwO4sdrHfZanJZTNFLK8DpOk0k9zWNsP/I+KDzKWaIxMaeSmbSzOPBo0hzrcHNIBa4jhxv4Xl84ZkdRxMe1jX6n6bEkW6JN9vUq1ynM0T0srdpN9+voOa5vgXFbvKr9Vh+1/wAtyDG7PlW1uuSgcIrXLv1gFu3VpsB3q0Zfx5lXCJIwRvpc08WuHV38Qb96pU/KKBS802ncHGPmw5xGnzNJNrb+pT/J9gUlNTO54aXyO1aetoDQBfvNifBBp1ee5XzPjoaYzBmznm9jY2uAOAuDYk7rdyxnUVMroZo+aqG36NzY284WNi0jsKrvkNZhc8r4I+ep3m52LuiCS3UG9JhGoi/BWPK+bKeqkcBGIqki7gQLvsLbSAXdYDgd9u5BizVnGSlqI4o4RIXtDhu65JeWhoAG/AeK0jnOv/6c/wDhl/2rQ5QJizE6VzW63NbG4N36REziG7b7kWU9guaKmadkctE+KN17yHXYWaSOLANyAOPWg2/+OVH9mPg//RFPooqkZkzXMajyaj88HSXAAuLutrb7ADrPr4WWIZexO1/Kd+znX/DTZauRRzmITPdudMjve6QAnwJ8V0ZdrTw6h83Dj/8ARE5LzPnqIlC5aNVoe2sA1NI0uGnpC299O2x7hxVWyB9fqPZf+a1dDXPMgfX6j2X/AJrVKzuLN5a8cmKN77nysGcMzmlY1sYBmfe1+DWji4jr32A9fYoeDBcTmaHvqTHq30l7mkX7WxtsPUtXNvTxaFh3H6ltu4vufirbX5spoZHRySEPba40PPEXG4FuBV8RGo7YmYyXtOS2qxOo70qs2K12HyN8odz0Tj1nUDbiGvIDmut27K8eV64OchGouZrYO27btHv2VDzfmVlWI4adrnnXqvpsSbEBrW8T5yuNEW0lFHzzrCKMBx4723A7dzYKXjqJ121+Pf52rFt1j39fyrZwnFZek+cR/wB0P027rRg/ErDVYVicDS8VBkDdyA8uNhx6Dxutg58nlcRS0jntHWdTj7wwWHipPAseqZZdFRSmNpBOuzwNurpC29+1a+Ueoc4jFedVtbf32yZPzIaqJ2sASssHW4OB81wHVwO3ctLOmZJIXxwU+0r9y6wJAJ0ta2+1yb7qL5NPpp/Yb8xXzmT0zB64fnTjEXP3Xn8as77mdb/luQZbxG4Jq7dZHOSH1jzbLPmrMMwqGUtJtI613bXu69mi+w2FyVcFSM14TUR1jaumaX2AuANRBA07s4lpaervWazynt1zYpxY/hM+Y396BlnEePlm/ZzklvlspnLUNYwyNrHB7QBocCCb76hcAHs4hQUfKS9u01NY9zi3/wAXN/mrNgWY4qppMZIc3zmO2cL8D2Ed4S3LXcJgnDNo4Wnf1Mz/AGpWbWPOKtERtKebDD2O6jdS1JhGJ62l9S0NBBPSvcX3GzOxaOO+m4fah+K6Cra2ohnDii97zMzHfqVJzJmCokqxS0h0ngXC1y62o9I+aAOzfitrCcAro5o3y1WuMG7ma5HXFjtZzbcbKJwg/wBeSe1L8pC6GpaePUNYKftm17TPU9d/SkY3meeWqNNRbEEtL9rkjztzs1o4X4/hf5OWsStfyvpdnOSf7bLT5P3jymokf1MLifW+7j+Csbs+0lriRx7hG/8AmFqdx1WHLHwyV/Zlvre9d6RuXM0TCp8lrPPvpDtgQ61wHW2cCOBHdxupzMj6rQxtGBrcbOcdPRbbiNW3HuKp1DIa3FmyxtIjY5riT1NYNtVtgXEcO/uVvzFmeOkaNQL5HeawbbDrJPALNo+Uah0w33itytPGJ6n3pXxlzE3bmqseznX/AAa2y1KjEMQoHNMz+cjJtudTT3aramm3/pW8zOFa8ao6Ilh4dGQ/jtfwWPM+IST4brmhMLxM0aTfqB6XSAO9z4Lcb33EONuHGbY7W3HftcqOtEsLJGea5ocPeL2KoGHYpX1z3CKZsYaASB0AAb2sQC48O1WvKB/q6H2XfO5Vvkx+kn9lnxcsRGtu2S05LYo3MRaJ3r/T6rsJxGnY6XyovDBqID3E2G5Ol4sbLHh+JYhXaualYxrbBxFm729Rd4bK74x9Wm+zf8hVT5MPo5/aZ8pVi26zOmbYuOWtItOp37+mtiGHYjSsM3lJe1u7gHudYdpa8WIVqyvjXlVM2RwAeCWPA4ahbcdxBB96y5jH9DqPsn/KVAcmh/o832n+Bqk/Ku3Stf1Z4pEzqY9riqHmz0xQfc/NKvioebPTFB9z80rk96+KJzZ9Qqvsn/KpZEHLMq53ZSU5iMT3u1ucCC0De23b1dikss4ZPV1/ltQwxsG7GkEXOnS0NB3IA3v1n8OgWXqo51yov0z0h7A4+D2FbX6Vo/7PJ/ExXqyaVBX8QBr8McY2lrpWamtJHFrtQaTw3Lbe9VbLeem0cHk9TDIHxl1rWB3cXWc1xBBBJXSljkga7zmg+sA/FBQsnwyVWIy1rmFkVjpv1ktDQAf2rNG5HWrrjP1af7N/yFbdl6go/JT9Wm+0/wAtqk86V9XDGx9KAWA/rOjqcLbjb907g2Fx3KygIg5pj2fI6ulMLadxmfYWOlwab8WW6RPUNhxU7RZae7BvJ39GUtLgD+y7nDIxp7OoH1lWtsLQbhoB7bC/ivtBzPL2d/IoTT1MMmqMnTawO5vpcHEdZO4vsfGfydjFXVSSySgNpTfQ0t3vfYNdsXAC9yeJPhapIGu85oNu0A/FfaDnlN/zG/3/AP5wprlJ9Hu9uP5laLL2yCu5Z9ExfYn4OVFybm9tFHI10bn6y13RLRazbda65ZeaUFXy/ntlVOImxPYS0uuS0jbuHrVpXll6g57yputLSHs1nwdGV845yhMqKeSGGCQvkBZ0g3a/WGtJJPYuh2SyCs5OwNzMOMU4LTJrJaeLWvFrEdRtvbvVXwXGZMJklhqYnOjcdTXNsLkC2phNg4EAbX2sunr5fEHCzgCOwi48EHNeckxauicIy2litcns1anXdw1OsBYcApXlW+qw/af5bldmtAFgLDsSyIquZME8pwxmkXkjjbIztNmDU33tv77L7yFjhqKMNJ/WxdA33uLfq3H3betpVoXgCKoEWeailnkZiMZIJ6JYAAPYuem09t7j8Bq4CTWYsKmKIxwN3ce06C3cjYucTwHUF0h8YIsQCO8XXrWgCw2CDm/KDVCLEqWQi4Y1jyBxOmZxsPBb36Vo/wCzyfxMV6smlUUb9K0f9nk/iYvFetKKDmmD1QosUlbL0WEvYSeADnBzHerYeK6MyrYRcPaW9ocCPFRuOZXhqrGQFrxsHt2dbsN9iPWoD9GDL/Tut7Db+N/5LrM1t3M6eClM2Dda15RvrvS4U9dHIXCN7Xltg7SQbX4A2VDyB9fqPZf+a1XDAsvx0jC2LUdRu5zjckgWHDYe5auCZUZTTPla97i8EEHTYXcHbWHcpExETDd6Xvalpjxvas5+idFWwzgbENI9qN17eBH4q0xR0dWBJohkJAuSG6xtwd1gjhut/EsMjnjLJW6mnfvB6iD1FVWbkxjJ6EzwOwta78RZWJiYjc6YtivS9prWLRPr/KwNbSU1yOYi7xoaf9So7lBjJoSW8A9rnezuL+JC1qLk2gY4GR75Lfs7NafXbf8AFW18QIIcAWkWIO4IPEELO4idx26xS+Slq2iK7+lcyLXRGjjY1zRI2+ttwHX1E6rdd7jf/RS+K4tHBE58jgLA2F93HqDR1lV+u5OIHuvG98f93ZzR6r7jxXxTcmkQIMksjx2ABt/Wdz4FanjM7251nPWsUisddb3/AE1OTKldeeQjonSwHtIu53hceKwZj9Mwe1D86vtJSMiY1kbQ1jdgBwURX5TZLVsqC9wc0sIaNOnoG46rpF45TMpb8a0Yq0r3MTtOrUbikRkdHzjecabFhIDtwCNjx2PUttV7HMlQ1LzIS5kh4ubaxsLAlpB3sBwsuca9vXkm8RukbTdRoLTzmks69VtNu++yoWUA04pNzH0NpLW4adTdNu6/BbjeTFl96hxHYGNH4kn4Ky4LgEVK0iIG585xN3OtwuezuC6bisTqdvLwyZb1m1eMR352p+O+m4fah+K6D1KErcqMkrGVJe4OaWnSNOnocOq6m1m0xMQ64MdqWvM+5257g/pyX25fgV0NQVLlNjKx1SJHl7i46Tp09IWPVdTqXmJ8H42O2OJi33MuaZeqW0eITRz2ax2qMl3DzrsJ7iPmVzGBUTukIYCO0Blvw2XmOZVhqiC8FsgFtbbA27DfYhQH6L2X+ndb2G38brczFu96eeuLJi+MVi0elqpKmna4RROiDtzzbC3q4nS3gqRnLoYnE+UXh/VnhcFrX9MW6/V3q0YDk+GldrYXOktbU4jYHjZoAA4LfxXB4qhmiZtxxB4Oae1rupZi0Vl1yYr5cWp1E73EemxT1THtDmOa5p6wQR4hU/lFxaMwtha4OkLw4gEHSGg8bcCSR+K9k5Mo79Cd4HYWtJ8Rb4KRwjIcEDg86pXjca7aQe0MG1/XdWONZ3tm/wC/LXhNYjfvbey5SGKhhY4WcGXI7C67rH1XVU5MfpJ/ZZ8XLoDhcWUJl3KrKRzyx7nawAdWna1+Fh3qRbqd+27YZ545jxXf/Eji/wBWm+zf8hVS5MPo5/aZ8pVzqoNcb2E2Dmltx3i381GZdy22ka8Me52sgnVbawttYd6kTHGYavjtOat48RtnzH9Tqfsn/KVX+TP6Cb7T/A1WmvpBLFJGSQHtLCRxFxa4utHL+X20jHNY9zg52q7rdgHV6kiY4zBbHac1b+oiUsqHmz0xQfc/NKvioebPTFB9z80rD0r4vieYMa5ziA1oLiTwAAuSV9qscos5bh7wP2nMafUXXPwQR0nKO97neS0kkrG8XdLh26WtOn3lTeWM2x1gcGgslbu5hN9v3mnrHV1W8FqZUmipsKikkIawjW91id3utcgXJ4ge5feC4nh76k+TaPKJNRJDHhx/ad0nCw4XsqPjM2dDSTsibAZS9ocLOINy5zdIaGm/m/io8cpZY4eUUcsbT13N/c17W38VoZ9qxFilLI4EtY1jyBxs2Z5Nr+pY8yZ0ZWwinp4JHPe5pFw0nom/RDSbnbwuiOi01W2SNsjHAxuAcHdViL37lT6zlIvIWUlO6cD9oat+9rWtJt3myz11M+lwNzHG0jY9LrdXOPs4X7g8j3LJybUjW0AeANUjnFx6+i4tA9wH4lRWfLWdY6txjLDFOLnQTcEDjpdYbjrBAP4r7zZmzyIxfquc5zV+1ptp0/3TfzvwVazYwQ4xSyR7OeYy63WecLCfe3ZZOVbjSf8Ac+MaqOgPdYE9guoHKWavLWyO5rm9BAtq1XuCf3RbgpybzXeo/BUXkm+iqPaZ8pUVuYlygPjqpII6V0rmG3RebnYEnQGG3FeUfKO3nWx1NO+DVYBxJIFzYFwc1pA791X58ZZS41PLIHFoLm2ba/SY23EgLzMeM/8AFJYY6WF/RJ6TrX6VgSdNw1ote5KqOqIvljbADsFl9KKIiICIiAiIgIiICIiAiIgIiICIiAiIgIiICIiAiIgIiICIiAiIgIiICIiAiIgIiICIiAiIgIiICIiAiIgIiICIiAqHmz0xQfc/NKvioebPTFB9z80oL4ojNeEmpo5Y2+fYOb7TSHAe+1vepdEHMsDzfDFSGlroXO0EjTpBuNWoNe1xFiD8AtbJ8gdizHiMRMeJHsYBYBmhwFu0dE79ZuunT4dE92p8THO7XNaT4kLJ5O3UHaRqAsDYXA7AeKqKFnD0zQ3/APq/PcsvKJhZjMNZB0XxkNcQO+8bjbvu0+0Fd30zS4OLWlw4EgEj1HqX3JEHAhwBB4gi48CoqGe5uIYedBsJo9v7r+w+p4/BU/K+bRQNfTVcb2lriRYAkX4ggkXF9wRxuukRQtaLNaGjsAAHgFjqaGOS3ORsfbhqa11vVcIOe0D34nijJwwtp4dO57GEua0kbFxcb2HAfjJcqGGPfDFKwEiIu1W3sHAdK3YC0eKukUQaAGgBo4AAAD1AL7sgo0nKhCYDZj+eLbabDTqI/fvwv3XWfkywp8VM98gLeccC0EWOlrbB1u8kqzjCoQ7UIY9XHVobfxtdbaDnWGAHMEwNj5+3/bb1LobWAcAB6l8ClYHagxuv96wv48VlQEREBERAREQEREBERAREQEREBERAREQEREBERAREQEREBERAREQEREBERAREQEREBERAREQEREBERAREQEREBERAREQFQ82emKD7n5pV8UfV4FDLNHNIy8sdtDtThaxuNgbHc9aCQREQEREBERAREQEREBERAREQEREBERAREQEREBERAREQEREBERAREQEREBERB//Z"/>
          <p:cNvSpPr>
            <a:spLocks noChangeAspect="1" noChangeArrowheads="1"/>
          </p:cNvSpPr>
          <p:nvPr/>
        </p:nvSpPr>
        <p:spPr bwMode="auto">
          <a:xfrm>
            <a:off x="215900" y="-6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923" y="4816691"/>
            <a:ext cx="17907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4" y="2524622"/>
            <a:ext cx="5970637" cy="101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808" y="1795959"/>
            <a:ext cx="314325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39" y="5932082"/>
            <a:ext cx="3391769" cy="7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13" descr="data:image/jpeg;base64,/9j/4AAQSkZJRgABAQAAAQABAAD/2wCEAAkGBhQQDxIQEBQSEBAWGRcYFREYFhgVGBIZFhcVFxQWFBgXGycfFxooGhQWHy8gJCkqLCwsFx4xNjAqNSYrLCkBCQoKDgwOGg8PGiokHSQvLDIyNSwqMCwqLjQsLCwsLDQqLywvLCwsLSwsLiosLCwsLCwsLCwtLCwsLCwsLCwsLP/AABEIANQA7gMBIgACEQEDEQH/xAAcAAEAAwADAQEAAAAAAAAAAAAABQYHAgMECAH/xABJEAABAwIDBAcEBgULAwUAAAABAAIDBBEFEiEGMUFRBxMiYXGBkSMyobEUM0JSYnJTc7LB0RU0NUNjgpKzwuHwJKKjFhc2dIP/xAAaAQEAAgMBAAAAAAAAAAAAAAAAAwQCBQYB/8QAMxEAAgECAwIOAgIDAQAAAAAAAAECAxEEITEFQRITIjJRYXGBobHB0eHwFJEz8SQ0QyP/2gAMAwEAAhEDEQA/ANxREQBERAEREAREQBERAEREAREQBERAEREB46t0rO1GGyj7hOR1vwu3HwIHivNR7SwyO6txMMu4xyDKQeV9x9VKqPxfAoqpuWQdoe68e83+I7joq9SNVcqm+56fvd4os0pUnyaq71r3rR+D6yQRUJ1dVYZIGPPXQcL3seYa46tPdqFbMHx6KqbeM2cN8Z0cPLiO8KKhjIVJcB8mXQ/TpJa+CnSjxkeVB7169BIoiK6UQiIgCIiAIiIAiIgCIiAIiIAiIgCKu4ztpFBdsftpOIB7LfF3HwCp2I7UTzk5nlrT9hvZH8T5lazEbTo0clm+r3NrhtlV664T5K6/Y0WrxuCL6yVjTyvc/wCEaqKl28pgbDrHd4bofUqiUGFyzuyxML+Z3AeJOgVjoej17heaQM/C0Zj5k6KlHHYyv/DDL7vdkX57PwWH/mqO/wB3K7JB/SHFfSOUjn2R+9c4ukGA+8yVvkD8iu+l2Gpme8HSH8TiPg2y9zdmaYf1Efm2/wA1bhDHvOUoruKc57OWUYyff8nmpdsqZ+mcsP42kfHcFLwVLJBdjmvHNpB+S8f/AKcpv0EX+ALizZuBpzMj6t33mOcw+rSrcPyFz+C/2vcp1PxXzOEu2z9iTRdVPCWixc544ZrEjzA1812qyiowiIvTw6K2iZMwxyNDmnh+8cj3rN8aweShmDmOcG3vHINLfhPf81p682IUDJ43RyC7T8DwI5EKhjcGsRG6yktGbHA46WGlZ5weq+/WQmzO1oqLRS2bNwO4SeHI93orIskxXDH0sxY69xq140zDg4cj8ld9ktpvpDeqlPtmjf8ApBz8efqqmBx0pS4ivzl4/PmXNobPjGPH0Oa/Ds6vIsiIi3RogiIgCIiAIiIAiIgCIuuedsbXPeQ1rRck8AF43bNnqV3ZH5VVTYmF8jgxg3krPNoNr31F447xw7rfaf8AmPAdy820W0TqqQ2u2EHsM5/id3/JeTCcJfUyCOMeLjuaOZXMYzaE8RLiqGni/g6vA7Ohho8dX11z0XydFLSPleGRtL3ncB/zRXXBtg2tAfUnO79GPdb4n7Xy8VO4NgcdKzLGLuPvPPvO8e7uUir2D2VCmuFVzfgvcoY3a86j4NHKPTvfscIog0BrQGtG4AWA8AFzRFutDRahERAEREAREQBERAEREBDbUYGKqE2HtW6sPzb4G3rZZnBO6N4ew5XtNweRC2VZ3txhPVTiVoAZJy4OHveuh9VoNr4bJV4arX0Z0WxsVm8PPR6eqLlgGMCqgbINHDR7eThv8uIUksv2Uxj6PUC/1b7NePH3XeR+BK1BX9n4r8ild85a/es120cJ+NVsua817dwREWwNcEREAREQBERAFQtuMdzv+jxnsN98g+877veB8/BWvaDFPo1O+QWzbmA8XHd48/JZS43NzvWh2vinCKox1evZ8nQ7FwinJ15aLTt+Dto6R0sjY2C7nGwH7z3LU8FwdlLEI2ane93Fx5+HIKF2FwXq4/pDx23+73M/3OvgArUpdl4NUocbLnPwXyRbWxrqz4qD5K8X8BERbk0YRFG0eMtqJHNgs+Nhs+b7GYHWNhHvOGtzuGg1N7D1RbV0SD3gAk7goDEsbqyP+iozJ/aTPELR4MPbPmGqwovGrmUJKLu1ft+DOK87QuN2CljB1ysLDbf2SZL35qv4ltRj1Ec9QzMwbz1THs83R7vOy2dFG6fQ2XYY2KylSg12epkGDdOxzBtXTjLxkiJuO/I7f6haZgW0lPXR9ZTSNkaN43Ob+Zp1Crm2HRZTVwdJEBTVJ16xo7Lz/aMGh8RY+O5YrJHV4TWfap6hm46EOabi44PYbeGnconOdN8rNF6OGw2MjejyZdH30/R9QIqtsDtuzE6fMbMqGWEkd/R7fwnXwtZWlWU01dGlqU5U5OElmgiIvSMKL2kw3r6aRgF3AZmfmbqLfEealEWFSCqRcHozOnUdOanHVGLLT9kcU6+lbc3ezsO5m24+Yt8VQdoqLqaqVnDMXDwd2h81L7A4hkndCd0g0/M25+V/guU2dUeHxXFy35e3idhtKmsRhOMjuzXr4GgoiLrjjAiIgCIiAIiIChdIOIZpWQjcwZj4u3egH/cVX8IoOvnji1s46kcG73H0XPHarraqZ43F5t4Dsg+gCsHR5SXkllI90Bo8Xam3kAuOt+XjbPRvwXwjtr/h4G61S8X8svEcYa0NAsAAAOQG5ckRdicSERV3b7ab+T6GSYfWnsRbvfcDZxvwGp8l43ZXZnTg6klCOrIDbPaaSpq2YPQPyyv0qJxcGFoAc4NI45b38QN50u+F4bHTQsghaGRsFmj955njdZn0IYSXCpr5buke7q2vJJJ3PlOu+5Lde4rVlHT5XKe8t4xRpPiIaR163v8AZBERSlEIuuZhLbNdlPA2B9Qd4UXQY9eY007RHON1rlkgte7Sd2l9O4qOVWMGlLeSwpSnFuOdtem3STCqvSDsWzEaV1gPpMYJhfu135HH7p+B1VqRZtJqzPKdSVOSnHVHzBsxjkmG1zJgCCxxbIw8W3tI0jnp6gL6cgma9rXsIcxwBa4ahwIuCO6ywLpiwMU+JGRgysnb1ndnvaS3iQHHvcVq3RhXddhNMTvaCw/3HFo+ACrUbxk4M3W01GrShiI78vvZmWpERWjQhERAUHpCp7Txv4OZbzaT+5wUDglV1VTE/k4X8CbH4FW/pEivDE7k8j1b/sqGDbVcdtBcVi3JdTO22a+Nwai+ho2lFxifmaCNxAPquS7E4kIiIAiIgC6qqTLG93JpPoCV2rzYkPYS/kf+yVjN2i2ZQV5JGP3vqtG2DhtSZuLnuJ8rN/0rOQtP2NZahi78x9XOXK7HV67fU/Q67bbth0uteTJpERdYceFhXTZjRlr2U4N2QsFxwzv7Tj45cgW6r5b2tqzLX1chNyZpPQPIb8AFWxDtGxudj0+FWcnuXmb90a0ojwmkAFrsznxe5zjv8VZlEbIf0dSfqYv2ApdTx5qNXXd6sn1vzCKIqcQ6msa2Q5Y5WANcdwkYTcd12uHopdYwmpXW9Hk6bgk9zX39BUnpBGSSnlbo/XtflILfiSrqTZZptfjAqKjsG8bBlB4ON7ucO7d6LXbVqRjh2nq7WNnsenKWIUlok796saDhNb10EctrFzQSO/j8V61G7OU5jpIWuBBygkHeL3Nj6qSWwotunFy1sjW1lFVJKOl35mXdPFGDTU01tWyOZf8AOwut/wCP/l1NdDkRbhMZJJzPkIB4DNbTuuCfMqC6d632NJALkue5+UfhblGm/wDrDbzV72Nwo0uH00DhZ7Y25hyc7tOHqSsYr/1bNjVlbAQi97fhcmURFOakIiICrdIX82Z+sH7Lln6vPSLN7OFnNzjbwFv9SowF1x+1XfEvuO12OrYVdr8zY6P6pn5W/ILuXCGPK1reQA9BZc118ckjjJO7bCIi9MQiIgC4Tx5mubzBHqLLmi8auep2MXc2xI5aei0vYqS9FH3F49HGyo201L1dZM21gXZh4O7WnmSrb0f1WanfHxY8+jgCPiHLl9mLisXKD61+n8HW7VfG4ONRdKf7XyWlERdSciF8pY1/Op/1sn7bl9Wr5f20oDBiNXGdLSvI/K5xc3/tcFVxOiN9sRrhzXUjfejup6zCaN17+zDb7/dJb+5WNZh0GY1nppqVx1idnYPwybwO4OBP99aep6bvFM1eMpunXnF9PnmR+N4O2qhMbtDva77rhuPgqa/Fa6hux93NG5zhnbb8Lt9u4nyWhL8IVXEYTjZcOEnGXSvUlw2M4qPAnFSj0Pd2GXYhtPUVAyOdZp+wwWzePE+CktmdkHyPbLO0siGoYdHPI3XHBqvkdM1pu1rQeYAHyXYqlPZl58ZWm5MuVNrWp8XQgoL72BEUXjomkZ1FP7N0gIdUfoGkauaPtScANLbydLHbs00VwnYogw3+WMddOQTRUdmB3CWRjico5jMSTbg0feWnrw4Lg0VJAyCBuVjfMuJ1c5x4uJ1JXuWMY27SavW4xpLmpWX3rCIizK4RFxkeGguJsALk8gN6Az7b6pzVTWXuGMGnIuJJ+GVQmE0vWzxR/ec2/he5+AK44lWddNJLr2nEi/AfZHpZTmwdAX1Jl+zGD/idoB6XPkuL/wBrF5b34f0d1/qYPPVR8f7NEREXaHChERAEREAREQFK6QsO+rnA09xx+LL/ABHovFsDXBlQ6M6dY3TxbqB6XV3xXDxUQvidoHDfyI1B9VlbHPppwSLSRu3d7Tu8D8iubx0XhsVGutH9fgdRgJrFYSWHeq/teJr6LppKkSxskb7rgHDzF13Lo001dHMNNOzCxbpx2ec2eKtaPZvaI3kcHtvlzeLTYfkPctpUZtJgLK6lkppdzho7ixw91w7wVhUhw42LWDxH49ZT3b+w+dditpDQV0VRqWA5ZGi+rHaO0vqRvHeAvpqCZr2NewhzHAOa4ahwIuCO6y+VcZwiSknfTzDLIw2PI8nNPEHeCtJ6I+kER5cPqTZhPsJD9kk36tx5E7jwOnEKtQnwXwWbzamF46CrU82vFGyIiK6cwEREAREQBERAEREAVa25xfqoOpb78uh7mj3j57vXkp+rqmxMdI85WtFyf+cVlOMYo6pmdK7S+jR91o3D/nErU7UxXE0uAudLy3m42ThHWq8OXNj57vc8S0vY3DOppWuI7cnbPgfdHp81S9mMG+k1Aafq29p57hub5n4XWogKlsbDZus+xepf23iclQj2v09z9REXRnMBERAEREAREQBVHbjAM7fpMY7TR7Qc2jc7y+XgrchCgxFCNem4SLGGxEsPUVSP9lL2BxnQ0rt+rmH9pv7/AFV0VD2m2bdTv+k09wwHMQN8Z33H4fl4K07P422qiDxYPFg9n3T/AAPBUcDUlT/xqvOWnWuov7QpRqL8qjzXr1Pr7fupJoiLamoKnt9sDHicVxaOqYPZy8CL3yPtvbv7wTfmD8/Yxgs1JMYahhikGtjxB3FpGjh3hfVqjMd2cp66PqqmNsjeB3OaebXDUKCrRU81qbXBbRlh+RPOPiuwyTYTpedThtPXZpYRo2YavjG4Bw+20c9479AtjwzFoqmMS08jJYz9ppvbuPEHuOqyHaLoPmYXPopGys4RP7Lx3B3uu87KoNwbEcPeZGxVVOW75Gtdl83Nu0jx0UUZzp5SRdq4XC4vl0ZJS6Pg+mEWDYb01V0WkoiqBp7zcju/VlhfyViounXOQ11E8m32Jc5J7mmMd/FTKvBlCeysTHcn2P3sauioNJtviVTpBhbov7SeQtaORsWNJ3cLqw4dhlW+5rahhB/qYGmNo8ZCc58sqzU76FSeHdPntLvu/C/iTqL8a2wAG4L9WZXC/HOABJ0A1J5LjNM1jS55DWjUuJsB4lZ9tRtYai8UN2w8TuMn8G93qqeLxcMNG8tdyLuDwc8VO0dN76DjtbtL9Id1UR9g07/0h5+A4eqgKendI9rGDM5xsBzJXGOMuIa0FzjuAFyfALRtldmRTN6yQAzu88g+6O/mVzNGlVx9ZylpvfR1I6qtWpbOoKMddy6et+p78AwZtLCGDVx1e7m7+A3KSRF18IRpxUY6I4upUlUk5yebCIizMAiIgCIiAIiIAiIgPwi+h1CrVZs6+nl+k0Vr654CbNeOIb/Dnu5KzIoatGNVLharR712E9GvOi3wdHqtz7Tx4bijZ23bdrho+Nws5h5OB+a9i881E1zg/wB2QaB40NuR5juK9CzhwkrSI58Fu8QiIszAIiIDpkpGON3Ma48y0E/FcooGt91ob4AC/ouxEPbsIvxzgBc6DmoXENsKeIGz+td91na+O74qOpVhTV5tIkpUalV2hFvsJtReL7SQ0w7bsz+EbdXef3fNU3FNuJpdIvYN7tXH+8Rp5KAiidI7K0Oe88ACSStJiNsLm0Fd9Psje4bYr52Idl0L1ZIY1tFLVHtnLGN0Y3DvPMryUGHSTvDImlzvgO8ngFY8I2De+zqg9W37g1cfE7m/FXWhw+OBmSJoY3u4nmTvJVajs6tiZcZXbS8fj7kW6+06GFjxeHSb6tF7/cyL2d2XZSjMe3MRq7g3mGch3qcRF0lKlClFQgrI5erWnWm5zd2ERFIRBERAEREAREQBERAEREAREQBERAEREBxfe2lr968M0tSL5Y4HcvaOb/oUgiwlG+9ozjJR1SfaVirxLEAOzTx+IOffyGYfJRs1bibtMjm/la0fEq8oqc8HKX/Wf7Xoi9DHRh/yh+n6szV+zldMbyNe6/F72/Iu09F6YOj6Y2zvjZz3u/ctBRQLZNC95NvtZYe2cRa0VFdiKvRbAQt1kc+U/wCFvoNfirDSUMcLcsTGsHIC1/Hmu9FfpYalR5kUjXVsVWrfySb8v0ERFOVwiIgCIiAIiIAiIgCLw41jUVHC6eocGRt47yTwa0cXHkqd/wC6EvV/SBhtX9Ftm6649372W27zt3qWFGc1eKMJTjHUv6LxYPi8dXAyogdmjeLg7iOBBHAg3BXtUbTTszNO4RVui20ZLic2GiNwfEMxkuMp7LHaDf8Ab+CkNpsdFDSSVTmmRrMt2ggE5ntZoT+a6zdKSajbN2t36GPCVm+glEXjwfEhU00NQAWiVjHhp1LQ9odY28V7Fg007My1CKm1/ShTxmaJrZZauOUxCla3tyOBIDmndl037xyUvsntGa6B0roJKZzXuYY377ttcg2FxrbdvBUkqM4x4TWRgpxbsmTaIqjjXSGyKoNJSwS19Q2/WMi3R20s51jrz5eKxhTlN2ij2UlHUtyKm4Z0kNdUNpq2nmw+V/1fW2LX62tmsLH4X05XuS9nTlB2khGSloERUzF+ktjKk0tHBLXztvnbFo1hBsQTY3I46WGgvyQpyqO0UJSUdS5oq3s5tVNUyuinoqijIbmzvsWHW1s1hrru13FWReTg4OzPU080QeP7WxUU1NFOHATlzWvGoa5uQNDgNbHPv4WU4sy6Yf5xhX6537dOtNUlSmo04SWrv4MwjJuUl0BFxe8NBLiABqSdAAN5JVIf0mmV7xQUdRXMYcrpWWay/wCEkG+ljw3+uEKUp81GUpKOpeUUBspthHXiRoa+GeI5Zad/vMPA940Pop9Yyg4Pgy1PU01dBFEbS7RCiia8xyzve8Mjijbdz3EEgchoD6KtVXSdJTGN1bh9RTQvNhLma+3iABY2ubXvpxUkKE5q8UYyqRjqXxFwhmD2tewhzXAFrhqCCLgg8rLmoTMIqhiXSVBE6aGNks9XHIYxStb25CNczSLjJbed45KW2U2hNdT9cYZKYhzmGN++7bXLTYXGttw1B5KWVGcY8JrIwU4t2TKP01SPdJh0LQHNdI85XaNc4GJrA48BZ7vUqbnq8ZPZZS4e1lrZTK93dwI0twspDb7ZD+UaYMY4RzxuzxP77Hsk8AdNeFgoXD9q8ThjbDUYbLPMAG9a2RuV5GmZ51A3c1chLhUoqKTavr196IWrTbd8+gkejLZ2ooKSSGqyAmUuYGuzANLWX1t94OVvUbgFTUSQ56uJlPKS72TXZ8rb9nMRpm8FJKnVk5Tblr1E8ElFJGX4H/8AK638h/y6dWPpV/oeq/8Ay/z4lB7TYBV0mLDFaKH6U17SJYQbG+UM53N7NIsDbKV+4/T4jjMBhFOMPhHaPXPu6ZzfdYA1t2tvrmPdvV6ylOnUurJRvn0dWpXzUZRtm7+JbdiP6Lof/rw/5bVNFRmy1E+GgpYZBlkjhjY9twbOawAi40Oo4KUK19R3m+0sR0RluwVM120GKvIBcx0mU/dzSkOI5Gwt6rUlQ9jdnp4MXxKeWMshlJMb7gh95C4Wsb7jxV8U+LkpTye5eRhRVo97OiukLYpHNF3BriBvuQCRu71nvQfC00lRMfrnykPdxsGggHjvc4+a0ghZtSYJV4LUzuo4HV1DNZ3VteA+JwJ4HebG1xe4AvuXtFqVOdO+bt32PJ5SUtx6Om2EHDmPIGZszMruLbh97HhuHoFbtlqt0tBSyyfWPhjc7fvLATvVHxSgrsbkiinp3YfQsdnfncHPkI0Atod1wNLak33BaTFEGtDWgBoAAA3ADQAL2s1GlGm9bt9NhDObluIzaysfDQVUsV+sbFIWkcCGnteW/wAlVOhaiY3D3SgAySSPzu0LuzYNaTvtx14uPNX6eEPY5jhdrgQ4cwRYj0KzLCsJxDBJZY6eD6fQvOdrWuDXsNwOOubKADoQbA6apRalSlTTs7p9p5PKaluNQRVnAceramYdbRfRKaziXySAvJ+yGsA53vfh8bMq04ODs/O5MpXzRmXTD/OMK/XO/bp1pqoXSZs/PVTYe6njMjYpS6QggZAXQm5ufwu9FfVPVadKmu3zI4Lly7vIrPSVKW4RVlpIOQC45FzQfgSqjsV/KsVBA2kgoHQEZmuc94c7MSSX5XAZuHktIxfDGVNPLTye5I0tPMXG8d43+Sz3AjiWDB1KaV2IUocTFJG4BwDtbW1IF9SCNCTqRZS0JJ0nBWve+f1GFRctSztbcezZjZ2vbi76+qjp4myxlkgieSCQGZTlPHsDjz5rQlXtncYraiVxqKQUdPl7OaQOkc6/Fo3C199uCsKr15SlLlWyW4kppJZFc2w2yZQNjaGOnqZTlhgbvedBcngLkDnqqXt7BiT8NllrZKaGIZP+mibmLiXsyh0jjoQddL7lJ9JWzFQ+qpcRo2dfJAW5or6nI/rGEAnXUkEDXUb+HDFcHr8bhLJ2fybC0ZmROOd00n2S+1i1g177m9jZXKChBQmmutvVZ7l8ENThSco59Ra9iDfDKO+vsY/2QpxROylE+CgpoZRlkZGxrm3BsQLEXGhUsqFR3m7dLLEeajM9iKVrtoMVkIu5hIaeWd3aI5Gzbeq0xUfZHAp4cWxKeWMsilcDG8kWf2idLG/qrwpsVJSmrPcvIwpK0e9hLIiqkoREQBERAEREAREQBERAEREAREQBERAEREAREQBERAEREAREQBERAf/Z"/>
          <p:cNvSpPr>
            <a:spLocks noChangeAspect="1" noChangeArrowheads="1"/>
          </p:cNvSpPr>
          <p:nvPr/>
        </p:nvSpPr>
        <p:spPr bwMode="auto">
          <a:xfrm>
            <a:off x="368300" y="1460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770" y="5233362"/>
            <a:ext cx="1767797" cy="157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group logo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213" y="3878400"/>
            <a:ext cx="4255018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LinkUpMarket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9" y="3748305"/>
            <a:ext cx="3016250" cy="106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37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497008" y="0"/>
            <a:ext cx="7830592" cy="7826774"/>
            <a:chOff x="2497008" y="0"/>
            <a:chExt cx="7830592" cy="7826774"/>
          </a:xfrm>
        </p:grpSpPr>
        <p:sp>
          <p:nvSpPr>
            <p:cNvPr id="6" name="Oval 5"/>
            <p:cNvSpPr/>
            <p:nvPr/>
          </p:nvSpPr>
          <p:spPr>
            <a:xfrm>
              <a:off x="2497008" y="0"/>
              <a:ext cx="7830592" cy="756126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anchor="ctr"/>
            <a:lstStyle/>
            <a:p>
              <a:pPr algn="ctr">
                <a:defRPr/>
              </a:pPr>
              <a:endParaRPr lang="en-ZA"/>
            </a:p>
          </p:txBody>
        </p:sp>
        <p:sp>
          <p:nvSpPr>
            <p:cNvPr id="7180" name="TextBox 11"/>
            <p:cNvSpPr txBox="1">
              <a:spLocks noChangeArrowheads="1"/>
            </p:cNvSpPr>
            <p:nvPr/>
          </p:nvSpPr>
          <p:spPr bwMode="auto">
            <a:xfrm>
              <a:off x="4223141" y="128588"/>
              <a:ext cx="4378325" cy="59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306" tIns="52153" rIns="104306" bIns="52153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ZA" sz="3200" dirty="0">
                  <a:solidFill>
                    <a:schemeClr val="bg1"/>
                  </a:solidFill>
                </a:rPr>
                <a:t>National Interest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11160" y="6982786"/>
              <a:ext cx="3179406" cy="843988"/>
            </a:xfrm>
            <a:prstGeom prst="rect">
              <a:avLst/>
            </a:prstGeom>
            <a:noFill/>
          </p:spPr>
          <p:txBody>
            <a:bodyPr wrap="square" lIns="104306" tIns="52153" rIns="104306" bIns="52153">
              <a:spAutoFit/>
            </a:bodyPr>
            <a:lstStyle/>
            <a:p>
              <a:pPr>
                <a:defRPr/>
              </a:pPr>
              <a:r>
                <a:rPr lang="en-ZA" sz="2400" dirty="0">
                  <a:solidFill>
                    <a:schemeClr val="bg1"/>
                  </a:solidFill>
                </a:rPr>
                <a:t>Market wide initiative</a:t>
              </a:r>
            </a:p>
            <a:p>
              <a:pPr marL="325955" indent="-325955">
                <a:buFont typeface="Arial" pitchFamily="34" charset="0"/>
                <a:buChar char="•"/>
                <a:defRPr/>
              </a:pPr>
              <a:endParaRPr lang="en-ZA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258468" y="611188"/>
            <a:ext cx="6378642" cy="6390998"/>
            <a:chOff x="3536950" y="1001713"/>
            <a:chExt cx="5810250" cy="5564486"/>
          </a:xfrm>
        </p:grpSpPr>
        <p:sp>
          <p:nvSpPr>
            <p:cNvPr id="7" name="Oval 6"/>
            <p:cNvSpPr/>
            <p:nvPr/>
          </p:nvSpPr>
          <p:spPr>
            <a:xfrm>
              <a:off x="3536950" y="1001713"/>
              <a:ext cx="5810250" cy="5557837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anchor="ctr"/>
            <a:lstStyle/>
            <a:p>
              <a:pPr algn="ctr">
                <a:defRPr/>
              </a:pPr>
              <a:endParaRPr lang="en-ZA"/>
            </a:p>
          </p:txBody>
        </p:sp>
        <p:sp>
          <p:nvSpPr>
            <p:cNvPr id="7179" name="TextBox 10"/>
            <p:cNvSpPr txBox="1">
              <a:spLocks noChangeArrowheads="1"/>
            </p:cNvSpPr>
            <p:nvPr/>
          </p:nvSpPr>
          <p:spPr bwMode="auto">
            <a:xfrm>
              <a:off x="4686300" y="1181472"/>
              <a:ext cx="3511550" cy="59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306" tIns="52153" rIns="104306" bIns="52153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ZA" sz="3200" dirty="0">
                  <a:solidFill>
                    <a:schemeClr val="bg1"/>
                  </a:solidFill>
                </a:rPr>
                <a:t>Ancillary Services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33204" y="5831359"/>
              <a:ext cx="2381250" cy="734840"/>
            </a:xfrm>
            <a:prstGeom prst="rect">
              <a:avLst/>
            </a:prstGeom>
            <a:noFill/>
          </p:spPr>
          <p:txBody>
            <a:bodyPr wrap="square" lIns="104306" tIns="52153" rIns="104306" bIns="52153">
              <a:spAutoFit/>
            </a:bodyPr>
            <a:lstStyle/>
            <a:p>
              <a:pPr algn="ctr">
                <a:defRPr/>
              </a:pPr>
              <a:r>
                <a:rPr lang="en-ZA" sz="2400" dirty="0">
                  <a:solidFill>
                    <a:schemeClr val="bg1"/>
                  </a:solidFill>
                </a:rPr>
                <a:t>Leverage off </a:t>
              </a:r>
              <a:r>
                <a:rPr lang="en-ZA" sz="2400" dirty="0" smtClean="0">
                  <a:solidFill>
                    <a:schemeClr val="bg1"/>
                  </a:solidFill>
                </a:rPr>
                <a:t>core services</a:t>
              </a:r>
              <a:endParaRPr lang="en-ZA" sz="2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7172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0E1CD23D-3DB3-43BC-8111-1A33D951CD18}" type="slidenum">
              <a:rPr lang="ru-RU" sz="1200">
                <a:solidFill>
                  <a:schemeClr val="bg1"/>
                </a:solidFill>
              </a:rPr>
              <a:pPr algn="r" eaLnBrk="1" hangingPunct="1"/>
              <a:t>6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413" y="128588"/>
            <a:ext cx="3225800" cy="2567537"/>
          </a:xfrm>
          <a:prstGeom prst="rect">
            <a:avLst/>
          </a:prstGeom>
          <a:noFill/>
        </p:spPr>
        <p:txBody>
          <a:bodyPr lIns="104306" tIns="52153" rIns="104306" bIns="52153">
            <a:spAutoFit/>
          </a:bodyPr>
          <a:lstStyle/>
          <a:p>
            <a:pPr>
              <a:defRPr/>
            </a:pPr>
            <a:r>
              <a:rPr lang="en-ZA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The Business Model</a:t>
            </a:r>
            <a:endParaRPr lang="en-ZA" sz="4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ZA" sz="37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6540" y="1323975"/>
            <a:ext cx="4991497" cy="4911040"/>
            <a:chOff x="4757738" y="2190750"/>
            <a:chExt cx="3367087" cy="317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Oval 7"/>
            <p:cNvSpPr/>
            <p:nvPr/>
          </p:nvSpPr>
          <p:spPr>
            <a:xfrm>
              <a:off x="4757738" y="2190750"/>
              <a:ext cx="3367087" cy="3175000"/>
            </a:xfrm>
            <a:prstGeom prst="ellipse">
              <a:avLst/>
            </a:prstGeom>
            <a:gradFill flip="none" rotWithShape="1">
              <a:gsLst>
                <a:gs pos="0">
                  <a:srgbClr val="521C78">
                    <a:shade val="30000"/>
                    <a:satMod val="115000"/>
                  </a:srgbClr>
                </a:gs>
                <a:gs pos="50000">
                  <a:srgbClr val="521C78">
                    <a:shade val="67500"/>
                    <a:satMod val="115000"/>
                  </a:srgbClr>
                </a:gs>
                <a:gs pos="100000">
                  <a:srgbClr val="521C78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anchor="ctr"/>
            <a:lstStyle/>
            <a:p>
              <a:pPr algn="ctr">
                <a:defRPr/>
              </a:pPr>
              <a:endParaRPr lang="en-ZA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926013" y="2495802"/>
              <a:ext cx="3030537" cy="2833892"/>
            </a:xfrm>
            <a:prstGeom prst="rect">
              <a:avLst/>
            </a:prstGeom>
            <a:noFill/>
          </p:spPr>
          <p:txBody>
            <a:bodyPr lIns="104306" tIns="52153" rIns="104306" bIns="52153">
              <a:spAutoFit/>
            </a:bodyPr>
            <a:lstStyle/>
            <a:p>
              <a:pPr algn="ctr">
                <a:defRPr/>
              </a:pPr>
              <a:r>
                <a:rPr lang="en-ZA" sz="3200" dirty="0">
                  <a:solidFill>
                    <a:schemeClr val="bg1"/>
                  </a:solidFill>
                </a:rPr>
                <a:t>Core Services</a:t>
              </a:r>
            </a:p>
            <a:p>
              <a:pPr>
                <a:defRPr/>
              </a:pPr>
              <a:endParaRPr lang="en-ZA" dirty="0" smtClean="0">
                <a:solidFill>
                  <a:schemeClr val="bg1"/>
                </a:solidFill>
              </a:endParaRPr>
            </a:p>
            <a:p>
              <a:pPr marL="342900" indent="-342900" algn="ctr">
                <a:buFont typeface="Arial" pitchFamily="34" charset="0"/>
                <a:buChar char="•"/>
                <a:defRPr/>
              </a:pPr>
              <a:r>
                <a:rPr lang="en-ZA" sz="2400" dirty="0" smtClean="0">
                  <a:solidFill>
                    <a:schemeClr val="bg1"/>
                  </a:solidFill>
                </a:rPr>
                <a:t>Financial </a:t>
              </a:r>
              <a:r>
                <a:rPr lang="en-ZA" sz="2400" dirty="0">
                  <a:solidFill>
                    <a:schemeClr val="bg1"/>
                  </a:solidFill>
                </a:rPr>
                <a:t>Markets Act</a:t>
              </a:r>
            </a:p>
            <a:p>
              <a:pPr marL="342900" indent="-342900" algn="ctr">
                <a:lnSpc>
                  <a:spcPct val="150000"/>
                </a:lnSpc>
                <a:buFont typeface="Arial" pitchFamily="34" charset="0"/>
                <a:buChar char="•"/>
                <a:defRPr/>
              </a:pPr>
              <a:r>
                <a:rPr lang="en-ZA" sz="2400" dirty="0" smtClean="0">
                  <a:solidFill>
                    <a:schemeClr val="bg1"/>
                  </a:solidFill>
                </a:rPr>
                <a:t>CSD functions and related infrastructure </a:t>
              </a:r>
              <a:r>
                <a:rPr lang="en-ZA" sz="2400" dirty="0">
                  <a:solidFill>
                    <a:schemeClr val="bg1"/>
                  </a:solidFill>
                </a:rPr>
                <a:t>for </a:t>
              </a:r>
              <a:r>
                <a:rPr lang="en-ZA" sz="2400" u="sng" dirty="0" smtClean="0">
                  <a:solidFill>
                    <a:schemeClr val="bg1"/>
                  </a:solidFill>
                </a:rPr>
                <a:t>securities and financial markets</a:t>
              </a:r>
              <a:endParaRPr lang="en-ZA" sz="2400" u="sng" dirty="0">
                <a:solidFill>
                  <a:schemeClr val="bg1"/>
                </a:solidFill>
              </a:endParaRPr>
            </a:p>
            <a:p>
              <a:pPr marL="342900" indent="-342900" algn="ctr">
                <a:lnSpc>
                  <a:spcPct val="150000"/>
                </a:lnSpc>
                <a:buFont typeface="Arial" pitchFamily="34" charset="0"/>
                <a:buChar char="•"/>
                <a:defRPr/>
              </a:pPr>
              <a:r>
                <a:rPr lang="en-ZA" sz="2400" dirty="0">
                  <a:solidFill>
                    <a:schemeClr val="bg1"/>
                  </a:solidFill>
                </a:rPr>
                <a:t>Payment Clearing </a:t>
              </a:r>
              <a:r>
                <a:rPr lang="en-ZA" sz="2400" dirty="0" smtClean="0">
                  <a:solidFill>
                    <a:schemeClr val="bg1"/>
                  </a:solidFill>
                </a:rPr>
                <a:t>House System Operator</a:t>
              </a:r>
              <a:endParaRPr lang="en-ZA" sz="2400" dirty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en-ZA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4" name="Group 43"/>
          <p:cNvGrpSpPr/>
          <p:nvPr/>
        </p:nvGrpSpPr>
        <p:grpSpPr>
          <a:xfrm>
            <a:off x="163950" y="891022"/>
            <a:ext cx="10529450" cy="6547675"/>
            <a:chOff x="163950" y="891022"/>
            <a:chExt cx="10529450" cy="6547675"/>
          </a:xfrm>
        </p:grpSpPr>
        <p:grpSp>
          <p:nvGrpSpPr>
            <p:cNvPr id="18" name="Group 17"/>
            <p:cNvGrpSpPr/>
            <p:nvPr/>
          </p:nvGrpSpPr>
          <p:grpSpPr>
            <a:xfrm>
              <a:off x="4194572" y="891022"/>
              <a:ext cx="6498828" cy="6547675"/>
              <a:chOff x="2497008" y="-110152"/>
              <a:chExt cx="7830592" cy="7561263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2497008" y="-110152"/>
                <a:ext cx="7830592" cy="75612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3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3">
                      <a:lumMod val="7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4306" tIns="52153" rIns="104306" bIns="52153" anchor="ctr"/>
              <a:lstStyle/>
              <a:p>
                <a:pPr algn="ctr">
                  <a:defRPr/>
                </a:pPr>
                <a:endParaRPr lang="en-ZA"/>
              </a:p>
            </p:txBody>
          </p:sp>
          <p:sp>
            <p:nvSpPr>
              <p:cNvPr id="20" name="TextBox 11"/>
              <p:cNvSpPr txBox="1">
                <a:spLocks noChangeArrowheads="1"/>
              </p:cNvSpPr>
              <p:nvPr/>
            </p:nvSpPr>
            <p:spPr bwMode="auto">
              <a:xfrm>
                <a:off x="4223141" y="226826"/>
                <a:ext cx="4378325" cy="596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4306" tIns="52153" rIns="104306" bIns="52153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5pPr>
                <a:lvl6pPr marL="25146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6pPr>
                <a:lvl7pPr marL="29718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7pPr>
                <a:lvl8pPr marL="34290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8pPr>
                <a:lvl9pPr marL="38862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Calibri" pitchFamily="34" charset="0"/>
                    <a:cs typeface="Arial" charset="0"/>
                  </a:defRPr>
                </a:lvl9pPr>
              </a:lstStyle>
              <a:p>
                <a:pPr algn="ctr" eaLnBrk="1" hangingPunct="1"/>
                <a:r>
                  <a:rPr lang="en-ZA" sz="3200" dirty="0" smtClean="0">
                    <a:solidFill>
                      <a:schemeClr val="bg1"/>
                    </a:solidFill>
                  </a:rPr>
                  <a:t>National Interest</a:t>
                </a:r>
                <a:endParaRPr lang="en-ZA" sz="3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63950" y="5542516"/>
              <a:ext cx="3816424" cy="1061829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342900" indent="-342900">
                <a:buFont typeface="Arial" pitchFamily="34" charset="0"/>
                <a:buChar char="•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ZA" dirty="0">
                  <a:solidFill>
                    <a:schemeClr val="accent3">
                      <a:lumMod val="75000"/>
                    </a:schemeClr>
                  </a:solidFill>
                </a:rPr>
                <a:t>Electronic register of property transfers</a:t>
              </a:r>
            </a:p>
            <a:p>
              <a:r>
                <a:rPr lang="en-ZA" dirty="0" smtClean="0">
                  <a:solidFill>
                    <a:schemeClr val="accent3">
                      <a:lumMod val="75000"/>
                    </a:schemeClr>
                  </a:solidFill>
                </a:rPr>
                <a:t>Technology to facilitate KYC</a:t>
              </a:r>
              <a:endParaRPr lang="en-ZA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flipH="1" flipV="1">
              <a:off x="4176184" y="6104300"/>
              <a:ext cx="1524159" cy="569477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D664BA5A-E041-4F58-A21A-BB00978D7B21}" type="slidenum">
              <a:rPr lang="ru-RU" sz="1200">
                <a:solidFill>
                  <a:schemeClr val="bg1"/>
                </a:solidFill>
              </a:rPr>
              <a:pPr algn="r" eaLnBrk="1" hangingPunct="1"/>
              <a:t>7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6574618" y="3662927"/>
            <a:ext cx="2106613" cy="96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ZA" sz="2800" dirty="0">
                <a:solidFill>
                  <a:schemeClr val="bg1"/>
                </a:solidFill>
              </a:rPr>
              <a:t>Core Services</a:t>
            </a: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5562724" y="2052439"/>
            <a:ext cx="4278313" cy="53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ZA" sz="2800" dirty="0">
                <a:solidFill>
                  <a:schemeClr val="bg1"/>
                </a:solidFill>
              </a:rPr>
              <a:t>Ancillary Services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2006" y="26450"/>
            <a:ext cx="9185129" cy="736267"/>
          </a:xfrm>
          <a:prstGeom prst="rect">
            <a:avLst/>
          </a:prstGeom>
          <a:noFill/>
        </p:spPr>
        <p:txBody>
          <a:bodyPr wrap="square" lIns="104306" tIns="52153" rIns="104306" bIns="52153">
            <a:spAutoFit/>
          </a:bodyPr>
          <a:lstStyle/>
          <a:p>
            <a:pPr>
              <a:defRPr/>
            </a:pPr>
            <a:r>
              <a:rPr lang="en-ZA" sz="4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Short to Medium term projects</a:t>
            </a:r>
            <a:endParaRPr lang="en-ZA" sz="4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46638" y="1677386"/>
            <a:ext cx="9899200" cy="5199590"/>
            <a:chOff x="146638" y="1677386"/>
            <a:chExt cx="9899200" cy="5199590"/>
          </a:xfrm>
        </p:grpSpPr>
        <p:grpSp>
          <p:nvGrpSpPr>
            <p:cNvPr id="22" name="Group 21"/>
            <p:cNvGrpSpPr/>
            <p:nvPr/>
          </p:nvGrpSpPr>
          <p:grpSpPr>
            <a:xfrm>
              <a:off x="4842644" y="1677386"/>
              <a:ext cx="5203194" cy="5199590"/>
              <a:chOff x="3536950" y="1001713"/>
              <a:chExt cx="5810250" cy="5557837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3536950" y="1001713"/>
                <a:ext cx="5810250" cy="555783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5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4306" tIns="52153" rIns="104306" bIns="52153" anchor="ctr"/>
              <a:lstStyle/>
              <a:p>
                <a:pPr algn="ctr">
                  <a:defRPr/>
                </a:pPr>
                <a:endParaRPr lang="en-ZA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233204" y="5831359"/>
                <a:ext cx="2381250" cy="413271"/>
              </a:xfrm>
              <a:prstGeom prst="rect">
                <a:avLst/>
              </a:prstGeom>
              <a:noFill/>
            </p:spPr>
            <p:txBody>
              <a:bodyPr wrap="square" lIns="104306" tIns="52153" rIns="104306" bIns="52153">
                <a:spAutoFit/>
              </a:bodyPr>
              <a:lstStyle/>
              <a:p>
                <a:pPr algn="ctr">
                  <a:defRPr/>
                </a:pPr>
                <a:endParaRPr lang="en-ZA" sz="24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9" name="TextBox 10"/>
            <p:cNvSpPr txBox="1">
              <a:spLocks noChangeArrowheads="1"/>
            </p:cNvSpPr>
            <p:nvPr/>
          </p:nvSpPr>
          <p:spPr bwMode="auto">
            <a:xfrm>
              <a:off x="5918597" y="1957574"/>
              <a:ext cx="3144663" cy="59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306" tIns="52153" rIns="104306" bIns="52153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ZA" sz="3200" dirty="0" smtClean="0">
                  <a:solidFill>
                    <a:schemeClr val="bg1"/>
                  </a:solidFill>
                </a:rPr>
                <a:t>Ancillary Services</a:t>
              </a:r>
              <a:endParaRPr lang="en-ZA" sz="320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6638" y="3310780"/>
              <a:ext cx="3816424" cy="1708160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marL="342900" indent="-342900">
                <a:buFont typeface="Arial" pitchFamily="34" charset="0"/>
                <a:buChar char="•"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ZA" dirty="0">
                  <a:solidFill>
                    <a:schemeClr val="accent5">
                      <a:lumMod val="75000"/>
                    </a:schemeClr>
                  </a:solidFill>
                </a:rPr>
                <a:t>Collateral Management</a:t>
              </a:r>
            </a:p>
            <a:p>
              <a:r>
                <a:rPr lang="en-ZA" dirty="0">
                  <a:solidFill>
                    <a:schemeClr val="accent5">
                      <a:lumMod val="75000"/>
                    </a:schemeClr>
                  </a:solidFill>
                </a:rPr>
                <a:t>Trade Repository</a:t>
              </a:r>
            </a:p>
            <a:p>
              <a:r>
                <a:rPr lang="en-ZA" dirty="0">
                  <a:solidFill>
                    <a:schemeClr val="accent5">
                      <a:lumMod val="75000"/>
                    </a:schemeClr>
                  </a:solidFill>
                </a:rPr>
                <a:t>Asset Servicing</a:t>
              </a:r>
            </a:p>
            <a:p>
              <a:r>
                <a:rPr lang="en-ZA" dirty="0">
                  <a:solidFill>
                    <a:schemeClr val="accent5">
                      <a:lumMod val="75000"/>
                    </a:schemeClr>
                  </a:solidFill>
                </a:rPr>
                <a:t>CSD Services to Africa</a:t>
              </a:r>
            </a:p>
            <a:p>
              <a:r>
                <a:rPr lang="en-ZA" dirty="0">
                  <a:solidFill>
                    <a:schemeClr val="accent5">
                      <a:lumMod val="75000"/>
                    </a:schemeClr>
                  </a:solidFill>
                </a:rPr>
                <a:t>CSD </a:t>
              </a:r>
              <a:r>
                <a:rPr lang="en-ZA" dirty="0" smtClean="0">
                  <a:solidFill>
                    <a:schemeClr val="accent5">
                      <a:lumMod val="75000"/>
                    </a:schemeClr>
                  </a:solidFill>
                </a:rPr>
                <a:t>Links</a:t>
              </a:r>
              <a:endParaRPr lang="en-ZA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flipH="1" flipV="1">
              <a:off x="3488816" y="4017392"/>
              <a:ext cx="1785876" cy="792544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146638" y="1036777"/>
            <a:ext cx="9299978" cy="5285457"/>
            <a:chOff x="146638" y="1036777"/>
            <a:chExt cx="9299978" cy="5285457"/>
          </a:xfrm>
        </p:grpSpPr>
        <p:grpSp>
          <p:nvGrpSpPr>
            <p:cNvPr id="26" name="Group 25"/>
            <p:cNvGrpSpPr/>
            <p:nvPr/>
          </p:nvGrpSpPr>
          <p:grpSpPr>
            <a:xfrm>
              <a:off x="5535239" y="2505093"/>
              <a:ext cx="3911377" cy="3817141"/>
              <a:chOff x="4784170" y="2263297"/>
              <a:chExt cx="3367087" cy="3175000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4784170" y="2263297"/>
                <a:ext cx="3367087" cy="3175000"/>
              </a:xfrm>
              <a:prstGeom prst="ellipse">
                <a:avLst/>
              </a:prstGeom>
              <a:gradFill flip="none" rotWithShape="1">
                <a:gsLst>
                  <a:gs pos="0">
                    <a:srgbClr val="521C78">
                      <a:shade val="30000"/>
                      <a:satMod val="115000"/>
                    </a:srgbClr>
                  </a:gs>
                  <a:gs pos="50000">
                    <a:srgbClr val="521C78">
                      <a:shade val="67500"/>
                      <a:satMod val="115000"/>
                    </a:srgbClr>
                  </a:gs>
                  <a:gs pos="100000">
                    <a:srgbClr val="521C78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4306" tIns="52153" rIns="104306" bIns="52153" anchor="ctr"/>
              <a:lstStyle/>
              <a:p>
                <a:pPr algn="ctr">
                  <a:defRPr/>
                </a:pPr>
                <a:endParaRPr lang="en-ZA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960789" y="3376093"/>
                <a:ext cx="3030537" cy="804313"/>
              </a:xfrm>
              <a:prstGeom prst="rect">
                <a:avLst/>
              </a:prstGeom>
              <a:noFill/>
            </p:spPr>
            <p:txBody>
              <a:bodyPr lIns="104306" tIns="52153" rIns="104306" bIns="52153">
                <a:spAutoFit/>
              </a:bodyPr>
              <a:lstStyle/>
              <a:p>
                <a:pPr algn="ctr">
                  <a:defRPr/>
                </a:pPr>
                <a:r>
                  <a:rPr lang="en-ZA" sz="3200" dirty="0">
                    <a:solidFill>
                      <a:schemeClr val="bg1"/>
                    </a:solidFill>
                  </a:rPr>
                  <a:t>Core Services</a:t>
                </a:r>
              </a:p>
              <a:p>
                <a:pPr>
                  <a:defRPr/>
                </a:pPr>
                <a:endParaRPr lang="en-ZA" dirty="0" smtClean="0">
                  <a:solidFill>
                    <a:schemeClr val="bg1"/>
                  </a:solidFill>
                </a:endParaRPr>
              </a:p>
              <a:p>
                <a:pPr>
                  <a:defRPr/>
                </a:pPr>
                <a:endParaRPr lang="en-ZA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46638" y="1036777"/>
              <a:ext cx="3816424" cy="1708160"/>
            </a:xfrm>
            <a:prstGeom prst="rect">
              <a:avLst/>
            </a:prstGeom>
            <a:noFill/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  <a:prstDash val="sysDash"/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buFont typeface="Arial" pitchFamily="34" charset="0"/>
                <a:buChar char="•"/>
              </a:pPr>
              <a:r>
                <a:rPr lang="en-ZA" dirty="0" smtClean="0">
                  <a:solidFill>
                    <a:srgbClr val="521C78"/>
                  </a:solidFill>
                </a:rPr>
                <a:t>Fixed Income Replacement Technology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en-ZA" dirty="0" smtClean="0">
                  <a:solidFill>
                    <a:srgbClr val="521C78"/>
                  </a:solidFill>
                </a:rPr>
                <a:t>T+3 for Equities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en-ZA" dirty="0" smtClean="0">
                  <a:solidFill>
                    <a:srgbClr val="521C78"/>
                  </a:solidFill>
                </a:rPr>
                <a:t>100% </a:t>
              </a:r>
              <a:r>
                <a:rPr lang="en-ZA" dirty="0" err="1" smtClean="0">
                  <a:solidFill>
                    <a:srgbClr val="521C78"/>
                  </a:solidFill>
                </a:rPr>
                <a:t>Demat</a:t>
              </a:r>
              <a:r>
                <a:rPr lang="en-ZA" dirty="0" smtClean="0">
                  <a:solidFill>
                    <a:srgbClr val="521C78"/>
                  </a:solidFill>
                </a:rPr>
                <a:t> of Equities</a:t>
              </a:r>
            </a:p>
            <a:p>
              <a:pPr marL="342900" indent="-342900">
                <a:buFont typeface="Arial" pitchFamily="34" charset="0"/>
                <a:buChar char="•"/>
              </a:pPr>
              <a:r>
                <a:rPr lang="en-ZA" dirty="0" smtClean="0">
                  <a:solidFill>
                    <a:srgbClr val="521C78"/>
                  </a:solidFill>
                </a:rPr>
                <a:t>Securities Ownership Register</a:t>
              </a:r>
              <a:endParaRPr lang="en-ZA" dirty="0">
                <a:solidFill>
                  <a:srgbClr val="521C78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H="1" flipV="1">
              <a:off x="3618509" y="2052440"/>
              <a:ext cx="3528391" cy="1656271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B1986381-D97B-4270-81F9-D4BA8D4A8AE1}" type="slidenum">
              <a:rPr lang="ru-RU" sz="1200">
                <a:solidFill>
                  <a:schemeClr val="bg1"/>
                </a:solidFill>
              </a:rPr>
              <a:pPr algn="r" eaLnBrk="1" hangingPunct="1"/>
              <a:t>8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412" y="6350"/>
            <a:ext cx="10028238" cy="720878"/>
          </a:xfrm>
          <a:prstGeom prst="rect">
            <a:avLst/>
          </a:prstGeom>
          <a:noFill/>
        </p:spPr>
        <p:txBody>
          <a:bodyPr wrap="square" lIns="104306" tIns="52153" rIns="104306" bIns="52153">
            <a:spAutoFit/>
          </a:bodyPr>
          <a:lstStyle/>
          <a:p>
            <a:pPr>
              <a:defRPr/>
            </a:pPr>
            <a:r>
              <a:rPr lang="en-ZA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Ideas Jar for “Future </a:t>
            </a:r>
            <a:r>
              <a:rPr lang="en-ZA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Proofing</a:t>
            </a:r>
            <a:r>
              <a:rPr lang="en-ZA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”/Anticipating </a:t>
            </a:r>
            <a:endParaRPr lang="en-ZA" sz="4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234" name="Group 9233"/>
          <p:cNvGrpSpPr/>
          <p:nvPr/>
        </p:nvGrpSpPr>
        <p:grpSpPr>
          <a:xfrm>
            <a:off x="40876" y="986408"/>
            <a:ext cx="10671574" cy="6547675"/>
            <a:chOff x="40876" y="986408"/>
            <a:chExt cx="10671574" cy="6547675"/>
          </a:xfrm>
        </p:grpSpPr>
        <p:sp>
          <p:nvSpPr>
            <p:cNvPr id="16" name="Oval 15"/>
            <p:cNvSpPr/>
            <p:nvPr/>
          </p:nvSpPr>
          <p:spPr>
            <a:xfrm>
              <a:off x="4213622" y="986408"/>
              <a:ext cx="6498828" cy="654767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4306" tIns="52153" rIns="104306" bIns="52153" anchor="ctr"/>
            <a:lstStyle/>
            <a:p>
              <a:pPr algn="ctr">
                <a:defRPr/>
              </a:pPr>
              <a:endParaRPr lang="en-ZA"/>
            </a:p>
          </p:txBody>
        </p:sp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5646188" y="1182828"/>
              <a:ext cx="3633695" cy="597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306" tIns="52153" rIns="104306" bIns="52153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ZA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National Interest</a:t>
              </a:r>
              <a:endParaRPr lang="en-ZA" sz="3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H="1" flipV="1">
              <a:off x="4378636" y="5970861"/>
              <a:ext cx="1304998" cy="792089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9"/>
            <p:cNvGrpSpPr/>
            <p:nvPr/>
          </p:nvGrpSpPr>
          <p:grpSpPr>
            <a:xfrm>
              <a:off x="40876" y="3050292"/>
              <a:ext cx="4271568" cy="3905515"/>
              <a:chOff x="7502966" y="2855681"/>
              <a:chExt cx="3678265" cy="3905515"/>
            </a:xfrm>
          </p:grpSpPr>
          <p:sp>
            <p:nvSpPr>
              <p:cNvPr id="31" name="Rectangle 30"/>
              <p:cNvSpPr/>
              <p:nvPr/>
            </p:nvSpPr>
            <p:spPr>
              <a:xfrm>
                <a:off x="7540856" y="2855681"/>
                <a:ext cx="2721591" cy="390551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Rectangle 31"/>
              <p:cNvSpPr/>
              <p:nvPr/>
            </p:nvSpPr>
            <p:spPr>
              <a:xfrm>
                <a:off x="7502966" y="4787300"/>
                <a:ext cx="3678265" cy="1384995"/>
              </a:xfrm>
              <a:prstGeom prst="rect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 smtClean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Standard </a:t>
                </a:r>
                <a:r>
                  <a:rPr lang="en-ZA" dirty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Series Energy </a:t>
                </a:r>
                <a:r>
                  <a:rPr lang="en-ZA" dirty="0" smtClean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Contracts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 err="1" smtClean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Demat</a:t>
                </a:r>
                <a:r>
                  <a:rPr lang="en-ZA" dirty="0" smtClean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 </a:t>
                </a:r>
                <a:r>
                  <a:rPr lang="en-ZA" dirty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of mineral rights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 smtClean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Personal </a:t>
                </a:r>
                <a:r>
                  <a:rPr lang="en-ZA" dirty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Property Register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Pension Fund </a:t>
                </a:r>
                <a:r>
                  <a:rPr lang="en-ZA" dirty="0" smtClean="0">
                    <a:solidFill>
                      <a:schemeClr val="accent3">
                        <a:lumMod val="75000"/>
                      </a:schemeClr>
                    </a:solidFill>
                    <a:latin typeface="Calibri" pitchFamily="34" charset="0"/>
                    <a:cs typeface="Arial" charset="0"/>
                  </a:rPr>
                  <a:t>Register</a:t>
                </a:r>
                <a:endParaRPr lang="en-ZA" dirty="0">
                  <a:solidFill>
                    <a:schemeClr val="accent3">
                      <a:lumMod val="75000"/>
                    </a:schemeClr>
                  </a:solidFill>
                  <a:latin typeface="Calibri" pitchFamily="34" charset="0"/>
                  <a:cs typeface="Arial" charset="0"/>
                </a:endParaRPr>
              </a:p>
            </p:txBody>
          </p:sp>
        </p:grpSp>
      </p:grpSp>
      <p:grpSp>
        <p:nvGrpSpPr>
          <p:cNvPr id="9233" name="Group 9232"/>
          <p:cNvGrpSpPr/>
          <p:nvPr/>
        </p:nvGrpSpPr>
        <p:grpSpPr>
          <a:xfrm>
            <a:off x="100787" y="1677386"/>
            <a:ext cx="9964101" cy="5199590"/>
            <a:chOff x="100787" y="1677386"/>
            <a:chExt cx="9964101" cy="5199590"/>
          </a:xfrm>
        </p:grpSpPr>
        <p:grpSp>
          <p:nvGrpSpPr>
            <p:cNvPr id="18" name="Group 17"/>
            <p:cNvGrpSpPr/>
            <p:nvPr/>
          </p:nvGrpSpPr>
          <p:grpSpPr>
            <a:xfrm>
              <a:off x="4861694" y="1677386"/>
              <a:ext cx="5203194" cy="5199590"/>
              <a:chOff x="3536950" y="1001713"/>
              <a:chExt cx="5810250" cy="5557837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3536950" y="1001713"/>
                <a:ext cx="5810250" cy="5557837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4306" tIns="52153" rIns="104306" bIns="52153" anchor="ctr"/>
              <a:lstStyle/>
              <a:p>
                <a:pPr algn="ctr">
                  <a:defRPr/>
                </a:pPr>
                <a:endParaRPr lang="en-ZA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233204" y="5831359"/>
                <a:ext cx="2381250" cy="413271"/>
              </a:xfrm>
              <a:prstGeom prst="rect">
                <a:avLst/>
              </a:prstGeom>
              <a:noFill/>
            </p:spPr>
            <p:txBody>
              <a:bodyPr wrap="square" lIns="104306" tIns="52153" rIns="104306" bIns="52153">
                <a:spAutoFit/>
              </a:bodyPr>
              <a:lstStyle/>
              <a:p>
                <a:pPr algn="ctr">
                  <a:defRPr/>
                </a:pPr>
                <a:endParaRPr lang="en-ZA" sz="24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9226" name="TextBox 9"/>
            <p:cNvSpPr txBox="1">
              <a:spLocks noChangeArrowheads="1"/>
            </p:cNvSpPr>
            <p:nvPr/>
          </p:nvSpPr>
          <p:spPr bwMode="auto">
            <a:xfrm>
              <a:off x="5320816" y="1879109"/>
              <a:ext cx="4378325" cy="598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4306" tIns="52153" rIns="104306" bIns="52153"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ZA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Ancillary Services</a:t>
              </a:r>
              <a:endParaRPr lang="en-ZA" sz="3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00787" y="2103887"/>
              <a:ext cx="3699788" cy="2354491"/>
              <a:chOff x="7624480" y="1345138"/>
              <a:chExt cx="2883260" cy="2354491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7650944" y="1345138"/>
                <a:ext cx="2721591" cy="1587595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Rectangle 28"/>
              <p:cNvSpPr/>
              <p:nvPr/>
            </p:nvSpPr>
            <p:spPr>
              <a:xfrm>
                <a:off x="7624480" y="1345138"/>
                <a:ext cx="2883260" cy="2354491"/>
              </a:xfrm>
              <a:prstGeom prst="rect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 smtClean="0">
                    <a:solidFill>
                      <a:schemeClr val="accent5">
                        <a:lumMod val="50000"/>
                      </a:schemeClr>
                    </a:solidFill>
                    <a:latin typeface="Calibri" pitchFamily="34" charset="0"/>
                    <a:cs typeface="Arial" charset="0"/>
                  </a:rPr>
                  <a:t>Application </a:t>
                </a:r>
                <a:r>
                  <a:rPr lang="en-ZA" dirty="0">
                    <a:solidFill>
                      <a:schemeClr val="accent5">
                        <a:lumMod val="50000"/>
                      </a:schemeClr>
                    </a:solidFill>
                    <a:latin typeface="Calibri" pitchFamily="34" charset="0"/>
                    <a:cs typeface="Arial" charset="0"/>
                  </a:rPr>
                  <a:t>Service </a:t>
                </a:r>
                <a:r>
                  <a:rPr lang="en-ZA" dirty="0" smtClean="0">
                    <a:solidFill>
                      <a:schemeClr val="accent5">
                        <a:lumMod val="50000"/>
                      </a:schemeClr>
                    </a:solidFill>
                    <a:latin typeface="Calibri" pitchFamily="34" charset="0"/>
                    <a:cs typeface="Arial" charset="0"/>
                  </a:rPr>
                  <a:t>Provider for custodial services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Commodities</a:t>
                </a:r>
                <a:r>
                  <a:rPr lang="en-ZA" dirty="0">
                    <a:solidFill>
                      <a:schemeClr val="accent5">
                        <a:lumMod val="50000"/>
                      </a:schemeClr>
                    </a:solidFill>
                  </a:rPr>
                  <a:t>:</a:t>
                </a:r>
              </a:p>
              <a:p>
                <a:pPr marL="865188" lvl="2" indent="-342900">
                  <a:buFont typeface="Arial" pitchFamily="34" charset="0"/>
                  <a:buChar char="•"/>
                </a:pPr>
                <a:r>
                  <a:rPr lang="en-ZA" dirty="0">
                    <a:solidFill>
                      <a:schemeClr val="accent5">
                        <a:lumMod val="50000"/>
                      </a:schemeClr>
                    </a:solidFill>
                  </a:rPr>
                  <a:t>Precious Metals</a:t>
                </a:r>
              </a:p>
              <a:p>
                <a:pPr marL="865188" lvl="2" indent="-342900">
                  <a:buFont typeface="Arial" pitchFamily="34" charset="0"/>
                  <a:buChar char="•"/>
                </a:pPr>
                <a:r>
                  <a:rPr lang="en-ZA" dirty="0">
                    <a:solidFill>
                      <a:schemeClr val="accent5">
                        <a:lumMod val="50000"/>
                      </a:schemeClr>
                    </a:solidFill>
                  </a:rPr>
                  <a:t>Kruger </a:t>
                </a:r>
                <a:r>
                  <a:rPr lang="en-ZA" dirty="0" err="1">
                    <a:solidFill>
                      <a:schemeClr val="accent5">
                        <a:lumMod val="50000"/>
                      </a:schemeClr>
                    </a:solidFill>
                  </a:rPr>
                  <a:t>Rands</a:t>
                </a:r>
                <a:endParaRPr lang="en-ZA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865188" lvl="2" indent="-342900">
                  <a:buFont typeface="Arial" pitchFamily="34" charset="0"/>
                  <a:buChar char="•"/>
                </a:pPr>
                <a:r>
                  <a:rPr lang="en-ZA" dirty="0">
                    <a:solidFill>
                      <a:schemeClr val="accent5">
                        <a:lumMod val="50000"/>
                      </a:schemeClr>
                    </a:solidFill>
                  </a:rPr>
                  <a:t>Silo Certificates</a:t>
                </a:r>
              </a:p>
              <a:p>
                <a:pPr marL="865188" lvl="2" indent="-342900">
                  <a:buFont typeface="Arial" pitchFamily="34" charset="0"/>
                  <a:buChar char="•"/>
                </a:pPr>
                <a:r>
                  <a:rPr lang="en-ZA" dirty="0">
                    <a:solidFill>
                      <a:schemeClr val="accent5">
                        <a:lumMod val="50000"/>
                      </a:schemeClr>
                    </a:solidFill>
                  </a:rPr>
                  <a:t>Gold as collateral</a:t>
                </a:r>
              </a:p>
            </p:txBody>
          </p:sp>
        </p:grpSp>
        <p:cxnSp>
          <p:nvCxnSpPr>
            <p:cNvPr id="34" name="Straight Arrow Connector 33"/>
            <p:cNvCxnSpPr/>
            <p:nvPr/>
          </p:nvCxnSpPr>
          <p:spPr>
            <a:xfrm flipH="1" flipV="1">
              <a:off x="3905109" y="3050293"/>
              <a:ext cx="1415707" cy="1033444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32" name="Group 9231"/>
          <p:cNvGrpSpPr/>
          <p:nvPr/>
        </p:nvGrpSpPr>
        <p:grpSpPr>
          <a:xfrm>
            <a:off x="84877" y="1015254"/>
            <a:ext cx="9331034" cy="5219760"/>
            <a:chOff x="84877" y="1015254"/>
            <a:chExt cx="9331034" cy="5219760"/>
          </a:xfrm>
        </p:grpSpPr>
        <p:grpSp>
          <p:nvGrpSpPr>
            <p:cNvPr id="21" name="Group 20"/>
            <p:cNvGrpSpPr/>
            <p:nvPr/>
          </p:nvGrpSpPr>
          <p:grpSpPr>
            <a:xfrm>
              <a:off x="5504534" y="2417873"/>
              <a:ext cx="3911377" cy="3817141"/>
              <a:chOff x="4757738" y="2190750"/>
              <a:chExt cx="3367087" cy="3175000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4757738" y="2190750"/>
                <a:ext cx="3367087" cy="3175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4306" tIns="52153" rIns="104306" bIns="52153" anchor="ctr"/>
              <a:lstStyle/>
              <a:p>
                <a:pPr algn="ctr">
                  <a:defRPr/>
                </a:pPr>
                <a:endParaRPr lang="en-ZA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952446" y="3376093"/>
                <a:ext cx="3030537" cy="1034809"/>
              </a:xfrm>
              <a:prstGeom prst="rect">
                <a:avLst/>
              </a:prstGeom>
              <a:noFill/>
            </p:spPr>
            <p:txBody>
              <a:bodyPr lIns="104306" tIns="52153" rIns="104306" bIns="52153">
                <a:spAutoFit/>
              </a:bodyPr>
              <a:lstStyle/>
              <a:p>
                <a:pPr algn="ctr">
                  <a:defRPr/>
                </a:pPr>
                <a:r>
                  <a:rPr lang="en-ZA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Core Services</a:t>
                </a:r>
              </a:p>
              <a:p>
                <a:pPr>
                  <a:defRPr/>
                </a:pPr>
                <a:endParaRPr lang="en-ZA" dirty="0" smtClean="0">
                  <a:solidFill>
                    <a:schemeClr val="bg1"/>
                  </a:solidFill>
                </a:endParaRPr>
              </a:p>
              <a:p>
                <a:pPr>
                  <a:defRPr/>
                </a:pPr>
                <a:endParaRPr lang="en-ZA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84877" y="1015254"/>
              <a:ext cx="3454677" cy="1368919"/>
              <a:chOff x="7302662" y="-51824"/>
              <a:chExt cx="2721591" cy="1368919"/>
            </a:xfrm>
          </p:grpSpPr>
          <p:sp>
            <p:nvSpPr>
              <p:cNvPr id="25" name="Rectangle 24"/>
              <p:cNvSpPr/>
              <p:nvPr/>
            </p:nvSpPr>
            <p:spPr>
              <a:xfrm>
                <a:off x="7302662" y="-51824"/>
                <a:ext cx="2721591" cy="1368919"/>
              </a:xfrm>
              <a:prstGeom prst="rect">
                <a:avLst/>
              </a:pr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Rectangle 25"/>
              <p:cNvSpPr/>
              <p:nvPr/>
            </p:nvSpPr>
            <p:spPr>
              <a:xfrm>
                <a:off x="7302662" y="-51824"/>
                <a:ext cx="2721591" cy="738664"/>
              </a:xfrm>
              <a:prstGeom prst="rect">
                <a:avLst/>
              </a:prstGeom>
              <a:noFill/>
              <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prstDash val="sysDash"/>
              </a:ln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>
                    <a:solidFill>
                      <a:srgbClr val="521C78"/>
                    </a:solidFill>
                  </a:rPr>
                  <a:t>Syndicated Loans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ZA" dirty="0">
                    <a:solidFill>
                      <a:srgbClr val="521C78"/>
                    </a:solidFill>
                  </a:rPr>
                  <a:t>Cover </a:t>
                </a:r>
                <a:r>
                  <a:rPr lang="en-ZA" dirty="0">
                    <a:solidFill>
                      <a:srgbClr val="521C78"/>
                    </a:solidFill>
                  </a:rPr>
                  <a:t>bonds</a:t>
                </a:r>
                <a:endParaRPr lang="en-ZA" dirty="0">
                  <a:solidFill>
                    <a:srgbClr val="521C78"/>
                  </a:solidFill>
                </a:endParaRPr>
              </a:p>
            </p:txBody>
          </p:sp>
        </p:grpSp>
        <p:cxnSp>
          <p:nvCxnSpPr>
            <p:cNvPr id="33" name="Straight Arrow Connector 32"/>
            <p:cNvCxnSpPr/>
            <p:nvPr/>
          </p:nvCxnSpPr>
          <p:spPr>
            <a:xfrm flipH="1" flipV="1">
              <a:off x="3800575" y="1323975"/>
              <a:ext cx="3373401" cy="2390744"/>
            </a:xfrm>
            <a:prstGeom prst="straightConnector1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" t="336" r="227" b="50664"/>
          <a:stretch>
            <a:fillRect/>
          </a:stretch>
        </p:blipFill>
        <p:spPr bwMode="auto">
          <a:xfrm>
            <a:off x="3062288" y="7091363"/>
            <a:ext cx="76327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9" t="-2" r="-3326" b="50999"/>
          <a:stretch>
            <a:fillRect/>
          </a:stretch>
        </p:blipFill>
        <p:spPr bwMode="auto">
          <a:xfrm>
            <a:off x="3175" y="7088188"/>
            <a:ext cx="3348038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0" y="-4763"/>
            <a:ext cx="11176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Номер слайда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998075" y="7358063"/>
            <a:ext cx="6953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fld id="{88378C97-C356-4D9A-81F9-AB06402EE47D}" type="slidenum">
              <a:rPr lang="ru-RU" sz="1200">
                <a:solidFill>
                  <a:schemeClr val="bg1"/>
                </a:solidFill>
              </a:rPr>
              <a:pPr algn="r" eaLnBrk="1" hangingPunct="1"/>
              <a:t>9</a:t>
            </a:fld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9549" y="108223"/>
            <a:ext cx="9351963" cy="722313"/>
          </a:xfrm>
          <a:prstGeom prst="rect">
            <a:avLst/>
          </a:prstGeom>
          <a:noFill/>
        </p:spPr>
        <p:txBody>
          <a:bodyPr lIns="104306" tIns="52153" rIns="104306" bIns="52153">
            <a:spAutoFit/>
          </a:bodyPr>
          <a:lstStyle>
            <a:defPPr>
              <a:defRPr lang="en-US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  <a:latin typeface="Cambria" pitchFamily="18" charset="0"/>
              </a:defRPr>
            </a:lvl1pPr>
          </a:lstStyle>
          <a:p>
            <a:pPr>
              <a:defRPr/>
            </a:pPr>
            <a:r>
              <a:rPr lang="en-ZA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Internal Assessment Criteria</a:t>
            </a:r>
            <a:endParaRPr lang="en-ZA" sz="4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04137259"/>
              </p:ext>
            </p:extLst>
          </p:nvPr>
        </p:nvGraphicFramePr>
        <p:xfrm>
          <a:off x="3175" y="1020763"/>
          <a:ext cx="10528101" cy="5956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59492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8814</TotalTime>
  <Words>468</Words>
  <Application>Microsoft Office PowerPoint</Application>
  <PresentationFormat>Custom</PresentationFormat>
  <Paragraphs>99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Ермакова Ольга Игоревна</dc:creator>
  <cp:lastModifiedBy>Tanya Knowles</cp:lastModifiedBy>
  <cp:revision>97</cp:revision>
  <cp:lastPrinted>2013-04-24T13:55:15Z</cp:lastPrinted>
  <dcterms:created xsi:type="dcterms:W3CDTF">2013-01-22T12:56:23Z</dcterms:created>
  <dcterms:modified xsi:type="dcterms:W3CDTF">2013-05-08T19:01:20Z</dcterms:modified>
</cp:coreProperties>
</file>