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15"/>
  </p:notesMasterIdLst>
  <p:handoutMasterIdLst>
    <p:handoutMasterId r:id="rId16"/>
  </p:handoutMasterIdLst>
  <p:sldIdLst>
    <p:sldId id="569" r:id="rId2"/>
    <p:sldId id="913" r:id="rId3"/>
    <p:sldId id="910" r:id="rId4"/>
    <p:sldId id="912" r:id="rId5"/>
    <p:sldId id="911" r:id="rId6"/>
    <p:sldId id="906" r:id="rId7"/>
    <p:sldId id="904" r:id="rId8"/>
    <p:sldId id="907" r:id="rId9"/>
    <p:sldId id="903" r:id="rId10"/>
    <p:sldId id="901" r:id="rId11"/>
    <p:sldId id="909" r:id="rId12"/>
    <p:sldId id="899" r:id="rId13"/>
    <p:sldId id="893" r:id="rId14"/>
  </p:sldIdLst>
  <p:sldSz cx="6656388" cy="4681538"/>
  <p:notesSz cx="6797675" cy="9874250"/>
  <p:defaultTextStyle>
    <a:defPPr>
      <a:defRPr lang="en-GB"/>
    </a:defPPr>
    <a:lvl1pPr algn="l" rtl="0" fontAlgn="base">
      <a:spcBef>
        <a:spcPct val="0"/>
      </a:spcBef>
      <a:spcAft>
        <a:spcPct val="0"/>
      </a:spcAft>
      <a:defRPr sz="1100" kern="1200">
        <a:solidFill>
          <a:schemeClr val="tx1"/>
        </a:solidFill>
        <a:latin typeface="Verdana" pitchFamily="34" charset="0"/>
        <a:ea typeface="+mn-ea"/>
        <a:cs typeface="Arial" charset="0"/>
      </a:defRPr>
    </a:lvl1pPr>
    <a:lvl2pPr marL="478735" algn="l" rtl="0" fontAlgn="base">
      <a:spcBef>
        <a:spcPct val="0"/>
      </a:spcBef>
      <a:spcAft>
        <a:spcPct val="0"/>
      </a:spcAft>
      <a:defRPr sz="1100" kern="1200">
        <a:solidFill>
          <a:schemeClr val="tx1"/>
        </a:solidFill>
        <a:latin typeface="Verdana" pitchFamily="34" charset="0"/>
        <a:ea typeface="+mn-ea"/>
        <a:cs typeface="Arial" charset="0"/>
      </a:defRPr>
    </a:lvl2pPr>
    <a:lvl3pPr marL="957470" algn="l" rtl="0" fontAlgn="base">
      <a:spcBef>
        <a:spcPct val="0"/>
      </a:spcBef>
      <a:spcAft>
        <a:spcPct val="0"/>
      </a:spcAft>
      <a:defRPr sz="1100" kern="1200">
        <a:solidFill>
          <a:schemeClr val="tx1"/>
        </a:solidFill>
        <a:latin typeface="Verdana" pitchFamily="34" charset="0"/>
        <a:ea typeface="+mn-ea"/>
        <a:cs typeface="Arial" charset="0"/>
      </a:defRPr>
    </a:lvl3pPr>
    <a:lvl4pPr marL="1436205" algn="l" rtl="0" fontAlgn="base">
      <a:spcBef>
        <a:spcPct val="0"/>
      </a:spcBef>
      <a:spcAft>
        <a:spcPct val="0"/>
      </a:spcAft>
      <a:defRPr sz="1100" kern="1200">
        <a:solidFill>
          <a:schemeClr val="tx1"/>
        </a:solidFill>
        <a:latin typeface="Verdana" pitchFamily="34" charset="0"/>
        <a:ea typeface="+mn-ea"/>
        <a:cs typeface="Arial" charset="0"/>
      </a:defRPr>
    </a:lvl4pPr>
    <a:lvl5pPr marL="1914940" algn="l" rtl="0" fontAlgn="base">
      <a:spcBef>
        <a:spcPct val="0"/>
      </a:spcBef>
      <a:spcAft>
        <a:spcPct val="0"/>
      </a:spcAft>
      <a:defRPr sz="1100" kern="1200">
        <a:solidFill>
          <a:schemeClr val="tx1"/>
        </a:solidFill>
        <a:latin typeface="Verdana" pitchFamily="34" charset="0"/>
        <a:ea typeface="+mn-ea"/>
        <a:cs typeface="Arial" charset="0"/>
      </a:defRPr>
    </a:lvl5pPr>
    <a:lvl6pPr marL="2393675" algn="l" defTabSz="957470" rtl="0" eaLnBrk="1" latinLnBrk="0" hangingPunct="1">
      <a:defRPr sz="1100" kern="1200">
        <a:solidFill>
          <a:schemeClr val="tx1"/>
        </a:solidFill>
        <a:latin typeface="Verdana" pitchFamily="34" charset="0"/>
        <a:ea typeface="+mn-ea"/>
        <a:cs typeface="Arial" charset="0"/>
      </a:defRPr>
    </a:lvl6pPr>
    <a:lvl7pPr marL="2872410" algn="l" defTabSz="957470" rtl="0" eaLnBrk="1" latinLnBrk="0" hangingPunct="1">
      <a:defRPr sz="1100" kern="1200">
        <a:solidFill>
          <a:schemeClr val="tx1"/>
        </a:solidFill>
        <a:latin typeface="Verdana" pitchFamily="34" charset="0"/>
        <a:ea typeface="+mn-ea"/>
        <a:cs typeface="Arial" charset="0"/>
      </a:defRPr>
    </a:lvl7pPr>
    <a:lvl8pPr marL="3351144" algn="l" defTabSz="957470" rtl="0" eaLnBrk="1" latinLnBrk="0" hangingPunct="1">
      <a:defRPr sz="1100" kern="1200">
        <a:solidFill>
          <a:schemeClr val="tx1"/>
        </a:solidFill>
        <a:latin typeface="Verdana" pitchFamily="34" charset="0"/>
        <a:ea typeface="+mn-ea"/>
        <a:cs typeface="Arial" charset="0"/>
      </a:defRPr>
    </a:lvl8pPr>
    <a:lvl9pPr marL="3829880" algn="l" defTabSz="957470" rtl="0" eaLnBrk="1" latinLnBrk="0" hangingPunct="1">
      <a:defRPr sz="1100" kern="1200">
        <a:solidFill>
          <a:schemeClr val="tx1"/>
        </a:solidFill>
        <a:latin typeface="Verdan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7FA3CF"/>
    <a:srgbClr val="6E97C8"/>
    <a:srgbClr val="CCECFF"/>
    <a:srgbClr val="CCCCFF"/>
    <a:srgbClr val="99CCFF"/>
    <a:srgbClr val="DDD9C4"/>
    <a:srgbClr val="5999FF"/>
    <a:srgbClr val="008000"/>
    <a:srgbClr val="E7F3F4"/>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1209" autoAdjust="0"/>
    <p:restoredTop sz="97705" autoAdjust="0"/>
  </p:normalViewPr>
  <p:slideViewPr>
    <p:cSldViewPr>
      <p:cViewPr varScale="1">
        <p:scale>
          <a:sx n="142" d="100"/>
          <a:sy n="142" d="100"/>
        </p:scale>
        <p:origin x="-408" y="-96"/>
      </p:cViewPr>
      <p:guideLst>
        <p:guide orient="horz" pos="1475"/>
        <p:guide pos="2141"/>
      </p:guideLst>
    </p:cSldViewPr>
  </p:slideViewPr>
  <p:outlineViewPr>
    <p:cViewPr>
      <p:scale>
        <a:sx n="33" d="100"/>
        <a:sy n="33" d="100"/>
      </p:scale>
      <p:origin x="264" y="4326"/>
    </p:cViewPr>
  </p:outlineViewPr>
  <p:notesTextViewPr>
    <p:cViewPr>
      <p:scale>
        <a:sx n="100" d="100"/>
        <a:sy n="100" d="100"/>
      </p:scale>
      <p:origin x="0" y="0"/>
    </p:cViewPr>
  </p:notesTextViewPr>
  <p:sorterViewPr>
    <p:cViewPr>
      <p:scale>
        <a:sx n="75" d="100"/>
        <a:sy n="75" d="100"/>
      </p:scale>
      <p:origin x="0" y="0"/>
    </p:cViewPr>
  </p:sorterViewPr>
  <p:notesViewPr>
    <p:cSldViewPr>
      <p:cViewPr>
        <p:scale>
          <a:sx n="100" d="100"/>
          <a:sy n="100" d="100"/>
        </p:scale>
        <p:origin x="-1692" y="-72"/>
      </p:cViewPr>
      <p:guideLst>
        <p:guide orient="horz" pos="3111"/>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6" y="4"/>
            <a:ext cx="2949813" cy="494187"/>
          </a:xfrm>
          <a:prstGeom prst="rect">
            <a:avLst/>
          </a:prstGeom>
          <a:noFill/>
          <a:ln w="9525">
            <a:noFill/>
            <a:miter lim="800000"/>
            <a:headEnd/>
            <a:tailEnd/>
          </a:ln>
          <a:effectLst/>
        </p:spPr>
        <p:txBody>
          <a:bodyPr vert="horz" wrap="square" lIns="89926" tIns="44945" rIns="89926" bIns="44945" numCol="1" anchor="t" anchorCtr="0" compatLnSpc="1">
            <a:prstTxWarp prst="textNoShape">
              <a:avLst/>
            </a:prstTxWarp>
          </a:bodyPr>
          <a:lstStyle>
            <a:lvl1pPr algn="l" defTabSz="901197">
              <a:defRPr sz="1100">
                <a:latin typeface="Times New Roman" pitchFamily="18" charset="0"/>
                <a:cs typeface="+mn-cs"/>
              </a:defRPr>
            </a:lvl1pPr>
          </a:lstStyle>
          <a:p>
            <a:pPr>
              <a:defRPr/>
            </a:pPr>
            <a:endParaRPr lang="el-GR"/>
          </a:p>
        </p:txBody>
      </p:sp>
      <p:sp>
        <p:nvSpPr>
          <p:cNvPr id="41987" name="Rectangle 3"/>
          <p:cNvSpPr>
            <a:spLocks noGrp="1" noChangeArrowheads="1"/>
          </p:cNvSpPr>
          <p:nvPr>
            <p:ph type="dt" sz="quarter" idx="1"/>
          </p:nvPr>
        </p:nvSpPr>
        <p:spPr bwMode="auto">
          <a:xfrm>
            <a:off x="3847870" y="4"/>
            <a:ext cx="2948194" cy="494187"/>
          </a:xfrm>
          <a:prstGeom prst="rect">
            <a:avLst/>
          </a:prstGeom>
          <a:noFill/>
          <a:ln w="9525">
            <a:noFill/>
            <a:miter lim="800000"/>
            <a:headEnd/>
            <a:tailEnd/>
          </a:ln>
          <a:effectLst/>
        </p:spPr>
        <p:txBody>
          <a:bodyPr vert="horz" wrap="square" lIns="89926" tIns="44945" rIns="89926" bIns="44945" numCol="1" anchor="t" anchorCtr="0" compatLnSpc="1">
            <a:prstTxWarp prst="textNoShape">
              <a:avLst/>
            </a:prstTxWarp>
          </a:bodyPr>
          <a:lstStyle>
            <a:lvl1pPr algn="r" defTabSz="901197">
              <a:defRPr sz="1100" smtClean="0">
                <a:latin typeface="Times New Roman" pitchFamily="18" charset="0"/>
                <a:cs typeface="+mn-cs"/>
              </a:defRPr>
            </a:lvl1pPr>
          </a:lstStyle>
          <a:p>
            <a:pPr>
              <a:defRPr/>
            </a:pPr>
            <a:fld id="{4485A7E5-C8BB-48A9-94F2-F72FB5258F8F}" type="datetime1">
              <a:rPr lang="el-GR"/>
              <a:pPr>
                <a:defRPr/>
              </a:pPr>
              <a:t>27/5/2013</a:t>
            </a:fld>
            <a:endParaRPr lang="el-GR"/>
          </a:p>
        </p:txBody>
      </p:sp>
      <p:sp>
        <p:nvSpPr>
          <p:cNvPr id="41988" name="Rectangle 4"/>
          <p:cNvSpPr>
            <a:spLocks noGrp="1" noChangeArrowheads="1"/>
          </p:cNvSpPr>
          <p:nvPr>
            <p:ph type="ftr" sz="quarter" idx="2"/>
          </p:nvPr>
        </p:nvSpPr>
        <p:spPr bwMode="auto">
          <a:xfrm>
            <a:off x="6" y="9380067"/>
            <a:ext cx="2949813" cy="492607"/>
          </a:xfrm>
          <a:prstGeom prst="rect">
            <a:avLst/>
          </a:prstGeom>
          <a:noFill/>
          <a:ln w="9525">
            <a:noFill/>
            <a:miter lim="800000"/>
            <a:headEnd/>
            <a:tailEnd/>
          </a:ln>
          <a:effectLst/>
        </p:spPr>
        <p:txBody>
          <a:bodyPr vert="horz" wrap="square" lIns="89926" tIns="44945" rIns="89926" bIns="44945" numCol="1" anchor="b" anchorCtr="0" compatLnSpc="1">
            <a:prstTxWarp prst="textNoShape">
              <a:avLst/>
            </a:prstTxWarp>
          </a:bodyPr>
          <a:lstStyle>
            <a:lvl1pPr algn="l" defTabSz="901197">
              <a:defRPr sz="1100">
                <a:latin typeface="Times New Roman" pitchFamily="18" charset="0"/>
                <a:cs typeface="+mn-cs"/>
              </a:defRPr>
            </a:lvl1pPr>
          </a:lstStyle>
          <a:p>
            <a:pPr>
              <a:defRPr/>
            </a:pPr>
            <a:endParaRPr lang="el-GR"/>
          </a:p>
        </p:txBody>
      </p:sp>
      <p:sp>
        <p:nvSpPr>
          <p:cNvPr id="41989" name="Rectangle 5"/>
          <p:cNvSpPr>
            <a:spLocks noGrp="1" noChangeArrowheads="1"/>
          </p:cNvSpPr>
          <p:nvPr>
            <p:ph type="sldNum" sz="quarter" idx="3"/>
          </p:nvPr>
        </p:nvSpPr>
        <p:spPr bwMode="auto">
          <a:xfrm>
            <a:off x="3847870" y="9380067"/>
            <a:ext cx="2948194" cy="492607"/>
          </a:xfrm>
          <a:prstGeom prst="rect">
            <a:avLst/>
          </a:prstGeom>
          <a:noFill/>
          <a:ln w="9525">
            <a:noFill/>
            <a:miter lim="800000"/>
            <a:headEnd/>
            <a:tailEnd/>
          </a:ln>
          <a:effectLst/>
        </p:spPr>
        <p:txBody>
          <a:bodyPr vert="horz" wrap="square" lIns="89926" tIns="44945" rIns="89926" bIns="44945" numCol="1" anchor="b" anchorCtr="0" compatLnSpc="1">
            <a:prstTxWarp prst="textNoShape">
              <a:avLst/>
            </a:prstTxWarp>
          </a:bodyPr>
          <a:lstStyle>
            <a:lvl1pPr algn="r" defTabSz="901197">
              <a:defRPr sz="1100">
                <a:latin typeface="Times New Roman" pitchFamily="18" charset="0"/>
                <a:cs typeface="+mn-cs"/>
              </a:defRPr>
            </a:lvl1pPr>
          </a:lstStyle>
          <a:p>
            <a:pPr>
              <a:defRPr/>
            </a:pPr>
            <a:fld id="{21DB06CC-46C5-4D01-8550-EEBD2B612A38}" type="slidenum">
              <a:rPr lang="el-GR"/>
              <a:pPr>
                <a:defRPr/>
              </a:pPr>
              <a:t>‹#›</a:t>
            </a:fld>
            <a:endParaRPr lang="el-GR"/>
          </a:p>
        </p:txBody>
      </p:sp>
    </p:spTree>
    <p:extLst>
      <p:ext uri="{BB962C8B-B14F-4D97-AF65-F5344CB8AC3E}">
        <p14:creationId xmlns:p14="http://schemas.microsoft.com/office/powerpoint/2010/main" val="413100479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6" y="4"/>
            <a:ext cx="2949813" cy="494187"/>
          </a:xfrm>
          <a:prstGeom prst="rect">
            <a:avLst/>
          </a:prstGeom>
          <a:noFill/>
          <a:ln w="9525">
            <a:noFill/>
            <a:miter lim="800000"/>
            <a:headEnd/>
            <a:tailEnd/>
          </a:ln>
          <a:effectLst/>
        </p:spPr>
        <p:txBody>
          <a:bodyPr vert="horz" wrap="square" lIns="89926" tIns="44945" rIns="89926" bIns="44945" numCol="1" anchor="t" anchorCtr="0" compatLnSpc="1">
            <a:prstTxWarp prst="textNoShape">
              <a:avLst/>
            </a:prstTxWarp>
          </a:bodyPr>
          <a:lstStyle>
            <a:lvl1pPr algn="l" defTabSz="901197">
              <a:defRPr sz="1100">
                <a:latin typeface="Times New Roman" pitchFamily="18" charset="0"/>
                <a:cs typeface="+mn-cs"/>
              </a:defRPr>
            </a:lvl1pPr>
          </a:lstStyle>
          <a:p>
            <a:pPr>
              <a:defRPr/>
            </a:pPr>
            <a:endParaRPr lang="el-GR"/>
          </a:p>
        </p:txBody>
      </p:sp>
      <p:sp>
        <p:nvSpPr>
          <p:cNvPr id="39939" name="Rectangle 3"/>
          <p:cNvSpPr>
            <a:spLocks noGrp="1" noChangeArrowheads="1"/>
          </p:cNvSpPr>
          <p:nvPr>
            <p:ph type="dt" idx="1"/>
          </p:nvPr>
        </p:nvSpPr>
        <p:spPr bwMode="auto">
          <a:xfrm>
            <a:off x="3847870" y="4"/>
            <a:ext cx="2948194" cy="494187"/>
          </a:xfrm>
          <a:prstGeom prst="rect">
            <a:avLst/>
          </a:prstGeom>
          <a:noFill/>
          <a:ln w="9525">
            <a:noFill/>
            <a:miter lim="800000"/>
            <a:headEnd/>
            <a:tailEnd/>
          </a:ln>
          <a:effectLst/>
        </p:spPr>
        <p:txBody>
          <a:bodyPr vert="horz" wrap="square" lIns="89926" tIns="44945" rIns="89926" bIns="44945" numCol="1" anchor="t" anchorCtr="0" compatLnSpc="1">
            <a:prstTxWarp prst="textNoShape">
              <a:avLst/>
            </a:prstTxWarp>
          </a:bodyPr>
          <a:lstStyle>
            <a:lvl1pPr algn="r" defTabSz="901197">
              <a:defRPr sz="1100" smtClean="0">
                <a:latin typeface="Times New Roman" pitchFamily="18" charset="0"/>
                <a:cs typeface="+mn-cs"/>
              </a:defRPr>
            </a:lvl1pPr>
          </a:lstStyle>
          <a:p>
            <a:pPr>
              <a:defRPr/>
            </a:pPr>
            <a:fld id="{156AA271-D2CB-48E9-A15A-CB15FAFD5F69}" type="datetime1">
              <a:rPr lang="el-GR"/>
              <a:pPr>
                <a:defRPr/>
              </a:pPr>
              <a:t>27/5/2013</a:t>
            </a:fld>
            <a:endParaRPr lang="el-GR"/>
          </a:p>
        </p:txBody>
      </p:sp>
      <p:sp>
        <p:nvSpPr>
          <p:cNvPr id="53252" name="Rectangle 4"/>
          <p:cNvSpPr>
            <a:spLocks noGrp="1" noRot="1" noChangeAspect="1" noChangeArrowheads="1" noTextEdit="1"/>
          </p:cNvSpPr>
          <p:nvPr>
            <p:ph type="sldImg" idx="2"/>
          </p:nvPr>
        </p:nvSpPr>
        <p:spPr bwMode="auto">
          <a:xfrm>
            <a:off x="769938" y="738188"/>
            <a:ext cx="5267325" cy="37036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41" name="Rectangle 5"/>
          <p:cNvSpPr>
            <a:spLocks noGrp="1" noChangeArrowheads="1"/>
          </p:cNvSpPr>
          <p:nvPr>
            <p:ph type="body" sz="quarter" idx="3"/>
          </p:nvPr>
        </p:nvSpPr>
        <p:spPr bwMode="auto">
          <a:xfrm>
            <a:off x="676375" y="4689245"/>
            <a:ext cx="5444936" cy="4447676"/>
          </a:xfrm>
          <a:prstGeom prst="rect">
            <a:avLst/>
          </a:prstGeom>
          <a:noFill/>
          <a:ln w="9525">
            <a:noFill/>
            <a:miter lim="800000"/>
            <a:headEnd/>
            <a:tailEnd/>
          </a:ln>
          <a:effectLst/>
        </p:spPr>
        <p:txBody>
          <a:bodyPr vert="horz" wrap="square" lIns="89926" tIns="44945" rIns="89926" bIns="44945" numCol="1" anchor="t" anchorCtr="0" compatLnSpc="1">
            <a:prstTxWarp prst="textNoShape">
              <a:avLst/>
            </a:prstTxWarp>
          </a:bodyPr>
          <a:lstStyle/>
          <a:p>
            <a:pPr lvl="0"/>
            <a:r>
              <a:rPr lang="el-GR" noProof="0" smtClean="0"/>
              <a:t>Click to edit Master text styles</a:t>
            </a:r>
          </a:p>
          <a:p>
            <a:pPr lvl="1"/>
            <a:r>
              <a:rPr lang="el-GR" noProof="0" smtClean="0"/>
              <a:t>Second level</a:t>
            </a:r>
          </a:p>
          <a:p>
            <a:pPr lvl="2"/>
            <a:r>
              <a:rPr lang="el-GR" noProof="0" smtClean="0"/>
              <a:t>Third level</a:t>
            </a:r>
          </a:p>
          <a:p>
            <a:pPr lvl="3"/>
            <a:r>
              <a:rPr lang="el-GR" noProof="0" smtClean="0"/>
              <a:t>Fourth level</a:t>
            </a:r>
          </a:p>
          <a:p>
            <a:pPr lvl="4"/>
            <a:r>
              <a:rPr lang="el-GR" noProof="0" smtClean="0"/>
              <a:t>Fifth level</a:t>
            </a:r>
          </a:p>
        </p:txBody>
      </p:sp>
      <p:sp>
        <p:nvSpPr>
          <p:cNvPr id="39942" name="Rectangle 6"/>
          <p:cNvSpPr>
            <a:spLocks noGrp="1" noChangeArrowheads="1"/>
          </p:cNvSpPr>
          <p:nvPr>
            <p:ph type="ftr" sz="quarter" idx="4"/>
          </p:nvPr>
        </p:nvSpPr>
        <p:spPr bwMode="auto">
          <a:xfrm>
            <a:off x="6" y="9380067"/>
            <a:ext cx="2949813" cy="492607"/>
          </a:xfrm>
          <a:prstGeom prst="rect">
            <a:avLst/>
          </a:prstGeom>
          <a:noFill/>
          <a:ln w="9525">
            <a:noFill/>
            <a:miter lim="800000"/>
            <a:headEnd/>
            <a:tailEnd/>
          </a:ln>
          <a:effectLst/>
        </p:spPr>
        <p:txBody>
          <a:bodyPr vert="horz" wrap="square" lIns="89926" tIns="44945" rIns="89926" bIns="44945" numCol="1" anchor="b" anchorCtr="0" compatLnSpc="1">
            <a:prstTxWarp prst="textNoShape">
              <a:avLst/>
            </a:prstTxWarp>
          </a:bodyPr>
          <a:lstStyle>
            <a:lvl1pPr algn="l" defTabSz="901197">
              <a:defRPr sz="1100">
                <a:latin typeface="Times New Roman" pitchFamily="18" charset="0"/>
                <a:cs typeface="+mn-cs"/>
              </a:defRPr>
            </a:lvl1pPr>
          </a:lstStyle>
          <a:p>
            <a:pPr>
              <a:defRPr/>
            </a:pPr>
            <a:endParaRPr lang="el-GR"/>
          </a:p>
        </p:txBody>
      </p:sp>
      <p:sp>
        <p:nvSpPr>
          <p:cNvPr id="39943" name="Rectangle 7"/>
          <p:cNvSpPr>
            <a:spLocks noGrp="1" noChangeArrowheads="1"/>
          </p:cNvSpPr>
          <p:nvPr>
            <p:ph type="sldNum" sz="quarter" idx="5"/>
          </p:nvPr>
        </p:nvSpPr>
        <p:spPr bwMode="auto">
          <a:xfrm>
            <a:off x="3847870" y="9380067"/>
            <a:ext cx="2948194" cy="492607"/>
          </a:xfrm>
          <a:prstGeom prst="rect">
            <a:avLst/>
          </a:prstGeom>
          <a:noFill/>
          <a:ln w="9525">
            <a:noFill/>
            <a:miter lim="800000"/>
            <a:headEnd/>
            <a:tailEnd/>
          </a:ln>
          <a:effectLst/>
        </p:spPr>
        <p:txBody>
          <a:bodyPr vert="horz" wrap="square" lIns="89926" tIns="44945" rIns="89926" bIns="44945" numCol="1" anchor="b" anchorCtr="0" compatLnSpc="1">
            <a:prstTxWarp prst="textNoShape">
              <a:avLst/>
            </a:prstTxWarp>
          </a:bodyPr>
          <a:lstStyle>
            <a:lvl1pPr algn="r" defTabSz="901197">
              <a:defRPr sz="1100">
                <a:latin typeface="Times New Roman" pitchFamily="18" charset="0"/>
                <a:cs typeface="+mn-cs"/>
              </a:defRPr>
            </a:lvl1pPr>
          </a:lstStyle>
          <a:p>
            <a:pPr>
              <a:defRPr/>
            </a:pPr>
            <a:fld id="{A53F4969-61FA-46F9-A2E7-4A6DD09A20A7}" type="slidenum">
              <a:rPr lang="el-GR"/>
              <a:pPr>
                <a:defRPr/>
              </a:pPr>
              <a:t>‹#›</a:t>
            </a:fld>
            <a:endParaRPr lang="el-GR"/>
          </a:p>
        </p:txBody>
      </p:sp>
    </p:spTree>
    <p:extLst>
      <p:ext uri="{BB962C8B-B14F-4D97-AF65-F5344CB8AC3E}">
        <p14:creationId xmlns:p14="http://schemas.microsoft.com/office/powerpoint/2010/main" val="115878774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300" kern="1200">
        <a:solidFill>
          <a:schemeClr val="tx1"/>
        </a:solidFill>
        <a:latin typeface="Times New Roman" pitchFamily="18" charset="0"/>
        <a:ea typeface="+mn-ea"/>
        <a:cs typeface="+mn-cs"/>
      </a:defRPr>
    </a:lvl1pPr>
    <a:lvl2pPr marL="478735" algn="l" rtl="0" eaLnBrk="0" fontAlgn="base" hangingPunct="0">
      <a:spcBef>
        <a:spcPct val="30000"/>
      </a:spcBef>
      <a:spcAft>
        <a:spcPct val="0"/>
      </a:spcAft>
      <a:defRPr sz="1300" kern="1200">
        <a:solidFill>
          <a:schemeClr val="tx1"/>
        </a:solidFill>
        <a:latin typeface="Times New Roman" pitchFamily="18" charset="0"/>
        <a:ea typeface="+mn-ea"/>
        <a:cs typeface="+mn-cs"/>
      </a:defRPr>
    </a:lvl2pPr>
    <a:lvl3pPr marL="957470" algn="l" rtl="0" eaLnBrk="0" fontAlgn="base" hangingPunct="0">
      <a:spcBef>
        <a:spcPct val="30000"/>
      </a:spcBef>
      <a:spcAft>
        <a:spcPct val="0"/>
      </a:spcAft>
      <a:defRPr sz="1300" kern="1200">
        <a:solidFill>
          <a:schemeClr val="tx1"/>
        </a:solidFill>
        <a:latin typeface="Times New Roman" pitchFamily="18" charset="0"/>
        <a:ea typeface="+mn-ea"/>
        <a:cs typeface="+mn-cs"/>
      </a:defRPr>
    </a:lvl3pPr>
    <a:lvl4pPr marL="1436205" algn="l" rtl="0" eaLnBrk="0" fontAlgn="base" hangingPunct="0">
      <a:spcBef>
        <a:spcPct val="30000"/>
      </a:spcBef>
      <a:spcAft>
        <a:spcPct val="0"/>
      </a:spcAft>
      <a:defRPr sz="1300" kern="1200">
        <a:solidFill>
          <a:schemeClr val="tx1"/>
        </a:solidFill>
        <a:latin typeface="Times New Roman" pitchFamily="18" charset="0"/>
        <a:ea typeface="+mn-ea"/>
        <a:cs typeface="+mn-cs"/>
      </a:defRPr>
    </a:lvl4pPr>
    <a:lvl5pPr marL="1914940" algn="l" rtl="0" eaLnBrk="0" fontAlgn="base" hangingPunct="0">
      <a:spcBef>
        <a:spcPct val="30000"/>
      </a:spcBef>
      <a:spcAft>
        <a:spcPct val="0"/>
      </a:spcAft>
      <a:defRPr sz="1300" kern="1200">
        <a:solidFill>
          <a:schemeClr val="tx1"/>
        </a:solidFill>
        <a:latin typeface="Times New Roman" pitchFamily="18" charset="0"/>
        <a:ea typeface="+mn-ea"/>
        <a:cs typeface="+mn-cs"/>
      </a:defRPr>
    </a:lvl5pPr>
    <a:lvl6pPr marL="2393675" algn="l" defTabSz="957470" rtl="0" eaLnBrk="1" latinLnBrk="0" hangingPunct="1">
      <a:defRPr sz="1300" kern="1200">
        <a:solidFill>
          <a:schemeClr val="tx1"/>
        </a:solidFill>
        <a:latin typeface="+mn-lt"/>
        <a:ea typeface="+mn-ea"/>
        <a:cs typeface="+mn-cs"/>
      </a:defRPr>
    </a:lvl6pPr>
    <a:lvl7pPr marL="2872410" algn="l" defTabSz="957470" rtl="0" eaLnBrk="1" latinLnBrk="0" hangingPunct="1">
      <a:defRPr sz="1300" kern="1200">
        <a:solidFill>
          <a:schemeClr val="tx1"/>
        </a:solidFill>
        <a:latin typeface="+mn-lt"/>
        <a:ea typeface="+mn-ea"/>
        <a:cs typeface="+mn-cs"/>
      </a:defRPr>
    </a:lvl7pPr>
    <a:lvl8pPr marL="3351144" algn="l" defTabSz="957470" rtl="0" eaLnBrk="1" latinLnBrk="0" hangingPunct="1">
      <a:defRPr sz="1300" kern="1200">
        <a:solidFill>
          <a:schemeClr val="tx1"/>
        </a:solidFill>
        <a:latin typeface="+mn-lt"/>
        <a:ea typeface="+mn-ea"/>
        <a:cs typeface="+mn-cs"/>
      </a:defRPr>
    </a:lvl8pPr>
    <a:lvl9pPr marL="3829880" algn="l" defTabSz="95747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xfrm>
            <a:off x="769938" y="738188"/>
            <a:ext cx="5267325" cy="3703637"/>
          </a:xfrm>
          <a:ln/>
        </p:spPr>
      </p:sp>
      <p:sp>
        <p:nvSpPr>
          <p:cNvPr id="54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l-GR" smtClean="0"/>
          </a:p>
        </p:txBody>
      </p:sp>
      <p:sp>
        <p:nvSpPr>
          <p:cNvPr id="54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defTabSz="900113" eaLnBrk="0" hangingPunct="0">
              <a:defRPr sz="1000">
                <a:solidFill>
                  <a:schemeClr val="tx1"/>
                </a:solidFill>
                <a:latin typeface="Verdana" pitchFamily="34" charset="0"/>
              </a:defRPr>
            </a:lvl1pPr>
            <a:lvl2pPr marL="742950" indent="-285750" algn="ctr" defTabSz="900113" eaLnBrk="0" hangingPunct="0">
              <a:defRPr sz="1000">
                <a:solidFill>
                  <a:schemeClr val="tx1"/>
                </a:solidFill>
                <a:latin typeface="Verdana" pitchFamily="34" charset="0"/>
              </a:defRPr>
            </a:lvl2pPr>
            <a:lvl3pPr marL="1143000" indent="-228600" algn="ctr" defTabSz="900113" eaLnBrk="0" hangingPunct="0">
              <a:defRPr sz="1000">
                <a:solidFill>
                  <a:schemeClr val="tx1"/>
                </a:solidFill>
                <a:latin typeface="Verdana" pitchFamily="34" charset="0"/>
              </a:defRPr>
            </a:lvl3pPr>
            <a:lvl4pPr marL="1600200" indent="-228600" algn="ctr" defTabSz="900113" eaLnBrk="0" hangingPunct="0">
              <a:defRPr sz="1000">
                <a:solidFill>
                  <a:schemeClr val="tx1"/>
                </a:solidFill>
                <a:latin typeface="Verdana" pitchFamily="34" charset="0"/>
              </a:defRPr>
            </a:lvl4pPr>
            <a:lvl5pPr marL="2057400" indent="-228600" algn="ctr" defTabSz="900113" eaLnBrk="0" hangingPunct="0">
              <a:defRPr sz="1000">
                <a:solidFill>
                  <a:schemeClr val="tx1"/>
                </a:solidFill>
                <a:latin typeface="Verdana" pitchFamily="34" charset="0"/>
              </a:defRPr>
            </a:lvl5pPr>
            <a:lvl6pPr marL="2514600" indent="-228600" algn="ctr" defTabSz="900113" eaLnBrk="0" fontAlgn="base" hangingPunct="0">
              <a:spcBef>
                <a:spcPct val="0"/>
              </a:spcBef>
              <a:spcAft>
                <a:spcPct val="0"/>
              </a:spcAft>
              <a:defRPr sz="1000">
                <a:solidFill>
                  <a:schemeClr val="tx1"/>
                </a:solidFill>
                <a:latin typeface="Verdana" pitchFamily="34" charset="0"/>
              </a:defRPr>
            </a:lvl6pPr>
            <a:lvl7pPr marL="2971800" indent="-228600" algn="ctr" defTabSz="900113" eaLnBrk="0" fontAlgn="base" hangingPunct="0">
              <a:spcBef>
                <a:spcPct val="0"/>
              </a:spcBef>
              <a:spcAft>
                <a:spcPct val="0"/>
              </a:spcAft>
              <a:defRPr sz="1000">
                <a:solidFill>
                  <a:schemeClr val="tx1"/>
                </a:solidFill>
                <a:latin typeface="Verdana" pitchFamily="34" charset="0"/>
              </a:defRPr>
            </a:lvl7pPr>
            <a:lvl8pPr marL="3429000" indent="-228600" algn="ctr" defTabSz="900113" eaLnBrk="0" fontAlgn="base" hangingPunct="0">
              <a:spcBef>
                <a:spcPct val="0"/>
              </a:spcBef>
              <a:spcAft>
                <a:spcPct val="0"/>
              </a:spcAft>
              <a:defRPr sz="1000">
                <a:solidFill>
                  <a:schemeClr val="tx1"/>
                </a:solidFill>
                <a:latin typeface="Verdana" pitchFamily="34" charset="0"/>
              </a:defRPr>
            </a:lvl8pPr>
            <a:lvl9pPr marL="3886200" indent="-228600" algn="ctr" defTabSz="900113" eaLnBrk="0" fontAlgn="base" hangingPunct="0">
              <a:spcBef>
                <a:spcPct val="0"/>
              </a:spcBef>
              <a:spcAft>
                <a:spcPct val="0"/>
              </a:spcAft>
              <a:defRPr sz="1000">
                <a:solidFill>
                  <a:schemeClr val="tx1"/>
                </a:solidFill>
                <a:latin typeface="Verdana" pitchFamily="34" charset="0"/>
              </a:defRPr>
            </a:lvl9pPr>
          </a:lstStyle>
          <a:p>
            <a:pPr algn="r" eaLnBrk="1" hangingPunct="1"/>
            <a:fld id="{96917D43-594E-4461-A286-DA9B9B2A4522}" type="slidenum">
              <a:rPr lang="el-GR" sz="1100" smtClean="0">
                <a:latin typeface="Times New Roman" pitchFamily="18" charset="0"/>
              </a:rPr>
              <a:pPr algn="r" eaLnBrk="1" hangingPunct="1"/>
              <a:t>1</a:t>
            </a:fld>
            <a:endParaRPr lang="el-GR" sz="1100"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10</a:t>
            </a:fld>
            <a:endParaRPr lang="el-GR"/>
          </a:p>
        </p:txBody>
      </p:sp>
    </p:spTree>
    <p:extLst>
      <p:ext uri="{BB962C8B-B14F-4D97-AF65-F5344CB8AC3E}">
        <p14:creationId xmlns:p14="http://schemas.microsoft.com/office/powerpoint/2010/main" val="1838459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11</a:t>
            </a:fld>
            <a:endParaRPr lang="el-GR"/>
          </a:p>
        </p:txBody>
      </p:sp>
    </p:spTree>
    <p:extLst>
      <p:ext uri="{BB962C8B-B14F-4D97-AF65-F5344CB8AC3E}">
        <p14:creationId xmlns:p14="http://schemas.microsoft.com/office/powerpoint/2010/main" val="1868414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766763" y="736600"/>
            <a:ext cx="5267325" cy="3705225"/>
          </a:xfrm>
          <a:ln/>
        </p:spPr>
      </p:sp>
      <p:sp>
        <p:nvSpPr>
          <p:cNvPr id="35843" name="Rectangle 3"/>
          <p:cNvSpPr>
            <a:spLocks noGrp="1" noChangeArrowheads="1"/>
          </p:cNvSpPr>
          <p:nvPr>
            <p:ph type="body" idx="1"/>
          </p:nvPr>
        </p:nvSpPr>
        <p:spPr>
          <a:xfrm>
            <a:off x="679296" y="4689807"/>
            <a:ext cx="5439088" cy="4447111"/>
          </a:xfrm>
          <a:noFill/>
        </p:spPr>
        <p:txBody>
          <a:bodyPr/>
          <a:lstStyle/>
          <a:p>
            <a:pPr eaLnBrk="1" hangingPunct="1"/>
            <a:endParaRPr lang="el-G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xfrm>
            <a:off x="766763" y="736600"/>
            <a:ext cx="5267325" cy="3705225"/>
          </a:xfrm>
          <a:ln/>
        </p:spPr>
      </p:sp>
      <p:sp>
        <p:nvSpPr>
          <p:cNvPr id="37891" name="Rectangle 3"/>
          <p:cNvSpPr>
            <a:spLocks noGrp="1" noChangeArrowheads="1"/>
          </p:cNvSpPr>
          <p:nvPr>
            <p:ph type="body" idx="1"/>
          </p:nvPr>
        </p:nvSpPr>
        <p:spPr>
          <a:xfrm>
            <a:off x="679296" y="4689807"/>
            <a:ext cx="5439088" cy="4447111"/>
          </a:xfrm>
          <a:noFill/>
        </p:spPr>
        <p:txBody>
          <a:bodyPr/>
          <a:lstStyle/>
          <a:p>
            <a:pPr eaLnBrk="1" hangingPunct="1"/>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768350" y="736600"/>
            <a:ext cx="5267325" cy="3705225"/>
          </a:xfrm>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768350" y="736600"/>
            <a:ext cx="5267325" cy="3705225"/>
          </a:xfrm>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l-G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4</a:t>
            </a:fld>
            <a:endParaRPr lang="el-GR"/>
          </a:p>
        </p:txBody>
      </p:sp>
    </p:spTree>
    <p:extLst>
      <p:ext uri="{BB962C8B-B14F-4D97-AF65-F5344CB8AC3E}">
        <p14:creationId xmlns:p14="http://schemas.microsoft.com/office/powerpoint/2010/main" val="3664572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769938" y="738188"/>
            <a:ext cx="5267325" cy="3703637"/>
          </a:xfrm>
          <a:ln/>
        </p:spPr>
      </p:sp>
      <p:sp>
        <p:nvSpPr>
          <p:cNvPr id="55299" name="Rectangle 3"/>
          <p:cNvSpPr>
            <a:spLocks noGrp="1" noChangeArrowheads="1"/>
          </p:cNvSpPr>
          <p:nvPr>
            <p:ph type="body" idx="1"/>
          </p:nvPr>
        </p:nvSpPr>
        <p:spPr>
          <a:xfrm>
            <a:off x="679606" y="4689245"/>
            <a:ext cx="5438464" cy="444767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z="1000" dirty="0">
              <a:latin typeface="+mj-lt"/>
              <a:cs typeface="Times New Roman" pitchFamily="18" charset="0"/>
            </a:endParaRPr>
          </a:p>
          <a:p>
            <a:endParaRPr lang="en-US" dirty="0" smtClean="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6</a:t>
            </a:fld>
            <a:endParaRPr lang="el-GR"/>
          </a:p>
        </p:txBody>
      </p:sp>
    </p:spTree>
    <p:extLst>
      <p:ext uri="{BB962C8B-B14F-4D97-AF65-F5344CB8AC3E}">
        <p14:creationId xmlns:p14="http://schemas.microsoft.com/office/powerpoint/2010/main" val="1113195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7</a:t>
            </a:fld>
            <a:endParaRPr lang="el-GR"/>
          </a:p>
        </p:txBody>
      </p:sp>
    </p:spTree>
    <p:extLst>
      <p:ext uri="{BB962C8B-B14F-4D97-AF65-F5344CB8AC3E}">
        <p14:creationId xmlns:p14="http://schemas.microsoft.com/office/powerpoint/2010/main" val="1925172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8</a:t>
            </a:fld>
            <a:endParaRPr lang="el-GR"/>
          </a:p>
        </p:txBody>
      </p:sp>
    </p:spTree>
    <p:extLst>
      <p:ext uri="{BB962C8B-B14F-4D97-AF65-F5344CB8AC3E}">
        <p14:creationId xmlns:p14="http://schemas.microsoft.com/office/powerpoint/2010/main" val="588500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pPr>
              <a:defRPr/>
            </a:pPr>
            <a:fld id="{A53F4969-61FA-46F9-A2E7-4A6DD09A20A7}" type="slidenum">
              <a:rPr lang="el-GR" smtClean="0"/>
              <a:pPr>
                <a:defRPr/>
              </a:pPr>
              <a:t>9</a:t>
            </a:fld>
            <a:endParaRPr lang="el-GR"/>
          </a:p>
        </p:txBody>
      </p:sp>
    </p:spTree>
    <p:extLst>
      <p:ext uri="{BB962C8B-B14F-4D97-AF65-F5344CB8AC3E}">
        <p14:creationId xmlns:p14="http://schemas.microsoft.com/office/powerpoint/2010/main" val="8208421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Box 12"/>
          <p:cNvSpPr txBox="1">
            <a:spLocks noChangeArrowheads="1"/>
          </p:cNvSpPr>
          <p:nvPr userDrawn="1"/>
        </p:nvSpPr>
        <p:spPr bwMode="auto">
          <a:xfrm>
            <a:off x="377556" y="4070147"/>
            <a:ext cx="2733308" cy="25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46" tIns="47874" rIns="95746" bIns="47874">
            <a:spAutoFit/>
          </a:bodyPr>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pPr algn="ctr" eaLnBrk="1" hangingPunct="1">
              <a:spcBef>
                <a:spcPct val="50000"/>
              </a:spcBef>
              <a:defRPr/>
            </a:pPr>
            <a:endParaRPr lang="el-GR" smtClean="0">
              <a:cs typeface="+mn-cs"/>
            </a:endParaRPr>
          </a:p>
        </p:txBody>
      </p:sp>
      <p:sp>
        <p:nvSpPr>
          <p:cNvPr id="783363" name="Rectangle 3"/>
          <p:cNvSpPr>
            <a:spLocks noGrp="1" noChangeArrowheads="1"/>
          </p:cNvSpPr>
          <p:nvPr>
            <p:ph type="ctrTitle"/>
          </p:nvPr>
        </p:nvSpPr>
        <p:spPr>
          <a:xfrm>
            <a:off x="3013685" y="1406815"/>
            <a:ext cx="3379397" cy="1248410"/>
          </a:xfrm>
        </p:spPr>
        <p:txBody>
          <a:bodyPr/>
          <a:lstStyle>
            <a:lvl1pPr>
              <a:defRPr>
                <a:effectLst>
                  <a:outerShdw blurRad="38100" dist="38100" dir="2700000" algn="tl">
                    <a:srgbClr val="C0C0C0"/>
                  </a:outerShdw>
                </a:effectLst>
              </a:defRPr>
            </a:lvl1pPr>
          </a:lstStyle>
          <a:p>
            <a:endParaRPr lang="el-GR" dirty="0"/>
          </a:p>
        </p:txBody>
      </p:sp>
      <p:sp>
        <p:nvSpPr>
          <p:cNvPr id="783364" name="Rectangle 4"/>
          <p:cNvSpPr>
            <a:spLocks noGrp="1" noChangeArrowheads="1"/>
          </p:cNvSpPr>
          <p:nvPr>
            <p:ph type="subTitle" idx="1"/>
          </p:nvPr>
        </p:nvSpPr>
        <p:spPr bwMode="black">
          <a:xfrm>
            <a:off x="3110863" y="3028946"/>
            <a:ext cx="3380545" cy="538345"/>
          </a:xfrm>
        </p:spPr>
        <p:txBody>
          <a:bodyPr anchor="ctr"/>
          <a:lstStyle>
            <a:lvl1pPr marL="0" indent="0">
              <a:spcBef>
                <a:spcPct val="0"/>
              </a:spcBef>
              <a:buClrTx/>
              <a:buFontTx/>
              <a:buNone/>
              <a:tabLst>
                <a:tab pos="6188647" algn="r"/>
              </a:tabLst>
              <a:defRPr sz="1400" b="1">
                <a:solidFill>
                  <a:schemeClr val="bg1">
                    <a:lumMod val="65000"/>
                  </a:schemeClr>
                </a:solidFill>
              </a:defRPr>
            </a:lvl1pPr>
          </a:lstStyle>
          <a:p>
            <a:r>
              <a:rPr lang="el-GR" dirty="0" err="1"/>
              <a:t>Click</a:t>
            </a:r>
            <a:r>
              <a:rPr lang="el-GR" dirty="0"/>
              <a:t> </a:t>
            </a:r>
            <a:r>
              <a:rPr lang="el-GR" dirty="0" err="1"/>
              <a:t>to</a:t>
            </a:r>
            <a:r>
              <a:rPr lang="el-GR" dirty="0"/>
              <a:t> </a:t>
            </a:r>
            <a:r>
              <a:rPr lang="el-GR" dirty="0" err="1"/>
              <a:t>edit</a:t>
            </a:r>
            <a:r>
              <a:rPr lang="el-GR" dirty="0"/>
              <a:t> </a:t>
            </a:r>
            <a:r>
              <a:rPr lang="el-GR" dirty="0" err="1"/>
              <a:t>Master</a:t>
            </a:r>
            <a:r>
              <a:rPr lang="el-GR" dirty="0"/>
              <a:t> </a:t>
            </a:r>
            <a:r>
              <a:rPr lang="el-GR" dirty="0" err="1"/>
              <a:t>subtitle</a:t>
            </a:r>
            <a:r>
              <a:rPr lang="el-GR" dirty="0"/>
              <a:t> </a:t>
            </a:r>
            <a:r>
              <a:rPr lang="el-GR" dirty="0" err="1"/>
              <a:t>style</a:t>
            </a:r>
            <a:endParaRPr lang="el-GR" dirty="0"/>
          </a:p>
        </p:txBody>
      </p:sp>
    </p:spTree>
    <p:extLst>
      <p:ext uri="{BB962C8B-B14F-4D97-AF65-F5344CB8AC3E}">
        <p14:creationId xmlns:p14="http://schemas.microsoft.com/office/powerpoint/2010/main" val="16501112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1864" y="12484"/>
            <a:ext cx="4854043"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130677" y="816950"/>
            <a:ext cx="6424186" cy="3519985"/>
          </a:xfrm>
        </p:spPr>
        <p:txBody>
          <a:bodyPr/>
          <a:lstStyle>
            <a:lvl1pPr marL="244355" indent="-244355">
              <a:buClr>
                <a:srgbClr val="7FA3CF"/>
              </a:buClr>
              <a:buFont typeface="Wingdings" pitchFamily="2" charset="2"/>
              <a:buChar char="Ø"/>
              <a:defRPr sz="1100">
                <a:solidFill>
                  <a:schemeClr val="tx2">
                    <a:lumMod val="75000"/>
                    <a:lumOff val="25000"/>
                  </a:schemeClr>
                </a:solidFill>
                <a:latin typeface="Calibri" pitchFamily="34" charset="0"/>
              </a:defRPr>
            </a:lvl1pPr>
            <a:lvl2pPr>
              <a:buClr>
                <a:srgbClr val="7FA3CF"/>
              </a:buClr>
              <a:defRPr sz="1100">
                <a:solidFill>
                  <a:schemeClr val="tx2">
                    <a:lumMod val="75000"/>
                    <a:lumOff val="25000"/>
                  </a:schemeClr>
                </a:solidFill>
                <a:latin typeface="Calibri" pitchFamily="34" charset="0"/>
              </a:defRPr>
            </a:lvl2pPr>
            <a:lvl3pPr>
              <a:buClr>
                <a:srgbClr val="7FA3CF"/>
              </a:buClr>
              <a:defRPr sz="1100">
                <a:solidFill>
                  <a:schemeClr val="tx2">
                    <a:lumMod val="75000"/>
                    <a:lumOff val="25000"/>
                  </a:schemeClr>
                </a:solidFill>
                <a:latin typeface="Calibri" pitchFamily="34" charset="0"/>
              </a:defRPr>
            </a:lvl3pPr>
            <a:lvl4pPr>
              <a:buClr>
                <a:srgbClr val="7FA3CF"/>
              </a:buClr>
              <a:defRPr sz="1100">
                <a:solidFill>
                  <a:schemeClr val="tx2">
                    <a:lumMod val="75000"/>
                    <a:lumOff val="25000"/>
                  </a:schemeClr>
                </a:solidFill>
                <a:latin typeface="Calibri" pitchFamily="34" charset="0"/>
              </a:defRPr>
            </a:lvl4pPr>
            <a:lvl5pPr>
              <a:buClr>
                <a:srgbClr val="7FA3CF"/>
              </a:buClr>
              <a:defRPr sz="1100">
                <a:solidFill>
                  <a:schemeClr val="tx2">
                    <a:lumMod val="75000"/>
                    <a:lumOff val="25000"/>
                  </a:schemeClr>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5"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38577106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1864" y="12484"/>
            <a:ext cx="4854043"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280550" y="863724"/>
            <a:ext cx="6144358" cy="2902554"/>
          </a:xfrm>
        </p:spPr>
        <p:txBody>
          <a:bodyPr/>
          <a:lstStyle>
            <a:lvl1pPr marL="244355" indent="-244355">
              <a:buClr>
                <a:srgbClr val="7FA3CF"/>
              </a:buClr>
              <a:buFont typeface="Wingdings" pitchFamily="2" charset="2"/>
              <a:buChar char="Ø"/>
              <a:defRPr sz="1100">
                <a:solidFill>
                  <a:schemeClr val="tx2">
                    <a:lumMod val="75000"/>
                    <a:lumOff val="25000"/>
                  </a:schemeClr>
                </a:solidFill>
                <a:latin typeface="Calibri" pitchFamily="34" charset="0"/>
              </a:defRPr>
            </a:lvl1pPr>
            <a:lvl2pPr>
              <a:buClr>
                <a:srgbClr val="7FA3CF"/>
              </a:buClr>
              <a:defRPr sz="1100">
                <a:solidFill>
                  <a:schemeClr val="tx2">
                    <a:lumMod val="75000"/>
                    <a:lumOff val="25000"/>
                  </a:schemeClr>
                </a:solidFill>
                <a:latin typeface="Calibri" pitchFamily="34" charset="0"/>
              </a:defRPr>
            </a:lvl2pPr>
            <a:lvl3pPr>
              <a:buClr>
                <a:srgbClr val="7FA3CF"/>
              </a:buClr>
              <a:defRPr sz="1100">
                <a:solidFill>
                  <a:schemeClr val="tx2">
                    <a:lumMod val="75000"/>
                    <a:lumOff val="25000"/>
                  </a:schemeClr>
                </a:solidFill>
                <a:latin typeface="Calibri" pitchFamily="34" charset="0"/>
              </a:defRPr>
            </a:lvl3pPr>
            <a:lvl4pPr>
              <a:buClr>
                <a:srgbClr val="7FA3CF"/>
              </a:buClr>
              <a:defRPr sz="1100">
                <a:solidFill>
                  <a:schemeClr val="tx2">
                    <a:lumMod val="75000"/>
                    <a:lumOff val="25000"/>
                  </a:schemeClr>
                </a:solidFill>
                <a:latin typeface="Calibri" pitchFamily="34" charset="0"/>
              </a:defRPr>
            </a:lvl4pPr>
            <a:lvl5pPr>
              <a:buClr>
                <a:srgbClr val="7FA3CF"/>
              </a:buClr>
              <a:defRPr sz="1100">
                <a:solidFill>
                  <a:schemeClr val="tx2">
                    <a:lumMod val="75000"/>
                    <a:lumOff val="25000"/>
                  </a:schemeClr>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6"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404004980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1864" y="12484"/>
            <a:ext cx="4854043"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196620" y="1104843"/>
            <a:ext cx="3072179" cy="280892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5" name="Rectangle 6"/>
          <p:cNvSpPr>
            <a:spLocks noGrp="1" noChangeArrowheads="1"/>
          </p:cNvSpPr>
          <p:nvPr>
            <p:ph type="sldNum" sz="quarter" idx="10"/>
          </p:nvPr>
        </p:nvSpPr>
        <p:spPr>
          <a:xfrm>
            <a:off x="5992490" y="4425616"/>
            <a:ext cx="581973" cy="228678"/>
          </a:xfrm>
          <a:prstGeom prst="rect">
            <a:avLst/>
          </a:prstGeom>
        </p:spPr>
        <p:txBody>
          <a:bodyPr anchor="ctr" anchorCtr="0"/>
          <a:lstStyle>
            <a:lvl1pPr algn="ctr" rtl="0" fontAlgn="base">
              <a:spcBef>
                <a:spcPct val="0"/>
              </a:spcBef>
              <a:spcAft>
                <a:spcPct val="0"/>
              </a:spcAft>
              <a:defRPr lang="en-US" sz="800" b="1" kern="1200" smtClean="0">
                <a:solidFill>
                  <a:schemeClr val="tx1">
                    <a:lumMod val="65000"/>
                    <a:lumOff val="35000"/>
                  </a:schemeClr>
                </a:solidFill>
                <a:latin typeface="Calibri" pitchFamily="34" charset="0"/>
                <a:ea typeface="+mn-ea"/>
                <a:cs typeface="Calibri" pitchFamily="34" charset="0"/>
              </a:defRPr>
            </a:lvl1pPr>
          </a:lstStyle>
          <a:p>
            <a:pPr>
              <a:defRPr/>
            </a:pPr>
            <a:r>
              <a:rPr lang="en-US" dirty="0" smtClean="0"/>
              <a:t>   Page </a:t>
            </a:r>
            <a:fld id="{8B962063-370D-499A-8CAC-E720129B1768}" type="slidenum">
              <a:rPr lang="en-US" smtClean="0"/>
              <a:pPr>
                <a:defRPr/>
              </a:pPr>
              <a:t>‹#›</a:t>
            </a:fld>
            <a:endParaRPr lang="en-US" dirty="0"/>
          </a:p>
        </p:txBody>
      </p:sp>
      <p:sp>
        <p:nvSpPr>
          <p:cNvPr id="9" name="Content Placeholder 2"/>
          <p:cNvSpPr>
            <a:spLocks noGrp="1"/>
          </p:cNvSpPr>
          <p:nvPr>
            <p:ph idx="11"/>
          </p:nvPr>
        </p:nvSpPr>
        <p:spPr>
          <a:xfrm>
            <a:off x="3385541" y="1104843"/>
            <a:ext cx="3072179" cy="280892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Tree>
    <p:extLst>
      <p:ext uri="{BB962C8B-B14F-4D97-AF65-F5344CB8AC3E}">
        <p14:creationId xmlns:p14="http://schemas.microsoft.com/office/powerpoint/2010/main" val="369814610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1863" y="12484"/>
            <a:ext cx="4854043"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133130" y="852037"/>
            <a:ext cx="6435358" cy="1685354"/>
          </a:xfrm>
        </p:spPr>
        <p:txBody>
          <a:bodyPr/>
          <a:lstStyle>
            <a:lvl1pPr marL="244355" indent="-244355">
              <a:buClr>
                <a:srgbClr val="6E97C8"/>
              </a:buClr>
              <a:buFont typeface="Wingdings" pitchFamily="2" charset="2"/>
              <a:buChar char="Ø"/>
              <a:defRPr sz="1100">
                <a:solidFill>
                  <a:schemeClr val="tx2">
                    <a:lumMod val="75000"/>
                    <a:lumOff val="25000"/>
                  </a:schemeClr>
                </a:solidFill>
                <a:latin typeface="Calibri" pitchFamily="34" charset="0"/>
              </a:defRPr>
            </a:lvl1pPr>
            <a:lvl2pPr marL="526941" indent="-202797">
              <a:buClr>
                <a:srgbClr val="6E97C8"/>
              </a:buClr>
              <a:buFont typeface="Wingdings" pitchFamily="2" charset="2"/>
              <a:buChar char="Ø"/>
              <a:defRPr sz="1100">
                <a:solidFill>
                  <a:schemeClr val="tx2">
                    <a:lumMod val="75000"/>
                    <a:lumOff val="25000"/>
                  </a:schemeClr>
                </a:solidFill>
                <a:latin typeface="Calibri" pitchFamily="34" charset="0"/>
              </a:defRPr>
            </a:lvl2pPr>
            <a:lvl3pPr marL="807865" indent="-159578">
              <a:buClr>
                <a:srgbClr val="6E97C8"/>
              </a:buClr>
              <a:buFont typeface="Wingdings" pitchFamily="2" charset="2"/>
              <a:buChar char="Ø"/>
              <a:defRPr sz="1100">
                <a:solidFill>
                  <a:schemeClr val="tx2">
                    <a:lumMod val="75000"/>
                    <a:lumOff val="25000"/>
                  </a:schemeClr>
                </a:solidFill>
                <a:latin typeface="Calibri" pitchFamily="34" charset="0"/>
              </a:defRPr>
            </a:lvl3pPr>
            <a:lvl4pPr marL="1133671" indent="-162902">
              <a:buClr>
                <a:srgbClr val="6E97C8"/>
              </a:buClr>
              <a:buFont typeface="Wingdings" pitchFamily="2" charset="2"/>
              <a:buChar char="Ø"/>
              <a:defRPr sz="1100">
                <a:solidFill>
                  <a:schemeClr val="tx2">
                    <a:lumMod val="75000"/>
                    <a:lumOff val="25000"/>
                  </a:schemeClr>
                </a:solidFill>
                <a:latin typeface="Calibri" pitchFamily="34" charset="0"/>
              </a:defRPr>
            </a:lvl4pPr>
            <a:lvl5pPr marL="1457815" indent="-162902">
              <a:buClr>
                <a:srgbClr val="6E97C8"/>
              </a:buClr>
              <a:buFont typeface="Wingdings" pitchFamily="2" charset="2"/>
              <a:buChar char="Ø"/>
              <a:defRPr sz="1100">
                <a:solidFill>
                  <a:schemeClr val="tx2">
                    <a:lumMod val="75000"/>
                    <a:lumOff val="25000"/>
                  </a:schemeClr>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9" name="Content Placeholder 2"/>
          <p:cNvSpPr>
            <a:spLocks noGrp="1"/>
          </p:cNvSpPr>
          <p:nvPr>
            <p:ph idx="11"/>
          </p:nvPr>
        </p:nvSpPr>
        <p:spPr>
          <a:xfrm>
            <a:off x="133128" y="2635702"/>
            <a:ext cx="6436938" cy="1685354"/>
          </a:xfrm>
        </p:spPr>
        <p:txBody>
          <a:bodyPr/>
          <a:lstStyle>
            <a:lvl1pPr marL="244355" indent="-244355">
              <a:buClr>
                <a:srgbClr val="6E97C8"/>
              </a:buClr>
              <a:buFont typeface="Wingdings" pitchFamily="2" charset="2"/>
              <a:buChar char="Ø"/>
              <a:defRPr sz="1100">
                <a:solidFill>
                  <a:schemeClr val="tx2">
                    <a:lumMod val="75000"/>
                    <a:lumOff val="25000"/>
                  </a:schemeClr>
                </a:solidFill>
                <a:latin typeface="Calibri" pitchFamily="34" charset="0"/>
              </a:defRPr>
            </a:lvl1pPr>
            <a:lvl2pPr marL="526941" indent="-202797">
              <a:buClr>
                <a:srgbClr val="6E97C8"/>
              </a:buClr>
              <a:buFont typeface="Wingdings" pitchFamily="2" charset="2"/>
              <a:buChar char="Ø"/>
              <a:defRPr sz="1100">
                <a:solidFill>
                  <a:schemeClr val="tx2">
                    <a:lumMod val="75000"/>
                    <a:lumOff val="25000"/>
                  </a:schemeClr>
                </a:solidFill>
                <a:latin typeface="Calibri" pitchFamily="34" charset="0"/>
              </a:defRPr>
            </a:lvl2pPr>
            <a:lvl3pPr marL="807865" indent="-159578">
              <a:buClr>
                <a:srgbClr val="6E97C8"/>
              </a:buClr>
              <a:buFont typeface="Wingdings" pitchFamily="2" charset="2"/>
              <a:buChar char="Ø"/>
              <a:defRPr sz="1100">
                <a:solidFill>
                  <a:schemeClr val="tx2">
                    <a:lumMod val="75000"/>
                    <a:lumOff val="25000"/>
                  </a:schemeClr>
                </a:solidFill>
                <a:latin typeface="Calibri" pitchFamily="34" charset="0"/>
              </a:defRPr>
            </a:lvl3pPr>
            <a:lvl4pPr marL="1133671" indent="-162902">
              <a:buClr>
                <a:srgbClr val="6E97C8"/>
              </a:buClr>
              <a:buFont typeface="Wingdings" pitchFamily="2" charset="2"/>
              <a:buChar char="Ø"/>
              <a:defRPr sz="1100">
                <a:solidFill>
                  <a:schemeClr val="tx2">
                    <a:lumMod val="75000"/>
                    <a:lumOff val="25000"/>
                  </a:schemeClr>
                </a:solidFill>
                <a:latin typeface="Calibri" pitchFamily="34" charset="0"/>
              </a:defRPr>
            </a:lvl4pPr>
            <a:lvl5pPr marL="1457815" indent="-162902">
              <a:buClr>
                <a:srgbClr val="6E97C8"/>
              </a:buClr>
              <a:buFont typeface="Wingdings" pitchFamily="2" charset="2"/>
              <a:buChar char="Ø"/>
              <a:defRPr sz="1100">
                <a:solidFill>
                  <a:schemeClr val="tx2">
                    <a:lumMod val="75000"/>
                    <a:lumOff val="25000"/>
                  </a:schemeClr>
                </a:solidFill>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6"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238774693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81864" y="12484"/>
            <a:ext cx="4854043"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86322" y="816949"/>
            <a:ext cx="3195066" cy="168535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9" name="Content Placeholder 2"/>
          <p:cNvSpPr>
            <a:spLocks noGrp="1"/>
          </p:cNvSpPr>
          <p:nvPr>
            <p:ph idx="11"/>
          </p:nvPr>
        </p:nvSpPr>
        <p:spPr>
          <a:xfrm>
            <a:off x="3328194" y="816949"/>
            <a:ext cx="3195066" cy="168535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10" name="Content Placeholder 2"/>
          <p:cNvSpPr>
            <a:spLocks noGrp="1"/>
          </p:cNvSpPr>
          <p:nvPr>
            <p:ph idx="12"/>
          </p:nvPr>
        </p:nvSpPr>
        <p:spPr>
          <a:xfrm>
            <a:off x="86322" y="2586546"/>
            <a:ext cx="3195066" cy="168535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11" name="Content Placeholder 2"/>
          <p:cNvSpPr>
            <a:spLocks noGrp="1"/>
          </p:cNvSpPr>
          <p:nvPr>
            <p:ph idx="13"/>
          </p:nvPr>
        </p:nvSpPr>
        <p:spPr>
          <a:xfrm>
            <a:off x="3328194" y="2586546"/>
            <a:ext cx="3195066" cy="168535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8"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52265985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79837" y="12484"/>
            <a:ext cx="4853551" cy="684444"/>
          </a:xfrm>
        </p:spPr>
        <p:txBody>
          <a:bodyPr/>
          <a:lstStyle>
            <a:lvl1pPr algn="r">
              <a:defRPr sz="2200">
                <a:solidFill>
                  <a:schemeClr val="tx1">
                    <a:lumMod val="65000"/>
                    <a:lumOff val="35000"/>
                  </a:schemeClr>
                </a:solidFill>
                <a:effectLst/>
                <a:latin typeface="Calibri" pitchFamily="34" charset="0"/>
                <a:cs typeface="Calibri" pitchFamily="34" charset="0"/>
              </a:defRPr>
            </a:lvl1pPr>
          </a:lstStyle>
          <a:p>
            <a:r>
              <a:rPr lang="en-US" dirty="0" smtClean="0"/>
              <a:t>Click to edit Master title style</a:t>
            </a:r>
            <a:endParaRPr lang="el-GR" dirty="0"/>
          </a:p>
        </p:txBody>
      </p:sp>
      <p:sp>
        <p:nvSpPr>
          <p:cNvPr id="3" name="Content Placeholder 2"/>
          <p:cNvSpPr>
            <a:spLocks noGrp="1"/>
          </p:cNvSpPr>
          <p:nvPr>
            <p:ph idx="1"/>
          </p:nvPr>
        </p:nvSpPr>
        <p:spPr>
          <a:xfrm>
            <a:off x="196620" y="1104843"/>
            <a:ext cx="3078323" cy="18788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9" name="Content Placeholder 2"/>
          <p:cNvSpPr>
            <a:spLocks noGrp="1"/>
          </p:cNvSpPr>
          <p:nvPr>
            <p:ph idx="11"/>
          </p:nvPr>
        </p:nvSpPr>
        <p:spPr>
          <a:xfrm>
            <a:off x="3385542" y="1104843"/>
            <a:ext cx="3078323" cy="187885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10" name="Content Placeholder 2"/>
          <p:cNvSpPr>
            <a:spLocks noGrp="1"/>
          </p:cNvSpPr>
          <p:nvPr>
            <p:ph idx="12"/>
          </p:nvPr>
        </p:nvSpPr>
        <p:spPr>
          <a:xfrm>
            <a:off x="196620" y="3064847"/>
            <a:ext cx="6267245" cy="129210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l-GR" dirty="0"/>
          </a:p>
        </p:txBody>
      </p:sp>
      <p:sp>
        <p:nvSpPr>
          <p:cNvPr id="7" name="Slide Number Placeholder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366863917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sz="2200">
                <a:solidFill>
                  <a:schemeClr val="tx1">
                    <a:lumMod val="65000"/>
                    <a:lumOff val="35000"/>
                  </a:schemeClr>
                </a:solidFill>
              </a:defRPr>
            </a:lvl1pPr>
          </a:lstStyle>
          <a:p>
            <a:r>
              <a:rPr lang="en-US" dirty="0" smtClean="0"/>
              <a:t>Click to edit Master title style</a:t>
            </a:r>
            <a:endParaRPr lang="el-GR" dirty="0"/>
          </a:p>
        </p:txBody>
      </p:sp>
      <p:sp>
        <p:nvSpPr>
          <p:cNvPr id="3" name="Content Placeholder 2"/>
          <p:cNvSpPr>
            <a:spLocks noGrp="1"/>
          </p:cNvSpPr>
          <p:nvPr>
            <p:ph sz="half" idx="1"/>
          </p:nvPr>
        </p:nvSpPr>
        <p:spPr>
          <a:xfrm>
            <a:off x="261752" y="959177"/>
            <a:ext cx="3069616" cy="337775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Content Placeholder 3"/>
          <p:cNvSpPr>
            <a:spLocks noGrp="1"/>
          </p:cNvSpPr>
          <p:nvPr>
            <p:ph sz="half" idx="2"/>
          </p:nvPr>
        </p:nvSpPr>
        <p:spPr>
          <a:xfrm>
            <a:off x="3483660" y="959177"/>
            <a:ext cx="3071203" cy="337775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931056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Rectangle 6"/>
          <p:cNvSpPr>
            <a:spLocks noGrp="1" noChangeArrowheads="1"/>
          </p:cNvSpPr>
          <p:nvPr>
            <p:ph type="sldNum" sz="quarter" idx="10"/>
          </p:nvPr>
        </p:nvSpPr>
        <p:spPr>
          <a:xfrm>
            <a:off x="6052193" y="4425616"/>
            <a:ext cx="522270" cy="228678"/>
          </a:xfrm>
          <a:prstGeom prst="rect">
            <a:avLst/>
          </a:prstGeom>
        </p:spPr>
        <p:txBody>
          <a:bodyPr lIns="61841" tIns="30920" rIns="61841" bIns="30920" anchor="ctr" anchorCtr="0"/>
          <a:lstStyle>
            <a:lvl1pPr>
              <a:defRPr lang="en-US" smtClean="0"/>
            </a:lvl1pPr>
          </a:lstStyle>
          <a:p>
            <a:r>
              <a:rPr lang="en-US" dirty="0" smtClean="0"/>
              <a:t>Page </a:t>
            </a:r>
            <a:fld id="{8B962063-370D-499A-8CAC-E720129B1768}" type="slidenum">
              <a:rPr lang="en-US" smtClean="0"/>
              <a:pPr/>
              <a:t>‹#›</a:t>
            </a:fld>
            <a:endParaRPr lang="en-US" dirty="0"/>
          </a:p>
        </p:txBody>
      </p:sp>
    </p:spTree>
    <p:extLst>
      <p:ext uri="{BB962C8B-B14F-4D97-AF65-F5344CB8AC3E}">
        <p14:creationId xmlns:p14="http://schemas.microsoft.com/office/powerpoint/2010/main" val="2447371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1">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black">
          <a:xfrm>
            <a:off x="1781864" y="12484"/>
            <a:ext cx="4854043" cy="68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p>
            <a:pPr lvl="0"/>
            <a:r>
              <a:rPr lang="el-GR" smtClean="0"/>
              <a:t>Click to edit Master title style</a:t>
            </a:r>
          </a:p>
        </p:txBody>
      </p:sp>
      <p:sp>
        <p:nvSpPr>
          <p:cNvPr id="1027" name="Rectangle 3"/>
          <p:cNvSpPr>
            <a:spLocks noGrp="1" noChangeArrowheads="1"/>
          </p:cNvSpPr>
          <p:nvPr>
            <p:ph type="body" idx="1"/>
          </p:nvPr>
        </p:nvSpPr>
        <p:spPr bwMode="auto">
          <a:xfrm>
            <a:off x="261754" y="959176"/>
            <a:ext cx="6293111" cy="3377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t" anchorCtr="0" compatLnSpc="1">
            <a:prstTxWarp prst="textNoShape">
              <a:avLst/>
            </a:prstTxWarp>
          </a:bodyPr>
          <a:lstStyle/>
          <a:p>
            <a:pPr lvl="0"/>
            <a:r>
              <a:rPr lang="el-GR" dirty="0" err="1" smtClean="0"/>
              <a:t>Click</a:t>
            </a:r>
            <a:r>
              <a:rPr lang="el-GR" dirty="0" smtClean="0"/>
              <a:t> </a:t>
            </a:r>
            <a:r>
              <a:rPr lang="el-GR" dirty="0" err="1" smtClean="0"/>
              <a:t>to</a:t>
            </a:r>
            <a:r>
              <a:rPr lang="el-GR" dirty="0" smtClean="0"/>
              <a:t> </a:t>
            </a:r>
            <a:r>
              <a:rPr lang="el-GR" dirty="0" err="1" smtClean="0"/>
              <a:t>edit</a:t>
            </a:r>
            <a:r>
              <a:rPr lang="el-GR" dirty="0" smtClean="0"/>
              <a:t> </a:t>
            </a:r>
            <a:r>
              <a:rPr lang="el-GR" dirty="0" err="1" smtClean="0"/>
              <a:t>Master</a:t>
            </a:r>
            <a:r>
              <a:rPr lang="el-GR" dirty="0" smtClean="0"/>
              <a:t> </a:t>
            </a:r>
            <a:r>
              <a:rPr lang="el-GR" dirty="0" err="1" smtClean="0"/>
              <a:t>text</a:t>
            </a:r>
            <a:r>
              <a:rPr lang="el-GR" dirty="0" smtClean="0"/>
              <a:t> </a:t>
            </a:r>
            <a:r>
              <a:rPr lang="el-GR" dirty="0" err="1" smtClean="0"/>
              <a:t>styles</a:t>
            </a:r>
            <a:endParaRPr lang="el-GR" dirty="0" smtClean="0"/>
          </a:p>
          <a:p>
            <a:pPr lvl="1"/>
            <a:r>
              <a:rPr lang="el-GR" dirty="0" err="1" smtClean="0"/>
              <a:t>Second</a:t>
            </a:r>
            <a:r>
              <a:rPr lang="el-GR" dirty="0" smtClean="0"/>
              <a:t> </a:t>
            </a:r>
            <a:r>
              <a:rPr lang="el-GR" dirty="0" err="1" smtClean="0"/>
              <a:t>level</a:t>
            </a:r>
            <a:endParaRPr lang="el-GR" dirty="0" smtClean="0"/>
          </a:p>
          <a:p>
            <a:pPr lvl="2"/>
            <a:r>
              <a:rPr lang="el-GR" dirty="0" err="1" smtClean="0"/>
              <a:t>Third</a:t>
            </a:r>
            <a:r>
              <a:rPr lang="el-GR" dirty="0" smtClean="0"/>
              <a:t> </a:t>
            </a:r>
            <a:r>
              <a:rPr lang="el-GR" dirty="0" err="1" smtClean="0"/>
              <a:t>level</a:t>
            </a:r>
            <a:endParaRPr lang="el-GR" dirty="0" smtClean="0"/>
          </a:p>
          <a:p>
            <a:pPr lvl="3"/>
            <a:r>
              <a:rPr lang="el-GR" dirty="0" err="1" smtClean="0"/>
              <a:t>Fourth</a:t>
            </a:r>
            <a:r>
              <a:rPr lang="el-GR" dirty="0" smtClean="0"/>
              <a:t> </a:t>
            </a:r>
            <a:r>
              <a:rPr lang="el-GR" dirty="0" err="1" smtClean="0"/>
              <a:t>level</a:t>
            </a:r>
            <a:endParaRPr lang="el-GR" dirty="0" smtClean="0"/>
          </a:p>
          <a:p>
            <a:pPr lvl="4"/>
            <a:r>
              <a:rPr lang="el-GR" dirty="0" err="1" smtClean="0"/>
              <a:t>Fifth</a:t>
            </a:r>
            <a:r>
              <a:rPr lang="el-GR" dirty="0" smtClean="0"/>
              <a:t> </a:t>
            </a:r>
            <a:r>
              <a:rPr lang="el-GR" dirty="0" err="1" smtClean="0"/>
              <a:t>level</a:t>
            </a:r>
            <a:endParaRPr lang="el-GR" dirty="0" smtClean="0"/>
          </a:p>
        </p:txBody>
      </p:sp>
      <p:sp>
        <p:nvSpPr>
          <p:cNvPr id="5" name="Rectangle 6"/>
          <p:cNvSpPr>
            <a:spLocks noGrp="1" noChangeArrowheads="1"/>
          </p:cNvSpPr>
          <p:nvPr>
            <p:ph type="sldNum" sz="quarter" idx="4"/>
          </p:nvPr>
        </p:nvSpPr>
        <p:spPr>
          <a:xfrm>
            <a:off x="6052193" y="4425616"/>
            <a:ext cx="522270" cy="228678"/>
          </a:xfrm>
          <a:prstGeom prst="rect">
            <a:avLst/>
          </a:prstGeom>
        </p:spPr>
        <p:txBody>
          <a:bodyPr lIns="61841" tIns="30920" rIns="61841" bIns="30920" anchor="ctr" anchorCtr="0"/>
          <a:lstStyle>
            <a:lvl1pPr algn="ctr">
              <a:defRPr sz="800" b="1" dirty="0" smtClean="0">
                <a:solidFill>
                  <a:schemeClr val="tx1">
                    <a:lumMod val="65000"/>
                    <a:lumOff val="35000"/>
                  </a:schemeClr>
                </a:solidFill>
                <a:latin typeface="Calibri" pitchFamily="34" charset="0"/>
                <a:cs typeface="Calibri" pitchFamily="34" charset="0"/>
              </a:defRPr>
            </a:lvl1pPr>
          </a:lstStyle>
          <a:p>
            <a:pPr>
              <a:defRPr/>
            </a:pPr>
            <a:r>
              <a:rPr lang="en-US" smtClean="0"/>
              <a:t>Page </a:t>
            </a:r>
            <a:fld id="{8B962063-370D-499A-8CAC-E720129B1768}" type="slidenum">
              <a:rPr lang="el-GR" smtClean="0"/>
              <a:pPr>
                <a:defRPr/>
              </a:pPr>
              <a:t>‹#›</a:t>
            </a:fld>
            <a:endParaRPr lang="el-G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7" r:id="rId3"/>
    <p:sldLayoutId id="2147483812" r:id="rId4"/>
    <p:sldLayoutId id="2147483814" r:id="rId5"/>
    <p:sldLayoutId id="2147483813" r:id="rId6"/>
    <p:sldLayoutId id="2147483815" r:id="rId7"/>
    <p:sldLayoutId id="2147483818" r:id="rId8"/>
    <p:sldLayoutId id="2147483819" r:id="rId9"/>
  </p:sldLayoutIdLst>
  <p:hf hdr="0" ftr="0" dt="0"/>
  <p:txStyles>
    <p:titleStyle>
      <a:lvl1pPr algn="l" defTabSz="648288" rtl="0" eaLnBrk="0" fontAlgn="base" hangingPunct="0">
        <a:spcBef>
          <a:spcPct val="0"/>
        </a:spcBef>
        <a:spcAft>
          <a:spcPct val="0"/>
        </a:spcAft>
        <a:tabLst>
          <a:tab pos="6188647" algn="r"/>
        </a:tabLst>
        <a:defRPr sz="2800" b="1">
          <a:solidFill>
            <a:schemeClr val="bg1">
              <a:lumMod val="75000"/>
            </a:schemeClr>
          </a:solidFill>
          <a:latin typeface="Calibri" pitchFamily="34" charset="0"/>
          <a:ea typeface="+mj-ea"/>
          <a:cs typeface="Calibri" pitchFamily="34" charset="0"/>
        </a:defRPr>
      </a:lvl1pPr>
      <a:lvl2pPr algn="l" defTabSz="648288" rtl="0" eaLnBrk="0" fontAlgn="base" hangingPunct="0">
        <a:spcBef>
          <a:spcPct val="0"/>
        </a:spcBef>
        <a:spcAft>
          <a:spcPct val="0"/>
        </a:spcAft>
        <a:tabLst>
          <a:tab pos="6188647" algn="r"/>
        </a:tabLst>
        <a:defRPr sz="2100" b="1">
          <a:solidFill>
            <a:schemeClr val="bg1"/>
          </a:solidFill>
          <a:latin typeface="Verdana" pitchFamily="34" charset="0"/>
        </a:defRPr>
      </a:lvl2pPr>
      <a:lvl3pPr algn="l" defTabSz="648288" rtl="0" eaLnBrk="0" fontAlgn="base" hangingPunct="0">
        <a:spcBef>
          <a:spcPct val="0"/>
        </a:spcBef>
        <a:spcAft>
          <a:spcPct val="0"/>
        </a:spcAft>
        <a:tabLst>
          <a:tab pos="6188647" algn="r"/>
        </a:tabLst>
        <a:defRPr sz="2100" b="1">
          <a:solidFill>
            <a:schemeClr val="bg1"/>
          </a:solidFill>
          <a:latin typeface="Verdana" pitchFamily="34" charset="0"/>
        </a:defRPr>
      </a:lvl3pPr>
      <a:lvl4pPr algn="l" defTabSz="648288" rtl="0" eaLnBrk="0" fontAlgn="base" hangingPunct="0">
        <a:spcBef>
          <a:spcPct val="0"/>
        </a:spcBef>
        <a:spcAft>
          <a:spcPct val="0"/>
        </a:spcAft>
        <a:tabLst>
          <a:tab pos="6188647" algn="r"/>
        </a:tabLst>
        <a:defRPr sz="2100" b="1">
          <a:solidFill>
            <a:schemeClr val="bg1"/>
          </a:solidFill>
          <a:latin typeface="Verdana" pitchFamily="34" charset="0"/>
        </a:defRPr>
      </a:lvl4pPr>
      <a:lvl5pPr algn="l" defTabSz="648288" rtl="0" eaLnBrk="0" fontAlgn="base" hangingPunct="0">
        <a:spcBef>
          <a:spcPct val="0"/>
        </a:spcBef>
        <a:spcAft>
          <a:spcPct val="0"/>
        </a:spcAft>
        <a:tabLst>
          <a:tab pos="6188647" algn="r"/>
        </a:tabLst>
        <a:defRPr sz="2100" b="1">
          <a:solidFill>
            <a:schemeClr val="bg1"/>
          </a:solidFill>
          <a:latin typeface="Verdana" pitchFamily="34" charset="0"/>
        </a:defRPr>
      </a:lvl5pPr>
      <a:lvl6pPr marL="478735" algn="r" defTabSz="648288" rtl="0" fontAlgn="base">
        <a:spcBef>
          <a:spcPct val="0"/>
        </a:spcBef>
        <a:spcAft>
          <a:spcPct val="0"/>
        </a:spcAft>
        <a:tabLst>
          <a:tab pos="6188647" algn="r"/>
        </a:tabLst>
        <a:defRPr sz="2100" b="1">
          <a:solidFill>
            <a:schemeClr val="bg1"/>
          </a:solidFill>
          <a:latin typeface="Verdana" pitchFamily="34" charset="0"/>
        </a:defRPr>
      </a:lvl6pPr>
      <a:lvl7pPr marL="957470" algn="r" defTabSz="648288" rtl="0" fontAlgn="base">
        <a:spcBef>
          <a:spcPct val="0"/>
        </a:spcBef>
        <a:spcAft>
          <a:spcPct val="0"/>
        </a:spcAft>
        <a:tabLst>
          <a:tab pos="6188647" algn="r"/>
        </a:tabLst>
        <a:defRPr sz="2100" b="1">
          <a:solidFill>
            <a:schemeClr val="bg1"/>
          </a:solidFill>
          <a:latin typeface="Verdana" pitchFamily="34" charset="0"/>
        </a:defRPr>
      </a:lvl7pPr>
      <a:lvl8pPr marL="1436205" algn="r" defTabSz="648288" rtl="0" fontAlgn="base">
        <a:spcBef>
          <a:spcPct val="0"/>
        </a:spcBef>
        <a:spcAft>
          <a:spcPct val="0"/>
        </a:spcAft>
        <a:tabLst>
          <a:tab pos="6188647" algn="r"/>
        </a:tabLst>
        <a:defRPr sz="2100" b="1">
          <a:solidFill>
            <a:schemeClr val="bg1"/>
          </a:solidFill>
          <a:latin typeface="Verdana" pitchFamily="34" charset="0"/>
        </a:defRPr>
      </a:lvl8pPr>
      <a:lvl9pPr marL="1914940" algn="r" defTabSz="648288" rtl="0" fontAlgn="base">
        <a:spcBef>
          <a:spcPct val="0"/>
        </a:spcBef>
        <a:spcAft>
          <a:spcPct val="0"/>
        </a:spcAft>
        <a:tabLst>
          <a:tab pos="6188647" algn="r"/>
        </a:tabLst>
        <a:defRPr sz="2100" b="1">
          <a:solidFill>
            <a:schemeClr val="bg1"/>
          </a:solidFill>
          <a:latin typeface="Verdana" pitchFamily="34" charset="0"/>
        </a:defRPr>
      </a:lvl9pPr>
    </p:titleStyle>
    <p:bodyStyle>
      <a:lvl1pPr marL="244355" indent="-244355" algn="l" defTabSz="648288" rtl="0" eaLnBrk="0" fontAlgn="base" hangingPunct="0">
        <a:spcBef>
          <a:spcPct val="20000"/>
        </a:spcBef>
        <a:spcAft>
          <a:spcPct val="0"/>
        </a:spcAft>
        <a:buClr>
          <a:schemeClr val="hlink"/>
        </a:buClr>
        <a:buFont typeface="Wingdings" pitchFamily="2" charset="2"/>
        <a:buChar char="v"/>
        <a:defRPr sz="2000">
          <a:solidFill>
            <a:schemeClr val="accent2"/>
          </a:solidFill>
          <a:latin typeface="+mn-lt"/>
          <a:ea typeface="+mn-ea"/>
          <a:cs typeface="+mn-cs"/>
        </a:defRPr>
      </a:lvl1pPr>
      <a:lvl2pPr marL="526941" indent="-202797" algn="l" defTabSz="648288" rtl="0" eaLnBrk="0" fontAlgn="base" hangingPunct="0">
        <a:spcBef>
          <a:spcPct val="20000"/>
        </a:spcBef>
        <a:spcAft>
          <a:spcPct val="0"/>
        </a:spcAft>
        <a:buClr>
          <a:schemeClr val="accent1"/>
        </a:buClr>
        <a:buFont typeface="Wingdings" pitchFamily="2" charset="2"/>
        <a:buChar char="§"/>
        <a:defRPr sz="2000">
          <a:solidFill>
            <a:schemeClr val="accent2"/>
          </a:solidFill>
          <a:latin typeface="+mn-lt"/>
        </a:defRPr>
      </a:lvl2pPr>
      <a:lvl3pPr marL="807865" indent="-159578" algn="l" defTabSz="648288" rtl="0" eaLnBrk="0" fontAlgn="base" hangingPunct="0">
        <a:spcBef>
          <a:spcPct val="20000"/>
        </a:spcBef>
        <a:spcAft>
          <a:spcPct val="0"/>
        </a:spcAft>
        <a:buClr>
          <a:schemeClr val="tx1"/>
        </a:buClr>
        <a:buChar char="•"/>
        <a:defRPr sz="1600">
          <a:solidFill>
            <a:schemeClr val="accent2"/>
          </a:solidFill>
          <a:latin typeface="+mn-lt"/>
        </a:defRPr>
      </a:lvl3pPr>
      <a:lvl4pPr marL="1133671" indent="-162902" algn="l" defTabSz="648288" rtl="0" eaLnBrk="0" fontAlgn="base" hangingPunct="0">
        <a:spcBef>
          <a:spcPct val="20000"/>
        </a:spcBef>
        <a:spcAft>
          <a:spcPct val="0"/>
        </a:spcAft>
        <a:buChar char="–"/>
        <a:defRPr sz="1500">
          <a:solidFill>
            <a:schemeClr val="accent2"/>
          </a:solidFill>
          <a:latin typeface="+mn-lt"/>
        </a:defRPr>
      </a:lvl4pPr>
      <a:lvl5pPr marL="1457815" indent="-162902" algn="l" defTabSz="648288" rtl="0" eaLnBrk="0" fontAlgn="base" hangingPunct="0">
        <a:spcBef>
          <a:spcPct val="20000"/>
        </a:spcBef>
        <a:spcAft>
          <a:spcPct val="0"/>
        </a:spcAft>
        <a:buChar char="»"/>
        <a:defRPr sz="1500">
          <a:solidFill>
            <a:schemeClr val="accent2"/>
          </a:solidFill>
          <a:latin typeface="+mn-lt"/>
        </a:defRPr>
      </a:lvl5pPr>
      <a:lvl6pPr marL="1936550" indent="-162902" algn="l" defTabSz="648288" rtl="0" fontAlgn="base">
        <a:spcBef>
          <a:spcPct val="20000"/>
        </a:spcBef>
        <a:spcAft>
          <a:spcPct val="0"/>
        </a:spcAft>
        <a:buChar char="»"/>
        <a:defRPr sz="1500">
          <a:solidFill>
            <a:schemeClr val="accent2"/>
          </a:solidFill>
          <a:latin typeface="+mn-lt"/>
        </a:defRPr>
      </a:lvl6pPr>
      <a:lvl7pPr marL="2415285" indent="-162902" algn="l" defTabSz="648288" rtl="0" fontAlgn="base">
        <a:spcBef>
          <a:spcPct val="20000"/>
        </a:spcBef>
        <a:spcAft>
          <a:spcPct val="0"/>
        </a:spcAft>
        <a:buChar char="»"/>
        <a:defRPr sz="1500">
          <a:solidFill>
            <a:schemeClr val="accent2"/>
          </a:solidFill>
          <a:latin typeface="+mn-lt"/>
        </a:defRPr>
      </a:lvl7pPr>
      <a:lvl8pPr marL="2894020" indent="-162902" algn="l" defTabSz="648288" rtl="0" fontAlgn="base">
        <a:spcBef>
          <a:spcPct val="20000"/>
        </a:spcBef>
        <a:spcAft>
          <a:spcPct val="0"/>
        </a:spcAft>
        <a:buChar char="»"/>
        <a:defRPr sz="1500">
          <a:solidFill>
            <a:schemeClr val="accent2"/>
          </a:solidFill>
          <a:latin typeface="+mn-lt"/>
        </a:defRPr>
      </a:lvl8pPr>
      <a:lvl9pPr marL="3372755" indent="-162902" algn="l" defTabSz="648288" rtl="0" fontAlgn="base">
        <a:spcBef>
          <a:spcPct val="20000"/>
        </a:spcBef>
        <a:spcAft>
          <a:spcPct val="0"/>
        </a:spcAft>
        <a:buChar char="»"/>
        <a:defRPr sz="1500">
          <a:solidFill>
            <a:schemeClr val="accent2"/>
          </a:solidFill>
          <a:latin typeface="+mn-lt"/>
        </a:defRPr>
      </a:lvl9pPr>
    </p:bodyStyle>
    <p:otherStyle>
      <a:defPPr>
        <a:defRPr lang="el-GR"/>
      </a:defPPr>
      <a:lvl1pPr marL="0" algn="l" defTabSz="957470" rtl="0" eaLnBrk="1" latinLnBrk="0" hangingPunct="1">
        <a:defRPr sz="1900" kern="1200">
          <a:solidFill>
            <a:schemeClr val="tx1"/>
          </a:solidFill>
          <a:latin typeface="+mn-lt"/>
          <a:ea typeface="+mn-ea"/>
          <a:cs typeface="+mn-cs"/>
        </a:defRPr>
      </a:lvl1pPr>
      <a:lvl2pPr marL="478735" algn="l" defTabSz="957470" rtl="0" eaLnBrk="1" latinLnBrk="0" hangingPunct="1">
        <a:defRPr sz="1900" kern="1200">
          <a:solidFill>
            <a:schemeClr val="tx1"/>
          </a:solidFill>
          <a:latin typeface="+mn-lt"/>
          <a:ea typeface="+mn-ea"/>
          <a:cs typeface="+mn-cs"/>
        </a:defRPr>
      </a:lvl2pPr>
      <a:lvl3pPr marL="957470" algn="l" defTabSz="957470" rtl="0" eaLnBrk="1" latinLnBrk="0" hangingPunct="1">
        <a:defRPr sz="1900" kern="1200">
          <a:solidFill>
            <a:schemeClr val="tx1"/>
          </a:solidFill>
          <a:latin typeface="+mn-lt"/>
          <a:ea typeface="+mn-ea"/>
          <a:cs typeface="+mn-cs"/>
        </a:defRPr>
      </a:lvl3pPr>
      <a:lvl4pPr marL="1436205" algn="l" defTabSz="957470" rtl="0" eaLnBrk="1" latinLnBrk="0" hangingPunct="1">
        <a:defRPr sz="1900" kern="1200">
          <a:solidFill>
            <a:schemeClr val="tx1"/>
          </a:solidFill>
          <a:latin typeface="+mn-lt"/>
          <a:ea typeface="+mn-ea"/>
          <a:cs typeface="+mn-cs"/>
        </a:defRPr>
      </a:lvl4pPr>
      <a:lvl5pPr marL="1914940" algn="l" defTabSz="957470" rtl="0" eaLnBrk="1" latinLnBrk="0" hangingPunct="1">
        <a:defRPr sz="1900" kern="1200">
          <a:solidFill>
            <a:schemeClr val="tx1"/>
          </a:solidFill>
          <a:latin typeface="+mn-lt"/>
          <a:ea typeface="+mn-ea"/>
          <a:cs typeface="+mn-cs"/>
        </a:defRPr>
      </a:lvl5pPr>
      <a:lvl6pPr marL="2393675" algn="l" defTabSz="957470" rtl="0" eaLnBrk="1" latinLnBrk="0" hangingPunct="1">
        <a:defRPr sz="1900" kern="1200">
          <a:solidFill>
            <a:schemeClr val="tx1"/>
          </a:solidFill>
          <a:latin typeface="+mn-lt"/>
          <a:ea typeface="+mn-ea"/>
          <a:cs typeface="+mn-cs"/>
        </a:defRPr>
      </a:lvl6pPr>
      <a:lvl7pPr marL="2872410" algn="l" defTabSz="957470" rtl="0" eaLnBrk="1" latinLnBrk="0" hangingPunct="1">
        <a:defRPr sz="1900" kern="1200">
          <a:solidFill>
            <a:schemeClr val="tx1"/>
          </a:solidFill>
          <a:latin typeface="+mn-lt"/>
          <a:ea typeface="+mn-ea"/>
          <a:cs typeface="+mn-cs"/>
        </a:defRPr>
      </a:lvl7pPr>
      <a:lvl8pPr marL="3351144" algn="l" defTabSz="957470" rtl="0" eaLnBrk="1" latinLnBrk="0" hangingPunct="1">
        <a:defRPr sz="1900" kern="1200">
          <a:solidFill>
            <a:schemeClr val="tx1"/>
          </a:solidFill>
          <a:latin typeface="+mn-lt"/>
          <a:ea typeface="+mn-ea"/>
          <a:cs typeface="+mn-cs"/>
        </a:defRPr>
      </a:lvl8pPr>
      <a:lvl9pPr marL="3829880" algn="l" defTabSz="95747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hyperlink" Target="http://www.helex.gr/index.php?option=com_content&amp;task=section&amp;id=36&amp;Itemid=10376&amp;lang=en" TargetMode="External"/><Relationship Id="rId3" Type="http://schemas.openxmlformats.org/officeDocument/2006/relationships/hyperlink" Target="http://www.helex.gr/index.php?option=com_content&amp;task=blogcategory&amp;id=78&amp;Itemid=10179" TargetMode="External"/><Relationship Id="rId7" Type="http://schemas.openxmlformats.org/officeDocument/2006/relationships/hyperlink" Target="http://www.helex.gr/index.php?option=com_content&amp;task=section&amp;id=29&amp;Itemid=10375&amp;lang=e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www.helex.gr/index.php?option=com_content&amp;task=view&amp;id=682&amp;Itemid=10249&amp;lang=en" TargetMode="External"/><Relationship Id="rId5" Type="http://schemas.openxmlformats.org/officeDocument/2006/relationships/hyperlink" Target="http://www.athex.gr/content/en/ann.asp?AnnId=121459" TargetMode="External"/><Relationship Id="rId4" Type="http://schemas.openxmlformats.org/officeDocument/2006/relationships/hyperlink" Target="http://www.athex.gr/content/en/Ann.asp?AnnID=87040" TargetMode="External"/><Relationship Id="rId9" Type="http://schemas.openxmlformats.org/officeDocument/2006/relationships/hyperlink" Target="http://www.xnet-markets.net/"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helex.gr/"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mailto:n.porfiris@helex.gr"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oleObject" Target="../embeddings/oleObject1.bin"/><Relationship Id="rId10" Type="http://schemas.openxmlformats.org/officeDocument/2006/relationships/image" Target="../media/image4.jpeg"/><Relationship Id="rId4" Type="http://schemas.openxmlformats.org/officeDocument/2006/relationships/image" Target="../media/image7.jpeg"/><Relationship Id="rId9" Type="http://schemas.openxmlformats.org/officeDocument/2006/relationships/image" Target="../media/image8.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jpe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black">
          <a:xfrm>
            <a:off x="444994" y="2700809"/>
            <a:ext cx="353127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43" tIns="32371" rIns="64743" bIns="32371" numCol="1" anchor="ctr" anchorCtr="0" compatLnSpc="1">
            <a:prstTxWarp prst="textNoShape">
              <a:avLst/>
            </a:prstTxWarp>
          </a:bodyPr>
          <a:lstStyle>
            <a:lvl1pPr algn="l" defTabSz="914943" rtl="0" eaLnBrk="0" fontAlgn="base" hangingPunct="0">
              <a:spcBef>
                <a:spcPct val="0"/>
              </a:spcBef>
              <a:spcAft>
                <a:spcPct val="0"/>
              </a:spcAft>
              <a:tabLst>
                <a:tab pos="8734187" algn="r"/>
              </a:tabLst>
              <a:defRPr sz="3000" b="1">
                <a:solidFill>
                  <a:schemeClr val="bg1"/>
                </a:solidFill>
                <a:effectLst>
                  <a:outerShdw blurRad="38100" dist="38100" dir="2700000" algn="tl">
                    <a:srgbClr val="C0C0C0"/>
                  </a:outerShdw>
                </a:effectLst>
                <a:latin typeface="+mj-lt"/>
                <a:ea typeface="+mj-ea"/>
                <a:cs typeface="+mj-cs"/>
              </a:defRPr>
            </a:lvl1pPr>
            <a:lvl2pPr algn="l" defTabSz="914943" rtl="0" eaLnBrk="0" fontAlgn="base" hangingPunct="0">
              <a:spcBef>
                <a:spcPct val="0"/>
              </a:spcBef>
              <a:spcAft>
                <a:spcPct val="0"/>
              </a:spcAft>
              <a:tabLst>
                <a:tab pos="8734187" algn="r"/>
              </a:tabLst>
              <a:defRPr sz="3000" b="1">
                <a:solidFill>
                  <a:schemeClr val="bg1"/>
                </a:solidFill>
                <a:latin typeface="Verdana" pitchFamily="34" charset="0"/>
              </a:defRPr>
            </a:lvl2pPr>
            <a:lvl3pPr algn="l" defTabSz="914943" rtl="0" eaLnBrk="0" fontAlgn="base" hangingPunct="0">
              <a:spcBef>
                <a:spcPct val="0"/>
              </a:spcBef>
              <a:spcAft>
                <a:spcPct val="0"/>
              </a:spcAft>
              <a:tabLst>
                <a:tab pos="8734187" algn="r"/>
              </a:tabLst>
              <a:defRPr sz="3000" b="1">
                <a:solidFill>
                  <a:schemeClr val="bg1"/>
                </a:solidFill>
                <a:latin typeface="Verdana" pitchFamily="34" charset="0"/>
              </a:defRPr>
            </a:lvl3pPr>
            <a:lvl4pPr algn="l" defTabSz="914943" rtl="0" eaLnBrk="0" fontAlgn="base" hangingPunct="0">
              <a:spcBef>
                <a:spcPct val="0"/>
              </a:spcBef>
              <a:spcAft>
                <a:spcPct val="0"/>
              </a:spcAft>
              <a:tabLst>
                <a:tab pos="8734187" algn="r"/>
              </a:tabLst>
              <a:defRPr sz="3000" b="1">
                <a:solidFill>
                  <a:schemeClr val="bg1"/>
                </a:solidFill>
                <a:latin typeface="Verdana" pitchFamily="34" charset="0"/>
              </a:defRPr>
            </a:lvl4pPr>
            <a:lvl5pPr algn="l" defTabSz="914943" rtl="0" eaLnBrk="0" fontAlgn="base" hangingPunct="0">
              <a:spcBef>
                <a:spcPct val="0"/>
              </a:spcBef>
              <a:spcAft>
                <a:spcPct val="0"/>
              </a:spcAft>
              <a:tabLst>
                <a:tab pos="8734187" algn="r"/>
              </a:tabLst>
              <a:defRPr sz="3000" b="1">
                <a:solidFill>
                  <a:schemeClr val="bg1"/>
                </a:solidFill>
                <a:latin typeface="Verdana" pitchFamily="34" charset="0"/>
              </a:defRPr>
            </a:lvl5pPr>
            <a:lvl6pPr marL="675650" algn="r" defTabSz="914943" rtl="0" fontAlgn="base">
              <a:spcBef>
                <a:spcPct val="0"/>
              </a:spcBef>
              <a:spcAft>
                <a:spcPct val="0"/>
              </a:spcAft>
              <a:tabLst>
                <a:tab pos="8734187" algn="r"/>
              </a:tabLst>
              <a:defRPr sz="3000" b="1">
                <a:solidFill>
                  <a:schemeClr val="bg1"/>
                </a:solidFill>
                <a:latin typeface="Verdana" pitchFamily="34" charset="0"/>
              </a:defRPr>
            </a:lvl6pPr>
            <a:lvl7pPr marL="1351300" algn="r" defTabSz="914943" rtl="0" fontAlgn="base">
              <a:spcBef>
                <a:spcPct val="0"/>
              </a:spcBef>
              <a:spcAft>
                <a:spcPct val="0"/>
              </a:spcAft>
              <a:tabLst>
                <a:tab pos="8734187" algn="r"/>
              </a:tabLst>
              <a:defRPr sz="3000" b="1">
                <a:solidFill>
                  <a:schemeClr val="bg1"/>
                </a:solidFill>
                <a:latin typeface="Verdana" pitchFamily="34" charset="0"/>
              </a:defRPr>
            </a:lvl7pPr>
            <a:lvl8pPr marL="2026950" algn="r" defTabSz="914943" rtl="0" fontAlgn="base">
              <a:spcBef>
                <a:spcPct val="0"/>
              </a:spcBef>
              <a:spcAft>
                <a:spcPct val="0"/>
              </a:spcAft>
              <a:tabLst>
                <a:tab pos="8734187" algn="r"/>
              </a:tabLst>
              <a:defRPr sz="3000" b="1">
                <a:solidFill>
                  <a:schemeClr val="bg1"/>
                </a:solidFill>
                <a:latin typeface="Verdana" pitchFamily="34" charset="0"/>
              </a:defRPr>
            </a:lvl8pPr>
            <a:lvl9pPr marL="2702601" algn="r" defTabSz="914943" rtl="0" fontAlgn="base">
              <a:spcBef>
                <a:spcPct val="0"/>
              </a:spcBef>
              <a:spcAft>
                <a:spcPct val="0"/>
              </a:spcAft>
              <a:tabLst>
                <a:tab pos="8734187" algn="r"/>
              </a:tabLst>
              <a:defRPr sz="3000" b="1">
                <a:solidFill>
                  <a:schemeClr val="bg1"/>
                </a:solidFill>
                <a:latin typeface="Verdana" pitchFamily="34" charset="0"/>
              </a:defRPr>
            </a:lvl9pPr>
          </a:lstStyle>
          <a:p>
            <a:r>
              <a:rPr lang="en-US" sz="1600" dirty="0" smtClean="0">
                <a:solidFill>
                  <a:schemeClr val="tx1">
                    <a:lumMod val="65000"/>
                    <a:lumOff val="35000"/>
                  </a:schemeClr>
                </a:solidFill>
                <a:latin typeface="Calibri" pitchFamily="34" charset="0"/>
                <a:cs typeface="Calibri" pitchFamily="34" charset="0"/>
              </a:rPr>
              <a:t>Presentation to CSD12</a:t>
            </a:r>
            <a:endParaRPr lang="en-US" sz="1600" dirty="0">
              <a:solidFill>
                <a:schemeClr val="tx1">
                  <a:lumMod val="65000"/>
                  <a:lumOff val="35000"/>
                </a:schemeClr>
              </a:solidFill>
              <a:latin typeface="Calibri" pitchFamily="34" charset="0"/>
              <a:cs typeface="Calibri" pitchFamily="34" charset="0"/>
            </a:endParaRPr>
          </a:p>
          <a:p>
            <a:endParaRPr lang="en-US" sz="1600" dirty="0" smtClean="0">
              <a:solidFill>
                <a:schemeClr val="tx1">
                  <a:lumMod val="65000"/>
                  <a:lumOff val="35000"/>
                </a:schemeClr>
              </a:solidFill>
              <a:latin typeface="Calibri" pitchFamily="34" charset="0"/>
              <a:cs typeface="Calibri" pitchFamily="34" charset="0"/>
            </a:endParaRPr>
          </a:p>
          <a:p>
            <a:r>
              <a:rPr lang="en-US" sz="1600" dirty="0" smtClean="0">
                <a:solidFill>
                  <a:schemeClr val="tx1">
                    <a:lumMod val="65000"/>
                    <a:lumOff val="35000"/>
                  </a:schemeClr>
                </a:solidFill>
                <a:latin typeface="Calibri" pitchFamily="34" charset="0"/>
                <a:cs typeface="Calibri" pitchFamily="34" charset="0"/>
              </a:rPr>
              <a:t>Saint Petersburg</a:t>
            </a:r>
          </a:p>
          <a:p>
            <a:r>
              <a:rPr lang="en-US" sz="1600" dirty="0" smtClean="0">
                <a:solidFill>
                  <a:schemeClr val="tx1">
                    <a:lumMod val="65000"/>
                    <a:lumOff val="35000"/>
                  </a:schemeClr>
                </a:solidFill>
                <a:latin typeface="Calibri" pitchFamily="34" charset="0"/>
                <a:cs typeface="Calibri" pitchFamily="34" charset="0"/>
              </a:rPr>
              <a:t>May 29, 2013</a:t>
            </a:r>
            <a:endParaRPr lang="el-GR" sz="1600" dirty="0">
              <a:solidFill>
                <a:schemeClr val="tx1">
                  <a:lumMod val="65000"/>
                  <a:lumOff val="35000"/>
                </a:schemeClr>
              </a:solidFill>
              <a:latin typeface="Calibri" pitchFamily="34" charset="0"/>
              <a:cs typeface="Calibri" pitchFamily="34" charset="0"/>
            </a:endParaRPr>
          </a:p>
        </p:txBody>
      </p:sp>
      <p:sp>
        <p:nvSpPr>
          <p:cNvPr id="9" name="Rectangle 2"/>
          <p:cNvSpPr txBox="1">
            <a:spLocks noChangeArrowheads="1"/>
          </p:cNvSpPr>
          <p:nvPr/>
        </p:nvSpPr>
        <p:spPr bwMode="black">
          <a:xfrm>
            <a:off x="428290" y="1631539"/>
            <a:ext cx="5222704" cy="624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lvl1pPr algn="l" defTabSz="915129" rtl="0" eaLnBrk="0" fontAlgn="base" hangingPunct="0">
              <a:spcBef>
                <a:spcPct val="0"/>
              </a:spcBef>
              <a:spcAft>
                <a:spcPct val="0"/>
              </a:spcAft>
              <a:tabLst>
                <a:tab pos="8735960" algn="r"/>
              </a:tabLst>
              <a:defRPr sz="4000" b="1">
                <a:solidFill>
                  <a:schemeClr val="bg1">
                    <a:lumMod val="75000"/>
                  </a:schemeClr>
                </a:solidFill>
                <a:effectLst>
                  <a:outerShdw blurRad="38100" dist="38100" dir="2700000" algn="tl">
                    <a:srgbClr val="C0C0C0"/>
                  </a:outerShdw>
                </a:effectLst>
                <a:latin typeface="Calibri" pitchFamily="34" charset="0"/>
                <a:ea typeface="+mj-ea"/>
                <a:cs typeface="Calibri" pitchFamily="34" charset="0"/>
              </a:defRPr>
            </a:lvl1pPr>
            <a:lvl2pPr algn="l" defTabSz="915129" rtl="0" eaLnBrk="0" fontAlgn="base" hangingPunct="0">
              <a:spcBef>
                <a:spcPct val="0"/>
              </a:spcBef>
              <a:spcAft>
                <a:spcPct val="0"/>
              </a:spcAft>
              <a:tabLst>
                <a:tab pos="8735960" algn="r"/>
              </a:tabLst>
              <a:defRPr sz="3000" b="1">
                <a:solidFill>
                  <a:schemeClr val="bg1"/>
                </a:solidFill>
                <a:latin typeface="Verdana" pitchFamily="34" charset="0"/>
              </a:defRPr>
            </a:lvl2pPr>
            <a:lvl3pPr algn="l" defTabSz="915129" rtl="0" eaLnBrk="0" fontAlgn="base" hangingPunct="0">
              <a:spcBef>
                <a:spcPct val="0"/>
              </a:spcBef>
              <a:spcAft>
                <a:spcPct val="0"/>
              </a:spcAft>
              <a:tabLst>
                <a:tab pos="8735960" algn="r"/>
              </a:tabLst>
              <a:defRPr sz="3000" b="1">
                <a:solidFill>
                  <a:schemeClr val="bg1"/>
                </a:solidFill>
                <a:latin typeface="Verdana" pitchFamily="34" charset="0"/>
              </a:defRPr>
            </a:lvl3pPr>
            <a:lvl4pPr algn="l" defTabSz="915129" rtl="0" eaLnBrk="0" fontAlgn="base" hangingPunct="0">
              <a:spcBef>
                <a:spcPct val="0"/>
              </a:spcBef>
              <a:spcAft>
                <a:spcPct val="0"/>
              </a:spcAft>
              <a:tabLst>
                <a:tab pos="8735960" algn="r"/>
              </a:tabLst>
              <a:defRPr sz="3000" b="1">
                <a:solidFill>
                  <a:schemeClr val="bg1"/>
                </a:solidFill>
                <a:latin typeface="Verdana" pitchFamily="34" charset="0"/>
              </a:defRPr>
            </a:lvl4pPr>
            <a:lvl5pPr algn="l" defTabSz="915129" rtl="0" eaLnBrk="0" fontAlgn="base" hangingPunct="0">
              <a:spcBef>
                <a:spcPct val="0"/>
              </a:spcBef>
              <a:spcAft>
                <a:spcPct val="0"/>
              </a:spcAft>
              <a:tabLst>
                <a:tab pos="8735960" algn="r"/>
              </a:tabLst>
              <a:defRPr sz="3000" b="1">
                <a:solidFill>
                  <a:schemeClr val="bg1"/>
                </a:solidFill>
                <a:latin typeface="Verdana" pitchFamily="34" charset="0"/>
              </a:defRPr>
            </a:lvl5pPr>
            <a:lvl6pPr marL="675787" algn="r" defTabSz="915129" rtl="0" fontAlgn="base">
              <a:spcBef>
                <a:spcPct val="0"/>
              </a:spcBef>
              <a:spcAft>
                <a:spcPct val="0"/>
              </a:spcAft>
              <a:tabLst>
                <a:tab pos="8735960" algn="r"/>
              </a:tabLst>
              <a:defRPr sz="3000" b="1">
                <a:solidFill>
                  <a:schemeClr val="bg1"/>
                </a:solidFill>
                <a:latin typeface="Verdana" pitchFamily="34" charset="0"/>
              </a:defRPr>
            </a:lvl6pPr>
            <a:lvl7pPr marL="1351575" algn="r" defTabSz="915129" rtl="0" fontAlgn="base">
              <a:spcBef>
                <a:spcPct val="0"/>
              </a:spcBef>
              <a:spcAft>
                <a:spcPct val="0"/>
              </a:spcAft>
              <a:tabLst>
                <a:tab pos="8735960" algn="r"/>
              </a:tabLst>
              <a:defRPr sz="3000" b="1">
                <a:solidFill>
                  <a:schemeClr val="bg1"/>
                </a:solidFill>
                <a:latin typeface="Verdana" pitchFamily="34" charset="0"/>
              </a:defRPr>
            </a:lvl7pPr>
            <a:lvl8pPr marL="2027362" algn="r" defTabSz="915129" rtl="0" fontAlgn="base">
              <a:spcBef>
                <a:spcPct val="0"/>
              </a:spcBef>
              <a:spcAft>
                <a:spcPct val="0"/>
              </a:spcAft>
              <a:tabLst>
                <a:tab pos="8735960" algn="r"/>
              </a:tabLst>
              <a:defRPr sz="3000" b="1">
                <a:solidFill>
                  <a:schemeClr val="bg1"/>
                </a:solidFill>
                <a:latin typeface="Verdana" pitchFamily="34" charset="0"/>
              </a:defRPr>
            </a:lvl8pPr>
            <a:lvl9pPr marL="2703149" algn="r" defTabSz="915129" rtl="0" fontAlgn="base">
              <a:spcBef>
                <a:spcPct val="0"/>
              </a:spcBef>
              <a:spcAft>
                <a:spcPct val="0"/>
              </a:spcAft>
              <a:tabLst>
                <a:tab pos="8735960" algn="r"/>
              </a:tabLst>
              <a:defRPr sz="3000" b="1">
                <a:solidFill>
                  <a:schemeClr val="bg1"/>
                </a:solidFill>
                <a:latin typeface="Verdana" pitchFamily="34" charset="0"/>
              </a:defRPr>
            </a:lvl9pPr>
          </a:lstStyle>
          <a:p>
            <a:pPr>
              <a:defRPr/>
            </a:pPr>
            <a:r>
              <a:rPr lang="en-US" sz="2400" dirty="0" smtClean="0">
                <a:solidFill>
                  <a:srgbClr val="6E97C8"/>
                </a:solidFill>
              </a:rPr>
              <a:t>HELEX’s XNET </a:t>
            </a:r>
            <a:r>
              <a:rPr lang="en-US" sz="2400" dirty="0" smtClean="0">
                <a:solidFill>
                  <a:srgbClr val="6E97C8"/>
                </a:solidFill>
              </a:rPr>
              <a:t>Integrated </a:t>
            </a:r>
            <a:r>
              <a:rPr lang="en-US" sz="2400" dirty="0" smtClean="0">
                <a:solidFill>
                  <a:srgbClr val="6E97C8"/>
                </a:solidFill>
              </a:rPr>
              <a:t>Services</a:t>
            </a:r>
            <a:endParaRPr lang="el-GR" sz="2400" i="1" dirty="0">
              <a:solidFill>
                <a:srgbClr val="6E97C8"/>
              </a:solidFill>
            </a:endParaRPr>
          </a:p>
        </p:txBody>
      </p:sp>
      <p:sp>
        <p:nvSpPr>
          <p:cNvPr id="5" name="Rectangle 2"/>
          <p:cNvSpPr txBox="1">
            <a:spLocks noChangeArrowheads="1"/>
          </p:cNvSpPr>
          <p:nvPr/>
        </p:nvSpPr>
        <p:spPr bwMode="black">
          <a:xfrm>
            <a:off x="441066" y="1161038"/>
            <a:ext cx="5222704" cy="624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lvl1pPr algn="l" defTabSz="915129" rtl="0" eaLnBrk="0" fontAlgn="base" hangingPunct="0">
              <a:spcBef>
                <a:spcPct val="0"/>
              </a:spcBef>
              <a:spcAft>
                <a:spcPct val="0"/>
              </a:spcAft>
              <a:tabLst>
                <a:tab pos="8735960" algn="r"/>
              </a:tabLst>
              <a:defRPr sz="4000" b="1">
                <a:solidFill>
                  <a:schemeClr val="bg1">
                    <a:lumMod val="75000"/>
                  </a:schemeClr>
                </a:solidFill>
                <a:effectLst>
                  <a:outerShdw blurRad="38100" dist="38100" dir="2700000" algn="tl">
                    <a:srgbClr val="C0C0C0"/>
                  </a:outerShdw>
                </a:effectLst>
                <a:latin typeface="Calibri" pitchFamily="34" charset="0"/>
                <a:ea typeface="+mj-ea"/>
                <a:cs typeface="Calibri" pitchFamily="34" charset="0"/>
              </a:defRPr>
            </a:lvl1pPr>
            <a:lvl2pPr algn="l" defTabSz="915129" rtl="0" eaLnBrk="0" fontAlgn="base" hangingPunct="0">
              <a:spcBef>
                <a:spcPct val="0"/>
              </a:spcBef>
              <a:spcAft>
                <a:spcPct val="0"/>
              </a:spcAft>
              <a:tabLst>
                <a:tab pos="8735960" algn="r"/>
              </a:tabLst>
              <a:defRPr sz="3000" b="1">
                <a:solidFill>
                  <a:schemeClr val="bg1"/>
                </a:solidFill>
                <a:latin typeface="Verdana" pitchFamily="34" charset="0"/>
              </a:defRPr>
            </a:lvl2pPr>
            <a:lvl3pPr algn="l" defTabSz="915129" rtl="0" eaLnBrk="0" fontAlgn="base" hangingPunct="0">
              <a:spcBef>
                <a:spcPct val="0"/>
              </a:spcBef>
              <a:spcAft>
                <a:spcPct val="0"/>
              </a:spcAft>
              <a:tabLst>
                <a:tab pos="8735960" algn="r"/>
              </a:tabLst>
              <a:defRPr sz="3000" b="1">
                <a:solidFill>
                  <a:schemeClr val="bg1"/>
                </a:solidFill>
                <a:latin typeface="Verdana" pitchFamily="34" charset="0"/>
              </a:defRPr>
            </a:lvl3pPr>
            <a:lvl4pPr algn="l" defTabSz="915129" rtl="0" eaLnBrk="0" fontAlgn="base" hangingPunct="0">
              <a:spcBef>
                <a:spcPct val="0"/>
              </a:spcBef>
              <a:spcAft>
                <a:spcPct val="0"/>
              </a:spcAft>
              <a:tabLst>
                <a:tab pos="8735960" algn="r"/>
              </a:tabLst>
              <a:defRPr sz="3000" b="1">
                <a:solidFill>
                  <a:schemeClr val="bg1"/>
                </a:solidFill>
                <a:latin typeface="Verdana" pitchFamily="34" charset="0"/>
              </a:defRPr>
            </a:lvl4pPr>
            <a:lvl5pPr algn="l" defTabSz="915129" rtl="0" eaLnBrk="0" fontAlgn="base" hangingPunct="0">
              <a:spcBef>
                <a:spcPct val="0"/>
              </a:spcBef>
              <a:spcAft>
                <a:spcPct val="0"/>
              </a:spcAft>
              <a:tabLst>
                <a:tab pos="8735960" algn="r"/>
              </a:tabLst>
              <a:defRPr sz="3000" b="1">
                <a:solidFill>
                  <a:schemeClr val="bg1"/>
                </a:solidFill>
                <a:latin typeface="Verdana" pitchFamily="34" charset="0"/>
              </a:defRPr>
            </a:lvl5pPr>
            <a:lvl6pPr marL="675787" algn="r" defTabSz="915129" rtl="0" fontAlgn="base">
              <a:spcBef>
                <a:spcPct val="0"/>
              </a:spcBef>
              <a:spcAft>
                <a:spcPct val="0"/>
              </a:spcAft>
              <a:tabLst>
                <a:tab pos="8735960" algn="r"/>
              </a:tabLst>
              <a:defRPr sz="3000" b="1">
                <a:solidFill>
                  <a:schemeClr val="bg1"/>
                </a:solidFill>
                <a:latin typeface="Verdana" pitchFamily="34" charset="0"/>
              </a:defRPr>
            </a:lvl6pPr>
            <a:lvl7pPr marL="1351575" algn="r" defTabSz="915129" rtl="0" fontAlgn="base">
              <a:spcBef>
                <a:spcPct val="0"/>
              </a:spcBef>
              <a:spcAft>
                <a:spcPct val="0"/>
              </a:spcAft>
              <a:tabLst>
                <a:tab pos="8735960" algn="r"/>
              </a:tabLst>
              <a:defRPr sz="3000" b="1">
                <a:solidFill>
                  <a:schemeClr val="bg1"/>
                </a:solidFill>
                <a:latin typeface="Verdana" pitchFamily="34" charset="0"/>
              </a:defRPr>
            </a:lvl7pPr>
            <a:lvl8pPr marL="2027362" algn="r" defTabSz="915129" rtl="0" fontAlgn="base">
              <a:spcBef>
                <a:spcPct val="0"/>
              </a:spcBef>
              <a:spcAft>
                <a:spcPct val="0"/>
              </a:spcAft>
              <a:tabLst>
                <a:tab pos="8735960" algn="r"/>
              </a:tabLst>
              <a:defRPr sz="3000" b="1">
                <a:solidFill>
                  <a:schemeClr val="bg1"/>
                </a:solidFill>
                <a:latin typeface="Verdana" pitchFamily="34" charset="0"/>
              </a:defRPr>
            </a:lvl8pPr>
            <a:lvl9pPr marL="2703149" algn="r" defTabSz="915129" rtl="0" fontAlgn="base">
              <a:spcBef>
                <a:spcPct val="0"/>
              </a:spcBef>
              <a:spcAft>
                <a:spcPct val="0"/>
              </a:spcAft>
              <a:tabLst>
                <a:tab pos="8735960" algn="r"/>
              </a:tabLst>
              <a:defRPr sz="3000" b="1">
                <a:solidFill>
                  <a:schemeClr val="bg1"/>
                </a:solidFill>
                <a:latin typeface="Verdana" pitchFamily="34" charset="0"/>
              </a:defRPr>
            </a:lvl9pPr>
          </a:lstStyle>
          <a:p>
            <a:pPr>
              <a:defRPr/>
            </a:pPr>
            <a:r>
              <a:rPr lang="en-US" sz="2400" dirty="0" smtClean="0">
                <a:solidFill>
                  <a:schemeClr val="tx1">
                    <a:lumMod val="65000"/>
                    <a:lumOff val="35000"/>
                  </a:schemeClr>
                </a:solidFill>
              </a:rPr>
              <a:t>New Business opportunities for CSDs</a:t>
            </a:r>
            <a:endParaRPr lang="el-GR" sz="2400" i="1" dirty="0">
              <a:solidFill>
                <a:schemeClr val="tx1">
                  <a:lumMod val="65000"/>
                  <a:lumOff val="35000"/>
                </a:schemeClr>
              </a:solidFill>
            </a:endParaRPr>
          </a:p>
        </p:txBody>
      </p:sp>
      <p:pic>
        <p:nvPicPr>
          <p:cNvPr id="7" name="Рисунок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0641" y="2484785"/>
            <a:ext cx="1405747" cy="167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XNET Market Coverage</a:t>
            </a:r>
            <a:endParaRPr lang="el-GR" dirty="0"/>
          </a:p>
        </p:txBody>
      </p:sp>
      <p:sp>
        <p:nvSpPr>
          <p:cNvPr id="26" name="Content Placeholder 5"/>
          <p:cNvSpPr>
            <a:spLocks noGrp="1"/>
          </p:cNvSpPr>
          <p:nvPr>
            <p:ph idx="1"/>
          </p:nvPr>
        </p:nvSpPr>
        <p:spPr>
          <a:xfrm>
            <a:off x="325383" y="1188641"/>
            <a:ext cx="1634659" cy="2445475"/>
          </a:xfrm>
        </p:spPr>
        <p:txBody>
          <a:bodyPr>
            <a:noAutofit/>
          </a:bodyPr>
          <a:lstStyle/>
          <a:p>
            <a:pPr marL="0" indent="0">
              <a:buNone/>
              <a:defRPr/>
            </a:pPr>
            <a:r>
              <a:rPr lang="en-US" sz="1400" b="1" dirty="0">
                <a:solidFill>
                  <a:srgbClr val="6E97C8"/>
                </a:solidFill>
                <a:ea typeface="Verdana" pitchFamily="34" charset="0"/>
                <a:cs typeface="Verdana" pitchFamily="34" charset="0"/>
              </a:rPr>
              <a:t>Western Europe</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Austria</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Belgium</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Denmark</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Finland</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France</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Germany</a:t>
            </a:r>
          </a:p>
          <a:p>
            <a:pPr marL="179388" indent="-179388" defTabSz="914400" eaLnBrk="1" hangingPunct="1">
              <a:buClr>
                <a:schemeClr val="tx2"/>
              </a:buClr>
              <a:buFont typeface="Wingdings" pitchFamily="2" charset="2"/>
              <a:buChar char="§"/>
              <a:defRPr/>
            </a:pPr>
            <a:r>
              <a:rPr lang="en-US" sz="1400" kern="1200" dirty="0">
                <a:solidFill>
                  <a:schemeClr val="tx2">
                    <a:lumMod val="85000"/>
                    <a:lumOff val="15000"/>
                  </a:schemeClr>
                </a:solidFill>
                <a:ea typeface="Verdana" pitchFamily="34" charset="0"/>
                <a:cs typeface="Verdana" pitchFamily="34" charset="0"/>
              </a:rPr>
              <a:t>Ireland</a:t>
            </a:r>
          </a:p>
          <a:p>
            <a:pPr marL="179388" indent="-179388">
              <a:buClr>
                <a:schemeClr val="tx2"/>
              </a:buClr>
              <a:buFont typeface="Wingdings" pitchFamily="2" charset="2"/>
              <a:buChar char="§"/>
              <a:defRPr/>
            </a:pPr>
            <a:endParaRPr lang="en-US" sz="1400" dirty="0" smtClean="0">
              <a:ea typeface="Verdana" pitchFamily="34" charset="0"/>
              <a:cs typeface="Verdana" pitchFamily="34" charset="0"/>
            </a:endParaRPr>
          </a:p>
          <a:p>
            <a:pPr marL="179388" indent="-179388">
              <a:buClr>
                <a:schemeClr val="tx2"/>
              </a:buClr>
              <a:buFont typeface="Wingdings" pitchFamily="2" charset="2"/>
              <a:buChar char="§"/>
              <a:defRPr/>
            </a:pPr>
            <a:endParaRPr lang="en-US" sz="1400" dirty="0">
              <a:ea typeface="Verdana" pitchFamily="34" charset="0"/>
              <a:cs typeface="Verdana" pitchFamily="34" charset="0"/>
            </a:endParaRPr>
          </a:p>
          <a:p>
            <a:pPr marL="0" indent="0">
              <a:buNone/>
              <a:defRPr/>
            </a:pPr>
            <a:r>
              <a:rPr lang="en-US" sz="1400" b="1" dirty="0">
                <a:solidFill>
                  <a:srgbClr val="6E97C8"/>
                </a:solidFill>
                <a:ea typeface="Verdana" pitchFamily="34" charset="0"/>
                <a:cs typeface="Verdana" pitchFamily="34" charset="0"/>
              </a:rPr>
              <a:t>North America</a:t>
            </a:r>
          </a:p>
          <a:p>
            <a:pPr marL="179388" indent="-179388">
              <a:buClr>
                <a:schemeClr val="tx2"/>
              </a:buClr>
              <a:buFont typeface="Wingdings" pitchFamily="2" charset="2"/>
              <a:buChar char="§"/>
              <a:defRPr/>
            </a:pPr>
            <a:r>
              <a:rPr lang="en-US" sz="1400" kern="1200" dirty="0">
                <a:solidFill>
                  <a:schemeClr val="tx1"/>
                </a:solidFill>
                <a:ea typeface="Verdana" pitchFamily="34" charset="0"/>
                <a:cs typeface="Verdana" pitchFamily="34" charset="0"/>
              </a:rPr>
              <a:t>US</a:t>
            </a:r>
            <a:r>
              <a:rPr lang="el-GR" sz="1400" kern="1200" dirty="0">
                <a:solidFill>
                  <a:schemeClr val="tx1"/>
                </a:solidFill>
                <a:ea typeface="Verdana" pitchFamily="34" charset="0"/>
                <a:cs typeface="Verdana" pitchFamily="34" charset="0"/>
              </a:rPr>
              <a:t>Α</a:t>
            </a:r>
            <a:endParaRPr lang="en-US" sz="1400" kern="1200" dirty="0">
              <a:solidFill>
                <a:schemeClr val="tx1"/>
              </a:solidFill>
              <a:ea typeface="Verdana" pitchFamily="34" charset="0"/>
              <a:cs typeface="Verdana" pitchFamily="34" charset="0"/>
            </a:endParaRPr>
          </a:p>
          <a:p>
            <a:pPr>
              <a:defRPr/>
            </a:pPr>
            <a:endParaRPr lang="el-GR" sz="1400" dirty="0"/>
          </a:p>
        </p:txBody>
      </p:sp>
      <p:sp>
        <p:nvSpPr>
          <p:cNvPr id="27" name="Content Placeholder 6"/>
          <p:cNvSpPr txBox="1">
            <a:spLocks/>
          </p:cNvSpPr>
          <p:nvPr/>
        </p:nvSpPr>
        <p:spPr>
          <a:xfrm>
            <a:off x="3328194" y="1038189"/>
            <a:ext cx="1357094" cy="1890317"/>
          </a:xfrm>
          <a:prstGeom prst="rect">
            <a:avLst/>
          </a:prstGeom>
        </p:spPr>
        <p:txBody>
          <a:bodyPr lIns="64785" tIns="32393" rIns="64785" bIns="32393"/>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endParaRPr lang="en-US" sz="800" b="1" dirty="0" smtClean="0">
              <a:latin typeface="Calibri" pitchFamily="34" charset="0"/>
              <a:ea typeface="Verdana" pitchFamily="34" charset="0"/>
              <a:cs typeface="Verdana" pitchFamily="34" charset="0"/>
            </a:endParaRPr>
          </a:p>
          <a:p>
            <a:pPr marL="0" indent="0">
              <a:buNone/>
              <a:defRPr/>
            </a:pPr>
            <a:r>
              <a:rPr lang="en-US" sz="1400" b="1" dirty="0" smtClean="0">
                <a:solidFill>
                  <a:srgbClr val="6E97C8"/>
                </a:solidFill>
                <a:latin typeface="Calibri" pitchFamily="34" charset="0"/>
                <a:ea typeface="Verdana" pitchFamily="34" charset="0"/>
                <a:cs typeface="Verdana" pitchFamily="34" charset="0"/>
              </a:rPr>
              <a:t>Asia/Africa</a:t>
            </a:r>
            <a:endParaRPr lang="en-US" sz="1400" b="1" dirty="0">
              <a:solidFill>
                <a:srgbClr val="6E97C8"/>
              </a:solidFill>
              <a:latin typeface="Calibri" pitchFamily="34" charset="0"/>
              <a:ea typeface="Verdana" pitchFamily="34" charset="0"/>
              <a:cs typeface="Verdana" pitchFamily="34" charset="0"/>
            </a:endParaRPr>
          </a:p>
          <a:p>
            <a:pPr marL="179388" indent="-179388" eaLnBrk="0" hangingPunct="0">
              <a:buClr>
                <a:schemeClr val="tx2"/>
              </a:buClr>
              <a:buFont typeface="Wingdings" pitchFamily="2" charset="2"/>
              <a:buChar char="§"/>
              <a:defRPr/>
            </a:pPr>
            <a:r>
              <a:rPr lang="en-US" sz="1400" dirty="0">
                <a:latin typeface="Calibri" pitchFamily="34" charset="0"/>
                <a:ea typeface="Verdana" pitchFamily="34" charset="0"/>
                <a:cs typeface="Verdana" pitchFamily="34" charset="0"/>
              </a:rPr>
              <a:t>Japan</a:t>
            </a:r>
          </a:p>
          <a:p>
            <a:pPr marL="179388" indent="-179388" eaLnBrk="0" hangingPunct="0">
              <a:buClr>
                <a:schemeClr val="tx2"/>
              </a:buClr>
              <a:buFont typeface="Wingdings" pitchFamily="2" charset="2"/>
              <a:buChar char="§"/>
              <a:defRPr/>
            </a:pPr>
            <a:r>
              <a:rPr lang="en-US" sz="1400" dirty="0">
                <a:latin typeface="Calibri" pitchFamily="34" charset="0"/>
                <a:ea typeface="Verdana" pitchFamily="34" charset="0"/>
                <a:cs typeface="Verdana" pitchFamily="34" charset="0"/>
              </a:rPr>
              <a:t>Hong Kong</a:t>
            </a:r>
          </a:p>
          <a:p>
            <a:pPr marL="179388" indent="-179388" eaLnBrk="0" hangingPunct="0">
              <a:buClr>
                <a:schemeClr val="tx2"/>
              </a:buClr>
              <a:buFont typeface="Wingdings" pitchFamily="2" charset="2"/>
              <a:buChar char="§"/>
              <a:defRPr/>
            </a:pPr>
            <a:r>
              <a:rPr lang="en-US" sz="1400" dirty="0">
                <a:latin typeface="Calibri" pitchFamily="34" charset="0"/>
                <a:ea typeface="Verdana" pitchFamily="34" charset="0"/>
                <a:cs typeface="Verdana" pitchFamily="34" charset="0"/>
              </a:rPr>
              <a:t>Australia</a:t>
            </a:r>
          </a:p>
          <a:p>
            <a:pPr marL="179388" indent="-179388" eaLnBrk="0" hangingPunct="0">
              <a:buClr>
                <a:schemeClr val="tx2"/>
              </a:buClr>
              <a:buFont typeface="Wingdings" pitchFamily="2" charset="2"/>
              <a:buChar char="§"/>
              <a:defRPr/>
            </a:pPr>
            <a:r>
              <a:rPr lang="en-US" sz="1400" dirty="0">
                <a:latin typeface="Calibri" pitchFamily="34" charset="0"/>
                <a:ea typeface="Verdana" pitchFamily="34" charset="0"/>
                <a:cs typeface="Verdana" pitchFamily="34" charset="0"/>
              </a:rPr>
              <a:t>South Africa</a:t>
            </a:r>
            <a:endParaRPr lang="el-GR" sz="1400" dirty="0">
              <a:latin typeface="Calibri" pitchFamily="34" charset="0"/>
              <a:ea typeface="Verdana" pitchFamily="34" charset="0"/>
              <a:cs typeface="Verdana" pitchFamily="34" charset="0"/>
            </a:endParaRPr>
          </a:p>
        </p:txBody>
      </p:sp>
      <p:sp>
        <p:nvSpPr>
          <p:cNvPr id="28" name="Content Placeholder 6"/>
          <p:cNvSpPr txBox="1">
            <a:spLocks/>
          </p:cNvSpPr>
          <p:nvPr/>
        </p:nvSpPr>
        <p:spPr bwMode="auto">
          <a:xfrm>
            <a:off x="4537109" y="1038190"/>
            <a:ext cx="1168948" cy="31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64768" tIns="32383" rIns="64768" bIns="32383"/>
          <a:lstStyle>
            <a:lvl1pPr marL="344488" indent="-344488" algn="l" rtl="0" eaLnBrk="0" fontAlgn="base" hangingPunct="0">
              <a:spcBef>
                <a:spcPct val="20000"/>
              </a:spcBef>
              <a:spcAft>
                <a:spcPct val="0"/>
              </a:spcAft>
              <a:buClr>
                <a:srgbClr val="FF9900"/>
              </a:buClr>
              <a:buFont typeface="Wingdings" pitchFamily="2" charset="2"/>
              <a:buChar char="§"/>
              <a:defRPr sz="2800">
                <a:solidFill>
                  <a:schemeClr val="tx1"/>
                </a:solidFill>
                <a:latin typeface="+mn-lt"/>
                <a:ea typeface="+mn-ea"/>
                <a:cs typeface="+mn-cs"/>
              </a:defRPr>
            </a:lvl1pPr>
            <a:lvl2pPr marL="744538" indent="-285750" algn="l" rtl="0" eaLnBrk="0" fontAlgn="base" hangingPunct="0">
              <a:spcBef>
                <a:spcPct val="20000"/>
              </a:spcBef>
              <a:spcAft>
                <a:spcPct val="0"/>
              </a:spcAft>
              <a:buClr>
                <a:srgbClr val="0066CC"/>
              </a:buClr>
              <a:buFont typeface="Wingdings" pitchFamily="2" charset="2"/>
              <a:buChar char="§"/>
              <a:defRPr sz="2400">
                <a:solidFill>
                  <a:schemeClr val="tx1"/>
                </a:solidFill>
                <a:latin typeface="+mn-lt"/>
              </a:defRPr>
            </a:lvl2pPr>
            <a:lvl3pPr marL="1141413" indent="-227013" algn="l" rtl="0" eaLnBrk="0" fontAlgn="base" hangingPunct="0">
              <a:spcBef>
                <a:spcPct val="20000"/>
              </a:spcBef>
              <a:spcAft>
                <a:spcPct val="0"/>
              </a:spcAft>
              <a:buClr>
                <a:srgbClr val="990033"/>
              </a:buClr>
              <a:buFont typeface="Wingdings" pitchFamily="2" charset="2"/>
              <a:buChar char="§"/>
              <a:defRPr sz="2000">
                <a:solidFill>
                  <a:schemeClr val="tx1"/>
                </a:solidFill>
                <a:latin typeface="+mn-lt"/>
              </a:defRPr>
            </a:lvl3pPr>
            <a:lvl4pPr marL="1598613" indent="-228600" algn="l" rtl="0" eaLnBrk="0" fontAlgn="base" hangingPunct="0">
              <a:spcBef>
                <a:spcPct val="20000"/>
              </a:spcBef>
              <a:spcAft>
                <a:spcPct val="0"/>
              </a:spcAft>
              <a:buClr>
                <a:srgbClr val="009999"/>
              </a:buClr>
              <a:buFont typeface="Wingdings" pitchFamily="2" charset="2"/>
              <a:buChar char="§"/>
              <a:defRPr sz="1800">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1800">
                <a:solidFill>
                  <a:schemeClr val="tx1"/>
                </a:solidFill>
                <a:latin typeface="+mn-lt"/>
              </a:defRPr>
            </a:lvl5pPr>
            <a:lvl6pPr marL="2514600" indent="-228600" algn="l" rtl="0" fontAlgn="base">
              <a:spcBef>
                <a:spcPct val="20000"/>
              </a:spcBef>
              <a:spcAft>
                <a:spcPct val="0"/>
              </a:spcAft>
              <a:buChar char="»"/>
              <a:defRPr sz="1800">
                <a:solidFill>
                  <a:schemeClr val="accent2"/>
                </a:solidFill>
                <a:latin typeface="+mn-lt"/>
              </a:defRPr>
            </a:lvl6pPr>
            <a:lvl7pPr marL="2971800" indent="-228600" algn="l" rtl="0" fontAlgn="base">
              <a:spcBef>
                <a:spcPct val="20000"/>
              </a:spcBef>
              <a:spcAft>
                <a:spcPct val="0"/>
              </a:spcAft>
              <a:buChar char="»"/>
              <a:defRPr sz="1800">
                <a:solidFill>
                  <a:schemeClr val="accent2"/>
                </a:solidFill>
                <a:latin typeface="+mn-lt"/>
              </a:defRPr>
            </a:lvl7pPr>
            <a:lvl8pPr marL="3429000" indent="-228600" algn="l" rtl="0" fontAlgn="base">
              <a:spcBef>
                <a:spcPct val="20000"/>
              </a:spcBef>
              <a:spcAft>
                <a:spcPct val="0"/>
              </a:spcAft>
              <a:buChar char="»"/>
              <a:defRPr sz="1800">
                <a:solidFill>
                  <a:schemeClr val="accent2"/>
                </a:solidFill>
                <a:latin typeface="+mn-lt"/>
              </a:defRPr>
            </a:lvl8pPr>
            <a:lvl9pPr marL="3886200" indent="-228600" algn="l" rtl="0" fontAlgn="base">
              <a:spcBef>
                <a:spcPct val="20000"/>
              </a:spcBef>
              <a:spcAft>
                <a:spcPct val="0"/>
              </a:spcAft>
              <a:buChar char="»"/>
              <a:defRPr sz="1800">
                <a:solidFill>
                  <a:schemeClr val="accent2"/>
                </a:solidFill>
                <a:latin typeface="+mn-lt"/>
              </a:defRPr>
            </a:lvl9pPr>
          </a:lstStyle>
          <a:p>
            <a:pPr marL="0" indent="0">
              <a:buNone/>
              <a:defRPr/>
            </a:pPr>
            <a:endParaRPr lang="en-US" sz="800" b="1" dirty="0" smtClean="0">
              <a:latin typeface="Calibri" pitchFamily="34" charset="0"/>
              <a:ea typeface="Verdana" pitchFamily="34" charset="0"/>
              <a:cs typeface="Verdana" pitchFamily="34" charset="0"/>
            </a:endParaRPr>
          </a:p>
          <a:p>
            <a:pPr marL="0" indent="0" algn="r">
              <a:buNone/>
              <a:defRPr/>
            </a:pPr>
            <a:r>
              <a:rPr lang="en-US" sz="1400" b="1" dirty="0" smtClean="0">
                <a:solidFill>
                  <a:srgbClr val="6E97C8"/>
                </a:solidFill>
                <a:latin typeface="Calibri" pitchFamily="34" charset="0"/>
                <a:ea typeface="Verdana" pitchFamily="34" charset="0"/>
                <a:cs typeface="Verdana" pitchFamily="34" charset="0"/>
              </a:rPr>
              <a:t>Emerging  </a:t>
            </a:r>
            <a:endParaRPr lang="en-US" sz="1400" b="1" dirty="0">
              <a:solidFill>
                <a:srgbClr val="6E97C8"/>
              </a:solidFill>
              <a:latin typeface="Calibri" pitchFamily="34" charset="0"/>
              <a:ea typeface="Verdana" pitchFamily="34" charset="0"/>
              <a:cs typeface="Verdana" pitchFamily="34" charset="0"/>
            </a:endParaRPr>
          </a:p>
          <a:p>
            <a:pPr marL="179388" indent="-179388">
              <a:buClr>
                <a:schemeClr val="tx2"/>
              </a:buClr>
              <a:defRPr/>
            </a:pPr>
            <a:r>
              <a:rPr lang="en-US" sz="1400" dirty="0">
                <a:latin typeface="Calibri" pitchFamily="34" charset="0"/>
                <a:ea typeface="Verdana" pitchFamily="34" charset="0"/>
                <a:cs typeface="Verdana" pitchFamily="34" charset="0"/>
              </a:rPr>
              <a:t>Bulgaria</a:t>
            </a:r>
          </a:p>
          <a:p>
            <a:pPr marL="179388" indent="-179388">
              <a:buClr>
                <a:schemeClr val="tx2"/>
              </a:buClr>
              <a:defRPr/>
            </a:pPr>
            <a:r>
              <a:rPr lang="en-US" sz="1400" dirty="0">
                <a:latin typeface="Calibri" pitchFamily="34" charset="0"/>
                <a:ea typeface="Verdana" pitchFamily="34" charset="0"/>
                <a:cs typeface="Verdana" pitchFamily="34" charset="0"/>
              </a:rPr>
              <a:t>Croatia</a:t>
            </a:r>
          </a:p>
          <a:p>
            <a:pPr marL="179388" indent="-179388">
              <a:buClr>
                <a:schemeClr val="tx2"/>
              </a:buClr>
              <a:defRPr/>
            </a:pPr>
            <a:r>
              <a:rPr lang="en-US" sz="1400" dirty="0">
                <a:latin typeface="Calibri" pitchFamily="34" charset="0"/>
                <a:ea typeface="Verdana" pitchFamily="34" charset="0"/>
                <a:cs typeface="Verdana" pitchFamily="34" charset="0"/>
              </a:rPr>
              <a:t>Czech Republic</a:t>
            </a:r>
          </a:p>
          <a:p>
            <a:pPr marL="179388" indent="-179388">
              <a:buClr>
                <a:schemeClr val="tx2"/>
              </a:buClr>
              <a:defRPr/>
            </a:pPr>
            <a:r>
              <a:rPr lang="en-US" sz="1400" dirty="0">
                <a:latin typeface="Calibri" pitchFamily="34" charset="0"/>
                <a:ea typeface="Verdana" pitchFamily="34" charset="0"/>
                <a:cs typeface="Verdana" pitchFamily="34" charset="0"/>
              </a:rPr>
              <a:t>Estonia</a:t>
            </a:r>
          </a:p>
          <a:p>
            <a:pPr marL="179388" indent="-179388">
              <a:buClr>
                <a:schemeClr val="tx2"/>
              </a:buClr>
              <a:defRPr/>
            </a:pPr>
            <a:r>
              <a:rPr lang="en-US" sz="1400" dirty="0">
                <a:latin typeface="Calibri" pitchFamily="34" charset="0"/>
                <a:ea typeface="Verdana" pitchFamily="34" charset="0"/>
                <a:cs typeface="Verdana" pitchFamily="34" charset="0"/>
              </a:rPr>
              <a:t>Hungary</a:t>
            </a:r>
          </a:p>
          <a:p>
            <a:pPr marL="179388" indent="-179388">
              <a:buClr>
                <a:schemeClr val="tx2"/>
              </a:buClr>
              <a:defRPr/>
            </a:pPr>
            <a:r>
              <a:rPr lang="en-US" sz="1400" dirty="0">
                <a:latin typeface="Calibri" pitchFamily="34" charset="0"/>
                <a:ea typeface="Verdana" pitchFamily="34" charset="0"/>
                <a:cs typeface="Verdana" pitchFamily="34" charset="0"/>
              </a:rPr>
              <a:t>Israel</a:t>
            </a:r>
          </a:p>
          <a:p>
            <a:pPr marL="179388" indent="-179388">
              <a:buClr>
                <a:schemeClr val="tx2"/>
              </a:buClr>
              <a:defRPr/>
            </a:pPr>
            <a:r>
              <a:rPr lang="en-US" sz="1400" dirty="0">
                <a:latin typeface="Calibri" pitchFamily="34" charset="0"/>
                <a:ea typeface="Verdana" pitchFamily="34" charset="0"/>
                <a:cs typeface="Verdana" pitchFamily="34" charset="0"/>
              </a:rPr>
              <a:t>Latvia</a:t>
            </a:r>
            <a:endParaRPr lang="en-US" sz="1400" dirty="0" smtClean="0">
              <a:latin typeface="Calibri" pitchFamily="34" charset="0"/>
            </a:endParaRPr>
          </a:p>
          <a:p>
            <a:pPr marL="179388" indent="-179388">
              <a:buNone/>
              <a:defRPr/>
            </a:pPr>
            <a:endParaRPr lang="el-GR" sz="1400" dirty="0" smtClean="0">
              <a:latin typeface="Calibri" pitchFamily="34" charset="0"/>
            </a:endParaRPr>
          </a:p>
        </p:txBody>
      </p:sp>
      <p:sp>
        <p:nvSpPr>
          <p:cNvPr id="33" name="Rectangle 32"/>
          <p:cNvSpPr/>
          <p:nvPr/>
        </p:nvSpPr>
        <p:spPr>
          <a:xfrm>
            <a:off x="159841" y="756248"/>
            <a:ext cx="2963123" cy="256369"/>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lIns="64785" tIns="32393" rIns="64785" bIns="32393" rtlCol="0" anchor="ctr"/>
          <a:lstStyle/>
          <a:p>
            <a:pPr algn="ctr"/>
            <a:r>
              <a:rPr lang="en-US" sz="1400" b="1" dirty="0" smtClean="0">
                <a:solidFill>
                  <a:schemeClr val="tx2"/>
                </a:solidFill>
                <a:latin typeface="Calibri" pitchFamily="34" charset="0"/>
                <a:ea typeface="Verdana" pitchFamily="34" charset="0"/>
                <a:cs typeface="Verdana" pitchFamily="34" charset="0"/>
              </a:rPr>
              <a:t>Currently </a:t>
            </a:r>
            <a:r>
              <a:rPr lang="en-US" sz="1400" b="1" dirty="0" smtClean="0">
                <a:solidFill>
                  <a:schemeClr val="tx2"/>
                </a:solidFill>
                <a:latin typeface="Calibri" pitchFamily="34" charset="0"/>
                <a:ea typeface="Verdana" pitchFamily="34" charset="0"/>
                <a:cs typeface="Verdana" pitchFamily="34" charset="0"/>
              </a:rPr>
              <a:t>– 17 markets </a:t>
            </a:r>
            <a:endParaRPr lang="el-GR" sz="1400" b="1" dirty="0">
              <a:solidFill>
                <a:schemeClr val="tx2"/>
              </a:solidFill>
              <a:latin typeface="Calibri" pitchFamily="34" charset="0"/>
              <a:ea typeface="Verdana" pitchFamily="34" charset="0"/>
              <a:cs typeface="Verdana" pitchFamily="34" charset="0"/>
            </a:endParaRPr>
          </a:p>
        </p:txBody>
      </p:sp>
      <p:sp>
        <p:nvSpPr>
          <p:cNvPr id="34" name="Content Placeholder 5"/>
          <p:cNvSpPr txBox="1">
            <a:spLocks/>
          </p:cNvSpPr>
          <p:nvPr/>
        </p:nvSpPr>
        <p:spPr>
          <a:xfrm>
            <a:off x="1732985" y="1191172"/>
            <a:ext cx="1646866" cy="2514952"/>
          </a:xfrm>
          <a:prstGeom prst="rect">
            <a:avLst/>
          </a:prstGeom>
        </p:spPr>
        <p:txBody>
          <a:bodyPr vert="horz" lIns="64785" tIns="32393" rIns="64785" bIns="32393"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sz="1400" dirty="0">
              <a:latin typeface="Calibri" pitchFamily="34" charset="0"/>
              <a:ea typeface="Verdana" pitchFamily="34" charset="0"/>
              <a:cs typeface="Verdana" pitchFamily="34" charset="0"/>
            </a:endParaRP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Italy</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Netherlands</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Norway</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Portugal</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Spain</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Sweden</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Switzerland</a:t>
            </a:r>
          </a:p>
          <a:p>
            <a:pPr marL="179388" indent="-179388">
              <a:buClr>
                <a:schemeClr val="tx2"/>
              </a:buClr>
              <a:buFont typeface="Wingdings" pitchFamily="2" charset="2"/>
              <a:buChar char="§"/>
              <a:defRPr/>
            </a:pPr>
            <a:r>
              <a:rPr lang="en-US" sz="1400" dirty="0">
                <a:solidFill>
                  <a:schemeClr val="tx2">
                    <a:lumMod val="85000"/>
                    <a:lumOff val="15000"/>
                  </a:schemeClr>
                </a:solidFill>
                <a:latin typeface="Calibri" pitchFamily="34" charset="0"/>
                <a:ea typeface="Verdana" pitchFamily="34" charset="0"/>
                <a:cs typeface="Verdana" pitchFamily="34" charset="0"/>
              </a:rPr>
              <a:t>UK LSE</a:t>
            </a:r>
            <a:r>
              <a:rPr lang="el-GR" sz="1400" dirty="0">
                <a:solidFill>
                  <a:schemeClr val="tx2">
                    <a:lumMod val="85000"/>
                    <a:lumOff val="15000"/>
                  </a:schemeClr>
                </a:solidFill>
                <a:latin typeface="Calibri" pitchFamily="34" charset="0"/>
                <a:ea typeface="Verdana" pitchFamily="34" charset="0"/>
                <a:cs typeface="Verdana" pitchFamily="34" charset="0"/>
              </a:rPr>
              <a:t>/ΙΟΒ</a:t>
            </a:r>
            <a:endParaRPr lang="en-US" sz="1400" dirty="0">
              <a:solidFill>
                <a:schemeClr val="tx2">
                  <a:lumMod val="85000"/>
                  <a:lumOff val="15000"/>
                </a:schemeClr>
              </a:solidFill>
              <a:latin typeface="Calibri" pitchFamily="34" charset="0"/>
              <a:ea typeface="Verdana" pitchFamily="34" charset="0"/>
              <a:cs typeface="Verdana" pitchFamily="34" charset="0"/>
            </a:endParaRPr>
          </a:p>
          <a:p>
            <a:pPr marL="179388" indent="-179388">
              <a:buClr>
                <a:schemeClr val="tx2"/>
              </a:buClr>
              <a:buFont typeface="Wingdings" pitchFamily="2" charset="2"/>
              <a:buChar char="§"/>
              <a:defRPr/>
            </a:pPr>
            <a:endParaRPr lang="en-US" sz="1400" dirty="0" smtClean="0">
              <a:latin typeface="Calibri" pitchFamily="34" charset="0"/>
              <a:ea typeface="Verdana" pitchFamily="34" charset="0"/>
              <a:cs typeface="Verdana" pitchFamily="34" charset="0"/>
            </a:endParaRPr>
          </a:p>
          <a:p>
            <a:pPr marL="179388" indent="-179388">
              <a:buClr>
                <a:schemeClr val="tx2"/>
              </a:buClr>
              <a:buFont typeface="Wingdings" pitchFamily="2" charset="2"/>
              <a:buChar char="§"/>
              <a:defRPr/>
            </a:pPr>
            <a:endParaRPr lang="en-US" sz="1400" dirty="0">
              <a:latin typeface="Calibri" pitchFamily="34" charset="0"/>
              <a:ea typeface="Verdana" pitchFamily="34" charset="0"/>
              <a:cs typeface="Verdana" pitchFamily="34" charset="0"/>
            </a:endParaRPr>
          </a:p>
          <a:p>
            <a:pPr marL="179388" indent="-179388">
              <a:buClr>
                <a:schemeClr val="tx2"/>
              </a:buClr>
              <a:buFont typeface="Wingdings" pitchFamily="2" charset="2"/>
              <a:buChar char="§"/>
              <a:defRPr/>
            </a:pPr>
            <a:r>
              <a:rPr lang="en-US" sz="1400" dirty="0">
                <a:latin typeface="Calibri" pitchFamily="34" charset="0"/>
                <a:ea typeface="Verdana" pitchFamily="34" charset="0"/>
                <a:cs typeface="Verdana" pitchFamily="34" charset="0"/>
              </a:rPr>
              <a:t>Canada</a:t>
            </a:r>
          </a:p>
          <a:p>
            <a:pPr>
              <a:defRPr/>
            </a:pPr>
            <a:endParaRPr lang="el-GR" sz="1400" dirty="0">
              <a:latin typeface="Calibri" pitchFamily="34" charset="0"/>
            </a:endParaRPr>
          </a:p>
        </p:txBody>
      </p:sp>
      <p:sp>
        <p:nvSpPr>
          <p:cNvPr id="35" name="Rectangle 34"/>
          <p:cNvSpPr/>
          <p:nvPr/>
        </p:nvSpPr>
        <p:spPr>
          <a:xfrm>
            <a:off x="3379851" y="756247"/>
            <a:ext cx="2982062" cy="256369"/>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lIns="64785" tIns="32393" rIns="64785" bIns="32393" rtlCol="0" anchor="ctr"/>
          <a:lstStyle/>
          <a:p>
            <a:pPr algn="ctr"/>
            <a:r>
              <a:rPr lang="en-US" sz="1400" b="1" dirty="0" smtClean="0">
                <a:solidFill>
                  <a:schemeClr val="tx2"/>
                </a:solidFill>
                <a:latin typeface="Calibri" pitchFamily="34" charset="0"/>
                <a:ea typeface="Verdana" pitchFamily="34" charset="0"/>
                <a:cs typeface="Verdana" pitchFamily="34" charset="0"/>
              </a:rPr>
              <a:t>Future – </a:t>
            </a:r>
            <a:r>
              <a:rPr lang="en-US" sz="1400" b="1" dirty="0" smtClean="0">
                <a:solidFill>
                  <a:schemeClr val="tx2"/>
                </a:solidFill>
                <a:latin typeface="Calibri" pitchFamily="34" charset="0"/>
                <a:ea typeface="Verdana" pitchFamily="34" charset="0"/>
                <a:cs typeface="Verdana" pitchFamily="34" charset="0"/>
              </a:rPr>
              <a:t>Working to add 17 </a:t>
            </a:r>
            <a:r>
              <a:rPr lang="en-US" sz="1400" b="1" dirty="0" smtClean="0">
                <a:solidFill>
                  <a:schemeClr val="tx2"/>
                </a:solidFill>
                <a:latin typeface="Calibri" pitchFamily="34" charset="0"/>
                <a:ea typeface="Verdana" pitchFamily="34" charset="0"/>
                <a:cs typeface="Verdana" pitchFamily="34" charset="0"/>
              </a:rPr>
              <a:t>markets</a:t>
            </a:r>
            <a:endParaRPr lang="el-GR" sz="1400" b="1" dirty="0">
              <a:solidFill>
                <a:schemeClr val="tx2"/>
              </a:solidFill>
              <a:latin typeface="Calibri" pitchFamily="34" charset="0"/>
              <a:ea typeface="Verdana" pitchFamily="34" charset="0"/>
              <a:cs typeface="Verdana" pitchFamily="34" charset="0"/>
            </a:endParaRPr>
          </a:p>
        </p:txBody>
      </p:sp>
      <p:sp>
        <p:nvSpPr>
          <p:cNvPr id="40" name="Content Placeholder 6"/>
          <p:cNvSpPr txBox="1">
            <a:spLocks/>
          </p:cNvSpPr>
          <p:nvPr/>
        </p:nvSpPr>
        <p:spPr bwMode="auto">
          <a:xfrm>
            <a:off x="5613192" y="1047249"/>
            <a:ext cx="1027370" cy="302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64768" tIns="32383" rIns="64768" bIns="32383"/>
          <a:lstStyle>
            <a:lvl1pPr marL="344488" indent="-344488" algn="l" rtl="0" eaLnBrk="0" fontAlgn="base" hangingPunct="0">
              <a:spcBef>
                <a:spcPct val="20000"/>
              </a:spcBef>
              <a:spcAft>
                <a:spcPct val="0"/>
              </a:spcAft>
              <a:buClr>
                <a:srgbClr val="FF9900"/>
              </a:buClr>
              <a:buFont typeface="Wingdings" pitchFamily="2" charset="2"/>
              <a:buChar char="§"/>
              <a:defRPr sz="2800">
                <a:solidFill>
                  <a:schemeClr val="tx1"/>
                </a:solidFill>
                <a:latin typeface="+mn-lt"/>
                <a:ea typeface="+mn-ea"/>
                <a:cs typeface="+mn-cs"/>
              </a:defRPr>
            </a:lvl1pPr>
            <a:lvl2pPr marL="744538" indent="-285750" algn="l" rtl="0" eaLnBrk="0" fontAlgn="base" hangingPunct="0">
              <a:spcBef>
                <a:spcPct val="20000"/>
              </a:spcBef>
              <a:spcAft>
                <a:spcPct val="0"/>
              </a:spcAft>
              <a:buClr>
                <a:srgbClr val="0066CC"/>
              </a:buClr>
              <a:buFont typeface="Wingdings" pitchFamily="2" charset="2"/>
              <a:buChar char="§"/>
              <a:defRPr sz="2400">
                <a:solidFill>
                  <a:schemeClr val="tx1"/>
                </a:solidFill>
                <a:latin typeface="+mn-lt"/>
              </a:defRPr>
            </a:lvl2pPr>
            <a:lvl3pPr marL="1141413" indent="-227013" algn="l" rtl="0" eaLnBrk="0" fontAlgn="base" hangingPunct="0">
              <a:spcBef>
                <a:spcPct val="20000"/>
              </a:spcBef>
              <a:spcAft>
                <a:spcPct val="0"/>
              </a:spcAft>
              <a:buClr>
                <a:srgbClr val="990033"/>
              </a:buClr>
              <a:buFont typeface="Wingdings" pitchFamily="2" charset="2"/>
              <a:buChar char="§"/>
              <a:defRPr sz="2000">
                <a:solidFill>
                  <a:schemeClr val="tx1"/>
                </a:solidFill>
                <a:latin typeface="+mn-lt"/>
              </a:defRPr>
            </a:lvl3pPr>
            <a:lvl4pPr marL="1598613" indent="-228600" algn="l" rtl="0" eaLnBrk="0" fontAlgn="base" hangingPunct="0">
              <a:spcBef>
                <a:spcPct val="20000"/>
              </a:spcBef>
              <a:spcAft>
                <a:spcPct val="0"/>
              </a:spcAft>
              <a:buClr>
                <a:srgbClr val="009999"/>
              </a:buClr>
              <a:buFont typeface="Wingdings" pitchFamily="2" charset="2"/>
              <a:buChar char="§"/>
              <a:defRPr sz="1800">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1800">
                <a:solidFill>
                  <a:schemeClr val="tx1"/>
                </a:solidFill>
                <a:latin typeface="+mn-lt"/>
              </a:defRPr>
            </a:lvl5pPr>
            <a:lvl6pPr marL="2514600" indent="-228600" algn="l" rtl="0" fontAlgn="base">
              <a:spcBef>
                <a:spcPct val="20000"/>
              </a:spcBef>
              <a:spcAft>
                <a:spcPct val="0"/>
              </a:spcAft>
              <a:buChar char="»"/>
              <a:defRPr sz="1800">
                <a:solidFill>
                  <a:schemeClr val="accent2"/>
                </a:solidFill>
                <a:latin typeface="+mn-lt"/>
              </a:defRPr>
            </a:lvl6pPr>
            <a:lvl7pPr marL="2971800" indent="-228600" algn="l" rtl="0" fontAlgn="base">
              <a:spcBef>
                <a:spcPct val="20000"/>
              </a:spcBef>
              <a:spcAft>
                <a:spcPct val="0"/>
              </a:spcAft>
              <a:buChar char="»"/>
              <a:defRPr sz="1800">
                <a:solidFill>
                  <a:schemeClr val="accent2"/>
                </a:solidFill>
                <a:latin typeface="+mn-lt"/>
              </a:defRPr>
            </a:lvl7pPr>
            <a:lvl8pPr marL="3429000" indent="-228600" algn="l" rtl="0" fontAlgn="base">
              <a:spcBef>
                <a:spcPct val="20000"/>
              </a:spcBef>
              <a:spcAft>
                <a:spcPct val="0"/>
              </a:spcAft>
              <a:buChar char="»"/>
              <a:defRPr sz="1800">
                <a:solidFill>
                  <a:schemeClr val="accent2"/>
                </a:solidFill>
                <a:latin typeface="+mn-lt"/>
              </a:defRPr>
            </a:lvl8pPr>
            <a:lvl9pPr marL="3886200" indent="-228600" algn="l" rtl="0" fontAlgn="base">
              <a:spcBef>
                <a:spcPct val="20000"/>
              </a:spcBef>
              <a:spcAft>
                <a:spcPct val="0"/>
              </a:spcAft>
              <a:buChar char="»"/>
              <a:defRPr sz="1800">
                <a:solidFill>
                  <a:schemeClr val="accent2"/>
                </a:solidFill>
                <a:latin typeface="+mn-lt"/>
              </a:defRPr>
            </a:lvl9pPr>
          </a:lstStyle>
          <a:p>
            <a:pPr marL="0" indent="0">
              <a:buClr>
                <a:schemeClr val="tx2"/>
              </a:buClr>
              <a:buNone/>
              <a:defRPr/>
            </a:pPr>
            <a:endParaRPr lang="en-US" sz="800" b="1" dirty="0" smtClean="0">
              <a:latin typeface="Calibri" pitchFamily="34" charset="0"/>
              <a:ea typeface="Verdana" pitchFamily="34" charset="0"/>
              <a:cs typeface="Verdana" pitchFamily="34" charset="0"/>
            </a:endParaRPr>
          </a:p>
          <a:p>
            <a:pPr marL="0" indent="0">
              <a:buClr>
                <a:schemeClr val="tx2"/>
              </a:buClr>
              <a:buNone/>
              <a:defRPr/>
            </a:pPr>
            <a:r>
              <a:rPr lang="en-US" sz="1400" b="1" dirty="0" smtClean="0">
                <a:latin typeface="Calibri" pitchFamily="34" charset="0"/>
                <a:ea typeface="Verdana" pitchFamily="34" charset="0"/>
                <a:cs typeface="Verdana" pitchFamily="34" charset="0"/>
              </a:rPr>
              <a:t> </a:t>
            </a:r>
            <a:r>
              <a:rPr lang="en-US" sz="1400" b="1" dirty="0" smtClean="0">
                <a:solidFill>
                  <a:srgbClr val="6E97C8"/>
                </a:solidFill>
                <a:latin typeface="Calibri" pitchFamily="34" charset="0"/>
                <a:ea typeface="Verdana" pitchFamily="34" charset="0"/>
                <a:cs typeface="Verdana" pitchFamily="34" charset="0"/>
              </a:rPr>
              <a:t>Europe</a:t>
            </a:r>
            <a:endParaRPr lang="en-US" sz="1400" b="1" dirty="0">
              <a:solidFill>
                <a:srgbClr val="6E97C8"/>
              </a:solidFill>
              <a:latin typeface="Calibri" pitchFamily="34" charset="0"/>
              <a:ea typeface="Verdana" pitchFamily="34" charset="0"/>
              <a:cs typeface="Verdana" pitchFamily="34" charset="0"/>
            </a:endParaRPr>
          </a:p>
          <a:p>
            <a:pPr marL="179388" indent="-179388">
              <a:buClr>
                <a:schemeClr val="tx2"/>
              </a:buClr>
              <a:defRPr/>
            </a:pPr>
            <a:r>
              <a:rPr lang="en-US" sz="1400" dirty="0">
                <a:latin typeface="Calibri" pitchFamily="34" charset="0"/>
                <a:ea typeface="Verdana" pitchFamily="34" charset="0"/>
                <a:cs typeface="Verdana" pitchFamily="34" charset="0"/>
              </a:rPr>
              <a:t>Lithuania</a:t>
            </a:r>
          </a:p>
          <a:p>
            <a:pPr marL="179388" indent="-179388">
              <a:buClr>
                <a:schemeClr val="tx2"/>
              </a:buClr>
              <a:defRPr/>
            </a:pPr>
            <a:r>
              <a:rPr lang="en-US" sz="1400" dirty="0">
                <a:latin typeface="Calibri" pitchFamily="34" charset="0"/>
                <a:ea typeface="Verdana" pitchFamily="34" charset="0"/>
                <a:cs typeface="Verdana" pitchFamily="34" charset="0"/>
              </a:rPr>
              <a:t>Poland</a:t>
            </a:r>
          </a:p>
          <a:p>
            <a:pPr marL="179388" indent="-179388">
              <a:buClr>
                <a:schemeClr val="tx2"/>
              </a:buClr>
              <a:defRPr/>
            </a:pPr>
            <a:r>
              <a:rPr lang="en-US" sz="1400" dirty="0">
                <a:latin typeface="Calibri" pitchFamily="34" charset="0"/>
                <a:ea typeface="Verdana" pitchFamily="34" charset="0"/>
                <a:cs typeface="Verdana" pitchFamily="34" charset="0"/>
              </a:rPr>
              <a:t>Romania</a:t>
            </a:r>
          </a:p>
          <a:p>
            <a:pPr marL="179388" indent="-179388">
              <a:buClr>
                <a:schemeClr val="tx2"/>
              </a:buClr>
              <a:defRPr/>
            </a:pPr>
            <a:r>
              <a:rPr lang="en-US" sz="1400" dirty="0">
                <a:latin typeface="Calibri" pitchFamily="34" charset="0"/>
                <a:ea typeface="Verdana" pitchFamily="34" charset="0"/>
                <a:cs typeface="Verdana" pitchFamily="34" charset="0"/>
              </a:rPr>
              <a:t>Russia</a:t>
            </a:r>
          </a:p>
          <a:p>
            <a:pPr marL="179388" indent="-179388">
              <a:buClr>
                <a:schemeClr val="tx2"/>
              </a:buClr>
              <a:defRPr/>
            </a:pPr>
            <a:r>
              <a:rPr lang="en-US" sz="1400" dirty="0">
                <a:latin typeface="Calibri" pitchFamily="34" charset="0"/>
                <a:ea typeface="Verdana" pitchFamily="34" charset="0"/>
                <a:cs typeface="Verdana" pitchFamily="34" charset="0"/>
              </a:rPr>
              <a:t>Serbia</a:t>
            </a:r>
          </a:p>
          <a:p>
            <a:pPr marL="179388" indent="-179388">
              <a:buClr>
                <a:schemeClr val="tx2"/>
              </a:buClr>
              <a:defRPr/>
            </a:pPr>
            <a:r>
              <a:rPr lang="en-US" sz="1400" dirty="0">
                <a:latin typeface="Calibri" pitchFamily="34" charset="0"/>
                <a:ea typeface="Verdana" pitchFamily="34" charset="0"/>
                <a:cs typeface="Verdana" pitchFamily="34" charset="0"/>
              </a:rPr>
              <a:t>Slovenia</a:t>
            </a:r>
          </a:p>
          <a:p>
            <a:pPr marL="179388" indent="-179388">
              <a:buClr>
                <a:schemeClr val="tx2"/>
              </a:buClr>
              <a:defRPr/>
            </a:pPr>
            <a:r>
              <a:rPr lang="en-US" sz="1400" dirty="0">
                <a:latin typeface="Calibri" pitchFamily="34" charset="0"/>
                <a:ea typeface="Verdana" pitchFamily="34" charset="0"/>
                <a:cs typeface="Verdana" pitchFamily="34" charset="0"/>
              </a:rPr>
              <a:t>Turkey</a:t>
            </a:r>
          </a:p>
          <a:p>
            <a:pPr>
              <a:defRPr/>
            </a:pPr>
            <a:endParaRPr lang="en-US" sz="1400" dirty="0" smtClean="0">
              <a:latin typeface="Calibri" pitchFamily="34" charset="0"/>
            </a:endParaRPr>
          </a:p>
          <a:p>
            <a:pPr marL="0" indent="0">
              <a:buNone/>
              <a:defRPr/>
            </a:pPr>
            <a:endParaRPr lang="el-GR" sz="1400" dirty="0" smtClean="0">
              <a:latin typeface="Calibri" pitchFamily="34" charset="0"/>
            </a:endParaRPr>
          </a:p>
        </p:txBody>
      </p:sp>
      <p:sp>
        <p:nvSpPr>
          <p:cNvPr id="2" name="Slide Number Placeholder 1"/>
          <p:cNvSpPr>
            <a:spLocks noGrp="1"/>
          </p:cNvSpPr>
          <p:nvPr>
            <p:ph type="sldNum" sz="quarter" idx="10"/>
          </p:nvPr>
        </p:nvSpPr>
        <p:spPr/>
        <p:txBody>
          <a:bodyPr/>
          <a:lstStyle/>
          <a:p>
            <a:pPr>
              <a:defRPr/>
            </a:pPr>
            <a:r>
              <a:rPr lang="en-US" smtClean="0"/>
              <a:t>Page </a:t>
            </a:r>
            <a:fld id="{8B962063-370D-499A-8CAC-E720129B1768}" type="slidenum">
              <a:rPr lang="el-GR" smtClean="0"/>
              <a:pPr>
                <a:defRPr/>
              </a:pPr>
              <a:t>10</a:t>
            </a:fld>
            <a:endParaRPr lang="el-G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994" y="24064"/>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457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36629" y="1477763"/>
            <a:ext cx="5965958" cy="988748"/>
          </a:xfrm>
          <a:prstGeom prst="rect">
            <a:avLst/>
          </a:prstGeom>
          <a:noFill/>
        </p:spPr>
        <p:txBody>
          <a:bodyPr wrap="square" lIns="64785" tIns="32393" rIns="64785" bIns="32393" rtlCol="0">
            <a:spAutoFit/>
          </a:bodyPr>
          <a:lstStyle/>
          <a:p>
            <a:r>
              <a:rPr lang="en-US" sz="1000" dirty="0">
                <a:ea typeface="Verdana" pitchFamily="34" charset="0"/>
                <a:cs typeface="Verdana" pitchFamily="34" charset="0"/>
              </a:rPr>
              <a:t>                         		</a:t>
            </a:r>
            <a:endParaRPr lang="en-US" sz="900" b="1" dirty="0">
              <a:solidFill>
                <a:schemeClr val="tx2">
                  <a:lumMod val="75000"/>
                </a:schemeClr>
              </a:solidFill>
              <a:ea typeface="Verdana" pitchFamily="34" charset="0"/>
              <a:cs typeface="Verdana" pitchFamily="34" charset="0"/>
            </a:endParaRPr>
          </a:p>
          <a:p>
            <a:r>
              <a:rPr lang="en-US" sz="1000" dirty="0">
                <a:ea typeface="Verdana" pitchFamily="34" charset="0"/>
                <a:cs typeface="Verdana" pitchFamily="34" charset="0"/>
              </a:rPr>
              <a:t>	 	</a:t>
            </a:r>
            <a:endParaRPr lang="el-GR" sz="1000" dirty="0">
              <a:ea typeface="Verdana" pitchFamily="34" charset="0"/>
              <a:cs typeface="Verdana" pitchFamily="34" charset="0"/>
            </a:endParaRPr>
          </a:p>
          <a:p>
            <a:pPr>
              <a:tabLst>
                <a:tab pos="1649999" algn="l"/>
              </a:tabLst>
            </a:pPr>
            <a:r>
              <a:rPr lang="en-US" sz="1000" dirty="0">
                <a:ea typeface="Verdana" pitchFamily="34" charset="0"/>
                <a:cs typeface="Verdana" pitchFamily="34" charset="0"/>
              </a:rPr>
              <a:t>		</a:t>
            </a:r>
          </a:p>
          <a:p>
            <a:endParaRPr lang="el-GR" sz="1000" dirty="0">
              <a:ea typeface="Verdana" pitchFamily="34" charset="0"/>
              <a:cs typeface="Verdana" pitchFamily="34" charset="0"/>
            </a:endParaRPr>
          </a:p>
          <a:p>
            <a:endParaRPr lang="en-US" sz="1000" dirty="0">
              <a:ea typeface="Verdana" pitchFamily="34" charset="0"/>
              <a:cs typeface="Verdana" pitchFamily="34" charset="0"/>
            </a:endParaRPr>
          </a:p>
          <a:p>
            <a:endParaRPr lang="en-US" sz="1000" dirty="0">
              <a:ea typeface="Verdana" pitchFamily="34" charset="0"/>
              <a:cs typeface="Verdana" pitchFamily="34" charset="0"/>
            </a:endParaRPr>
          </a:p>
        </p:txBody>
      </p:sp>
      <p:sp>
        <p:nvSpPr>
          <p:cNvPr id="6" name="Content Placeholder 5"/>
          <p:cNvSpPr>
            <a:spLocks noGrp="1"/>
          </p:cNvSpPr>
          <p:nvPr>
            <p:ph idx="1"/>
          </p:nvPr>
        </p:nvSpPr>
        <p:spPr>
          <a:xfrm>
            <a:off x="15827" y="829690"/>
            <a:ext cx="6624735" cy="3599311"/>
          </a:xfrm>
        </p:spPr>
        <p:txBody>
          <a:bodyPr/>
          <a:lstStyle/>
          <a:p>
            <a:pPr marL="0" indent="-182494" algn="just" defTabSz="618891">
              <a:lnSpc>
                <a:spcPts val="1260"/>
              </a:lnSpc>
              <a:spcAft>
                <a:spcPts val="300"/>
              </a:spcAft>
              <a:buClr>
                <a:schemeClr val="hlink"/>
              </a:buClr>
              <a:buSzPct val="85000"/>
              <a:buBlip>
                <a:blip r:embed="rId3"/>
              </a:buBlip>
              <a:defRPr/>
            </a:pPr>
            <a:r>
              <a:rPr lang="en-US" sz="1200" b="1" dirty="0">
                <a:solidFill>
                  <a:srgbClr val="7FA3CF"/>
                </a:solidFill>
              </a:rPr>
              <a:t>Efficiency of scale </a:t>
            </a:r>
            <a:r>
              <a:rPr lang="en-US" sz="1200" dirty="0">
                <a:solidFill>
                  <a:schemeClr val="tx1"/>
                </a:solidFill>
              </a:rPr>
              <a:t>in our systems and operations</a:t>
            </a:r>
          </a:p>
          <a:p>
            <a:pPr marL="0" indent="-182494" algn="just" defTabSz="618891">
              <a:lnSpc>
                <a:spcPts val="1260"/>
              </a:lnSpc>
              <a:spcAft>
                <a:spcPts val="300"/>
              </a:spcAft>
              <a:buClr>
                <a:schemeClr val="hlink"/>
              </a:buClr>
              <a:buSzPct val="85000"/>
              <a:buBlip>
                <a:blip r:embed="rId3"/>
              </a:buBlip>
              <a:defRPr/>
            </a:pPr>
            <a:r>
              <a:rPr lang="en-US" sz="1200" b="1" dirty="0">
                <a:solidFill>
                  <a:srgbClr val="7FA3CF"/>
                </a:solidFill>
              </a:rPr>
              <a:t>Experience</a:t>
            </a:r>
            <a:r>
              <a:rPr lang="en-US" sz="1200" dirty="0">
                <a:solidFill>
                  <a:schemeClr val="tx1"/>
                </a:solidFill>
              </a:rPr>
              <a:t> and better understanding of the issues faced by custodians – </a:t>
            </a:r>
            <a:r>
              <a:rPr lang="en-US" sz="1200" b="1" dirty="0">
                <a:solidFill>
                  <a:srgbClr val="7FA3CF"/>
                </a:solidFill>
              </a:rPr>
              <a:t>improve our services</a:t>
            </a:r>
          </a:p>
          <a:p>
            <a:pPr marL="0" indent="-182494" algn="just" defTabSz="618891">
              <a:lnSpc>
                <a:spcPts val="1260"/>
              </a:lnSpc>
              <a:spcAft>
                <a:spcPts val="300"/>
              </a:spcAft>
              <a:buClr>
                <a:schemeClr val="hlink"/>
              </a:buClr>
              <a:buSzPct val="85000"/>
              <a:buBlip>
                <a:blip r:embed="rId3"/>
              </a:buBlip>
              <a:defRPr/>
            </a:pPr>
            <a:r>
              <a:rPr lang="en-US" sz="1200" dirty="0">
                <a:solidFill>
                  <a:schemeClr val="tx1"/>
                </a:solidFill>
              </a:rPr>
              <a:t>Development of other services such as </a:t>
            </a:r>
            <a:endParaRPr lang="en-US" sz="1200" dirty="0" smtClean="0">
              <a:solidFill>
                <a:schemeClr val="tx1"/>
              </a:solidFill>
            </a:endParaRPr>
          </a:p>
          <a:p>
            <a:pPr marL="282586" lvl="1" indent="-182494" algn="just" defTabSz="618891">
              <a:lnSpc>
                <a:spcPts val="1260"/>
              </a:lnSpc>
              <a:spcAft>
                <a:spcPts val="300"/>
              </a:spcAft>
              <a:buClr>
                <a:schemeClr val="hlink"/>
              </a:buClr>
              <a:buSzPct val="85000"/>
              <a:buBlip>
                <a:blip r:embed="rId3"/>
              </a:buBlip>
              <a:defRPr/>
            </a:pPr>
            <a:r>
              <a:rPr lang="en-US" sz="1200" dirty="0" smtClean="0">
                <a:solidFill>
                  <a:schemeClr val="tx1"/>
                </a:solidFill>
              </a:rPr>
              <a:t>offering </a:t>
            </a:r>
            <a:r>
              <a:rPr lang="en-US" sz="1200" dirty="0">
                <a:solidFill>
                  <a:schemeClr val="tx2">
                    <a:lumMod val="85000"/>
                    <a:lumOff val="15000"/>
                  </a:schemeClr>
                </a:solidFill>
              </a:rPr>
              <a:t>of foreign securities as </a:t>
            </a:r>
            <a:r>
              <a:rPr lang="en-US" sz="1200" b="1" dirty="0">
                <a:solidFill>
                  <a:srgbClr val="7FA3CF"/>
                </a:solidFill>
              </a:rPr>
              <a:t>margin </a:t>
            </a:r>
            <a:r>
              <a:rPr lang="en-US" sz="1200" b="1" dirty="0" smtClean="0">
                <a:solidFill>
                  <a:srgbClr val="7FA3CF"/>
                </a:solidFill>
              </a:rPr>
              <a:t>collateral </a:t>
            </a:r>
            <a:r>
              <a:rPr lang="en-US" sz="1200" dirty="0" smtClean="0">
                <a:solidFill>
                  <a:schemeClr val="tx1"/>
                </a:solidFill>
              </a:rPr>
              <a:t>for cash or derivatives</a:t>
            </a:r>
          </a:p>
          <a:p>
            <a:pPr marL="282586" lvl="1" indent="-182494" algn="just" defTabSz="618891">
              <a:lnSpc>
                <a:spcPts val="1260"/>
              </a:lnSpc>
              <a:spcAft>
                <a:spcPts val="300"/>
              </a:spcAft>
              <a:buClr>
                <a:schemeClr val="hlink"/>
              </a:buClr>
              <a:buSzPct val="85000"/>
              <a:buBlip>
                <a:blip r:embed="rId3"/>
              </a:buBlip>
              <a:defRPr/>
            </a:pPr>
            <a:r>
              <a:rPr lang="el-GR" sz="1200" b="1" dirty="0" err="1">
                <a:solidFill>
                  <a:srgbClr val="7FA3CF"/>
                </a:solidFill>
              </a:rPr>
              <a:t>ΑξΙΑ</a:t>
            </a:r>
            <a:r>
              <a:rPr lang="en-US" sz="1200" b="1" dirty="0">
                <a:solidFill>
                  <a:srgbClr val="7FA3CF"/>
                </a:solidFill>
              </a:rPr>
              <a:t>SMS </a:t>
            </a:r>
            <a:r>
              <a:rPr lang="en-US" sz="1200" dirty="0" smtClean="0">
                <a:solidFill>
                  <a:schemeClr val="tx1"/>
                </a:solidFill>
              </a:rPr>
              <a:t>services</a:t>
            </a:r>
          </a:p>
          <a:p>
            <a:pPr marL="282586" lvl="1" indent="-182494" algn="just" defTabSz="618891">
              <a:lnSpc>
                <a:spcPts val="1260"/>
              </a:lnSpc>
              <a:spcAft>
                <a:spcPts val="300"/>
              </a:spcAft>
              <a:buClr>
                <a:schemeClr val="hlink"/>
              </a:buClr>
              <a:buSzPct val="85000"/>
              <a:buBlip>
                <a:blip r:embed="rId3"/>
              </a:buBlip>
              <a:defRPr/>
            </a:pPr>
            <a:r>
              <a:rPr lang="el-GR" sz="1200" b="1" dirty="0" err="1">
                <a:solidFill>
                  <a:srgbClr val="7FA3CF"/>
                </a:solidFill>
              </a:rPr>
              <a:t>ΑξΙΑ</a:t>
            </a:r>
            <a:r>
              <a:rPr lang="en-US" sz="1200" b="1" dirty="0">
                <a:solidFill>
                  <a:srgbClr val="7FA3CF"/>
                </a:solidFill>
              </a:rPr>
              <a:t>web </a:t>
            </a:r>
            <a:r>
              <a:rPr lang="en-US" sz="1200" dirty="0" smtClean="0">
                <a:solidFill>
                  <a:schemeClr val="tx1"/>
                </a:solidFill>
              </a:rPr>
              <a:t>services</a:t>
            </a:r>
            <a:endParaRPr lang="en-US" sz="1200" dirty="0" smtClean="0">
              <a:solidFill>
                <a:srgbClr val="7FA3CF"/>
              </a:solidFill>
            </a:endParaRPr>
          </a:p>
          <a:p>
            <a:pPr marL="0" indent="-182494" algn="just" defTabSz="618891">
              <a:lnSpc>
                <a:spcPts val="1260"/>
              </a:lnSpc>
              <a:spcAft>
                <a:spcPts val="300"/>
              </a:spcAft>
              <a:buClr>
                <a:schemeClr val="hlink"/>
              </a:buClr>
              <a:buSzPct val="85000"/>
              <a:buBlip>
                <a:blip r:embed="rId3"/>
              </a:buBlip>
              <a:defRPr/>
            </a:pPr>
            <a:r>
              <a:rPr lang="en-US" sz="1200" b="1" dirty="0" smtClean="0">
                <a:solidFill>
                  <a:srgbClr val="7FA3CF"/>
                </a:solidFill>
              </a:rPr>
              <a:t>Mind opener for market challenges</a:t>
            </a:r>
          </a:p>
          <a:p>
            <a:pPr marL="282586" lvl="1" indent="-182494" algn="just" defTabSz="618891">
              <a:lnSpc>
                <a:spcPts val="1260"/>
              </a:lnSpc>
              <a:spcAft>
                <a:spcPts val="300"/>
              </a:spcAft>
              <a:buClr>
                <a:schemeClr val="hlink"/>
              </a:buClr>
              <a:buSzPct val="85000"/>
              <a:buBlip>
                <a:blip r:embed="rId3"/>
              </a:buBlip>
              <a:defRPr/>
            </a:pPr>
            <a:r>
              <a:rPr lang="en-US" sz="1200" dirty="0" smtClean="0">
                <a:solidFill>
                  <a:schemeClr val="tx2">
                    <a:lumMod val="85000"/>
                    <a:lumOff val="15000"/>
                  </a:schemeClr>
                </a:solidFill>
              </a:rPr>
              <a:t>The XNET set-up </a:t>
            </a:r>
            <a:r>
              <a:rPr lang="en-US" sz="1200" dirty="0" smtClean="0">
                <a:solidFill>
                  <a:schemeClr val="tx2">
                    <a:lumMod val="85000"/>
                    <a:lumOff val="15000"/>
                  </a:schemeClr>
                </a:solidFill>
              </a:rPr>
              <a:t>, for example,</a:t>
            </a:r>
            <a:endParaRPr lang="en-US" sz="1200" dirty="0" smtClean="0">
              <a:solidFill>
                <a:schemeClr val="tx2">
                  <a:lumMod val="85000"/>
                  <a:lumOff val="15000"/>
                </a:schemeClr>
              </a:solidFill>
            </a:endParaRPr>
          </a:p>
          <a:p>
            <a:pPr marL="563510" lvl="2" indent="-182494" algn="just" defTabSz="618891">
              <a:lnSpc>
                <a:spcPts val="1260"/>
              </a:lnSpc>
              <a:spcAft>
                <a:spcPts val="300"/>
              </a:spcAft>
              <a:buClr>
                <a:schemeClr val="hlink"/>
              </a:buClr>
              <a:buSzPct val="85000"/>
              <a:buBlip>
                <a:blip r:embed="rId3"/>
              </a:buBlip>
              <a:defRPr/>
            </a:pPr>
            <a:r>
              <a:rPr lang="en-US" dirty="0" smtClean="0">
                <a:solidFill>
                  <a:schemeClr val="tx2">
                    <a:lumMod val="85000"/>
                    <a:lumOff val="15000"/>
                  </a:schemeClr>
                </a:solidFill>
              </a:rPr>
              <a:t>assisted the</a:t>
            </a:r>
            <a:r>
              <a:rPr lang="en-US" dirty="0" smtClean="0"/>
              <a:t> </a:t>
            </a:r>
            <a:r>
              <a:rPr lang="en-US" b="1" dirty="0" smtClean="0">
                <a:solidFill>
                  <a:srgbClr val="7FA3CF"/>
                </a:solidFill>
              </a:rPr>
              <a:t>triple listing </a:t>
            </a:r>
            <a:r>
              <a:rPr lang="en-US" dirty="0" smtClean="0">
                <a:solidFill>
                  <a:schemeClr val="tx2">
                    <a:lumMod val="85000"/>
                    <a:lumOff val="15000"/>
                  </a:schemeClr>
                </a:solidFill>
              </a:rPr>
              <a:t>of Coca-Cola Hellenic Bottling Company AG in Athens (Shares), LSE (Shares-Depository Interests) and NYSE NY (Depository Receipts)  </a:t>
            </a:r>
          </a:p>
          <a:p>
            <a:pPr marL="563510" lvl="2" indent="-182494" algn="just" defTabSz="618891">
              <a:lnSpc>
                <a:spcPts val="1260"/>
              </a:lnSpc>
              <a:spcAft>
                <a:spcPts val="300"/>
              </a:spcAft>
              <a:buClr>
                <a:schemeClr val="hlink"/>
              </a:buClr>
              <a:buSzPct val="85000"/>
              <a:buBlip>
                <a:blip r:embed="rId3"/>
              </a:buBlip>
              <a:defRPr/>
            </a:pPr>
            <a:r>
              <a:rPr lang="en-US" dirty="0" smtClean="0">
                <a:solidFill>
                  <a:schemeClr val="tx2">
                    <a:lumMod val="85000"/>
                    <a:lumOff val="15000"/>
                  </a:schemeClr>
                </a:solidFill>
              </a:rPr>
              <a:t>allows for cheap and efficient arbitrage in securities denominated in 3 currencies (</a:t>
            </a:r>
            <a:r>
              <a:rPr lang="el-GR" dirty="0" smtClean="0">
                <a:solidFill>
                  <a:schemeClr val="tx2">
                    <a:lumMod val="85000"/>
                    <a:lumOff val="15000"/>
                  </a:schemeClr>
                </a:solidFill>
              </a:rPr>
              <a:t>€, </a:t>
            </a:r>
            <a:r>
              <a:rPr lang="en-US" dirty="0" smtClean="0">
                <a:solidFill>
                  <a:schemeClr val="tx2">
                    <a:lumMod val="85000"/>
                    <a:lumOff val="15000"/>
                  </a:schemeClr>
                </a:solidFill>
              </a:rPr>
              <a:t>GBP, USD)</a:t>
            </a:r>
          </a:p>
          <a:p>
            <a:pPr marL="563510" lvl="2" indent="-182494" algn="just" defTabSz="618891">
              <a:lnSpc>
                <a:spcPts val="1260"/>
              </a:lnSpc>
              <a:spcAft>
                <a:spcPts val="300"/>
              </a:spcAft>
              <a:buClr>
                <a:schemeClr val="hlink"/>
              </a:buClr>
              <a:buSzPct val="85000"/>
              <a:buBlip>
                <a:blip r:embed="rId3"/>
              </a:buBlip>
              <a:defRPr/>
            </a:pPr>
            <a:r>
              <a:rPr lang="en-US" dirty="0">
                <a:solidFill>
                  <a:schemeClr val="tx2">
                    <a:lumMod val="85000"/>
                    <a:lumOff val="15000"/>
                  </a:schemeClr>
                </a:solidFill>
              </a:rPr>
              <a:t>a</a:t>
            </a:r>
            <a:r>
              <a:rPr lang="en-US" dirty="0" smtClean="0">
                <a:solidFill>
                  <a:schemeClr val="tx2">
                    <a:lumMod val="85000"/>
                    <a:lumOff val="15000"/>
                  </a:schemeClr>
                </a:solidFill>
              </a:rPr>
              <a:t>llows for efficient cheap and on-time transfer between the 3 programs through SIX SIS accounts</a:t>
            </a:r>
          </a:p>
          <a:p>
            <a:pPr marL="563510" lvl="2" indent="-182494" algn="just" defTabSz="618891">
              <a:lnSpc>
                <a:spcPts val="1260"/>
              </a:lnSpc>
              <a:spcAft>
                <a:spcPts val="300"/>
              </a:spcAft>
              <a:buClr>
                <a:schemeClr val="hlink"/>
              </a:buClr>
              <a:buSzPct val="85000"/>
              <a:buBlip>
                <a:blip r:embed="rId3"/>
              </a:buBlip>
              <a:defRPr/>
            </a:pPr>
            <a:r>
              <a:rPr lang="en-US" dirty="0">
                <a:solidFill>
                  <a:schemeClr val="tx2">
                    <a:lumMod val="85000"/>
                    <a:lumOff val="15000"/>
                  </a:schemeClr>
                </a:solidFill>
              </a:rPr>
              <a:t>a</a:t>
            </a:r>
            <a:r>
              <a:rPr lang="en-US" dirty="0" smtClean="0">
                <a:solidFill>
                  <a:schemeClr val="tx2">
                    <a:lumMod val="85000"/>
                    <a:lumOff val="15000"/>
                  </a:schemeClr>
                </a:solidFill>
              </a:rPr>
              <a:t>llows</a:t>
            </a:r>
            <a:r>
              <a:rPr lang="en-US" dirty="0" smtClean="0"/>
              <a:t> </a:t>
            </a:r>
            <a:r>
              <a:rPr lang="en-US" b="1" dirty="0">
                <a:solidFill>
                  <a:srgbClr val="7FA3CF"/>
                </a:solidFill>
              </a:rPr>
              <a:t>members, investors and market makers </a:t>
            </a:r>
            <a:r>
              <a:rPr lang="en-US" dirty="0" smtClean="0">
                <a:solidFill>
                  <a:schemeClr val="tx2">
                    <a:lumMod val="85000"/>
                    <a:lumOff val="15000"/>
                  </a:schemeClr>
                </a:solidFill>
              </a:rPr>
              <a:t>to keep all 3 securities in a single DSS account and trade directly  </a:t>
            </a:r>
          </a:p>
          <a:p>
            <a:pPr marL="0" indent="-182494" algn="just" defTabSz="618891">
              <a:lnSpc>
                <a:spcPts val="1260"/>
              </a:lnSpc>
              <a:spcAft>
                <a:spcPts val="300"/>
              </a:spcAft>
              <a:buClr>
                <a:schemeClr val="hlink"/>
              </a:buClr>
              <a:buSzPct val="85000"/>
              <a:buBlip>
                <a:blip r:embed="rId3"/>
              </a:buBlip>
              <a:defRPr/>
            </a:pPr>
            <a:r>
              <a:rPr lang="en-US" sz="1200" dirty="0" smtClean="0">
                <a:solidFill>
                  <a:schemeClr val="tx2">
                    <a:lumMod val="85000"/>
                    <a:lumOff val="15000"/>
                  </a:schemeClr>
                </a:solidFill>
              </a:rPr>
              <a:t>Further </a:t>
            </a:r>
            <a:r>
              <a:rPr lang="en-US" sz="1200" dirty="0" smtClean="0">
                <a:solidFill>
                  <a:schemeClr val="tx2">
                    <a:lumMod val="85000"/>
                    <a:lumOff val="15000"/>
                  </a:schemeClr>
                </a:solidFill>
              </a:rPr>
              <a:t>enhancements </a:t>
            </a:r>
            <a:r>
              <a:rPr lang="en-US" sz="1200" dirty="0" smtClean="0">
                <a:solidFill>
                  <a:schemeClr val="tx2">
                    <a:lumMod val="85000"/>
                    <a:lumOff val="15000"/>
                  </a:schemeClr>
                </a:solidFill>
              </a:rPr>
              <a:t>in terms of products and services</a:t>
            </a:r>
          </a:p>
          <a:p>
            <a:endParaRPr lang="el-GR" sz="1200" dirty="0"/>
          </a:p>
        </p:txBody>
      </p:sp>
      <p:sp>
        <p:nvSpPr>
          <p:cNvPr id="3" name="Slide Number Placeholder 2"/>
          <p:cNvSpPr>
            <a:spLocks noGrp="1"/>
          </p:cNvSpPr>
          <p:nvPr>
            <p:ph type="sldNum" sz="quarter" idx="10"/>
          </p:nvPr>
        </p:nvSpPr>
        <p:spPr>
          <a:xfrm>
            <a:off x="6052193" y="4425616"/>
            <a:ext cx="522270" cy="228678"/>
          </a:xfrm>
        </p:spPr>
        <p:txBody>
          <a:bodyPr/>
          <a:lstStyle/>
          <a:p>
            <a:pPr>
              <a:defRPr/>
            </a:pPr>
            <a:r>
              <a:rPr lang="en-US" dirty="0" smtClean="0"/>
              <a:t>Page </a:t>
            </a:r>
            <a:fld id="{8B962063-370D-499A-8CAC-E720129B1768}" type="slidenum">
              <a:rPr lang="el-GR" smtClean="0"/>
              <a:pPr>
                <a:defRPr/>
              </a:pPr>
              <a:t>11</a:t>
            </a:fld>
            <a:endParaRPr lang="el-GR" dirty="0"/>
          </a:p>
        </p:txBody>
      </p:sp>
      <p:sp>
        <p:nvSpPr>
          <p:cNvPr id="11" name="Rectangle 2"/>
          <p:cNvSpPr txBox="1">
            <a:spLocks noChangeArrowheads="1"/>
          </p:cNvSpPr>
          <p:nvPr/>
        </p:nvSpPr>
        <p:spPr bwMode="black">
          <a:xfrm>
            <a:off x="1816026" y="-35495"/>
            <a:ext cx="4854043" cy="68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lvl1pPr algn="r" defTabSz="648288" rtl="0" eaLnBrk="0" fontAlgn="base" hangingPunct="0">
              <a:spcBef>
                <a:spcPct val="0"/>
              </a:spcBef>
              <a:spcAft>
                <a:spcPct val="0"/>
              </a:spcAft>
              <a:tabLst>
                <a:tab pos="6188647" algn="r"/>
              </a:tabLst>
              <a:defRPr sz="2200" b="1">
                <a:solidFill>
                  <a:schemeClr val="tx1">
                    <a:lumMod val="65000"/>
                    <a:lumOff val="35000"/>
                  </a:schemeClr>
                </a:solidFill>
                <a:latin typeface="Calibri" pitchFamily="34" charset="0"/>
                <a:ea typeface="+mj-ea"/>
                <a:cs typeface="Calibri" pitchFamily="34" charset="0"/>
              </a:defRPr>
            </a:lvl1pPr>
            <a:lvl2pPr algn="l" defTabSz="648288" rtl="0" eaLnBrk="0" fontAlgn="base" hangingPunct="0">
              <a:spcBef>
                <a:spcPct val="0"/>
              </a:spcBef>
              <a:spcAft>
                <a:spcPct val="0"/>
              </a:spcAft>
              <a:tabLst>
                <a:tab pos="6188647" algn="r"/>
              </a:tabLst>
              <a:defRPr sz="2100" b="1">
                <a:solidFill>
                  <a:schemeClr val="bg1"/>
                </a:solidFill>
                <a:latin typeface="Verdana" pitchFamily="34" charset="0"/>
              </a:defRPr>
            </a:lvl2pPr>
            <a:lvl3pPr algn="l" defTabSz="648288" rtl="0" eaLnBrk="0" fontAlgn="base" hangingPunct="0">
              <a:spcBef>
                <a:spcPct val="0"/>
              </a:spcBef>
              <a:spcAft>
                <a:spcPct val="0"/>
              </a:spcAft>
              <a:tabLst>
                <a:tab pos="6188647" algn="r"/>
              </a:tabLst>
              <a:defRPr sz="2100" b="1">
                <a:solidFill>
                  <a:schemeClr val="bg1"/>
                </a:solidFill>
                <a:latin typeface="Verdana" pitchFamily="34" charset="0"/>
              </a:defRPr>
            </a:lvl3pPr>
            <a:lvl4pPr algn="l" defTabSz="648288" rtl="0" eaLnBrk="0" fontAlgn="base" hangingPunct="0">
              <a:spcBef>
                <a:spcPct val="0"/>
              </a:spcBef>
              <a:spcAft>
                <a:spcPct val="0"/>
              </a:spcAft>
              <a:tabLst>
                <a:tab pos="6188647" algn="r"/>
              </a:tabLst>
              <a:defRPr sz="2100" b="1">
                <a:solidFill>
                  <a:schemeClr val="bg1"/>
                </a:solidFill>
                <a:latin typeface="Verdana" pitchFamily="34" charset="0"/>
              </a:defRPr>
            </a:lvl4pPr>
            <a:lvl5pPr algn="l" defTabSz="648288" rtl="0" eaLnBrk="0" fontAlgn="base" hangingPunct="0">
              <a:spcBef>
                <a:spcPct val="0"/>
              </a:spcBef>
              <a:spcAft>
                <a:spcPct val="0"/>
              </a:spcAft>
              <a:tabLst>
                <a:tab pos="6188647" algn="r"/>
              </a:tabLst>
              <a:defRPr sz="2100" b="1">
                <a:solidFill>
                  <a:schemeClr val="bg1"/>
                </a:solidFill>
                <a:latin typeface="Verdana" pitchFamily="34" charset="0"/>
              </a:defRPr>
            </a:lvl5pPr>
            <a:lvl6pPr marL="478735" algn="r" defTabSz="648288" rtl="0" fontAlgn="base">
              <a:spcBef>
                <a:spcPct val="0"/>
              </a:spcBef>
              <a:spcAft>
                <a:spcPct val="0"/>
              </a:spcAft>
              <a:tabLst>
                <a:tab pos="6188647" algn="r"/>
              </a:tabLst>
              <a:defRPr sz="2100" b="1">
                <a:solidFill>
                  <a:schemeClr val="bg1"/>
                </a:solidFill>
                <a:latin typeface="Verdana" pitchFamily="34" charset="0"/>
              </a:defRPr>
            </a:lvl6pPr>
            <a:lvl7pPr marL="957470" algn="r" defTabSz="648288" rtl="0" fontAlgn="base">
              <a:spcBef>
                <a:spcPct val="0"/>
              </a:spcBef>
              <a:spcAft>
                <a:spcPct val="0"/>
              </a:spcAft>
              <a:tabLst>
                <a:tab pos="6188647" algn="r"/>
              </a:tabLst>
              <a:defRPr sz="2100" b="1">
                <a:solidFill>
                  <a:schemeClr val="bg1"/>
                </a:solidFill>
                <a:latin typeface="Verdana" pitchFamily="34" charset="0"/>
              </a:defRPr>
            </a:lvl7pPr>
            <a:lvl8pPr marL="1436205" algn="r" defTabSz="648288" rtl="0" fontAlgn="base">
              <a:spcBef>
                <a:spcPct val="0"/>
              </a:spcBef>
              <a:spcAft>
                <a:spcPct val="0"/>
              </a:spcAft>
              <a:tabLst>
                <a:tab pos="6188647" algn="r"/>
              </a:tabLst>
              <a:defRPr sz="2100" b="1">
                <a:solidFill>
                  <a:schemeClr val="bg1"/>
                </a:solidFill>
                <a:latin typeface="Verdana" pitchFamily="34" charset="0"/>
              </a:defRPr>
            </a:lvl8pPr>
            <a:lvl9pPr marL="1914940" algn="r" defTabSz="648288" rtl="0" fontAlgn="base">
              <a:spcBef>
                <a:spcPct val="0"/>
              </a:spcBef>
              <a:spcAft>
                <a:spcPct val="0"/>
              </a:spcAft>
              <a:tabLst>
                <a:tab pos="6188647" algn="r"/>
              </a:tabLst>
              <a:defRPr sz="2100" b="1">
                <a:solidFill>
                  <a:schemeClr val="bg1"/>
                </a:solidFill>
                <a:latin typeface="Verdana" pitchFamily="34" charset="0"/>
              </a:defRPr>
            </a:lvl9pPr>
          </a:lstStyle>
          <a:p>
            <a:pPr eaLnBrk="1" hangingPunct="1"/>
            <a:r>
              <a:rPr lang="en-US" sz="2000" kern="0" dirty="0" smtClean="0"/>
              <a:t>Advantages for HELEX</a:t>
            </a:r>
            <a:endParaRPr lang="el-GR" sz="2000" kern="0" dirty="0" smtClean="0"/>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7994" y="24064"/>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9630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18592" name="Group 32"/>
          <p:cNvGraphicFramePr>
            <a:graphicFrameLocks noGrp="1"/>
          </p:cNvGraphicFramePr>
          <p:nvPr>
            <p:ph sz="half" idx="1"/>
            <p:extLst>
              <p:ext uri="{D42A27DB-BD31-4B8C-83A1-F6EECF244321}">
                <p14:modId xmlns:p14="http://schemas.microsoft.com/office/powerpoint/2010/main" val="183426687"/>
              </p:ext>
            </p:extLst>
          </p:nvPr>
        </p:nvGraphicFramePr>
        <p:xfrm>
          <a:off x="303858" y="756594"/>
          <a:ext cx="6120680" cy="3492999"/>
        </p:xfrm>
        <a:graphic>
          <a:graphicData uri="http://schemas.openxmlformats.org/drawingml/2006/table">
            <a:tbl>
              <a:tblPr firstCol="1"/>
              <a:tblGrid>
                <a:gridCol w="2880320"/>
                <a:gridCol w="3240360"/>
              </a:tblGrid>
              <a:tr h="716478">
                <a:tc>
                  <a:txBody>
                    <a:bodyPr/>
                    <a:lstStyle/>
                    <a:p>
                      <a:pPr marL="0" marR="0" lvl="0" indent="0" algn="l" defTabSz="619125" rtl="0" eaLnBrk="1" fontAlgn="base" latinLnBrk="0" hangingPunct="1">
                        <a:lnSpc>
                          <a:spcPct val="100000"/>
                        </a:lnSpc>
                        <a:spcBef>
                          <a:spcPts val="400"/>
                        </a:spcBef>
                        <a:spcAft>
                          <a:spcPct val="0"/>
                        </a:spcAft>
                        <a:buClr>
                          <a:schemeClr val="hlink"/>
                        </a:buClr>
                        <a:buSzTx/>
                        <a:buFont typeface="Wingdings" pitchFamily="2" charset="2"/>
                        <a:buNone/>
                        <a:tabLst/>
                        <a:defRPr/>
                      </a:pPr>
                      <a:r>
                        <a:rPr kumimoji="0" lang="en-US" sz="1000" b="1" i="0" u="none" strike="noStrike" cap="none" normalizeH="0" baseline="0" dirty="0" smtClean="0">
                          <a:ln>
                            <a:noFill/>
                          </a:ln>
                          <a:solidFill>
                            <a:srgbClr val="6E97C8"/>
                          </a:solidFill>
                          <a:effectLst/>
                          <a:latin typeface="Calibri" pitchFamily="34" charset="0"/>
                          <a:cs typeface="Calibri" pitchFamily="34" charset="0"/>
                        </a:rPr>
                        <a:t>HELEX </a:t>
                      </a:r>
                      <a:r>
                        <a:rPr kumimoji="0" lang="en-US" sz="1000" b="1" i="0" u="none" strike="noStrike" cap="none" normalizeH="0" baseline="0" dirty="0" smtClean="0">
                          <a:ln>
                            <a:noFill/>
                          </a:ln>
                          <a:solidFill>
                            <a:srgbClr val="6E97C8"/>
                          </a:solidFill>
                          <a:effectLst/>
                          <a:latin typeface="Calibri" pitchFamily="34" charset="0"/>
                          <a:cs typeface="Calibri" pitchFamily="34" charset="0"/>
                        </a:rPr>
                        <a:t>IR Presentation and Summary Information</a:t>
                      </a:r>
                      <a:endPar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cap="flat">
                      <a:noFill/>
                    </a:lnL>
                    <a:lnR>
                      <a:noFill/>
                    </a:lnR>
                    <a:lnT w="19050" cap="flat" cmpd="sng" algn="ctr">
                      <a:solidFill>
                        <a:srgbClr val="366092"/>
                      </a:solidFill>
                      <a:prstDash val="solid"/>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pP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3"/>
                        </a:rPr>
                        <a:t>http://www.helex.gr/index.php?option=com_content&amp;task=blogcategory&amp;id=78&amp;Itemid=10179</a:t>
                      </a:r>
                      <a:r>
                        <a:rPr kumimoji="0" lang="en-US" sz="900" b="0" i="0" u="none" strike="noStrike" cap="none" normalizeH="0" baseline="0" dirty="0" smtClean="0">
                          <a:ln>
                            <a:noFill/>
                          </a:ln>
                          <a:solidFill>
                            <a:schemeClr val="tx1"/>
                          </a:solidFill>
                          <a:effectLst/>
                          <a:latin typeface="Calibri" pitchFamily="34" charset="0"/>
                          <a:cs typeface="Calibri" pitchFamily="34" charset="0"/>
                        </a:rPr>
                        <a:t> </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txBody>
                  <a:tcPr marL="91375" marR="91375" marT="45735" marB="45735" anchor="ctr" horzOverflow="overflow">
                    <a:lnL>
                      <a:noFill/>
                    </a:lnL>
                    <a:lnR cap="flat">
                      <a:noFill/>
                    </a:lnR>
                    <a:lnT w="19050" cap="flat" cmpd="sng" algn="ctr">
                      <a:solidFill>
                        <a:srgbClr val="366092"/>
                      </a:solidFill>
                      <a:prstDash val="solid"/>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r>
              <a:tr h="658387">
                <a:tc>
                  <a:txBody>
                    <a:bodyPr/>
                    <a:lstStyle/>
                    <a:p>
                      <a:pPr marL="0" marR="0" lvl="0" indent="0" algn="l" defTabSz="619125" rtl="0" eaLnBrk="1" fontAlgn="base" latinLnBrk="0" hangingPunct="1">
                        <a:lnSpc>
                          <a:spcPct val="100000"/>
                        </a:lnSpc>
                        <a:spcBef>
                          <a:spcPts val="400"/>
                        </a:spcBef>
                        <a:spcAft>
                          <a:spcPct val="0"/>
                        </a:spcAft>
                        <a:buClr>
                          <a:schemeClr val="hlink"/>
                        </a:buClr>
                        <a:buSzTx/>
                        <a:buFont typeface="Wingdings" pitchFamily="2" charset="2"/>
                        <a:buNone/>
                        <a:tabLst/>
                      </a:pPr>
                      <a:r>
                        <a:rPr kumimoji="0" lang="en-US" sz="1000" b="1" i="0" u="none" strike="noStrike" cap="none" normalizeH="0" baseline="0" dirty="0" smtClean="0">
                          <a:ln>
                            <a:noFill/>
                          </a:ln>
                          <a:solidFill>
                            <a:srgbClr val="6E97C8"/>
                          </a:solidFill>
                          <a:effectLst/>
                          <a:latin typeface="Calibri" pitchFamily="34" charset="0"/>
                          <a:cs typeface="Calibri" pitchFamily="34" charset="0"/>
                        </a:rPr>
                        <a:t>ATHEX Fees</a:t>
                      </a:r>
                      <a:r>
                        <a:rPr kumimoji="0" lang="en-US" sz="1000" b="1" i="0" u="none" strike="noStrike" cap="none" normalizeH="0" baseline="0" dirty="0" smtClean="0">
                          <a:ln>
                            <a:noFill/>
                          </a:ln>
                          <a:solidFill>
                            <a:srgbClr val="0070C0"/>
                          </a:solidFill>
                          <a:effectLst/>
                          <a:latin typeface="Calibri" pitchFamily="34" charset="0"/>
                          <a:cs typeface="Calibri" pitchFamily="34" charset="0"/>
                        </a:rPr>
                        <a:t/>
                      </a:r>
                      <a:br>
                        <a:rPr kumimoji="0" lang="en-US" sz="1000" b="1" i="0" u="none" strike="noStrike" cap="none" normalizeH="0" baseline="0" dirty="0" smtClean="0">
                          <a:ln>
                            <a:noFill/>
                          </a:ln>
                          <a:solidFill>
                            <a:srgbClr val="0070C0"/>
                          </a:solidFill>
                          <a:effectLst/>
                          <a:latin typeface="Calibri" pitchFamily="34" charset="0"/>
                          <a:cs typeface="Calibri" pitchFamily="34" charset="0"/>
                        </a:rPr>
                      </a:b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(Cash &amp; Derivative market):</a:t>
                      </a:r>
                      <a:endParaRPr kumimoji="0" lang="el-GR" sz="1000" b="1"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cap="flat">
                      <a:noFill/>
                    </a:lnL>
                    <a:lnR>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ts val="400"/>
                        </a:spcBef>
                        <a:spcAft>
                          <a:spcPct val="0"/>
                        </a:spcAft>
                        <a:buClrTx/>
                        <a:buSzTx/>
                        <a:buFont typeface="Tahoma" pitchFamily="34" charset="0"/>
                        <a:buNone/>
                        <a:tabLst/>
                      </a:pPr>
                      <a:r>
                        <a:rPr kumimoji="0" lang="en-US" sz="9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Resolution No 24:</a:t>
                      </a:r>
                      <a:br>
                        <a:rPr kumimoji="0" lang="en-US" sz="9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b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4"/>
                        </a:rPr>
                        <a:t>http://www.athex.gr/content/en/Ann.asp?AnnID=87040</a:t>
                      </a:r>
                      <a:endParaRPr kumimoji="0" lang="en-US" sz="9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619125" rtl="0" eaLnBrk="1" fontAlgn="base" latinLnBrk="0" hangingPunct="1">
                        <a:lnSpc>
                          <a:spcPct val="100000"/>
                        </a:lnSpc>
                        <a:spcBef>
                          <a:spcPts val="400"/>
                        </a:spcBef>
                        <a:spcAft>
                          <a:spcPct val="0"/>
                        </a:spcAft>
                        <a:buClrTx/>
                        <a:buSzTx/>
                        <a:buFont typeface="Tahoma" pitchFamily="34" charset="0"/>
                        <a:buNone/>
                        <a:tabLst/>
                      </a:pPr>
                      <a:r>
                        <a:rPr kumimoji="0" lang="en-US" sz="9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A summary version of the pricing policy can be found here:</a:t>
                      </a:r>
                      <a:r>
                        <a:rPr kumimoji="0" lang="en-US" sz="900" b="0" i="0" u="none" strike="noStrike" cap="none" normalizeH="0" baseline="0" dirty="0" smtClean="0">
                          <a:ln>
                            <a:noFill/>
                          </a:ln>
                          <a:solidFill>
                            <a:schemeClr val="tx1"/>
                          </a:solidFill>
                          <a:effectLst/>
                          <a:latin typeface="Calibri" pitchFamily="34" charset="0"/>
                          <a:cs typeface="Calibri" pitchFamily="34" charset="0"/>
                        </a:rPr>
                        <a:t/>
                      </a:r>
                      <a:br>
                        <a:rPr kumimoji="0" lang="en-US" sz="900" b="0" i="0" u="none" strike="noStrike" cap="none" normalizeH="0" baseline="0" dirty="0" smtClean="0">
                          <a:ln>
                            <a:noFill/>
                          </a:ln>
                          <a:solidFill>
                            <a:schemeClr val="tx1"/>
                          </a:solidFill>
                          <a:effectLst/>
                          <a:latin typeface="Calibri" pitchFamily="34" charset="0"/>
                          <a:cs typeface="Calibri" pitchFamily="34" charset="0"/>
                        </a:rPr>
                      </a:br>
                      <a:r>
                        <a:rPr kumimoji="0" lang="el-GR" sz="900" b="0" i="0" u="none" strike="noStrike" cap="none" normalizeH="0" baseline="0" dirty="0" smtClean="0">
                          <a:ln>
                            <a:noFill/>
                          </a:ln>
                          <a:solidFill>
                            <a:schemeClr val="tx1"/>
                          </a:solidFill>
                          <a:effectLst/>
                          <a:latin typeface="Calibri" pitchFamily="34" charset="0"/>
                          <a:cs typeface="Calibri" pitchFamily="34" charset="0"/>
                          <a:hlinkClick r:id="rId5"/>
                        </a:rPr>
                        <a:t>http://www.athex.gr/content/en/ann.asp?AnnId=121459</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txBody>
                  <a:tcPr marL="91375" marR="91375" marT="45735" marB="45735" anchor="ctr" horzOverflow="overflow">
                    <a:lnL>
                      <a:noFill/>
                    </a:lnL>
                    <a:lnR cap="flat">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r>
              <a:tr h="377617">
                <a:tc>
                  <a:txBody>
                    <a:bodyPr/>
                    <a:lstStyle/>
                    <a:p>
                      <a:pPr marL="0" marR="0" lvl="0" indent="0" algn="l" defTabSz="619125" rtl="0" eaLnBrk="1" fontAlgn="base" latinLnBrk="0" hangingPunct="1">
                        <a:lnSpc>
                          <a:spcPct val="100000"/>
                        </a:lnSpc>
                        <a:spcBef>
                          <a:spcPts val="400"/>
                        </a:spcBef>
                        <a:spcAft>
                          <a:spcPct val="0"/>
                        </a:spcAft>
                        <a:buClr>
                          <a:schemeClr val="hlink"/>
                        </a:buClr>
                        <a:buSzTx/>
                        <a:buFont typeface="Wingdings" pitchFamily="2" charset="2"/>
                        <a:buNone/>
                        <a:tabLst/>
                      </a:pPr>
                      <a:r>
                        <a:rPr kumimoji="0" lang="en-US" sz="1000" b="1" i="0" u="none" strike="noStrike" cap="none" normalizeH="0" baseline="0" dirty="0" smtClean="0">
                          <a:ln>
                            <a:noFill/>
                          </a:ln>
                          <a:solidFill>
                            <a:srgbClr val="6E97C8"/>
                          </a:solidFill>
                          <a:effectLst/>
                          <a:latin typeface="Calibri" pitchFamily="34" charset="0"/>
                          <a:cs typeface="Calibri" pitchFamily="34" charset="0"/>
                        </a:rPr>
                        <a:t>HELEX / </a:t>
                      </a:r>
                      <a:r>
                        <a:rPr kumimoji="0" lang="en-US" sz="1000" b="1" i="0" u="none" strike="noStrike" cap="none" normalizeH="0" baseline="0" dirty="0" err="1" smtClean="0">
                          <a:ln>
                            <a:noFill/>
                          </a:ln>
                          <a:solidFill>
                            <a:srgbClr val="6E97C8"/>
                          </a:solidFill>
                          <a:effectLst/>
                          <a:latin typeface="Calibri" pitchFamily="34" charset="0"/>
                          <a:cs typeface="Calibri" pitchFamily="34" charset="0"/>
                        </a:rPr>
                        <a:t>ATHEXClear</a:t>
                      </a:r>
                      <a:r>
                        <a:rPr kumimoji="0" lang="en-US" sz="1000" b="1" i="0" u="none" strike="noStrike" cap="none" normalizeH="0" baseline="0" dirty="0" smtClean="0">
                          <a:ln>
                            <a:noFill/>
                          </a:ln>
                          <a:solidFill>
                            <a:srgbClr val="6E97C8"/>
                          </a:solidFill>
                          <a:effectLst/>
                          <a:latin typeface="Calibri" pitchFamily="34" charset="0"/>
                          <a:cs typeface="Calibri" pitchFamily="34" charset="0"/>
                        </a:rPr>
                        <a:t> Fees</a:t>
                      </a:r>
                      <a:r>
                        <a:rPr kumimoji="0" lang="en-US" sz="1000" b="1" i="0" u="none" strike="noStrike" cap="none" normalizeH="0" baseline="0" dirty="0" smtClean="0">
                          <a:ln>
                            <a:noFill/>
                          </a:ln>
                          <a:solidFill>
                            <a:schemeClr val="tx1"/>
                          </a:solidFill>
                          <a:effectLst/>
                          <a:latin typeface="Calibri" pitchFamily="34" charset="0"/>
                          <a:cs typeface="Calibri" pitchFamily="34" charset="0"/>
                        </a:rPr>
                        <a:t/>
                      </a:r>
                      <a:br>
                        <a:rPr kumimoji="0" lang="en-US" sz="1000" b="1" i="0" u="none" strike="noStrike" cap="none" normalizeH="0" baseline="0" dirty="0" smtClean="0">
                          <a:ln>
                            <a:noFill/>
                          </a:ln>
                          <a:solidFill>
                            <a:schemeClr val="tx1"/>
                          </a:solidFill>
                          <a:effectLst/>
                          <a:latin typeface="Calibri" pitchFamily="34" charset="0"/>
                          <a:cs typeface="Calibri" pitchFamily="34" charset="0"/>
                        </a:rPr>
                      </a:b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(Post-trading):</a:t>
                      </a:r>
                      <a:endParaRPr kumimoji="0" lang="el-GR" sz="1000" b="1"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cap="flat">
                      <a:noFill/>
                    </a:lnL>
                    <a:lnR>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pP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6"/>
                        </a:rPr>
                        <a:t>http://www.helex.gr/index.php?option=com_content&amp;task=view&amp;id=682&amp;Itemid=10249&amp;lang=en</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txBody>
                  <a:tcPr marL="91375" marR="91375" marT="45735" marB="45735" anchor="ctr" horzOverflow="overflow">
                    <a:lnL>
                      <a:noFill/>
                    </a:lnL>
                    <a:lnR cap="flat">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r>
              <a:tr h="522843">
                <a:tc>
                  <a:txBody>
                    <a:bodyPr/>
                    <a:lstStyle/>
                    <a:p>
                      <a:pPr marL="0" marR="0" lvl="0" indent="0" algn="l" defTabSz="619125" rtl="0" eaLnBrk="1" fontAlgn="base" latinLnBrk="0" hangingPunct="1">
                        <a:lnSpc>
                          <a:spcPct val="100000"/>
                        </a:lnSpc>
                        <a:spcBef>
                          <a:spcPts val="400"/>
                        </a:spcBef>
                        <a:spcAft>
                          <a:spcPct val="0"/>
                        </a:spcAft>
                        <a:buClr>
                          <a:schemeClr val="hlink"/>
                        </a:buClr>
                        <a:buSzTx/>
                        <a:buFont typeface="Wingdings" pitchFamily="2" charset="2"/>
                        <a:buNone/>
                        <a:tabLst/>
                      </a:pPr>
                      <a:r>
                        <a:rPr kumimoji="0" lang="en-US" sz="1000" b="1" i="0" u="none" strike="noStrike" cap="none" normalizeH="0" baseline="0" dirty="0" err="1" smtClean="0">
                          <a:ln>
                            <a:noFill/>
                          </a:ln>
                          <a:solidFill>
                            <a:srgbClr val="6E97C8"/>
                          </a:solidFill>
                          <a:effectLst/>
                          <a:latin typeface="Calibri" pitchFamily="34" charset="0"/>
                          <a:cs typeface="Calibri" pitchFamily="34" charset="0"/>
                        </a:rPr>
                        <a:t>AξΙΑnumbers</a:t>
                      </a:r>
                      <a:r>
                        <a:rPr kumimoji="0" lang="en-US" sz="1000" b="1" i="0" u="none" strike="noStrike" cap="none" normalizeH="0" baseline="0" dirty="0" smtClean="0">
                          <a:ln>
                            <a:noFill/>
                          </a:ln>
                          <a:solidFill>
                            <a:schemeClr val="tx1"/>
                          </a:solidFill>
                          <a:effectLst/>
                          <a:latin typeface="Calibri" pitchFamily="34" charset="0"/>
                          <a:cs typeface="Calibri" pitchFamily="34" charset="0"/>
                        </a:rPr>
                        <a:t/>
                      </a:r>
                      <a:br>
                        <a:rPr kumimoji="0" lang="en-US" sz="1000" b="1" i="0" u="none" strike="noStrike" cap="none" normalizeH="0" baseline="0" dirty="0" smtClean="0">
                          <a:ln>
                            <a:noFill/>
                          </a:ln>
                          <a:solidFill>
                            <a:schemeClr val="tx1"/>
                          </a:solidFill>
                          <a:effectLst/>
                          <a:latin typeface="Calibri" pitchFamily="34" charset="0"/>
                          <a:cs typeface="Calibri" pitchFamily="34" charset="0"/>
                        </a:rPr>
                      </a:b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ATHEX publication showing investor activity in the cash market.</a:t>
                      </a:r>
                      <a:endParaRPr kumimoji="0" lang="el-GR"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cap="flat">
                      <a:noFill/>
                    </a:lnL>
                    <a:lnR>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pPr>
                      <a:r>
                        <a:rPr kumimoji="0" lang="en-US" sz="900" b="0" i="0" u="none" strike="noStrike" cap="none" normalizeH="0" baseline="0" dirty="0" smtClean="0">
                          <a:ln>
                            <a:noFill/>
                          </a:ln>
                          <a:solidFill>
                            <a:schemeClr val="tx1"/>
                          </a:solidFill>
                          <a:effectLst/>
                          <a:latin typeface="Calibri" pitchFamily="34" charset="0"/>
                          <a:cs typeface="Calibri" pitchFamily="34" charset="0"/>
                        </a:rPr>
                        <a:t/>
                      </a:r>
                      <a:br>
                        <a:rPr kumimoji="0" lang="en-US" sz="900" b="0" i="0" u="none" strike="noStrike" cap="none" normalizeH="0" baseline="0" dirty="0" smtClean="0">
                          <a:ln>
                            <a:noFill/>
                          </a:ln>
                          <a:solidFill>
                            <a:schemeClr val="tx1"/>
                          </a:solidFill>
                          <a:effectLst/>
                          <a:latin typeface="Calibri" pitchFamily="34" charset="0"/>
                          <a:cs typeface="Calibri" pitchFamily="34" charset="0"/>
                        </a:rPr>
                      </a:b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7"/>
                        </a:rPr>
                        <a:t>http://www.helex.gr/index.php?option=com_content&amp;task=section&amp;id=29&amp;Itemid=10375&amp;lang=en</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txBody>
                  <a:tcPr marL="91375" marR="91375" marT="45735" marB="45735" anchor="ctr" horzOverflow="overflow">
                    <a:lnL>
                      <a:noFill/>
                    </a:lnL>
                    <a:lnR cap="flat">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r>
              <a:tr h="522843">
                <a:tc>
                  <a:txBody>
                    <a:bodyPr/>
                    <a:lstStyle/>
                    <a:p>
                      <a:pPr marL="0" marR="0" lvl="0" indent="0" algn="l" defTabSz="619125" rtl="0" eaLnBrk="1" fontAlgn="base" latinLnBrk="0" hangingPunct="1">
                        <a:lnSpc>
                          <a:spcPct val="100000"/>
                        </a:lnSpc>
                        <a:spcBef>
                          <a:spcPts val="400"/>
                        </a:spcBef>
                        <a:spcAft>
                          <a:spcPct val="0"/>
                        </a:spcAft>
                        <a:buClr>
                          <a:schemeClr val="hlink"/>
                        </a:buClr>
                        <a:buSzTx/>
                        <a:buFont typeface="Wingdings" pitchFamily="2" charset="2"/>
                        <a:buNone/>
                        <a:tabLst/>
                      </a:pPr>
                      <a:r>
                        <a:rPr kumimoji="0" lang="en-US" sz="1000" b="1" i="0" u="none" strike="noStrike" cap="none" normalizeH="0" baseline="0" dirty="0" smtClean="0">
                          <a:ln>
                            <a:noFill/>
                          </a:ln>
                          <a:solidFill>
                            <a:srgbClr val="6E97C8"/>
                          </a:solidFill>
                          <a:effectLst/>
                          <a:latin typeface="Calibri" pitchFamily="34" charset="0"/>
                          <a:cs typeface="Calibri" pitchFamily="34" charset="0"/>
                        </a:rPr>
                        <a:t>ADEX Monthly</a:t>
                      </a:r>
                      <a:r>
                        <a:rPr kumimoji="0" lang="en-US" sz="1000" b="1" i="0" u="none" strike="noStrike" cap="none" normalizeH="0" baseline="0" dirty="0" smtClean="0">
                          <a:ln>
                            <a:noFill/>
                          </a:ln>
                          <a:solidFill>
                            <a:schemeClr val="tx1"/>
                          </a:solidFill>
                          <a:effectLst/>
                          <a:latin typeface="Calibri" pitchFamily="34" charset="0"/>
                          <a:cs typeface="Calibri" pitchFamily="34" charset="0"/>
                        </a:rPr>
                        <a:t/>
                      </a:r>
                      <a:br>
                        <a:rPr kumimoji="0" lang="en-US" sz="1000" b="1" i="0" u="none" strike="noStrike" cap="none" normalizeH="0" baseline="0" dirty="0" smtClean="0">
                          <a:ln>
                            <a:noFill/>
                          </a:ln>
                          <a:solidFill>
                            <a:schemeClr val="tx1"/>
                          </a:solidFill>
                          <a:effectLst/>
                          <a:latin typeface="Calibri" pitchFamily="34" charset="0"/>
                          <a:cs typeface="Calibri" pitchFamily="34" charset="0"/>
                        </a:rPr>
                      </a:b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Trading activity statistics of the Athens Exchange derivatives market et al.</a:t>
                      </a:r>
                      <a:endParaRPr kumimoji="0" lang="el-GR"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cap="flat">
                      <a:noFill/>
                    </a:lnL>
                    <a:lnR>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pP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8"/>
                        </a:rPr>
                        <a:t>http://www.helex.gr/index.php?option=com_content&amp;task=section&amp;id=36&amp;Itemid=10376&amp;lang=en</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txBody>
                  <a:tcPr marL="91375" marR="91375" marT="45735" marB="45735" anchor="ctr" horzOverflow="overflow">
                    <a:lnL>
                      <a:noFill/>
                    </a:lnL>
                    <a:lnR cap="flat">
                      <a:noFill/>
                    </a:lnR>
                    <a:lnT w="3175" cap="flat" cmpd="sng" algn="ctr">
                      <a:solidFill>
                        <a:srgbClr val="366092"/>
                      </a:solidFill>
                      <a:prstDash val="sysDash"/>
                      <a:round/>
                      <a:headEnd type="none" w="med" len="med"/>
                      <a:tailEnd type="none" w="med" len="med"/>
                    </a:lnT>
                    <a:lnB w="3175" cap="flat" cmpd="sng" algn="ctr">
                      <a:solidFill>
                        <a:srgbClr val="366092"/>
                      </a:solidFill>
                      <a:prstDash val="sysDash"/>
                      <a:round/>
                      <a:headEnd type="none" w="med" len="med"/>
                      <a:tailEnd type="none" w="med" len="med"/>
                    </a:lnB>
                    <a:lnTlToBr>
                      <a:noFill/>
                    </a:lnTlToBr>
                    <a:lnBlToTr>
                      <a:noFill/>
                    </a:lnBlToTr>
                    <a:noFill/>
                  </a:tcPr>
                </a:tc>
              </a:tr>
              <a:tr h="592001">
                <a:tc>
                  <a:txBody>
                    <a:bodyPr/>
                    <a:lstStyle/>
                    <a:p>
                      <a:pPr marL="0" marR="0" lvl="0" indent="0" algn="l" defTabSz="619125" rtl="0" eaLnBrk="1" fontAlgn="base" latinLnBrk="0" hangingPunct="1">
                        <a:lnSpc>
                          <a:spcPct val="100000"/>
                        </a:lnSpc>
                        <a:spcBef>
                          <a:spcPts val="0"/>
                        </a:spcBef>
                        <a:spcAft>
                          <a:spcPct val="0"/>
                        </a:spcAft>
                        <a:buClr>
                          <a:schemeClr val="hlink"/>
                        </a:buClr>
                        <a:buSzTx/>
                        <a:buFont typeface="Wingdings" pitchFamily="2" charset="2"/>
                        <a:buNone/>
                        <a:tabLst/>
                        <a:defRPr/>
                      </a:pPr>
                      <a:r>
                        <a:rPr kumimoji="0" lang="el-GR" sz="1000" b="1" i="0" u="none" strike="noStrike" cap="none" normalizeH="0" baseline="0" dirty="0" smtClean="0">
                          <a:ln>
                            <a:noFill/>
                          </a:ln>
                          <a:solidFill>
                            <a:srgbClr val="6E97C8"/>
                          </a:solidFill>
                          <a:effectLst/>
                          <a:latin typeface="Calibri" pitchFamily="34" charset="0"/>
                          <a:cs typeface="Calibri" pitchFamily="34" charset="0"/>
                        </a:rPr>
                        <a:t>Χ-ΝΕΤ</a:t>
                      </a:r>
                      <a:endParaRPr kumimoji="0" lang="en-US" sz="1000" b="1" i="0" u="none" strike="noStrike" cap="none" normalizeH="0" baseline="0" dirty="0" smtClean="0">
                        <a:ln>
                          <a:noFill/>
                        </a:ln>
                        <a:solidFill>
                          <a:srgbClr val="6E97C8"/>
                        </a:solidFill>
                        <a:effectLst/>
                        <a:latin typeface="Calibri" pitchFamily="34" charset="0"/>
                        <a:cs typeface="Calibri" pitchFamily="34" charset="0"/>
                      </a:endParaRPr>
                    </a:p>
                    <a:p>
                      <a:pPr marL="0" marR="0" lvl="0" indent="0" algn="l" defTabSz="619125" rtl="0" eaLnBrk="1" fontAlgn="base" latinLnBrk="0" hangingPunct="1">
                        <a:lnSpc>
                          <a:spcPct val="100000"/>
                        </a:lnSpc>
                        <a:spcBef>
                          <a:spcPts val="0"/>
                        </a:spcBef>
                        <a:spcAft>
                          <a:spcPct val="0"/>
                        </a:spcAft>
                        <a:buClr>
                          <a:schemeClr val="hlink"/>
                        </a:buClr>
                        <a:buSzTx/>
                        <a:buFont typeface="Wingdings" pitchFamily="2" charset="2"/>
                        <a:buNone/>
                        <a:tabLst/>
                        <a:defRPr/>
                      </a:pP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A micro site for the  </a:t>
                      </a:r>
                      <a:r>
                        <a:rPr kumimoji="0" lang="el-GR" sz="1000" b="1"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ΧΝΕΤ</a:t>
                      </a:r>
                      <a:r>
                        <a:rPr kumimoji="0" lang="en-US" sz="1000" b="1"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 </a:t>
                      </a:r>
                      <a:r>
                        <a:rPr kumimoji="0" lang="en-US" sz="1000" b="0" i="0" u="none" strike="noStrike" cap="none" normalizeH="0" baseline="0" dirty="0" smtClean="0">
                          <a:ln>
                            <a:noFill/>
                          </a:ln>
                          <a:solidFill>
                            <a:schemeClr val="tx2">
                              <a:lumMod val="75000"/>
                              <a:lumOff val="25000"/>
                            </a:schemeClr>
                          </a:solidFill>
                          <a:effectLst/>
                          <a:latin typeface="Calibri" pitchFamily="34" charset="0"/>
                          <a:cs typeface="Calibri" pitchFamily="34" charset="0"/>
                        </a:rPr>
                        <a:t>suite of services for cross border trading, settlement and custody</a:t>
                      </a:r>
                    </a:p>
                  </a:txBody>
                  <a:tcPr marL="91375" marR="91375" marT="45735" marB="45735" anchor="ctr" horzOverflow="overflow">
                    <a:lnL cap="flat">
                      <a:noFill/>
                    </a:lnL>
                    <a:lnR>
                      <a:noFill/>
                    </a:lnR>
                    <a:lnT w="3175" cap="flat" cmpd="sng" algn="ctr">
                      <a:solidFill>
                        <a:srgbClr val="366092"/>
                      </a:solidFill>
                      <a:prstDash val="sysDash"/>
                      <a:round/>
                      <a:headEnd type="none" w="med" len="med"/>
                      <a:tailEnd type="none" w="med" len="med"/>
                    </a:lnT>
                    <a:lnB w="19050" cap="flat" cmpd="sng" algn="ctr">
                      <a:solidFill>
                        <a:srgbClr val="366092"/>
                      </a:solidFill>
                      <a:prstDash val="solid"/>
                      <a:round/>
                      <a:headEnd type="none" w="med" len="med"/>
                      <a:tailEnd type="none" w="med" len="med"/>
                    </a:lnB>
                    <a:lnTlToBr>
                      <a:noFill/>
                    </a:lnTlToBr>
                    <a:lnBlToTr>
                      <a:noFill/>
                    </a:lnBlToTr>
                    <a:noFill/>
                  </a:tcPr>
                </a:tc>
                <a:tc>
                  <a:txBody>
                    <a:bodyPr/>
                    <a:lstStyle/>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defRPr/>
                      </a:pPr>
                      <a:r>
                        <a:rPr kumimoji="0" lang="en-US" sz="900" b="0" i="0" u="none" strike="noStrike" cap="none" normalizeH="0" baseline="0" dirty="0" smtClean="0">
                          <a:ln>
                            <a:noFill/>
                          </a:ln>
                          <a:solidFill>
                            <a:schemeClr val="tx1"/>
                          </a:solidFill>
                          <a:effectLst/>
                          <a:latin typeface="Calibri" pitchFamily="34" charset="0"/>
                          <a:cs typeface="Calibri" pitchFamily="34" charset="0"/>
                          <a:hlinkClick r:id="rId9"/>
                        </a:rPr>
                        <a:t>www.xnet-markets.net</a:t>
                      </a:r>
                      <a:r>
                        <a:rPr kumimoji="0" lang="en-US" sz="900" b="0" i="0" u="none" strike="noStrike" cap="none" normalizeH="0" baseline="0" dirty="0" smtClean="0">
                          <a:ln>
                            <a:noFill/>
                          </a:ln>
                          <a:solidFill>
                            <a:schemeClr val="tx1"/>
                          </a:solidFill>
                          <a:effectLst/>
                          <a:latin typeface="Calibri" pitchFamily="34" charset="0"/>
                          <a:cs typeface="Calibri" pitchFamily="34" charset="0"/>
                        </a:rPr>
                        <a:t> </a:t>
                      </a:r>
                      <a:endParaRPr kumimoji="0" lang="el-GR" sz="900" b="0" i="0" u="none" strike="noStrike" cap="none" normalizeH="0" baseline="0" dirty="0" smtClean="0">
                        <a:ln>
                          <a:noFill/>
                        </a:ln>
                        <a:solidFill>
                          <a:schemeClr val="tx1"/>
                        </a:solidFill>
                        <a:effectLst/>
                        <a:latin typeface="Calibri" pitchFamily="34" charset="0"/>
                        <a:cs typeface="Calibri" pitchFamily="34" charset="0"/>
                      </a:endParaRPr>
                    </a:p>
                    <a:p>
                      <a:pPr marL="0" marR="0" lvl="0" indent="0" algn="l" defTabSz="619125" rtl="0" eaLnBrk="1" fontAlgn="base" latinLnBrk="0" hangingPunct="1">
                        <a:lnSpc>
                          <a:spcPct val="100000"/>
                        </a:lnSpc>
                        <a:spcBef>
                          <a:spcPct val="50000"/>
                        </a:spcBef>
                        <a:spcAft>
                          <a:spcPct val="0"/>
                        </a:spcAft>
                        <a:buClrTx/>
                        <a:buSzTx/>
                        <a:buFont typeface="Tahoma" pitchFamily="34" charset="0"/>
                        <a:buNone/>
                        <a:tabLst/>
                        <a:defRPr/>
                      </a:pPr>
                      <a:endParaRPr kumimoji="0" lang="en-US" sz="900" b="0" i="0" u="none" strike="noStrike" cap="none" normalizeH="0" baseline="0" dirty="0" smtClean="0">
                        <a:ln>
                          <a:noFill/>
                        </a:ln>
                        <a:solidFill>
                          <a:schemeClr val="tx2">
                            <a:lumMod val="75000"/>
                            <a:lumOff val="25000"/>
                          </a:schemeClr>
                        </a:solidFill>
                        <a:effectLst/>
                        <a:latin typeface="Calibri" pitchFamily="34" charset="0"/>
                        <a:cs typeface="Calibri" pitchFamily="34" charset="0"/>
                      </a:endParaRPr>
                    </a:p>
                  </a:txBody>
                  <a:tcPr marL="91375" marR="91375" marT="45735" marB="45735" anchor="ctr" horzOverflow="overflow">
                    <a:lnL>
                      <a:noFill/>
                    </a:lnL>
                    <a:lnR cap="flat">
                      <a:noFill/>
                    </a:lnR>
                    <a:lnT w="3175" cap="flat" cmpd="sng" algn="ctr">
                      <a:solidFill>
                        <a:srgbClr val="366092"/>
                      </a:solidFill>
                      <a:prstDash val="sysDash"/>
                      <a:round/>
                      <a:headEnd type="none" w="med" len="med"/>
                      <a:tailEnd type="none" w="med" len="med"/>
                    </a:lnT>
                    <a:lnB w="19050" cap="flat" cmpd="sng" algn="ctr">
                      <a:solidFill>
                        <a:srgbClr val="366092"/>
                      </a:solidFill>
                      <a:prstDash val="solid"/>
                      <a:round/>
                      <a:headEnd type="none" w="med" len="med"/>
                      <a:tailEnd type="none" w="med" len="med"/>
                    </a:lnB>
                    <a:lnTlToBr>
                      <a:noFill/>
                    </a:lnTlToBr>
                    <a:lnBlToTr>
                      <a:noFill/>
                    </a:lnBlToTr>
                    <a:noFill/>
                  </a:tcPr>
                </a:tc>
              </a:tr>
            </a:tbl>
          </a:graphicData>
        </a:graphic>
      </p:graphicFrame>
      <p:sp>
        <p:nvSpPr>
          <p:cNvPr id="2" name="Title 1"/>
          <p:cNvSpPr>
            <a:spLocks noGrp="1"/>
          </p:cNvSpPr>
          <p:nvPr>
            <p:ph type="title"/>
          </p:nvPr>
        </p:nvSpPr>
        <p:spPr/>
        <p:txBody>
          <a:bodyPr/>
          <a:lstStyle/>
          <a:p>
            <a:r>
              <a:rPr lang="en-US" dirty="0" smtClean="0"/>
              <a:t>Useful Links</a:t>
            </a:r>
            <a:endParaRPr lang="en-US" sz="1900" dirty="0"/>
          </a:p>
        </p:txBody>
      </p:sp>
      <p:sp>
        <p:nvSpPr>
          <p:cNvPr id="3" name="Slide Number Placeholder 2"/>
          <p:cNvSpPr>
            <a:spLocks noGrp="1"/>
          </p:cNvSpPr>
          <p:nvPr>
            <p:ph type="sldNum" sz="quarter" idx="10"/>
          </p:nvPr>
        </p:nvSpPr>
        <p:spPr/>
        <p:txBody>
          <a:bodyPr/>
          <a:lstStyle/>
          <a:p>
            <a:pPr>
              <a:defRPr/>
            </a:pPr>
            <a:r>
              <a:rPr lang="en-US" smtClean="0"/>
              <a:t>Page </a:t>
            </a:r>
            <a:fld id="{8B962063-370D-499A-8CAC-E720129B1768}" type="slidenum">
              <a:rPr lang="el-GR" smtClean="0"/>
              <a:pPr>
                <a:defRPr/>
              </a:pPr>
              <a:t>12</a:t>
            </a:fld>
            <a:endParaRPr lang="el-GR"/>
          </a:p>
        </p:txBody>
      </p:sp>
    </p:spTree>
    <p:extLst>
      <p:ext uri="{BB962C8B-B14F-4D97-AF65-F5344CB8AC3E}">
        <p14:creationId xmlns:p14="http://schemas.microsoft.com/office/powerpoint/2010/main" val="741592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eaLnBrk="1" hangingPunct="1"/>
            <a:r>
              <a:rPr lang="en-US" dirty="0" smtClean="0"/>
              <a:t>Contact Info</a:t>
            </a:r>
            <a:endParaRPr lang="el-GR" dirty="0" smtClean="0"/>
          </a:p>
        </p:txBody>
      </p:sp>
      <p:sp>
        <p:nvSpPr>
          <p:cNvPr id="19460" name="Rectangle 3"/>
          <p:cNvSpPr>
            <a:spLocks noChangeArrowheads="1"/>
          </p:cNvSpPr>
          <p:nvPr/>
        </p:nvSpPr>
        <p:spPr bwMode="auto">
          <a:xfrm>
            <a:off x="1970268" y="1815876"/>
            <a:ext cx="2358926" cy="93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804" tIns="30900" rIns="61804" bIns="30900">
            <a:spAutoFit/>
          </a:bodyPr>
          <a:lstStyle/>
          <a:p>
            <a:pPr defTabSz="618835">
              <a:spcBef>
                <a:spcPct val="20000"/>
              </a:spcBef>
              <a:buClr>
                <a:schemeClr val="hlink"/>
              </a:buClr>
            </a:pPr>
            <a:r>
              <a:rPr lang="en-US" b="1" dirty="0">
                <a:solidFill>
                  <a:srgbClr val="6E97C8"/>
                </a:solidFill>
                <a:latin typeface="Calibri" pitchFamily="34" charset="0"/>
                <a:cs typeface="Calibri" pitchFamily="34" charset="0"/>
              </a:rPr>
              <a:t>Hellenic Exchanges S.A.</a:t>
            </a:r>
          </a:p>
          <a:p>
            <a:pPr defTabSz="618835">
              <a:spcBef>
                <a:spcPct val="20000"/>
              </a:spcBef>
              <a:buClr>
                <a:schemeClr val="hlink"/>
              </a:buClr>
            </a:pPr>
            <a:r>
              <a:rPr lang="en-US" sz="900" dirty="0">
                <a:solidFill>
                  <a:schemeClr val="tx2">
                    <a:lumMod val="75000"/>
                    <a:lumOff val="25000"/>
                  </a:schemeClr>
                </a:solidFill>
                <a:latin typeface="Calibri" pitchFamily="34" charset="0"/>
                <a:cs typeface="Calibri" pitchFamily="34" charset="0"/>
              </a:rPr>
              <a:t>110 </a:t>
            </a:r>
            <a:r>
              <a:rPr lang="en-US" sz="900" dirty="0" err="1">
                <a:solidFill>
                  <a:schemeClr val="tx2">
                    <a:lumMod val="75000"/>
                    <a:lumOff val="25000"/>
                  </a:schemeClr>
                </a:solidFill>
                <a:latin typeface="Calibri" pitchFamily="34" charset="0"/>
                <a:cs typeface="Calibri" pitchFamily="34" charset="0"/>
              </a:rPr>
              <a:t>Athinon</a:t>
            </a:r>
            <a:r>
              <a:rPr lang="en-US" sz="900" dirty="0">
                <a:solidFill>
                  <a:schemeClr val="tx2">
                    <a:lumMod val="75000"/>
                    <a:lumOff val="25000"/>
                  </a:schemeClr>
                </a:solidFill>
                <a:latin typeface="Calibri" pitchFamily="34" charset="0"/>
                <a:cs typeface="Calibri" pitchFamily="34" charset="0"/>
              </a:rPr>
              <a:t> Ave., 104 42 Athens, Greece</a:t>
            </a:r>
          </a:p>
          <a:p>
            <a:pPr defTabSz="618835">
              <a:spcBef>
                <a:spcPct val="20000"/>
              </a:spcBef>
              <a:buClr>
                <a:schemeClr val="hlink"/>
              </a:buClr>
            </a:pPr>
            <a:r>
              <a:rPr lang="en-US" sz="900" dirty="0">
                <a:solidFill>
                  <a:schemeClr val="tx2">
                    <a:lumMod val="75000"/>
                    <a:lumOff val="25000"/>
                  </a:schemeClr>
                </a:solidFill>
                <a:latin typeface="Calibri" pitchFamily="34" charset="0"/>
                <a:cs typeface="Calibri" pitchFamily="34" charset="0"/>
              </a:rPr>
              <a:t>Tel: +30 210 3366616</a:t>
            </a:r>
          </a:p>
          <a:p>
            <a:pPr defTabSz="618835">
              <a:spcBef>
                <a:spcPct val="20000"/>
              </a:spcBef>
              <a:buClr>
                <a:schemeClr val="hlink"/>
              </a:buClr>
            </a:pPr>
            <a:r>
              <a:rPr lang="en-US" sz="900" dirty="0">
                <a:solidFill>
                  <a:schemeClr val="tx2">
                    <a:lumMod val="75000"/>
                    <a:lumOff val="25000"/>
                  </a:schemeClr>
                </a:solidFill>
                <a:latin typeface="Calibri" pitchFamily="34" charset="0"/>
                <a:cs typeface="Calibri" pitchFamily="34" charset="0"/>
              </a:rPr>
              <a:t>Fax: +30 210 3366333</a:t>
            </a:r>
          </a:p>
          <a:p>
            <a:pPr defTabSz="618835">
              <a:spcBef>
                <a:spcPct val="20000"/>
              </a:spcBef>
              <a:buClr>
                <a:schemeClr val="hlink"/>
              </a:buClr>
            </a:pPr>
            <a:r>
              <a:rPr lang="en-US" dirty="0" smtClean="0">
                <a:solidFill>
                  <a:schemeClr val="accent2"/>
                </a:solidFill>
                <a:latin typeface="Calibri" pitchFamily="34" charset="0"/>
                <a:cs typeface="Calibri" pitchFamily="34" charset="0"/>
                <a:hlinkClick r:id="rId3"/>
              </a:rPr>
              <a:t>www.helex.gr</a:t>
            </a:r>
            <a:endParaRPr lang="en-US" dirty="0">
              <a:solidFill>
                <a:schemeClr val="accent2"/>
              </a:solidFill>
              <a:latin typeface="Calibri" pitchFamily="34" charset="0"/>
              <a:cs typeface="Calibri" pitchFamily="34" charset="0"/>
            </a:endParaRPr>
          </a:p>
        </p:txBody>
      </p:sp>
      <p:sp>
        <p:nvSpPr>
          <p:cNvPr id="19461" name="Rectangle 4"/>
          <p:cNvSpPr>
            <a:spLocks noChangeArrowheads="1"/>
          </p:cNvSpPr>
          <p:nvPr/>
        </p:nvSpPr>
        <p:spPr bwMode="auto">
          <a:xfrm>
            <a:off x="4421201" y="1922599"/>
            <a:ext cx="1935365" cy="100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804" tIns="30900" rIns="61804" bIns="30900">
            <a:spAutoFit/>
          </a:bodyPr>
          <a:lstStyle/>
          <a:p>
            <a:pPr defTabSz="618835">
              <a:spcBef>
                <a:spcPct val="20000"/>
              </a:spcBef>
              <a:buClr>
                <a:schemeClr val="hlink"/>
              </a:buClr>
              <a:tabLst>
                <a:tab pos="787032" algn="l"/>
              </a:tabLst>
            </a:pPr>
            <a:r>
              <a:rPr lang="en-US" dirty="0" smtClean="0">
                <a:solidFill>
                  <a:schemeClr val="tx2">
                    <a:lumMod val="75000"/>
                    <a:lumOff val="25000"/>
                  </a:schemeClr>
                </a:solidFill>
                <a:latin typeface="Calibri" pitchFamily="34" charset="0"/>
                <a:cs typeface="Calibri" pitchFamily="34" charset="0"/>
              </a:rPr>
              <a:t>ISIN:</a:t>
            </a:r>
            <a:r>
              <a:rPr lang="en-US" b="1" dirty="0" smtClean="0">
                <a:solidFill>
                  <a:srgbClr val="0070C0"/>
                </a:solidFill>
                <a:effectLst>
                  <a:outerShdw blurRad="38100" dist="38100" dir="2700000" algn="tl">
                    <a:srgbClr val="000000">
                      <a:alpha val="43137"/>
                    </a:srgbClr>
                  </a:outerShdw>
                </a:effectLst>
                <a:latin typeface="Calibri" pitchFamily="34" charset="0"/>
                <a:cs typeface="Calibri" pitchFamily="34" charset="0"/>
              </a:rPr>
              <a:t>	</a:t>
            </a:r>
            <a:r>
              <a:rPr lang="en-US" b="1" dirty="0" smtClean="0">
                <a:solidFill>
                  <a:srgbClr val="6E97C8"/>
                </a:solidFill>
                <a:latin typeface="Calibri" pitchFamily="34" charset="0"/>
                <a:cs typeface="Calibri" pitchFamily="34" charset="0"/>
              </a:rPr>
              <a:t>GRS395363005</a:t>
            </a:r>
          </a:p>
          <a:p>
            <a:pPr defTabSz="618835">
              <a:spcBef>
                <a:spcPct val="20000"/>
              </a:spcBef>
              <a:buClr>
                <a:schemeClr val="hlink"/>
              </a:buClr>
              <a:tabLst>
                <a:tab pos="787032" algn="l"/>
              </a:tabLst>
            </a:pPr>
            <a:r>
              <a:rPr lang="en-US" dirty="0" smtClean="0">
                <a:solidFill>
                  <a:schemeClr val="tx2">
                    <a:lumMod val="75000"/>
                    <a:lumOff val="25000"/>
                  </a:schemeClr>
                </a:solidFill>
                <a:latin typeface="Calibri" pitchFamily="34" charset="0"/>
                <a:cs typeface="Calibri" pitchFamily="34" charset="0"/>
              </a:rPr>
              <a:t>OASIS:</a:t>
            </a:r>
            <a:r>
              <a:rPr lang="en-US" b="1" dirty="0" smtClean="0">
                <a:solidFill>
                  <a:srgbClr val="0070C0"/>
                </a:solidFill>
                <a:effectLst>
                  <a:outerShdw blurRad="38100" dist="38100" dir="2700000" algn="tl">
                    <a:srgbClr val="000000">
                      <a:alpha val="43137"/>
                    </a:srgbClr>
                  </a:outerShdw>
                </a:effectLst>
                <a:latin typeface="Calibri" pitchFamily="34" charset="0"/>
                <a:cs typeface="Calibri" pitchFamily="34" charset="0"/>
              </a:rPr>
              <a:t>	</a:t>
            </a:r>
            <a:r>
              <a:rPr lang="en-US" b="1" dirty="0" smtClean="0">
                <a:solidFill>
                  <a:srgbClr val="6E97C8"/>
                </a:solidFill>
                <a:latin typeface="Calibri" pitchFamily="34" charset="0"/>
                <a:cs typeface="Calibri" pitchFamily="34" charset="0"/>
              </a:rPr>
              <a:t>EXAE</a:t>
            </a:r>
          </a:p>
          <a:p>
            <a:pPr defTabSz="618835">
              <a:spcBef>
                <a:spcPct val="20000"/>
              </a:spcBef>
              <a:buClr>
                <a:schemeClr val="hlink"/>
              </a:buClr>
              <a:tabLst>
                <a:tab pos="787032" algn="l"/>
              </a:tabLst>
            </a:pPr>
            <a:endParaRPr lang="en-US" b="1" dirty="0" smtClean="0">
              <a:solidFill>
                <a:srgbClr val="0070C0"/>
              </a:solidFill>
              <a:effectLst>
                <a:outerShdw blurRad="38100" dist="38100" dir="2700000" algn="tl">
                  <a:srgbClr val="000000">
                    <a:alpha val="43137"/>
                  </a:srgbClr>
                </a:outerShdw>
              </a:effectLst>
              <a:latin typeface="Calibri" pitchFamily="34" charset="0"/>
              <a:cs typeface="Calibri" pitchFamily="34" charset="0"/>
            </a:endParaRPr>
          </a:p>
          <a:p>
            <a:pPr defTabSz="618835">
              <a:spcBef>
                <a:spcPct val="20000"/>
              </a:spcBef>
              <a:buClr>
                <a:schemeClr val="hlink"/>
              </a:buClr>
              <a:tabLst>
                <a:tab pos="787032" algn="l"/>
              </a:tabLst>
            </a:pPr>
            <a:r>
              <a:rPr lang="en-US" dirty="0" smtClean="0">
                <a:solidFill>
                  <a:schemeClr val="tx2">
                    <a:lumMod val="75000"/>
                    <a:lumOff val="25000"/>
                  </a:schemeClr>
                </a:solidFill>
                <a:latin typeface="Calibri" pitchFamily="34" charset="0"/>
                <a:cs typeface="Calibri" pitchFamily="34" charset="0"/>
              </a:rPr>
              <a:t>Bloomberg:</a:t>
            </a:r>
            <a:r>
              <a:rPr lang="en-US" b="1" dirty="0" smtClean="0">
                <a:solidFill>
                  <a:srgbClr val="0070C0"/>
                </a:solidFill>
                <a:latin typeface="Calibri" pitchFamily="34" charset="0"/>
                <a:cs typeface="Calibri" pitchFamily="34" charset="0"/>
              </a:rPr>
              <a:t>	</a:t>
            </a:r>
            <a:r>
              <a:rPr lang="en-US" b="1" dirty="0" smtClean="0">
                <a:solidFill>
                  <a:srgbClr val="6E97C8"/>
                </a:solidFill>
                <a:latin typeface="Calibri" pitchFamily="34" charset="0"/>
                <a:cs typeface="Calibri" pitchFamily="34" charset="0"/>
              </a:rPr>
              <a:t>EXAE GA</a:t>
            </a:r>
            <a:r>
              <a:rPr lang="en-US" b="1" dirty="0" smtClean="0">
                <a:solidFill>
                  <a:srgbClr val="0070C0"/>
                </a:solidFill>
                <a:effectLst>
                  <a:outerShdw blurRad="38100" dist="38100" dir="2700000" algn="tl">
                    <a:srgbClr val="000000">
                      <a:alpha val="43137"/>
                    </a:srgbClr>
                  </a:outerShdw>
                </a:effectLst>
                <a:latin typeface="Calibri" pitchFamily="34" charset="0"/>
                <a:cs typeface="Calibri" pitchFamily="34" charset="0"/>
              </a:rPr>
              <a:t/>
            </a:r>
            <a:br>
              <a:rPr lang="en-US" b="1" dirty="0" smtClean="0">
                <a:solidFill>
                  <a:srgbClr val="0070C0"/>
                </a:solidFill>
                <a:effectLst>
                  <a:outerShdw blurRad="38100" dist="38100" dir="2700000" algn="tl">
                    <a:srgbClr val="000000">
                      <a:alpha val="43137"/>
                    </a:srgbClr>
                  </a:outerShdw>
                </a:effectLst>
                <a:latin typeface="Calibri" pitchFamily="34" charset="0"/>
                <a:cs typeface="Calibri" pitchFamily="34" charset="0"/>
              </a:rPr>
            </a:br>
            <a:r>
              <a:rPr lang="en-US" dirty="0" smtClean="0">
                <a:solidFill>
                  <a:schemeClr val="tx2">
                    <a:lumMod val="75000"/>
                    <a:lumOff val="25000"/>
                  </a:schemeClr>
                </a:solidFill>
                <a:latin typeface="Calibri" pitchFamily="34" charset="0"/>
                <a:cs typeface="Calibri" pitchFamily="34" charset="0"/>
              </a:rPr>
              <a:t>Reuters:</a:t>
            </a:r>
            <a:r>
              <a:rPr lang="en-US" b="1" dirty="0" smtClean="0">
                <a:latin typeface="Calibri" pitchFamily="34" charset="0"/>
                <a:cs typeface="Calibri" pitchFamily="34" charset="0"/>
              </a:rPr>
              <a:t>	</a:t>
            </a:r>
            <a:r>
              <a:rPr lang="en-US" b="1" dirty="0" smtClean="0">
                <a:solidFill>
                  <a:srgbClr val="6E97C8"/>
                </a:solidFill>
                <a:latin typeface="Calibri" pitchFamily="34" charset="0"/>
                <a:cs typeface="Calibri" pitchFamily="34" charset="0"/>
              </a:rPr>
              <a:t>EXCr.AT</a:t>
            </a:r>
            <a:endParaRPr lang="en-US" b="1" dirty="0">
              <a:solidFill>
                <a:srgbClr val="6E97C8"/>
              </a:solidFill>
              <a:latin typeface="Calibri" pitchFamily="34" charset="0"/>
              <a:cs typeface="Calibri" pitchFamily="34" charset="0"/>
            </a:endParaRPr>
          </a:p>
        </p:txBody>
      </p:sp>
      <p:sp>
        <p:nvSpPr>
          <p:cNvPr id="1222661" name="Text Box 5"/>
          <p:cNvSpPr txBox="1">
            <a:spLocks noChangeArrowheads="1"/>
          </p:cNvSpPr>
          <p:nvPr/>
        </p:nvSpPr>
        <p:spPr bwMode="auto">
          <a:xfrm>
            <a:off x="1954403" y="3358702"/>
            <a:ext cx="4348227" cy="94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804" tIns="30900" rIns="61804" bIns="30900">
            <a:spAutoFit/>
          </a:bodyPr>
          <a:lstStyle>
            <a:lvl1pPr algn="l" defTabSz="619125">
              <a:defRPr sz="2400">
                <a:solidFill>
                  <a:schemeClr val="tx1"/>
                </a:solidFill>
                <a:latin typeface="Times New Roman" pitchFamily="18" charset="0"/>
              </a:defRPr>
            </a:lvl1pPr>
            <a:lvl2pPr marL="309563" algn="l" defTabSz="619125">
              <a:defRPr sz="2400">
                <a:solidFill>
                  <a:schemeClr val="tx1"/>
                </a:solidFill>
                <a:latin typeface="Times New Roman" pitchFamily="18" charset="0"/>
              </a:defRPr>
            </a:lvl2pPr>
            <a:lvl3pPr marL="619125" algn="l" defTabSz="619125">
              <a:defRPr sz="2400">
                <a:solidFill>
                  <a:schemeClr val="tx1"/>
                </a:solidFill>
                <a:latin typeface="Times New Roman" pitchFamily="18" charset="0"/>
              </a:defRPr>
            </a:lvl3pPr>
            <a:lvl4pPr marL="927100" algn="l" defTabSz="619125">
              <a:defRPr sz="2400">
                <a:solidFill>
                  <a:schemeClr val="tx1"/>
                </a:solidFill>
                <a:latin typeface="Times New Roman" pitchFamily="18" charset="0"/>
              </a:defRPr>
            </a:lvl4pPr>
            <a:lvl5pPr marL="1236663" algn="l" defTabSz="619125">
              <a:defRPr sz="2400">
                <a:solidFill>
                  <a:schemeClr val="tx1"/>
                </a:solidFill>
                <a:latin typeface="Times New Roman" pitchFamily="18" charset="0"/>
              </a:defRPr>
            </a:lvl5pPr>
            <a:lvl6pPr marL="1693863" defTabSz="619125" fontAlgn="base">
              <a:spcBef>
                <a:spcPct val="0"/>
              </a:spcBef>
              <a:spcAft>
                <a:spcPct val="0"/>
              </a:spcAft>
              <a:defRPr sz="2400">
                <a:solidFill>
                  <a:schemeClr val="tx1"/>
                </a:solidFill>
                <a:latin typeface="Times New Roman" pitchFamily="18" charset="0"/>
              </a:defRPr>
            </a:lvl6pPr>
            <a:lvl7pPr marL="2151063" defTabSz="619125" fontAlgn="base">
              <a:spcBef>
                <a:spcPct val="0"/>
              </a:spcBef>
              <a:spcAft>
                <a:spcPct val="0"/>
              </a:spcAft>
              <a:defRPr sz="2400">
                <a:solidFill>
                  <a:schemeClr val="tx1"/>
                </a:solidFill>
                <a:latin typeface="Times New Roman" pitchFamily="18" charset="0"/>
              </a:defRPr>
            </a:lvl7pPr>
            <a:lvl8pPr marL="2608263" defTabSz="619125" fontAlgn="base">
              <a:spcBef>
                <a:spcPct val="0"/>
              </a:spcBef>
              <a:spcAft>
                <a:spcPct val="0"/>
              </a:spcAft>
              <a:defRPr sz="2400">
                <a:solidFill>
                  <a:schemeClr val="tx1"/>
                </a:solidFill>
                <a:latin typeface="Times New Roman" pitchFamily="18" charset="0"/>
              </a:defRPr>
            </a:lvl8pPr>
            <a:lvl9pPr marL="3065463" defTabSz="619125" fontAlgn="base">
              <a:spcBef>
                <a:spcPct val="0"/>
              </a:spcBef>
              <a:spcAft>
                <a:spcPct val="0"/>
              </a:spcAft>
              <a:defRPr sz="2400">
                <a:solidFill>
                  <a:schemeClr val="tx1"/>
                </a:solidFill>
                <a:latin typeface="Times New Roman" pitchFamily="18" charset="0"/>
              </a:defRPr>
            </a:lvl9pPr>
          </a:lstStyle>
          <a:p>
            <a:pPr algn="just">
              <a:spcBef>
                <a:spcPct val="50000"/>
              </a:spcBef>
              <a:defRPr/>
            </a:pPr>
            <a:r>
              <a:rPr lang="en-US" sz="1200" b="1" dirty="0">
                <a:solidFill>
                  <a:srgbClr val="6E97C8"/>
                </a:solidFill>
                <a:latin typeface="Calibri" pitchFamily="34" charset="0"/>
                <a:cs typeface="Calibri" pitchFamily="34" charset="0"/>
              </a:rPr>
              <a:t>Disclaimer</a:t>
            </a:r>
          </a:p>
          <a:p>
            <a:pPr algn="just">
              <a:spcBef>
                <a:spcPct val="50000"/>
              </a:spcBef>
              <a:defRPr/>
            </a:pPr>
            <a:r>
              <a:rPr lang="en-US" sz="800" dirty="0">
                <a:solidFill>
                  <a:schemeClr val="tx2">
                    <a:lumMod val="75000"/>
                    <a:lumOff val="25000"/>
                  </a:schemeClr>
                </a:solidFill>
                <a:latin typeface="Calibri" pitchFamily="34" charset="0"/>
                <a:cs typeface="Calibri" pitchFamily="34" charset="0"/>
              </a:rPr>
              <a:t>This presentation was prepared by Hellenic Exchanges S.A. Information contained herein has been obtained from company and external sources believed to be reliable, but not guaranteed as to its accuracy or completeness. Past performance is no guarantee of future results. This presentation is for informational purposes and is not to be construed as an offer to sell or a solicitation to buy shares of HELEX.</a:t>
            </a:r>
            <a:endParaRPr lang="el-GR" sz="800" dirty="0">
              <a:solidFill>
                <a:schemeClr val="tx2">
                  <a:lumMod val="75000"/>
                  <a:lumOff val="25000"/>
                </a:schemeClr>
              </a:solidFill>
              <a:latin typeface="Calibri" pitchFamily="34" charset="0"/>
              <a:cs typeface="Calibri" pitchFamily="34" charset="0"/>
            </a:endParaRPr>
          </a:p>
        </p:txBody>
      </p:sp>
      <p:sp>
        <p:nvSpPr>
          <p:cNvPr id="1222662" name="Rectangle 6"/>
          <p:cNvSpPr>
            <a:spLocks noChangeArrowheads="1"/>
          </p:cNvSpPr>
          <p:nvPr/>
        </p:nvSpPr>
        <p:spPr bwMode="auto">
          <a:xfrm>
            <a:off x="1986132" y="1076692"/>
            <a:ext cx="4533832" cy="485608"/>
          </a:xfrm>
          <a:prstGeom prst="rect">
            <a:avLst/>
          </a:prstGeom>
          <a:noFill/>
          <a:ln>
            <a:noFill/>
          </a:ln>
          <a:effectLst/>
          <a:extLst>
            <a:ext uri="{909E8E84-426E-40DD-AFC4-6F175D3DCCD1}">
              <a14:hiddenFill xmlns:a14="http://schemas.microsoft.com/office/drawing/2010/main">
                <a:solidFill>
                  <a:srgbClr val="6699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813" tIns="30906" rIns="61813" bIns="30906">
            <a:spAutoFit/>
          </a:bodyPr>
          <a:lstStyle/>
          <a:p>
            <a:pPr marL="238014" indent="-238014" defTabSz="618835">
              <a:spcBef>
                <a:spcPct val="50000"/>
              </a:spcBef>
              <a:tabLst>
                <a:tab pos="1258299" algn="l"/>
              </a:tabLst>
              <a:defRPr/>
            </a:pPr>
            <a:r>
              <a:rPr lang="en-US" b="1" dirty="0" err="1" smtClean="0">
                <a:solidFill>
                  <a:srgbClr val="6E97C8"/>
                </a:solidFill>
                <a:latin typeface="Calibri" pitchFamily="34" charset="0"/>
                <a:cs typeface="Calibri" pitchFamily="34" charset="0"/>
              </a:rPr>
              <a:t>Nicos</a:t>
            </a:r>
            <a:r>
              <a:rPr lang="en-US" b="1" dirty="0" smtClean="0">
                <a:solidFill>
                  <a:srgbClr val="6E97C8"/>
                </a:solidFill>
                <a:latin typeface="Calibri" pitchFamily="34" charset="0"/>
                <a:cs typeface="Calibri" pitchFamily="34" charset="0"/>
              </a:rPr>
              <a:t> </a:t>
            </a:r>
            <a:r>
              <a:rPr lang="en-US" b="1" dirty="0" err="1" smtClean="0">
                <a:solidFill>
                  <a:srgbClr val="6E97C8"/>
                </a:solidFill>
                <a:latin typeface="Calibri" pitchFamily="34" charset="0"/>
                <a:cs typeface="Calibri" pitchFamily="34" charset="0"/>
              </a:rPr>
              <a:t>Porfiris</a:t>
            </a:r>
            <a:r>
              <a:rPr lang="en-US" dirty="0" smtClean="0">
                <a:solidFill>
                  <a:schemeClr val="tx1">
                    <a:lumMod val="65000"/>
                    <a:lumOff val="35000"/>
                  </a:schemeClr>
                </a:solidFill>
                <a:latin typeface="Calibri" pitchFamily="34" charset="0"/>
                <a:cs typeface="Calibri" pitchFamily="34" charset="0"/>
              </a:rPr>
              <a:t>, </a:t>
            </a:r>
            <a:r>
              <a:rPr lang="en-US" dirty="0">
                <a:solidFill>
                  <a:schemeClr val="tx1">
                    <a:lumMod val="65000"/>
                    <a:lumOff val="35000"/>
                  </a:schemeClr>
                </a:solidFill>
                <a:latin typeface="Calibri" pitchFamily="34" charset="0"/>
                <a:cs typeface="Calibri" pitchFamily="34" charset="0"/>
              </a:rPr>
              <a:t>	</a:t>
            </a:r>
            <a:r>
              <a:rPr lang="en-US" dirty="0" smtClean="0">
                <a:solidFill>
                  <a:schemeClr val="tx1">
                    <a:lumMod val="65000"/>
                    <a:lumOff val="35000"/>
                  </a:schemeClr>
                </a:solidFill>
                <a:latin typeface="Calibri" pitchFamily="34" charset="0"/>
                <a:cs typeface="Calibri" pitchFamily="34" charset="0"/>
              </a:rPr>
              <a:t>Deputy Chief Operating Officer</a:t>
            </a:r>
          </a:p>
          <a:p>
            <a:pPr marL="238014" indent="-238014" defTabSz="618835">
              <a:spcBef>
                <a:spcPct val="50000"/>
              </a:spcBef>
              <a:tabLst>
                <a:tab pos="1258299" algn="l"/>
              </a:tabLst>
              <a:defRPr/>
            </a:pPr>
            <a:r>
              <a:rPr lang="en-US" dirty="0" smtClean="0">
                <a:solidFill>
                  <a:schemeClr val="tx1">
                    <a:lumMod val="65000"/>
                    <a:lumOff val="35000"/>
                  </a:schemeClr>
                </a:solidFill>
                <a:latin typeface="Calibri" pitchFamily="34" charset="0"/>
                <a:cs typeface="Calibri" pitchFamily="34" charset="0"/>
              </a:rPr>
              <a:t>		</a:t>
            </a:r>
            <a:r>
              <a:rPr lang="en-US" b="1" dirty="0" smtClean="0">
                <a:solidFill>
                  <a:schemeClr val="tx1">
                    <a:lumMod val="65000"/>
                    <a:lumOff val="35000"/>
                  </a:schemeClr>
                </a:solidFill>
                <a:latin typeface="Calibri" pitchFamily="34" charset="0"/>
                <a:cs typeface="Calibri" pitchFamily="34" charset="0"/>
                <a:hlinkClick r:id="rId4"/>
              </a:rPr>
              <a:t>n.porfiris@helex.gr</a:t>
            </a:r>
            <a:r>
              <a:rPr lang="en-US" b="1" dirty="0" smtClean="0">
                <a:solidFill>
                  <a:schemeClr val="tx1">
                    <a:lumMod val="65000"/>
                    <a:lumOff val="35000"/>
                  </a:schemeClr>
                </a:solidFill>
                <a:latin typeface="Calibri" pitchFamily="34" charset="0"/>
                <a:cs typeface="Calibri" pitchFamily="34" charset="0"/>
              </a:rPr>
              <a:t>  </a:t>
            </a:r>
            <a:endParaRPr lang="en-US" b="1" dirty="0">
              <a:solidFill>
                <a:schemeClr val="tx2">
                  <a:lumMod val="75000"/>
                  <a:lumOff val="25000"/>
                </a:schemeClr>
              </a:solidFill>
              <a:latin typeface="Calibri" pitchFamily="34" charset="0"/>
              <a:cs typeface="Calibri" pitchFamily="34" charset="0"/>
            </a:endParaRPr>
          </a:p>
        </p:txBody>
      </p:sp>
      <p:sp>
        <p:nvSpPr>
          <p:cNvPr id="19464" name="Line 7"/>
          <p:cNvSpPr>
            <a:spLocks noChangeShapeType="1"/>
          </p:cNvSpPr>
          <p:nvPr/>
        </p:nvSpPr>
        <p:spPr bwMode="auto">
          <a:xfrm>
            <a:off x="2033723" y="3125669"/>
            <a:ext cx="4256218" cy="1588"/>
          </a:xfrm>
          <a:prstGeom prst="line">
            <a:avLst/>
          </a:prstGeom>
          <a:noFill/>
          <a:ln w="19050">
            <a:solidFill>
              <a:srgbClr val="6E97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98" tIns="45699" rIns="91398" bIns="45699"/>
          <a:lstStyle/>
          <a:p>
            <a:endParaRPr lang="el-GR"/>
          </a:p>
        </p:txBody>
      </p:sp>
      <p:sp>
        <p:nvSpPr>
          <p:cNvPr id="19465" name="Text Box 8"/>
          <p:cNvSpPr txBox="1">
            <a:spLocks noChangeArrowheads="1"/>
          </p:cNvSpPr>
          <p:nvPr/>
        </p:nvSpPr>
        <p:spPr bwMode="auto">
          <a:xfrm>
            <a:off x="221783" y="1116633"/>
            <a:ext cx="1666253" cy="250922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1804" tIns="30900" rIns="61804" bIns="30900">
            <a:spAutoFit/>
          </a:bodyPr>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pPr eaLnBrk="1" hangingPunct="1">
              <a:spcBef>
                <a:spcPts val="1000"/>
              </a:spcBef>
            </a:pPr>
            <a:r>
              <a:rPr lang="en-US" sz="1200" b="1" dirty="0">
                <a:solidFill>
                  <a:srgbClr val="6E97C8"/>
                </a:solidFill>
                <a:latin typeface="Calibri" pitchFamily="34" charset="0"/>
                <a:cs typeface="Calibri" pitchFamily="34" charset="0"/>
              </a:rPr>
              <a:t>Financial Calendar</a:t>
            </a:r>
          </a:p>
          <a:p>
            <a:pPr eaLnBrk="1" hangingPunct="1">
              <a:spcBef>
                <a:spcPts val="600"/>
              </a:spcBef>
            </a:pPr>
            <a:endParaRPr lang="en-US" sz="800" b="1" dirty="0" smtClean="0">
              <a:solidFill>
                <a:schemeClr val="tx2">
                  <a:lumMod val="75000"/>
                  <a:lumOff val="25000"/>
                </a:schemeClr>
              </a:solidFill>
              <a:latin typeface="Calibri" pitchFamily="34" charset="0"/>
              <a:cs typeface="Calibri" pitchFamily="34" charset="0"/>
            </a:endParaRPr>
          </a:p>
          <a:p>
            <a:pPr eaLnBrk="1" hangingPunct="1">
              <a:spcBef>
                <a:spcPts val="600"/>
              </a:spcBef>
            </a:pPr>
            <a:r>
              <a:rPr lang="en-US" sz="800" b="1" dirty="0" smtClean="0">
                <a:solidFill>
                  <a:schemeClr val="tx2">
                    <a:lumMod val="75000"/>
                    <a:lumOff val="25000"/>
                  </a:schemeClr>
                </a:solidFill>
                <a:latin typeface="Calibri" pitchFamily="34" charset="0"/>
                <a:cs typeface="Calibri" pitchFamily="34" charset="0"/>
              </a:rPr>
              <a:t>Q1 </a:t>
            </a:r>
            <a:r>
              <a:rPr lang="en-US" sz="800" b="1" dirty="0">
                <a:solidFill>
                  <a:schemeClr val="tx2">
                    <a:lumMod val="75000"/>
                    <a:lumOff val="25000"/>
                  </a:schemeClr>
                </a:solidFill>
                <a:latin typeface="Calibri" pitchFamily="34" charset="0"/>
                <a:cs typeface="Calibri" pitchFamily="34" charset="0"/>
              </a:rPr>
              <a:t>2013 Results</a:t>
            </a:r>
            <a:br>
              <a:rPr lang="en-US" sz="800" b="1"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Monday May 27</a:t>
            </a:r>
            <a:r>
              <a:rPr lang="en-US" sz="800" baseline="30000" dirty="0">
                <a:solidFill>
                  <a:schemeClr val="tx2">
                    <a:lumMod val="75000"/>
                    <a:lumOff val="25000"/>
                  </a:schemeClr>
                </a:solidFill>
                <a:latin typeface="Calibri" pitchFamily="34" charset="0"/>
                <a:cs typeface="Calibri" pitchFamily="34" charset="0"/>
              </a:rPr>
              <a:t>th</a:t>
            </a:r>
            <a:r>
              <a:rPr lang="en-US" sz="800" dirty="0">
                <a:solidFill>
                  <a:schemeClr val="tx2">
                    <a:lumMod val="75000"/>
                    <a:lumOff val="25000"/>
                  </a:schemeClr>
                </a:solidFill>
                <a:latin typeface="Calibri" pitchFamily="34" charset="0"/>
                <a:cs typeface="Calibri" pitchFamily="34" charset="0"/>
              </a:rPr>
              <a:t> 2013</a:t>
            </a:r>
          </a:p>
          <a:p>
            <a:pPr eaLnBrk="1" hangingPunct="1">
              <a:spcBef>
                <a:spcPts val="600"/>
              </a:spcBef>
            </a:pPr>
            <a:r>
              <a:rPr lang="en-US" sz="800" b="1" dirty="0">
                <a:solidFill>
                  <a:schemeClr val="tx2">
                    <a:lumMod val="75000"/>
                    <a:lumOff val="25000"/>
                  </a:schemeClr>
                </a:solidFill>
                <a:latin typeface="Calibri" pitchFamily="34" charset="0"/>
                <a:cs typeface="Calibri" pitchFamily="34" charset="0"/>
              </a:rPr>
              <a:t>Annual General Meeting</a:t>
            </a:r>
            <a:br>
              <a:rPr lang="en-US" sz="800" b="1"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Wednesday May 29</a:t>
            </a:r>
            <a:r>
              <a:rPr lang="en-US" sz="800" baseline="30000" dirty="0">
                <a:solidFill>
                  <a:schemeClr val="tx2">
                    <a:lumMod val="75000"/>
                    <a:lumOff val="25000"/>
                  </a:schemeClr>
                </a:solidFill>
                <a:latin typeface="Calibri" pitchFamily="34" charset="0"/>
                <a:cs typeface="Calibri" pitchFamily="34" charset="0"/>
              </a:rPr>
              <a:t>th</a:t>
            </a:r>
            <a:r>
              <a:rPr lang="en-US" sz="800" dirty="0">
                <a:solidFill>
                  <a:schemeClr val="tx2">
                    <a:lumMod val="75000"/>
                    <a:lumOff val="25000"/>
                  </a:schemeClr>
                </a:solidFill>
                <a:latin typeface="Calibri" pitchFamily="34" charset="0"/>
                <a:cs typeface="Calibri" pitchFamily="34" charset="0"/>
              </a:rPr>
              <a:t>  2013</a:t>
            </a:r>
          </a:p>
          <a:p>
            <a:pPr eaLnBrk="1" hangingPunct="1">
              <a:spcBef>
                <a:spcPts val="600"/>
              </a:spcBef>
            </a:pPr>
            <a:r>
              <a:rPr lang="en-US" sz="800" b="1" dirty="0">
                <a:solidFill>
                  <a:schemeClr val="tx2">
                    <a:lumMod val="75000"/>
                    <a:lumOff val="25000"/>
                  </a:schemeClr>
                </a:solidFill>
                <a:latin typeface="Calibri" pitchFamily="34" charset="0"/>
                <a:cs typeface="Calibri" pitchFamily="34" charset="0"/>
              </a:rPr>
              <a:t>Dividend</a:t>
            </a:r>
            <a:br>
              <a:rPr lang="en-US" sz="800" b="1"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Record date: Wednesday June 5</a:t>
            </a:r>
            <a:r>
              <a:rPr lang="en-US" sz="800" baseline="30000" dirty="0">
                <a:solidFill>
                  <a:schemeClr val="tx2">
                    <a:lumMod val="75000"/>
                    <a:lumOff val="25000"/>
                  </a:schemeClr>
                </a:solidFill>
                <a:latin typeface="Calibri" pitchFamily="34" charset="0"/>
                <a:cs typeface="Calibri" pitchFamily="34" charset="0"/>
              </a:rPr>
              <a:t>th</a:t>
            </a:r>
            <a:r>
              <a:rPr lang="en-US" sz="800" b="1" dirty="0">
                <a:solidFill>
                  <a:schemeClr val="tx2">
                    <a:lumMod val="75000"/>
                    <a:lumOff val="25000"/>
                  </a:schemeClr>
                </a:solidFill>
                <a:latin typeface="Calibri" pitchFamily="34" charset="0"/>
                <a:cs typeface="Calibri" pitchFamily="34" charset="0"/>
              </a:rPr>
              <a:t/>
            </a:r>
            <a:br>
              <a:rPr lang="en-US" sz="800" b="1"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Ex date:</a:t>
            </a:r>
            <a:r>
              <a:rPr lang="en-US" sz="800" b="1" dirty="0">
                <a:solidFill>
                  <a:schemeClr val="tx2">
                    <a:lumMod val="75000"/>
                    <a:lumOff val="25000"/>
                  </a:schemeClr>
                </a:solidFill>
                <a:latin typeface="Calibri" pitchFamily="34" charset="0"/>
                <a:cs typeface="Calibri" pitchFamily="34" charset="0"/>
              </a:rPr>
              <a:t> </a:t>
            </a:r>
            <a:r>
              <a:rPr lang="en-US" sz="800" dirty="0">
                <a:solidFill>
                  <a:schemeClr val="tx2">
                    <a:lumMod val="75000"/>
                    <a:lumOff val="25000"/>
                  </a:schemeClr>
                </a:solidFill>
                <a:latin typeface="Calibri" pitchFamily="34" charset="0"/>
                <a:cs typeface="Calibri" pitchFamily="34" charset="0"/>
              </a:rPr>
              <a:t>Monday June 3</a:t>
            </a:r>
            <a:r>
              <a:rPr lang="en-US" sz="800" baseline="30000" dirty="0">
                <a:solidFill>
                  <a:schemeClr val="tx2">
                    <a:lumMod val="75000"/>
                    <a:lumOff val="25000"/>
                  </a:schemeClr>
                </a:solidFill>
                <a:latin typeface="Calibri" pitchFamily="34" charset="0"/>
                <a:cs typeface="Calibri" pitchFamily="34" charset="0"/>
              </a:rPr>
              <a:t>rd</a:t>
            </a:r>
            <a:r>
              <a:rPr lang="en-US" sz="800" dirty="0">
                <a:solidFill>
                  <a:schemeClr val="tx2">
                    <a:lumMod val="75000"/>
                    <a:lumOff val="25000"/>
                  </a:schemeClr>
                </a:solidFill>
                <a:latin typeface="Calibri" pitchFamily="34" charset="0"/>
                <a:cs typeface="Calibri" pitchFamily="34" charset="0"/>
              </a:rPr>
              <a:t> </a:t>
            </a:r>
          </a:p>
          <a:p>
            <a:pPr eaLnBrk="1" hangingPunct="1">
              <a:spcBef>
                <a:spcPts val="600"/>
              </a:spcBef>
            </a:pPr>
            <a:r>
              <a:rPr lang="en-US" sz="800" b="1" dirty="0">
                <a:solidFill>
                  <a:schemeClr val="tx2">
                    <a:lumMod val="75000"/>
                    <a:lumOff val="25000"/>
                  </a:schemeClr>
                </a:solidFill>
                <a:latin typeface="Calibri" pitchFamily="34" charset="0"/>
                <a:cs typeface="Calibri" pitchFamily="34" charset="0"/>
              </a:rPr>
              <a:t>Dividend payment</a:t>
            </a:r>
            <a:r>
              <a:rPr lang="en-US" sz="800" dirty="0">
                <a:solidFill>
                  <a:schemeClr val="tx2">
                    <a:lumMod val="75000"/>
                    <a:lumOff val="25000"/>
                  </a:schemeClr>
                </a:solidFill>
                <a:latin typeface="Calibri" pitchFamily="34" charset="0"/>
                <a:cs typeface="Calibri" pitchFamily="34" charset="0"/>
              </a:rPr>
              <a:t/>
            </a:r>
            <a:br>
              <a:rPr lang="en-US" sz="800"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Tuesday June 11</a:t>
            </a:r>
            <a:r>
              <a:rPr lang="en-US" sz="800" baseline="30000" dirty="0">
                <a:solidFill>
                  <a:schemeClr val="tx2">
                    <a:lumMod val="75000"/>
                    <a:lumOff val="25000"/>
                  </a:schemeClr>
                </a:solidFill>
                <a:latin typeface="Calibri" pitchFamily="34" charset="0"/>
                <a:cs typeface="Calibri" pitchFamily="34" charset="0"/>
              </a:rPr>
              <a:t>th</a:t>
            </a:r>
            <a:r>
              <a:rPr lang="en-US" sz="800" dirty="0">
                <a:solidFill>
                  <a:schemeClr val="tx2">
                    <a:lumMod val="75000"/>
                    <a:lumOff val="25000"/>
                  </a:schemeClr>
                </a:solidFill>
                <a:latin typeface="Calibri" pitchFamily="34" charset="0"/>
                <a:cs typeface="Calibri" pitchFamily="34" charset="0"/>
              </a:rPr>
              <a:t> 2013</a:t>
            </a:r>
          </a:p>
          <a:p>
            <a:pPr eaLnBrk="1" hangingPunct="1">
              <a:spcBef>
                <a:spcPts val="600"/>
              </a:spcBef>
            </a:pPr>
            <a:r>
              <a:rPr lang="en-US" sz="800" b="1" dirty="0">
                <a:solidFill>
                  <a:schemeClr val="tx2">
                    <a:lumMod val="75000"/>
                    <a:lumOff val="25000"/>
                  </a:schemeClr>
                </a:solidFill>
                <a:latin typeface="Calibri" pitchFamily="34" charset="0"/>
                <a:cs typeface="Calibri" pitchFamily="34" charset="0"/>
              </a:rPr>
              <a:t>H1 2013 Results</a:t>
            </a:r>
            <a:r>
              <a:rPr lang="en-US" sz="800" dirty="0">
                <a:solidFill>
                  <a:schemeClr val="tx2">
                    <a:lumMod val="75000"/>
                    <a:lumOff val="25000"/>
                  </a:schemeClr>
                </a:solidFill>
                <a:latin typeface="Calibri" pitchFamily="34" charset="0"/>
                <a:cs typeface="Calibri" pitchFamily="34" charset="0"/>
              </a:rPr>
              <a:t/>
            </a:r>
            <a:br>
              <a:rPr lang="en-US" sz="800"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Monday July 29</a:t>
            </a:r>
            <a:r>
              <a:rPr lang="en-US" sz="800" baseline="30000" dirty="0">
                <a:solidFill>
                  <a:schemeClr val="tx2">
                    <a:lumMod val="75000"/>
                    <a:lumOff val="25000"/>
                  </a:schemeClr>
                </a:solidFill>
                <a:latin typeface="Calibri" pitchFamily="34" charset="0"/>
                <a:cs typeface="Calibri" pitchFamily="34" charset="0"/>
              </a:rPr>
              <a:t>th</a:t>
            </a:r>
            <a:r>
              <a:rPr lang="en-US" sz="800" dirty="0">
                <a:solidFill>
                  <a:schemeClr val="tx2">
                    <a:lumMod val="75000"/>
                    <a:lumOff val="25000"/>
                  </a:schemeClr>
                </a:solidFill>
                <a:latin typeface="Calibri" pitchFamily="34" charset="0"/>
                <a:cs typeface="Calibri" pitchFamily="34" charset="0"/>
              </a:rPr>
              <a:t>  2013</a:t>
            </a:r>
          </a:p>
          <a:p>
            <a:pPr eaLnBrk="1" hangingPunct="1">
              <a:spcBef>
                <a:spcPts val="600"/>
              </a:spcBef>
            </a:pPr>
            <a:r>
              <a:rPr lang="en-US" sz="800" b="1" dirty="0">
                <a:solidFill>
                  <a:schemeClr val="tx2">
                    <a:lumMod val="75000"/>
                    <a:lumOff val="25000"/>
                  </a:schemeClr>
                </a:solidFill>
                <a:latin typeface="Calibri" pitchFamily="34" charset="0"/>
                <a:cs typeface="Calibri" pitchFamily="34" charset="0"/>
              </a:rPr>
              <a:t>9M 2013 Results</a:t>
            </a:r>
            <a:br>
              <a:rPr lang="en-US" sz="800" b="1" dirty="0">
                <a:solidFill>
                  <a:schemeClr val="tx2">
                    <a:lumMod val="75000"/>
                    <a:lumOff val="25000"/>
                  </a:schemeClr>
                </a:solidFill>
                <a:latin typeface="Calibri" pitchFamily="34" charset="0"/>
                <a:cs typeface="Calibri" pitchFamily="34" charset="0"/>
              </a:rPr>
            </a:br>
            <a:r>
              <a:rPr lang="en-US" sz="800" dirty="0">
                <a:solidFill>
                  <a:schemeClr val="tx2">
                    <a:lumMod val="75000"/>
                    <a:lumOff val="25000"/>
                  </a:schemeClr>
                </a:solidFill>
                <a:latin typeface="Calibri" pitchFamily="34" charset="0"/>
                <a:cs typeface="Calibri" pitchFamily="34" charset="0"/>
              </a:rPr>
              <a:t>Monday November 25</a:t>
            </a:r>
            <a:r>
              <a:rPr lang="en-US" sz="800" baseline="30000" dirty="0">
                <a:solidFill>
                  <a:schemeClr val="tx2">
                    <a:lumMod val="75000"/>
                    <a:lumOff val="25000"/>
                  </a:schemeClr>
                </a:solidFill>
                <a:latin typeface="Calibri" pitchFamily="34" charset="0"/>
                <a:cs typeface="Calibri" pitchFamily="34" charset="0"/>
              </a:rPr>
              <a:t>th</a:t>
            </a:r>
            <a:r>
              <a:rPr lang="en-US" sz="800" dirty="0">
                <a:solidFill>
                  <a:schemeClr val="tx2">
                    <a:lumMod val="75000"/>
                    <a:lumOff val="25000"/>
                  </a:schemeClr>
                </a:solidFill>
                <a:latin typeface="Calibri" pitchFamily="34" charset="0"/>
                <a:cs typeface="Calibri" pitchFamily="34" charset="0"/>
              </a:rPr>
              <a:t> 2013</a:t>
            </a:r>
          </a:p>
        </p:txBody>
      </p:sp>
      <p:sp>
        <p:nvSpPr>
          <p:cNvPr id="11" name="Line 7"/>
          <p:cNvSpPr>
            <a:spLocks noChangeShapeType="1"/>
          </p:cNvSpPr>
          <p:nvPr/>
        </p:nvSpPr>
        <p:spPr bwMode="auto">
          <a:xfrm>
            <a:off x="2033723" y="1643085"/>
            <a:ext cx="4256218" cy="1588"/>
          </a:xfrm>
          <a:prstGeom prst="line">
            <a:avLst/>
          </a:prstGeom>
          <a:noFill/>
          <a:ln w="19050">
            <a:solidFill>
              <a:srgbClr val="6E97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98" tIns="45699" rIns="91398" bIns="45699"/>
          <a:lstStyle/>
          <a:p>
            <a:endParaRPr lang="el-GR"/>
          </a:p>
        </p:txBody>
      </p:sp>
      <p:sp>
        <p:nvSpPr>
          <p:cNvPr id="2" name="Slide Number Placeholder 1"/>
          <p:cNvSpPr>
            <a:spLocks noGrp="1"/>
          </p:cNvSpPr>
          <p:nvPr>
            <p:ph type="sldNum" sz="quarter" idx="10"/>
          </p:nvPr>
        </p:nvSpPr>
        <p:spPr/>
        <p:txBody>
          <a:bodyPr/>
          <a:lstStyle/>
          <a:p>
            <a:pPr>
              <a:defRPr/>
            </a:pPr>
            <a:r>
              <a:rPr lang="en-US" smtClean="0"/>
              <a:t>Page </a:t>
            </a:r>
            <a:fld id="{8B962063-370D-499A-8CAC-E720129B1768}" type="slidenum">
              <a:rPr lang="el-GR" smtClean="0"/>
              <a:pPr>
                <a:defRPr/>
              </a:pPr>
              <a:t>13</a:t>
            </a:fld>
            <a:endParaRPr lang="el-GR"/>
          </a:p>
        </p:txBody>
      </p:sp>
    </p:spTree>
    <p:extLst>
      <p:ext uri="{BB962C8B-B14F-4D97-AF65-F5344CB8AC3E}">
        <p14:creationId xmlns:p14="http://schemas.microsoft.com/office/powerpoint/2010/main" val="36340793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1457870" y="23821"/>
            <a:ext cx="5198518" cy="684444"/>
          </a:xfrm>
          <a:noFill/>
        </p:spPr>
        <p:txBody>
          <a:bodyPr/>
          <a:lstStyle/>
          <a:p>
            <a:pPr eaLnBrk="1" hangingPunct="1"/>
            <a:r>
              <a:rPr lang="en-US" sz="2000" dirty="0" smtClean="0"/>
              <a:t>Agenda</a:t>
            </a:r>
            <a:endParaRPr lang="el-GR" sz="2000" dirty="0" smtClean="0"/>
          </a:p>
        </p:txBody>
      </p:sp>
      <p:sp>
        <p:nvSpPr>
          <p:cNvPr id="1202194" name="Rectangle 18"/>
          <p:cNvSpPr>
            <a:spLocks noChangeArrowheads="1"/>
          </p:cNvSpPr>
          <p:nvPr/>
        </p:nvSpPr>
        <p:spPr bwMode="auto">
          <a:xfrm>
            <a:off x="87834" y="1044185"/>
            <a:ext cx="5400599" cy="3124798"/>
          </a:xfrm>
          <a:prstGeom prst="rect">
            <a:avLst/>
          </a:prstGeom>
          <a:noFill/>
          <a:ln w="9525" algn="ctr">
            <a:noFill/>
            <a:miter lim="800000"/>
            <a:headEnd/>
            <a:tailEnd/>
          </a:ln>
          <a:effectLst/>
        </p:spPr>
        <p:txBody>
          <a:bodyPr wrap="square" lIns="61819" tIns="30909" rIns="61819" bIns="30909">
            <a:spAutoFit/>
          </a:bodyPr>
          <a:lstStyle/>
          <a:p>
            <a:pPr marL="182494" indent="-182494" algn="l" defTabSz="618891">
              <a:spcBef>
                <a:spcPts val="600"/>
              </a:spcBef>
              <a:buClr>
                <a:schemeClr val="hlink"/>
              </a:buClr>
              <a:buBlip>
                <a:blip r:embed="rId3"/>
              </a:buBlip>
              <a:defRPr/>
            </a:pPr>
            <a:r>
              <a:rPr lang="en-US" sz="1200" b="1" dirty="0" smtClean="0">
                <a:latin typeface="Calibri" pitchFamily="34" charset="0"/>
                <a:cs typeface="Calibri" pitchFamily="34" charset="0"/>
              </a:rPr>
              <a:t>HELEX group</a:t>
            </a:r>
            <a:endParaRPr lang="en-US" sz="1200" dirty="0" smtClean="0">
              <a:latin typeface="Calibri" pitchFamily="34" charset="0"/>
              <a:cs typeface="Calibri" pitchFamily="34" charset="0"/>
            </a:endParaRP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The added value of the current Accounts Structure</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How HELEX reads the challenges ahead</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HELEX’ s business proposition - XNET</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XNET Suite of Services</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Advantages to Members</a:t>
            </a:r>
          </a:p>
          <a:p>
            <a:pPr marL="182494" indent="-182494" algn="l" defTabSz="618891">
              <a:spcBef>
                <a:spcPts val="600"/>
              </a:spcBef>
              <a:buClr>
                <a:schemeClr val="hlink"/>
              </a:buClr>
              <a:buBlip>
                <a:blip r:embed="rId3"/>
              </a:buBlip>
              <a:defRPr/>
            </a:pPr>
            <a:r>
              <a:rPr lang="en-US" sz="1200" b="1" dirty="0" smtClean="0">
                <a:latin typeface="Calibri" pitchFamily="34" charset="0"/>
                <a:cs typeface="Calibri" pitchFamily="34" charset="0"/>
              </a:rPr>
              <a:t>Advantages </a:t>
            </a:r>
            <a:r>
              <a:rPr lang="en-US" sz="1200" b="1" dirty="0">
                <a:latin typeface="Calibri" pitchFamily="34" charset="0"/>
                <a:cs typeface="Calibri" pitchFamily="34" charset="0"/>
              </a:rPr>
              <a:t>to Members’ Clients</a:t>
            </a:r>
            <a:endParaRPr lang="en-US" sz="1200" b="1" dirty="0">
              <a:latin typeface="Calibri" pitchFamily="34" charset="0"/>
              <a:cs typeface="Calibri" pitchFamily="34" charset="0"/>
            </a:endParaRPr>
          </a:p>
          <a:p>
            <a:pPr marL="182494" indent="-182494" algn="l" defTabSz="618891">
              <a:spcBef>
                <a:spcPts val="600"/>
              </a:spcBef>
              <a:buClr>
                <a:schemeClr val="hlink"/>
              </a:buClr>
              <a:buBlip>
                <a:blip r:embed="rId3"/>
              </a:buBlip>
              <a:defRPr/>
            </a:pPr>
            <a:r>
              <a:rPr lang="en-US" sz="1200" b="1" dirty="0" smtClean="0">
                <a:latin typeface="Calibri" pitchFamily="34" charset="0"/>
                <a:cs typeface="Calibri" pitchFamily="34" charset="0"/>
              </a:rPr>
              <a:t>Markets Coverage</a:t>
            </a:r>
          </a:p>
          <a:p>
            <a:pPr marL="182494" indent="-182494" algn="l" defTabSz="618891">
              <a:spcBef>
                <a:spcPts val="600"/>
              </a:spcBef>
              <a:buClr>
                <a:schemeClr val="hlink"/>
              </a:buClr>
              <a:buBlip>
                <a:blip r:embed="rId3"/>
              </a:buBlip>
              <a:defRPr/>
            </a:pPr>
            <a:r>
              <a:rPr lang="en-US" sz="1200" b="1" dirty="0" smtClean="0">
                <a:latin typeface="Calibri" pitchFamily="34" charset="0"/>
                <a:cs typeface="Calibri" pitchFamily="34" charset="0"/>
              </a:rPr>
              <a:t>Advantages </a:t>
            </a:r>
            <a:r>
              <a:rPr lang="en-US" sz="1200" b="1" dirty="0">
                <a:latin typeface="Calibri" pitchFamily="34" charset="0"/>
                <a:cs typeface="Calibri" pitchFamily="34" charset="0"/>
              </a:rPr>
              <a:t>to HELEX</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Useful Links</a:t>
            </a:r>
          </a:p>
          <a:p>
            <a:pPr marL="182494" indent="-182494" algn="l" defTabSz="618891">
              <a:spcBef>
                <a:spcPts val="600"/>
              </a:spcBef>
              <a:buClr>
                <a:schemeClr val="hlink"/>
              </a:buClr>
              <a:buBlip>
                <a:blip r:embed="rId3"/>
              </a:buBlip>
              <a:defRPr/>
            </a:pPr>
            <a:r>
              <a:rPr lang="en-US" sz="1200" b="1" dirty="0">
                <a:latin typeface="Calibri" pitchFamily="34" charset="0"/>
                <a:cs typeface="Calibri" pitchFamily="34" charset="0"/>
              </a:rPr>
              <a:t>Contact Information</a:t>
            </a:r>
            <a:endParaRPr lang="en-US" sz="1200" b="1" dirty="0">
              <a:latin typeface="Calibri" pitchFamily="34" charset="0"/>
              <a:cs typeface="Calibri" pitchFamily="34" charset="0"/>
            </a:endParaRPr>
          </a:p>
          <a:p>
            <a:pPr marL="182494" indent="-182494" algn="l" defTabSz="618891">
              <a:spcBef>
                <a:spcPts val="600"/>
              </a:spcBef>
              <a:buClr>
                <a:schemeClr val="hlink"/>
              </a:buClr>
              <a:buBlip>
                <a:blip r:embed="rId3"/>
              </a:buBlip>
              <a:defRPr/>
            </a:pPr>
            <a:endParaRPr lang="en-US" sz="1200" b="1" dirty="0">
              <a:effectLst>
                <a:outerShdw blurRad="38100" dist="38100" dir="2700000" algn="tl">
                  <a:srgbClr val="C0C0C0"/>
                </a:outerShdw>
              </a:effectLst>
              <a:latin typeface="Calibri" pitchFamily="34" charset="0"/>
              <a:cs typeface="Calibri" pitchFamily="34" charset="0"/>
            </a:endParaRPr>
          </a:p>
        </p:txBody>
      </p:sp>
      <p:sp>
        <p:nvSpPr>
          <p:cNvPr id="2" name="Slide Number Placeholder 1"/>
          <p:cNvSpPr>
            <a:spLocks noGrp="1"/>
          </p:cNvSpPr>
          <p:nvPr>
            <p:ph type="sldNum" sz="quarter" idx="10"/>
          </p:nvPr>
        </p:nvSpPr>
        <p:spPr/>
        <p:txBody>
          <a:bodyPr/>
          <a:lstStyle/>
          <a:p>
            <a:pPr>
              <a:defRPr/>
            </a:pPr>
            <a:r>
              <a:rPr lang="en-US" smtClean="0"/>
              <a:t>Page </a:t>
            </a:r>
            <a:fld id="{8B962063-370D-499A-8CAC-E720129B1768}" type="slidenum">
              <a:rPr lang="el-GR" smtClean="0"/>
              <a:pPr>
                <a:defRPr/>
              </a:pPr>
              <a:t>2</a:t>
            </a:fld>
            <a:endParaRPr lang="el-GR"/>
          </a:p>
        </p:txBody>
      </p:sp>
    </p:spTree>
    <p:extLst>
      <p:ext uri="{BB962C8B-B14F-4D97-AF65-F5344CB8AC3E}">
        <p14:creationId xmlns:p14="http://schemas.microsoft.com/office/powerpoint/2010/main" val="41903297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1457870" y="23821"/>
            <a:ext cx="5198518" cy="684444"/>
          </a:xfrm>
          <a:noFill/>
        </p:spPr>
        <p:txBody>
          <a:bodyPr/>
          <a:lstStyle/>
          <a:p>
            <a:pPr eaLnBrk="1" hangingPunct="1"/>
            <a:r>
              <a:rPr lang="en-US" sz="2000" dirty="0" smtClean="0"/>
              <a:t>What is the structure of HELEX Group</a:t>
            </a:r>
            <a:endParaRPr lang="el-GR" sz="2000" dirty="0" smtClean="0"/>
          </a:p>
        </p:txBody>
      </p:sp>
      <p:sp>
        <p:nvSpPr>
          <p:cNvPr id="4101" name="Text Box 4"/>
          <p:cNvSpPr txBox="1">
            <a:spLocks noChangeArrowheads="1"/>
          </p:cNvSpPr>
          <p:nvPr/>
        </p:nvSpPr>
        <p:spPr bwMode="auto">
          <a:xfrm>
            <a:off x="5041815" y="2108915"/>
            <a:ext cx="548883" cy="21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97" tIns="30901" rIns="61797" bIns="30901">
            <a:spAutoFit/>
          </a:bodyPr>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r>
              <a:rPr lang="en-US" b="1" dirty="0">
                <a:solidFill>
                  <a:srgbClr val="0070C0"/>
                </a:solidFill>
                <a:latin typeface="Calibri" pitchFamily="34" charset="0"/>
                <a:cs typeface="Calibri" pitchFamily="34" charset="0"/>
              </a:rPr>
              <a:t>99.9</a:t>
            </a:r>
            <a:r>
              <a:rPr lang="en-GB" b="1" dirty="0">
                <a:solidFill>
                  <a:srgbClr val="0070C0"/>
                </a:solidFill>
                <a:latin typeface="Calibri" pitchFamily="34" charset="0"/>
                <a:cs typeface="Calibri" pitchFamily="34" charset="0"/>
              </a:rPr>
              <a:t>%</a:t>
            </a:r>
          </a:p>
        </p:txBody>
      </p:sp>
      <p:sp>
        <p:nvSpPr>
          <p:cNvPr id="4102" name="Text Box 5"/>
          <p:cNvSpPr txBox="1">
            <a:spLocks noChangeArrowheads="1"/>
          </p:cNvSpPr>
          <p:nvPr/>
        </p:nvSpPr>
        <p:spPr bwMode="auto">
          <a:xfrm>
            <a:off x="5127004" y="3717327"/>
            <a:ext cx="1225526" cy="567658"/>
          </a:xfrm>
          <a:prstGeom prst="rect">
            <a:avLst/>
          </a:prstGeom>
          <a:solidFill>
            <a:srgbClr val="DDD9C4"/>
          </a:solidFill>
          <a:ln>
            <a:noFill/>
          </a:ln>
          <a:effectLst>
            <a:outerShdw blurRad="50800" dist="50800" dir="5400000" algn="ctr" rotWithShape="0">
              <a:srgbClr val="000000">
                <a:alpha val="35000"/>
              </a:srgbClr>
            </a:outerShdw>
          </a:effectLst>
          <a:scene3d>
            <a:camera prst="orthographicFront"/>
            <a:lightRig rig="threePt" dir="t"/>
          </a:scene3d>
          <a:sp3d>
            <a:bevelT w="63500"/>
          </a:sp3d>
          <a:extLst/>
        </p:spPr>
        <p:txBody>
          <a:bodyPr lIns="61804" tIns="30901" rIns="61804" bIns="30901" anchor="ctr" anchorCtr="0"/>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pPr algn="ctr" eaLnBrk="1" hangingPunct="1"/>
            <a:r>
              <a:rPr lang="en-US" dirty="0">
                <a:latin typeface="Calibri" pitchFamily="34" charset="0"/>
                <a:cs typeface="Calibri" pitchFamily="34" charset="0"/>
              </a:rPr>
              <a:t>Provision of </a:t>
            </a:r>
            <a:endParaRPr lang="en-US" dirty="0" smtClean="0">
              <a:latin typeface="Calibri" pitchFamily="34" charset="0"/>
              <a:cs typeface="Calibri" pitchFamily="34" charset="0"/>
            </a:endParaRPr>
          </a:p>
          <a:p>
            <a:pPr algn="ctr" eaLnBrk="1" hangingPunct="1"/>
            <a:r>
              <a:rPr lang="en-US" b="1" dirty="0" smtClean="0">
                <a:latin typeface="Calibri" pitchFamily="34" charset="0"/>
                <a:cs typeface="Calibri" pitchFamily="34" charset="0"/>
              </a:rPr>
              <a:t>Data Feed </a:t>
            </a:r>
            <a:r>
              <a:rPr lang="en-US" dirty="0" smtClean="0">
                <a:latin typeface="Calibri" pitchFamily="34" charset="0"/>
                <a:cs typeface="Calibri" pitchFamily="34" charset="0"/>
              </a:rPr>
              <a:t>&amp; </a:t>
            </a:r>
            <a:r>
              <a:rPr lang="en-US" dirty="0">
                <a:latin typeface="Calibri" pitchFamily="34" charset="0"/>
                <a:cs typeface="Calibri" pitchFamily="34" charset="0"/>
              </a:rPr>
              <a:t>Software Services</a:t>
            </a:r>
            <a:endParaRPr lang="en-GB" dirty="0">
              <a:latin typeface="Calibri" pitchFamily="34" charset="0"/>
              <a:cs typeface="Calibri" pitchFamily="34" charset="0"/>
            </a:endParaRPr>
          </a:p>
        </p:txBody>
      </p:sp>
      <p:sp>
        <p:nvSpPr>
          <p:cNvPr id="4103" name="Text Box 6"/>
          <p:cNvSpPr txBox="1">
            <a:spLocks noChangeArrowheads="1"/>
          </p:cNvSpPr>
          <p:nvPr/>
        </p:nvSpPr>
        <p:spPr bwMode="auto">
          <a:xfrm>
            <a:off x="3128656" y="2108915"/>
            <a:ext cx="525087" cy="21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797" tIns="30901" rIns="61797" bIns="30901">
            <a:spAutoFit/>
          </a:bodyPr>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r>
              <a:rPr lang="en-US" b="1" dirty="0">
                <a:solidFill>
                  <a:srgbClr val="0070C0"/>
                </a:solidFill>
                <a:latin typeface="Calibri" pitchFamily="34" charset="0"/>
                <a:cs typeface="Calibri" pitchFamily="34" charset="0"/>
              </a:rPr>
              <a:t>100</a:t>
            </a:r>
            <a:r>
              <a:rPr lang="en-GB" b="1" dirty="0">
                <a:solidFill>
                  <a:srgbClr val="0070C0"/>
                </a:solidFill>
                <a:latin typeface="Calibri" pitchFamily="34" charset="0"/>
                <a:cs typeface="Calibri" pitchFamily="34" charset="0"/>
              </a:rPr>
              <a:t>%</a:t>
            </a:r>
          </a:p>
        </p:txBody>
      </p:sp>
      <p:pic>
        <p:nvPicPr>
          <p:cNvPr id="4104" name="Picture 7" descr="EXAE Logo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1618" y="1194206"/>
            <a:ext cx="1094592" cy="77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105" name="Object 8"/>
          <p:cNvGraphicFramePr>
            <a:graphicFrameLocks noGrp="1"/>
          </p:cNvGraphicFramePr>
          <p:nvPr>
            <p:ph sz="quarter" idx="1"/>
            <p:extLst>
              <p:ext uri="{D42A27DB-BD31-4B8C-83A1-F6EECF244321}">
                <p14:modId xmlns:p14="http://schemas.microsoft.com/office/powerpoint/2010/main" val="3843811424"/>
              </p:ext>
            </p:extLst>
          </p:nvPr>
        </p:nvGraphicFramePr>
        <p:xfrm>
          <a:off x="2779656" y="2639321"/>
          <a:ext cx="640891" cy="921062"/>
        </p:xfrm>
        <a:graphic>
          <a:graphicData uri="http://schemas.openxmlformats.org/presentationml/2006/ole">
            <mc:AlternateContent xmlns:mc="http://schemas.openxmlformats.org/markup-compatibility/2006">
              <mc:Choice xmlns:v="urn:schemas-microsoft-com:vml" Requires="v">
                <p:oleObj spid="_x0000_s2082" name="Photo Editor Photo" r:id="rId5" imgW="5409524" imgH="7478169" progId="MSPhotoEd.3">
                  <p:embed/>
                </p:oleObj>
              </mc:Choice>
              <mc:Fallback>
                <p:oleObj name="Photo Editor Photo" r:id="rId5" imgW="5409524" imgH="7478169" progId="MSPhotoEd.3">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9656" y="2639321"/>
                        <a:ext cx="640891" cy="921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106" name="Object 9"/>
          <p:cNvGraphicFramePr>
            <a:graphicFrameLocks/>
          </p:cNvGraphicFramePr>
          <p:nvPr>
            <p:extLst>
              <p:ext uri="{D42A27DB-BD31-4B8C-83A1-F6EECF244321}">
                <p14:modId xmlns:p14="http://schemas.microsoft.com/office/powerpoint/2010/main" val="3473976929"/>
              </p:ext>
            </p:extLst>
          </p:nvPr>
        </p:nvGraphicFramePr>
        <p:xfrm>
          <a:off x="5027537" y="3058562"/>
          <a:ext cx="1132665" cy="374777"/>
        </p:xfrm>
        <a:graphic>
          <a:graphicData uri="http://schemas.openxmlformats.org/presentationml/2006/ole">
            <mc:AlternateContent xmlns:mc="http://schemas.openxmlformats.org/markup-compatibility/2006">
              <mc:Choice xmlns:v="urn:schemas-microsoft-com:vml" Requires="v">
                <p:oleObj spid="_x0000_s2083" name="Bitmap Image" r:id="rId7" imgW="7535327" imgH="2591162" progId="PBrush">
                  <p:embed/>
                </p:oleObj>
              </mc:Choice>
              <mc:Fallback>
                <p:oleObj name="Bitmap Image" r:id="rId7" imgW="7535327" imgH="2591162" progId="PBrush">
                  <p:embed/>
                  <p:pic>
                    <p:nvPicPr>
                      <p:cNvPr id="0" name=""/>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7537" y="3058562"/>
                        <a:ext cx="1132665" cy="374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4107" name="AutoShape 10"/>
          <p:cNvCxnSpPr>
            <a:cxnSpLocks noChangeShapeType="1"/>
          </p:cNvCxnSpPr>
          <p:nvPr/>
        </p:nvCxnSpPr>
        <p:spPr bwMode="auto">
          <a:xfrm rot="16200000">
            <a:off x="3367051" y="1697459"/>
            <a:ext cx="674916" cy="1208810"/>
          </a:xfrm>
          <a:prstGeom prst="bentConnector3">
            <a:avLst>
              <a:gd name="adj1" fmla="val 50116"/>
            </a:avLst>
          </a:prstGeom>
          <a:noFill/>
          <a:ln w="15875">
            <a:solidFill>
              <a:srgbClr val="DDD9C4"/>
            </a:solidFill>
            <a:miter lim="800000"/>
            <a:headEnd/>
            <a:tailEnd/>
          </a:ln>
          <a:extLst>
            <a:ext uri="{909E8E84-426E-40DD-AFC4-6F175D3DCCD1}">
              <a14:hiddenFill xmlns:a14="http://schemas.microsoft.com/office/drawing/2010/main">
                <a:noFill/>
              </a14:hiddenFill>
            </a:ext>
          </a:extLst>
        </p:spPr>
      </p:cxnSp>
      <p:cxnSp>
        <p:nvCxnSpPr>
          <p:cNvPr id="4108" name="AutoShape 11"/>
          <p:cNvCxnSpPr>
            <a:cxnSpLocks noChangeShapeType="1"/>
          </p:cNvCxnSpPr>
          <p:nvPr/>
        </p:nvCxnSpPr>
        <p:spPr bwMode="auto">
          <a:xfrm rot="5400000" flipH="1">
            <a:off x="4404312" y="1869007"/>
            <a:ext cx="1094158" cy="1284956"/>
          </a:xfrm>
          <a:prstGeom prst="bentConnector3">
            <a:avLst>
              <a:gd name="adj1" fmla="val 69662"/>
            </a:avLst>
          </a:prstGeom>
          <a:noFill/>
          <a:ln w="15875">
            <a:solidFill>
              <a:srgbClr val="DDD9C4"/>
            </a:solidFill>
            <a:miter lim="800000"/>
            <a:headEnd/>
            <a:tailEnd/>
          </a:ln>
          <a:extLst>
            <a:ext uri="{909E8E84-426E-40DD-AFC4-6F175D3DCCD1}">
              <a14:hiddenFill xmlns:a14="http://schemas.microsoft.com/office/drawing/2010/main">
                <a:noFill/>
              </a14:hiddenFill>
            </a:ext>
          </a:extLst>
        </p:spPr>
      </p:cxnSp>
      <p:sp>
        <p:nvSpPr>
          <p:cNvPr id="4109" name="Rectangle 12"/>
          <p:cNvSpPr>
            <a:spLocks noChangeArrowheads="1"/>
          </p:cNvSpPr>
          <p:nvPr/>
        </p:nvSpPr>
        <p:spPr bwMode="auto">
          <a:xfrm>
            <a:off x="4632288" y="900609"/>
            <a:ext cx="1936265" cy="775764"/>
          </a:xfrm>
          <a:prstGeom prst="rect">
            <a:avLst/>
          </a:prstGeom>
          <a:solidFill>
            <a:srgbClr val="DDD9C4"/>
          </a:solidFill>
          <a:ln>
            <a:noFill/>
          </a:ln>
          <a:effectLst>
            <a:outerShdw blurRad="50800" dist="50800" dir="5400000" algn="ctr" rotWithShape="0">
              <a:srgbClr val="000000">
                <a:alpha val="35000"/>
              </a:srgbClr>
            </a:outerShdw>
          </a:effectLst>
          <a:scene3d>
            <a:camera prst="orthographicFront"/>
            <a:lightRig rig="threePt" dir="t"/>
          </a:scene3d>
          <a:sp3d>
            <a:bevelT w="63500"/>
          </a:sp3d>
          <a:extLst/>
        </p:spPr>
        <p:txBody>
          <a:bodyPr lIns="61804" tIns="30901" rIns="61804" bIns="30901" anchor="ctr"/>
          <a:lstStyle/>
          <a:p>
            <a:pPr marL="171385" indent="-171385" algn="l" defTabSz="618891">
              <a:buFont typeface="Arial" pitchFamily="34" charset="0"/>
              <a:buChar char="•"/>
            </a:pPr>
            <a:r>
              <a:rPr lang="en-US" sz="1050" dirty="0" smtClean="0">
                <a:latin typeface="Calibri" pitchFamily="34" charset="0"/>
                <a:cs typeface="Calibri" pitchFamily="34" charset="0"/>
              </a:rPr>
              <a:t>Holding Company</a:t>
            </a:r>
          </a:p>
          <a:p>
            <a:pPr marL="171385" indent="-171385" algn="l" defTabSz="618891">
              <a:buFont typeface="Arial" pitchFamily="34" charset="0"/>
              <a:buChar char="•"/>
            </a:pPr>
            <a:r>
              <a:rPr lang="en-US" sz="1050" dirty="0" smtClean="0">
                <a:latin typeface="Calibri" pitchFamily="34" charset="0"/>
                <a:cs typeface="Calibri" pitchFamily="34" charset="0"/>
              </a:rPr>
              <a:t>Corporate Functions  </a:t>
            </a:r>
            <a:endParaRPr lang="en-US" sz="1050" dirty="0">
              <a:latin typeface="Calibri" pitchFamily="34" charset="0"/>
              <a:cs typeface="Calibri" pitchFamily="34" charset="0"/>
            </a:endParaRPr>
          </a:p>
          <a:p>
            <a:pPr marL="171385" indent="-171385" algn="l" defTabSz="618891">
              <a:buFont typeface="Arial" pitchFamily="34" charset="0"/>
              <a:buChar char="•"/>
            </a:pPr>
            <a:r>
              <a:rPr lang="en-US" sz="1050" b="1" dirty="0" smtClean="0">
                <a:latin typeface="Calibri" pitchFamily="34" charset="0"/>
                <a:cs typeface="Calibri" pitchFamily="34" charset="0"/>
              </a:rPr>
              <a:t>Settlement </a:t>
            </a:r>
            <a:r>
              <a:rPr lang="en-US" sz="1050" b="1" dirty="0">
                <a:latin typeface="Calibri" pitchFamily="34" charset="0"/>
                <a:cs typeface="Calibri" pitchFamily="34" charset="0"/>
              </a:rPr>
              <a:t>&amp; </a:t>
            </a:r>
            <a:r>
              <a:rPr lang="en-US" sz="1050" b="1" dirty="0" smtClean="0">
                <a:latin typeface="Calibri" pitchFamily="34" charset="0"/>
                <a:cs typeface="Calibri" pitchFamily="34" charset="0"/>
              </a:rPr>
              <a:t>Registration</a:t>
            </a:r>
          </a:p>
          <a:p>
            <a:pPr algn="l" defTabSz="618891"/>
            <a:r>
              <a:rPr lang="en-US" sz="1050" b="1" dirty="0" smtClean="0">
                <a:latin typeface="Calibri" pitchFamily="34" charset="0"/>
                <a:cs typeface="Calibri" pitchFamily="34" charset="0"/>
              </a:rPr>
              <a:t>         </a:t>
            </a:r>
            <a:r>
              <a:rPr lang="en-US" sz="1050" b="1" dirty="0" smtClean="0">
                <a:solidFill>
                  <a:schemeClr val="accent2">
                    <a:lumMod val="60000"/>
                    <a:lumOff val="40000"/>
                  </a:schemeClr>
                </a:solidFill>
                <a:latin typeface="Calibri" pitchFamily="34" charset="0"/>
                <a:cs typeface="Calibri" pitchFamily="34" charset="0"/>
              </a:rPr>
              <a:t>DIRECT HOLDING structure</a:t>
            </a:r>
            <a:endParaRPr lang="en-US" sz="1050" b="1" dirty="0">
              <a:solidFill>
                <a:schemeClr val="accent2">
                  <a:lumMod val="60000"/>
                  <a:lumOff val="40000"/>
                </a:schemeClr>
              </a:solidFill>
              <a:latin typeface="Calibri" pitchFamily="34" charset="0"/>
              <a:cs typeface="Calibri" pitchFamily="34" charset="0"/>
            </a:endParaRPr>
          </a:p>
        </p:txBody>
      </p:sp>
      <p:sp>
        <p:nvSpPr>
          <p:cNvPr id="4110" name="Rectangle 13"/>
          <p:cNvSpPr>
            <a:spLocks noChangeArrowheads="1"/>
          </p:cNvSpPr>
          <p:nvPr/>
        </p:nvSpPr>
        <p:spPr bwMode="auto">
          <a:xfrm>
            <a:off x="2464098" y="3620727"/>
            <a:ext cx="1189645" cy="736266"/>
          </a:xfrm>
          <a:prstGeom prst="rect">
            <a:avLst/>
          </a:prstGeom>
          <a:solidFill>
            <a:srgbClr val="DDD9C4"/>
          </a:solidFill>
          <a:ln>
            <a:noFill/>
          </a:ln>
          <a:effectLst>
            <a:outerShdw blurRad="50800" dist="50800" dir="5400000" algn="ctr" rotWithShape="0">
              <a:srgbClr val="000000">
                <a:alpha val="35000"/>
              </a:srgbClr>
            </a:outerShdw>
          </a:effectLst>
          <a:scene3d>
            <a:camera prst="orthographicFront"/>
            <a:lightRig rig="threePt" dir="t"/>
          </a:scene3d>
          <a:sp3d>
            <a:bevelT w="63500"/>
          </a:sp3d>
          <a:extLst/>
        </p:spPr>
        <p:txBody>
          <a:bodyPr lIns="61804" tIns="30901" rIns="61804" bIns="30901" anchor="ctr" anchorCtr="0"/>
          <a:lstStyle/>
          <a:p>
            <a:pPr algn="ctr" defTabSz="618891"/>
            <a:r>
              <a:rPr lang="en-US" dirty="0" smtClean="0">
                <a:latin typeface="Calibri" pitchFamily="34" charset="0"/>
                <a:cs typeface="Calibri" pitchFamily="34" charset="0"/>
              </a:rPr>
              <a:t>Securities </a:t>
            </a:r>
            <a:r>
              <a:rPr lang="en-US" dirty="0">
                <a:latin typeface="Calibri" pitchFamily="34" charset="0"/>
                <a:cs typeface="Calibri" pitchFamily="34" charset="0"/>
              </a:rPr>
              <a:t>&amp; Derivatives Markets </a:t>
            </a:r>
            <a:r>
              <a:rPr lang="en-US" b="1" dirty="0" smtClean="0">
                <a:latin typeface="Calibri" pitchFamily="34" charset="0"/>
                <a:cs typeface="Calibri" pitchFamily="34" charset="0"/>
              </a:rPr>
              <a:t>Listing &amp; Trading</a:t>
            </a:r>
            <a:endParaRPr lang="en-US" b="1" dirty="0">
              <a:latin typeface="Calibri" pitchFamily="34" charset="0"/>
              <a:cs typeface="Calibri" pitchFamily="34" charset="0"/>
            </a:endParaRPr>
          </a:p>
        </p:txBody>
      </p:sp>
      <p:pic>
        <p:nvPicPr>
          <p:cNvPr id="4111" name="Picture 14" descr="HELEX clear - FINAL"/>
          <p:cNvPicPr preferRelativeResize="0">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94988" y="2721898"/>
            <a:ext cx="1226260" cy="53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2" name="Rectangle 15"/>
          <p:cNvSpPr>
            <a:spLocks noChangeArrowheads="1"/>
          </p:cNvSpPr>
          <p:nvPr/>
        </p:nvSpPr>
        <p:spPr bwMode="auto">
          <a:xfrm>
            <a:off x="3720774" y="3714748"/>
            <a:ext cx="1337306" cy="570237"/>
          </a:xfrm>
          <a:prstGeom prst="rect">
            <a:avLst/>
          </a:prstGeom>
          <a:solidFill>
            <a:srgbClr val="DDD9C4"/>
          </a:solidFill>
          <a:ln>
            <a:noFill/>
          </a:ln>
          <a:effectLst>
            <a:outerShdw blurRad="50800" dist="50800" dir="5400000" algn="ctr" rotWithShape="0">
              <a:srgbClr val="000000">
                <a:alpha val="35000"/>
              </a:srgbClr>
            </a:outerShdw>
          </a:effectLst>
          <a:scene3d>
            <a:camera prst="orthographicFront"/>
            <a:lightRig rig="threePt" dir="t"/>
          </a:scene3d>
          <a:sp3d>
            <a:bevelT w="63500"/>
          </a:sp3d>
          <a:extLst/>
        </p:spPr>
        <p:txBody>
          <a:bodyPr wrap="square" lIns="61804" tIns="30901" rIns="61804" bIns="30901" anchor="ctr" anchorCtr="0">
            <a:spAutoFit/>
          </a:bodyPr>
          <a:lstStyle/>
          <a:p>
            <a:pPr algn="ctr" defTabSz="618891"/>
            <a:r>
              <a:rPr lang="en-US" dirty="0" smtClean="0">
                <a:latin typeface="Calibri" pitchFamily="34" charset="0"/>
                <a:cs typeface="Calibri" pitchFamily="34" charset="0"/>
              </a:rPr>
              <a:t>Securities </a:t>
            </a:r>
            <a:r>
              <a:rPr lang="en-US" dirty="0">
                <a:latin typeface="Calibri" pitchFamily="34" charset="0"/>
                <a:cs typeface="Calibri" pitchFamily="34" charset="0"/>
              </a:rPr>
              <a:t>&amp; Derivatives Markets</a:t>
            </a:r>
          </a:p>
          <a:p>
            <a:pPr algn="ctr" defTabSz="618891"/>
            <a:r>
              <a:rPr lang="en-US" b="1" dirty="0">
                <a:latin typeface="Calibri" pitchFamily="34" charset="0"/>
                <a:cs typeface="Calibri" pitchFamily="34" charset="0"/>
              </a:rPr>
              <a:t>Clearing</a:t>
            </a:r>
          </a:p>
        </p:txBody>
      </p:sp>
      <p:cxnSp>
        <p:nvCxnSpPr>
          <p:cNvPr id="4113" name="AutoShape 16"/>
          <p:cNvCxnSpPr>
            <a:cxnSpLocks noChangeShapeType="1"/>
          </p:cNvCxnSpPr>
          <p:nvPr/>
        </p:nvCxnSpPr>
        <p:spPr bwMode="auto">
          <a:xfrm rot="16200000">
            <a:off x="3930165" y="2343152"/>
            <a:ext cx="757494" cy="0"/>
          </a:xfrm>
          <a:prstGeom prst="straightConnector1">
            <a:avLst/>
          </a:prstGeom>
          <a:noFill/>
          <a:ln w="15875">
            <a:solidFill>
              <a:srgbClr val="DDD9C4"/>
            </a:solidFill>
            <a:round/>
            <a:headEnd/>
            <a:tailEnd/>
          </a:ln>
          <a:extLst>
            <a:ext uri="{909E8E84-426E-40DD-AFC4-6F175D3DCCD1}">
              <a14:hiddenFill xmlns:a14="http://schemas.microsoft.com/office/drawing/2010/main">
                <a:noFill/>
              </a14:hiddenFill>
            </a:ext>
          </a:extLst>
        </p:spPr>
      </p:cxnSp>
      <p:sp>
        <p:nvSpPr>
          <p:cNvPr id="4114" name="Text Box 17"/>
          <p:cNvSpPr txBox="1">
            <a:spLocks noChangeArrowheads="1"/>
          </p:cNvSpPr>
          <p:nvPr/>
        </p:nvSpPr>
        <p:spPr bwMode="auto">
          <a:xfrm>
            <a:off x="4280357" y="2429699"/>
            <a:ext cx="525087" cy="2162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61797" tIns="30901" rIns="61797" bIns="30901">
            <a:spAutoFit/>
          </a:bodyPr>
          <a:lstStyle>
            <a:lvl1pPr defTabSz="619125" eaLnBrk="0" hangingPunct="0">
              <a:defRPr sz="1000">
                <a:solidFill>
                  <a:schemeClr val="tx1"/>
                </a:solidFill>
                <a:latin typeface="Verdana" pitchFamily="34" charset="0"/>
              </a:defRPr>
            </a:lvl1pPr>
            <a:lvl2pPr marL="742950" indent="-285750" defTabSz="619125" eaLnBrk="0" hangingPunct="0">
              <a:defRPr sz="1000">
                <a:solidFill>
                  <a:schemeClr val="tx1"/>
                </a:solidFill>
                <a:latin typeface="Verdana" pitchFamily="34" charset="0"/>
              </a:defRPr>
            </a:lvl2pPr>
            <a:lvl3pPr marL="1143000" indent="-228600" defTabSz="619125" eaLnBrk="0" hangingPunct="0">
              <a:defRPr sz="1000">
                <a:solidFill>
                  <a:schemeClr val="tx1"/>
                </a:solidFill>
                <a:latin typeface="Verdana" pitchFamily="34" charset="0"/>
              </a:defRPr>
            </a:lvl3pPr>
            <a:lvl4pPr marL="1600200" indent="-228600" defTabSz="619125" eaLnBrk="0" hangingPunct="0">
              <a:defRPr sz="1000">
                <a:solidFill>
                  <a:schemeClr val="tx1"/>
                </a:solidFill>
                <a:latin typeface="Verdana" pitchFamily="34" charset="0"/>
              </a:defRPr>
            </a:lvl4pPr>
            <a:lvl5pPr marL="2057400" indent="-228600" defTabSz="619125" eaLnBrk="0" hangingPunct="0">
              <a:defRPr sz="1000">
                <a:solidFill>
                  <a:schemeClr val="tx1"/>
                </a:solidFill>
                <a:latin typeface="Verdana" pitchFamily="34" charset="0"/>
              </a:defRPr>
            </a:lvl5pPr>
            <a:lvl6pPr marL="2514600" indent="-228600" algn="ctr" defTabSz="619125" eaLnBrk="0" fontAlgn="base" hangingPunct="0">
              <a:spcBef>
                <a:spcPct val="0"/>
              </a:spcBef>
              <a:spcAft>
                <a:spcPct val="0"/>
              </a:spcAft>
              <a:defRPr sz="1000">
                <a:solidFill>
                  <a:schemeClr val="tx1"/>
                </a:solidFill>
                <a:latin typeface="Verdana" pitchFamily="34" charset="0"/>
              </a:defRPr>
            </a:lvl6pPr>
            <a:lvl7pPr marL="2971800" indent="-228600" algn="ctr" defTabSz="619125" eaLnBrk="0" fontAlgn="base" hangingPunct="0">
              <a:spcBef>
                <a:spcPct val="0"/>
              </a:spcBef>
              <a:spcAft>
                <a:spcPct val="0"/>
              </a:spcAft>
              <a:defRPr sz="1000">
                <a:solidFill>
                  <a:schemeClr val="tx1"/>
                </a:solidFill>
                <a:latin typeface="Verdana" pitchFamily="34" charset="0"/>
              </a:defRPr>
            </a:lvl7pPr>
            <a:lvl8pPr marL="3429000" indent="-228600" algn="ctr" defTabSz="619125" eaLnBrk="0" fontAlgn="base" hangingPunct="0">
              <a:spcBef>
                <a:spcPct val="0"/>
              </a:spcBef>
              <a:spcAft>
                <a:spcPct val="0"/>
              </a:spcAft>
              <a:defRPr sz="1000">
                <a:solidFill>
                  <a:schemeClr val="tx1"/>
                </a:solidFill>
                <a:latin typeface="Verdana" pitchFamily="34" charset="0"/>
              </a:defRPr>
            </a:lvl8pPr>
            <a:lvl9pPr marL="3886200" indent="-228600" algn="ctr" defTabSz="619125" eaLnBrk="0" fontAlgn="base" hangingPunct="0">
              <a:spcBef>
                <a:spcPct val="0"/>
              </a:spcBef>
              <a:spcAft>
                <a:spcPct val="0"/>
              </a:spcAft>
              <a:defRPr sz="1000">
                <a:solidFill>
                  <a:schemeClr val="tx1"/>
                </a:solidFill>
                <a:latin typeface="Verdana" pitchFamily="34" charset="0"/>
              </a:defRPr>
            </a:lvl9pPr>
          </a:lstStyle>
          <a:p>
            <a:r>
              <a:rPr lang="en-US" b="1" dirty="0">
                <a:solidFill>
                  <a:srgbClr val="0070C0"/>
                </a:solidFill>
                <a:latin typeface="Calibri" pitchFamily="34" charset="0"/>
                <a:cs typeface="Calibri" pitchFamily="34" charset="0"/>
              </a:rPr>
              <a:t>100</a:t>
            </a:r>
            <a:r>
              <a:rPr lang="en-GB" b="1" dirty="0">
                <a:solidFill>
                  <a:srgbClr val="0070C0"/>
                </a:solidFill>
                <a:latin typeface="Calibri" pitchFamily="34" charset="0"/>
                <a:cs typeface="Calibri" pitchFamily="34" charset="0"/>
              </a:rPr>
              <a:t>%</a:t>
            </a:r>
          </a:p>
        </p:txBody>
      </p:sp>
      <p:sp>
        <p:nvSpPr>
          <p:cNvPr id="1202194" name="Rectangle 18"/>
          <p:cNvSpPr>
            <a:spLocks noChangeArrowheads="1"/>
          </p:cNvSpPr>
          <p:nvPr/>
        </p:nvSpPr>
        <p:spPr bwMode="auto">
          <a:xfrm>
            <a:off x="87835" y="1044185"/>
            <a:ext cx="2880320" cy="3340242"/>
          </a:xfrm>
          <a:prstGeom prst="rect">
            <a:avLst/>
          </a:prstGeom>
          <a:noFill/>
          <a:ln w="9525" algn="ctr">
            <a:noFill/>
            <a:miter lim="800000"/>
            <a:headEnd/>
            <a:tailEnd/>
          </a:ln>
          <a:effectLst/>
        </p:spPr>
        <p:txBody>
          <a:bodyPr wrap="square" lIns="61819" tIns="30909" rIns="61819" bIns="30909">
            <a:spAutoFit/>
          </a:bodyPr>
          <a:lstStyle/>
          <a:p>
            <a:pPr marL="182494" indent="-182494" algn="l" defTabSz="618891">
              <a:spcBef>
                <a:spcPts val="600"/>
              </a:spcBef>
              <a:buClr>
                <a:schemeClr val="hlink"/>
              </a:buClr>
              <a:buBlip>
                <a:blip r:embed="rId10"/>
              </a:buBlip>
              <a:defRPr/>
            </a:pPr>
            <a:r>
              <a:rPr lang="en-US" sz="1200" b="1" dirty="0">
                <a:latin typeface="Calibri" pitchFamily="34" charset="0"/>
                <a:cs typeface="Calibri" pitchFamily="34" charset="0"/>
              </a:rPr>
              <a:t>Operator </a:t>
            </a:r>
            <a:r>
              <a:rPr lang="en-US" sz="1200" dirty="0">
                <a:latin typeface="Calibri" pitchFamily="34" charset="0"/>
                <a:cs typeface="Calibri" pitchFamily="34" charset="0"/>
              </a:rPr>
              <a:t>of the</a:t>
            </a:r>
            <a:r>
              <a:rPr lang="en-US" sz="1200" b="1" dirty="0">
                <a:latin typeface="Calibri" pitchFamily="34" charset="0"/>
                <a:cs typeface="Calibri" pitchFamily="34" charset="0"/>
              </a:rPr>
              <a:t> Greek </a:t>
            </a:r>
            <a:r>
              <a:rPr lang="en-US" sz="1200" b="1" dirty="0" smtClean="0">
                <a:latin typeface="Calibri" pitchFamily="34" charset="0"/>
                <a:cs typeface="Calibri" pitchFamily="34" charset="0"/>
              </a:rPr>
              <a:t>Securities, Derivatives </a:t>
            </a:r>
            <a:r>
              <a:rPr lang="en-US" sz="1200" b="1" dirty="0">
                <a:latin typeface="Calibri" pitchFamily="34" charset="0"/>
                <a:cs typeface="Calibri" pitchFamily="34" charset="0"/>
              </a:rPr>
              <a:t>&amp; </a:t>
            </a:r>
            <a:r>
              <a:rPr lang="en-US" sz="1200" b="1" dirty="0" smtClean="0">
                <a:latin typeface="Calibri" pitchFamily="34" charset="0"/>
                <a:cs typeface="Calibri" pitchFamily="34" charset="0"/>
              </a:rPr>
              <a:t>Bonds </a:t>
            </a:r>
            <a:r>
              <a:rPr lang="en-US" sz="1200" dirty="0" smtClean="0">
                <a:latin typeface="Calibri" pitchFamily="34" charset="0"/>
                <a:cs typeface="Calibri" pitchFamily="34" charset="0"/>
              </a:rPr>
              <a:t>Markets</a:t>
            </a:r>
          </a:p>
          <a:p>
            <a:pPr marL="182494" indent="-182494" algn="l" defTabSz="618891">
              <a:spcBef>
                <a:spcPts val="600"/>
              </a:spcBef>
              <a:buClr>
                <a:schemeClr val="hlink"/>
              </a:buClr>
              <a:buBlip>
                <a:blip r:embed="rId10"/>
              </a:buBlip>
              <a:defRPr/>
            </a:pPr>
            <a:r>
              <a:rPr lang="en-US" sz="1200" b="1" dirty="0" smtClean="0">
                <a:latin typeface="Calibri" pitchFamily="34" charset="0"/>
                <a:cs typeface="Calibri" pitchFamily="34" charset="0"/>
              </a:rPr>
              <a:t>Vertical </a:t>
            </a:r>
            <a:r>
              <a:rPr lang="en-US" sz="1200" b="1" dirty="0">
                <a:latin typeface="Calibri" pitchFamily="34" charset="0"/>
                <a:cs typeface="Calibri" pitchFamily="34" charset="0"/>
              </a:rPr>
              <a:t>integration: </a:t>
            </a:r>
            <a:r>
              <a:rPr lang="en-US" sz="1200" dirty="0">
                <a:latin typeface="Calibri" pitchFamily="34" charset="0"/>
                <a:cs typeface="Calibri" pitchFamily="34" charset="0"/>
              </a:rPr>
              <a:t>Trading, </a:t>
            </a:r>
            <a:r>
              <a:rPr lang="en-US" sz="1200" dirty="0" smtClean="0">
                <a:latin typeface="Calibri" pitchFamily="34" charset="0"/>
                <a:cs typeface="Calibri" pitchFamily="34" charset="0"/>
              </a:rPr>
              <a:t>Clearing</a:t>
            </a:r>
            <a:r>
              <a:rPr lang="en-US" sz="1200" dirty="0">
                <a:latin typeface="Calibri" pitchFamily="34" charset="0"/>
                <a:cs typeface="Calibri" pitchFamily="34" charset="0"/>
              </a:rPr>
              <a:t>, </a:t>
            </a:r>
            <a:r>
              <a:rPr lang="en-US" sz="1200" dirty="0" smtClean="0">
                <a:latin typeface="Calibri" pitchFamily="34" charset="0"/>
                <a:cs typeface="Calibri" pitchFamily="34" charset="0"/>
              </a:rPr>
              <a:t>Settlement </a:t>
            </a:r>
            <a:r>
              <a:rPr lang="en-US" sz="1200" dirty="0">
                <a:latin typeface="Calibri" pitchFamily="34" charset="0"/>
                <a:cs typeface="Calibri" pitchFamily="34" charset="0"/>
              </a:rPr>
              <a:t>and </a:t>
            </a:r>
            <a:r>
              <a:rPr lang="en-US" sz="1200" dirty="0" smtClean="0">
                <a:latin typeface="Calibri" pitchFamily="34" charset="0"/>
                <a:cs typeface="Calibri" pitchFamily="34" charset="0"/>
              </a:rPr>
              <a:t>Registry systems</a:t>
            </a:r>
          </a:p>
          <a:p>
            <a:pPr marL="182494" indent="-182494" algn="l" defTabSz="618891">
              <a:spcBef>
                <a:spcPts val="600"/>
              </a:spcBef>
              <a:buClr>
                <a:schemeClr val="hlink"/>
              </a:buClr>
              <a:buBlip>
                <a:blip r:embed="rId10"/>
              </a:buBlip>
              <a:defRPr/>
            </a:pPr>
            <a:r>
              <a:rPr lang="en-US" sz="1200" dirty="0" smtClean="0">
                <a:latin typeface="Calibri" pitchFamily="34" charset="0"/>
                <a:cs typeface="Calibri" pitchFamily="34" charset="0"/>
              </a:rPr>
              <a:t>HELEX</a:t>
            </a:r>
            <a:r>
              <a:rPr lang="en-US" sz="1200" b="1" dirty="0" smtClean="0">
                <a:latin typeface="Calibri" pitchFamily="34" charset="0"/>
                <a:cs typeface="Calibri" pitchFamily="34" charset="0"/>
              </a:rPr>
              <a:t> </a:t>
            </a:r>
            <a:r>
              <a:rPr lang="en-US" sz="1200" b="1" dirty="0">
                <a:latin typeface="Calibri" pitchFamily="34" charset="0"/>
                <a:cs typeface="Calibri" pitchFamily="34" charset="0"/>
              </a:rPr>
              <a:t>listed </a:t>
            </a:r>
            <a:r>
              <a:rPr lang="en-US" sz="1200" dirty="0">
                <a:latin typeface="Calibri" pitchFamily="34" charset="0"/>
                <a:cs typeface="Calibri" pitchFamily="34" charset="0"/>
              </a:rPr>
              <a:t>on Athens </a:t>
            </a:r>
            <a:r>
              <a:rPr lang="en-US" sz="1200" dirty="0" smtClean="0">
                <a:latin typeface="Calibri" pitchFamily="34" charset="0"/>
                <a:cs typeface="Calibri" pitchFamily="34" charset="0"/>
              </a:rPr>
              <a:t>Exchange                  </a:t>
            </a:r>
            <a:r>
              <a:rPr lang="en-US" sz="1200" b="1" dirty="0" smtClean="0">
                <a:latin typeface="Calibri" pitchFamily="34" charset="0"/>
                <a:cs typeface="Calibri" pitchFamily="34" charset="0"/>
              </a:rPr>
              <a:t> </a:t>
            </a:r>
            <a:r>
              <a:rPr lang="en-US" sz="1200" dirty="0" smtClean="0">
                <a:latin typeface="Calibri" pitchFamily="34" charset="0"/>
                <a:cs typeface="Calibri" pitchFamily="34" charset="0"/>
              </a:rPr>
              <a:t>(August 2000)</a:t>
            </a:r>
          </a:p>
          <a:p>
            <a:pPr marL="182494" indent="-182494" algn="l" defTabSz="618891">
              <a:spcBef>
                <a:spcPts val="600"/>
              </a:spcBef>
              <a:buClr>
                <a:schemeClr val="hlink"/>
              </a:buClr>
              <a:buBlip>
                <a:blip r:embed="rId10"/>
              </a:buBlip>
              <a:defRPr/>
            </a:pPr>
            <a:r>
              <a:rPr lang="en-US" sz="1200" b="1" dirty="0" smtClean="0">
                <a:latin typeface="Calibri" pitchFamily="34" charset="0"/>
                <a:cs typeface="Calibri" pitchFamily="34" charset="0"/>
              </a:rPr>
              <a:t>Market </a:t>
            </a:r>
            <a:r>
              <a:rPr lang="en-US" sz="1200" b="1" dirty="0">
                <a:latin typeface="Calibri" pitchFamily="34" charset="0"/>
                <a:cs typeface="Calibri" pitchFamily="34" charset="0"/>
              </a:rPr>
              <a:t>cap. </a:t>
            </a:r>
            <a:r>
              <a:rPr lang="en-US" sz="1200" dirty="0">
                <a:latin typeface="Calibri" pitchFamily="34" charset="0"/>
                <a:cs typeface="Calibri" pitchFamily="34" charset="0"/>
              </a:rPr>
              <a:t>approx.</a:t>
            </a:r>
            <a:r>
              <a:rPr lang="en-US" sz="1200" b="1" dirty="0">
                <a:latin typeface="Calibri" pitchFamily="34" charset="0"/>
                <a:cs typeface="Calibri" pitchFamily="34" charset="0"/>
              </a:rPr>
              <a:t> </a:t>
            </a:r>
            <a:r>
              <a:rPr lang="el-GR" sz="1200" b="1" dirty="0" smtClean="0">
                <a:solidFill>
                  <a:srgbClr val="0070C0"/>
                </a:solidFill>
                <a:effectLst>
                  <a:outerShdw blurRad="38100" dist="38100" dir="2700000" algn="tl">
                    <a:srgbClr val="C0C0C0"/>
                  </a:outerShdw>
                </a:effectLst>
                <a:latin typeface="Calibri" pitchFamily="34" charset="0"/>
                <a:cs typeface="Calibri" pitchFamily="34" charset="0"/>
              </a:rPr>
              <a:t>€</a:t>
            </a:r>
            <a:r>
              <a:rPr lang="en-US" sz="1200" b="1" dirty="0" smtClean="0">
                <a:solidFill>
                  <a:srgbClr val="0070C0"/>
                </a:solidFill>
                <a:effectLst>
                  <a:outerShdw blurRad="38100" dist="38100" dir="2700000" algn="tl">
                    <a:srgbClr val="C0C0C0"/>
                  </a:outerShdw>
                </a:effectLst>
                <a:latin typeface="Calibri" pitchFamily="34" charset="0"/>
                <a:cs typeface="Calibri" pitchFamily="34" charset="0"/>
              </a:rPr>
              <a:t> 4</a:t>
            </a:r>
            <a:r>
              <a:rPr lang="el-GR" sz="1200" b="1" dirty="0" smtClean="0">
                <a:solidFill>
                  <a:srgbClr val="0070C0"/>
                </a:solidFill>
                <a:effectLst>
                  <a:outerShdw blurRad="38100" dist="38100" dir="2700000" algn="tl">
                    <a:srgbClr val="C0C0C0"/>
                  </a:outerShdw>
                </a:effectLst>
                <a:latin typeface="Calibri" pitchFamily="34" charset="0"/>
                <a:cs typeface="Calibri" pitchFamily="34" charset="0"/>
              </a:rPr>
              <a:t>0</a:t>
            </a:r>
            <a:r>
              <a:rPr lang="en-US" sz="1200" b="1" dirty="0" smtClean="0">
                <a:solidFill>
                  <a:srgbClr val="0070C0"/>
                </a:solidFill>
                <a:effectLst>
                  <a:outerShdw blurRad="38100" dist="38100" dir="2700000" algn="tl">
                    <a:srgbClr val="C0C0C0"/>
                  </a:outerShdw>
                </a:effectLst>
                <a:latin typeface="Calibri" pitchFamily="34" charset="0"/>
                <a:cs typeface="Calibri" pitchFamily="34" charset="0"/>
              </a:rPr>
              <a:t>0m</a:t>
            </a:r>
          </a:p>
          <a:p>
            <a:pPr marL="182494" indent="-182494" algn="l" defTabSz="618891">
              <a:spcBef>
                <a:spcPts val="600"/>
              </a:spcBef>
              <a:buClr>
                <a:schemeClr val="hlink"/>
              </a:buClr>
              <a:buBlip>
                <a:blip r:embed="rId10"/>
              </a:buBlip>
              <a:defRPr/>
            </a:pPr>
            <a:r>
              <a:rPr lang="en-US" sz="1200" dirty="0" smtClean="0">
                <a:latin typeface="Calibri" pitchFamily="34" charset="0"/>
                <a:cs typeface="Calibri" pitchFamily="34" charset="0"/>
              </a:rPr>
              <a:t>Fully</a:t>
            </a:r>
            <a:r>
              <a:rPr lang="en-US" sz="1200" b="1" dirty="0" smtClean="0">
                <a:latin typeface="Calibri" pitchFamily="34" charset="0"/>
                <a:cs typeface="Calibri" pitchFamily="34" charset="0"/>
              </a:rPr>
              <a:t> </a:t>
            </a:r>
            <a:r>
              <a:rPr lang="en-US" sz="1200" b="1" dirty="0">
                <a:latin typeface="Calibri" pitchFamily="34" charset="0"/>
                <a:cs typeface="Calibri" pitchFamily="34" charset="0"/>
              </a:rPr>
              <a:t>privatized </a:t>
            </a:r>
            <a:r>
              <a:rPr lang="en-US" sz="1200" dirty="0">
                <a:latin typeface="Calibri" pitchFamily="34" charset="0"/>
                <a:cs typeface="Calibri" pitchFamily="34" charset="0"/>
              </a:rPr>
              <a:t>group</a:t>
            </a:r>
            <a:r>
              <a:rPr lang="en-US" sz="1200" b="1" dirty="0">
                <a:latin typeface="Calibri" pitchFamily="34" charset="0"/>
                <a:cs typeface="Calibri" pitchFamily="34" charset="0"/>
              </a:rPr>
              <a:t> </a:t>
            </a:r>
            <a:r>
              <a:rPr lang="en-US" sz="1200" dirty="0" smtClean="0">
                <a:latin typeface="Calibri" pitchFamily="34" charset="0"/>
                <a:cs typeface="Calibri" pitchFamily="34" charset="0"/>
              </a:rPr>
              <a:t>(since 2003)</a:t>
            </a:r>
          </a:p>
          <a:p>
            <a:pPr marL="182494" indent="-182494" algn="l" defTabSz="618891">
              <a:spcBef>
                <a:spcPts val="600"/>
              </a:spcBef>
              <a:buClr>
                <a:schemeClr val="hlink"/>
              </a:buClr>
              <a:buBlip>
                <a:blip r:embed="rId10"/>
              </a:buBlip>
              <a:defRPr/>
            </a:pPr>
            <a:r>
              <a:rPr lang="en-US" sz="1200" b="1" dirty="0" smtClean="0">
                <a:latin typeface="Calibri" pitchFamily="34" charset="0"/>
                <a:cs typeface="Calibri" pitchFamily="34" charset="0"/>
              </a:rPr>
              <a:t>100</a:t>
            </a:r>
            <a:r>
              <a:rPr lang="en-US" sz="1200" b="1" dirty="0">
                <a:latin typeface="Calibri" pitchFamily="34" charset="0"/>
                <a:cs typeface="Calibri" pitchFamily="34" charset="0"/>
              </a:rPr>
              <a:t>% </a:t>
            </a:r>
            <a:r>
              <a:rPr lang="en-US" sz="1200" dirty="0">
                <a:latin typeface="Calibri" pitchFamily="34" charset="0"/>
                <a:cs typeface="Calibri" pitchFamily="34" charset="0"/>
              </a:rPr>
              <a:t>free float </a:t>
            </a:r>
          </a:p>
          <a:p>
            <a:pPr marL="182494" indent="-182494" algn="l" defTabSz="618891">
              <a:spcBef>
                <a:spcPts val="600"/>
              </a:spcBef>
              <a:buClr>
                <a:schemeClr val="hlink"/>
              </a:buClr>
              <a:buBlip>
                <a:blip r:embed="rId10"/>
              </a:buBlip>
              <a:defRPr/>
            </a:pPr>
            <a:r>
              <a:rPr lang="en-US" sz="1200" b="1" dirty="0" smtClean="0">
                <a:latin typeface="Calibri" pitchFamily="34" charset="0"/>
                <a:cs typeface="Calibri" pitchFamily="34" charset="0"/>
              </a:rPr>
              <a:t>47.3% </a:t>
            </a:r>
            <a:r>
              <a:rPr lang="en-US" sz="1200" dirty="0" smtClean="0">
                <a:latin typeface="Calibri" pitchFamily="34" charset="0"/>
                <a:cs typeface="Calibri" pitchFamily="34" charset="0"/>
              </a:rPr>
              <a:t>foreign investors ownership</a:t>
            </a:r>
          </a:p>
          <a:p>
            <a:pPr marL="182494" indent="-182494" algn="l" defTabSz="618891">
              <a:spcBef>
                <a:spcPts val="600"/>
              </a:spcBef>
              <a:buClr>
                <a:schemeClr val="hlink"/>
              </a:buClr>
              <a:buBlip>
                <a:blip r:embed="rId10"/>
              </a:buBlip>
              <a:defRPr/>
            </a:pPr>
            <a:r>
              <a:rPr lang="en-US" sz="1200" b="1" dirty="0">
                <a:latin typeface="Calibri" pitchFamily="34" charset="0"/>
                <a:cs typeface="Calibri" pitchFamily="34" charset="0"/>
              </a:rPr>
              <a:t>No</a:t>
            </a:r>
            <a:r>
              <a:rPr lang="en-US" sz="1200" dirty="0">
                <a:latin typeface="Calibri" pitchFamily="34" charset="0"/>
                <a:cs typeface="Calibri" pitchFamily="34" charset="0"/>
              </a:rPr>
              <a:t> Banking </a:t>
            </a:r>
            <a:r>
              <a:rPr lang="en-US" sz="1200" dirty="0" smtClean="0">
                <a:latin typeface="Calibri" pitchFamily="34" charset="0"/>
                <a:cs typeface="Calibri" pitchFamily="34" charset="0"/>
              </a:rPr>
              <a:t>License as CSD or CCP, currently</a:t>
            </a:r>
          </a:p>
          <a:p>
            <a:pPr marL="182494" indent="-182494" algn="l" defTabSz="618891">
              <a:spcBef>
                <a:spcPts val="600"/>
              </a:spcBef>
              <a:buClr>
                <a:schemeClr val="hlink"/>
              </a:buClr>
              <a:buBlip>
                <a:blip r:embed="rId10"/>
              </a:buBlip>
              <a:defRPr/>
            </a:pPr>
            <a:r>
              <a:rPr lang="en-US" sz="1200" dirty="0">
                <a:latin typeface="Calibri" pitchFamily="34" charset="0"/>
                <a:cs typeface="Calibri" pitchFamily="34" charset="0"/>
              </a:rPr>
              <a:t>W</a:t>
            </a:r>
            <a:r>
              <a:rPr lang="en-US" sz="1200" dirty="0" smtClean="0">
                <a:latin typeface="Calibri" pitchFamily="34" charset="0"/>
                <a:cs typeface="Calibri" pitchFamily="34" charset="0"/>
              </a:rPr>
              <a:t>ell capitalized</a:t>
            </a:r>
            <a:endParaRPr lang="en-US" sz="1200" dirty="0">
              <a:latin typeface="Calibri" pitchFamily="34" charset="0"/>
              <a:cs typeface="Calibri" pitchFamily="34" charset="0"/>
            </a:endParaRPr>
          </a:p>
          <a:p>
            <a:pPr marL="182494" indent="-182494" algn="l" defTabSz="618891">
              <a:spcBef>
                <a:spcPts val="600"/>
              </a:spcBef>
              <a:buClr>
                <a:schemeClr val="hlink"/>
              </a:buClr>
              <a:buBlip>
                <a:blip r:embed="rId10"/>
              </a:buBlip>
              <a:defRPr/>
            </a:pPr>
            <a:endParaRPr lang="en-US" sz="1200" b="1" dirty="0">
              <a:effectLst>
                <a:outerShdw blurRad="38100" dist="38100" dir="2700000" algn="tl">
                  <a:srgbClr val="C0C0C0"/>
                </a:outerShdw>
              </a:effectLst>
              <a:latin typeface="Calibri" pitchFamily="34" charset="0"/>
              <a:cs typeface="Calibri" pitchFamily="34" charset="0"/>
            </a:endParaRPr>
          </a:p>
        </p:txBody>
      </p:sp>
      <p:sp>
        <p:nvSpPr>
          <p:cNvPr id="2" name="Slide Number Placeholder 1"/>
          <p:cNvSpPr>
            <a:spLocks noGrp="1"/>
          </p:cNvSpPr>
          <p:nvPr>
            <p:ph type="sldNum" sz="quarter" idx="10"/>
          </p:nvPr>
        </p:nvSpPr>
        <p:spPr/>
        <p:txBody>
          <a:bodyPr/>
          <a:lstStyle/>
          <a:p>
            <a:pPr>
              <a:defRPr/>
            </a:pPr>
            <a:r>
              <a:rPr lang="en-US" smtClean="0"/>
              <a:t>Page </a:t>
            </a:r>
            <a:fld id="{8B962063-370D-499A-8CAC-E720129B1768}" type="slidenum">
              <a:rPr lang="el-GR" smtClean="0"/>
              <a:pPr>
                <a:defRPr/>
              </a:pPr>
              <a:t>3</a:t>
            </a:fld>
            <a:endParaRPr lang="el-GR"/>
          </a:p>
        </p:txBody>
      </p:sp>
    </p:spTree>
    <p:extLst>
      <p:ext uri="{BB962C8B-B14F-4D97-AF65-F5344CB8AC3E}">
        <p14:creationId xmlns:p14="http://schemas.microsoft.com/office/powerpoint/2010/main" val="1520434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15042" name="Group 2"/>
          <p:cNvGrpSpPr>
            <a:grpSpLocks/>
          </p:cNvGrpSpPr>
          <p:nvPr/>
        </p:nvGrpSpPr>
        <p:grpSpPr bwMode="auto">
          <a:xfrm>
            <a:off x="4042059" y="611396"/>
            <a:ext cx="2523907" cy="1519753"/>
            <a:chOff x="3576" y="661"/>
            <a:chExt cx="2184" cy="1402"/>
          </a:xfrm>
        </p:grpSpPr>
        <p:sp>
          <p:nvSpPr>
            <p:cNvPr id="215043" name="File"/>
            <p:cNvSpPr>
              <a:spLocks noEditPoints="1" noChangeArrowheads="1"/>
            </p:cNvSpPr>
            <p:nvPr/>
          </p:nvSpPr>
          <p:spPr bwMode="auto">
            <a:xfrm>
              <a:off x="3767" y="677"/>
              <a:ext cx="1863" cy="1386"/>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a:lstStyle/>
            <a:p>
              <a:endParaRPr lang="el-GR"/>
            </a:p>
          </p:txBody>
        </p:sp>
        <p:sp>
          <p:nvSpPr>
            <p:cNvPr id="215044" name="Text Box 4"/>
            <p:cNvSpPr txBox="1">
              <a:spLocks noChangeArrowheads="1"/>
            </p:cNvSpPr>
            <p:nvPr/>
          </p:nvSpPr>
          <p:spPr bwMode="auto">
            <a:xfrm>
              <a:off x="3576" y="873"/>
              <a:ext cx="218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eaLnBrk="1" hangingPunct="1"/>
              <a:r>
                <a:rPr lang="en-US" sz="1200" b="1" dirty="0" smtClean="0">
                  <a:solidFill>
                    <a:srgbClr val="FF0000"/>
                  </a:solidFill>
                </a:rPr>
                <a:t>    Shareholder </a:t>
              </a:r>
              <a:r>
                <a:rPr lang="en-US" sz="1200" b="1" dirty="0">
                  <a:solidFill>
                    <a:srgbClr val="FF0000"/>
                  </a:solidFill>
                </a:rPr>
                <a:t>book</a:t>
              </a:r>
            </a:p>
          </p:txBody>
        </p:sp>
        <p:sp>
          <p:nvSpPr>
            <p:cNvPr id="215045" name="Rectangle 5"/>
            <p:cNvSpPr>
              <a:spLocks noChangeArrowheads="1"/>
            </p:cNvSpPr>
            <p:nvPr/>
          </p:nvSpPr>
          <p:spPr bwMode="auto">
            <a:xfrm>
              <a:off x="3947" y="661"/>
              <a:ext cx="410"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p>
              <a:pPr algn="l" defTabSz="647700"/>
              <a:r>
                <a:rPr lang="en-US" sz="1300" b="1">
                  <a:solidFill>
                    <a:srgbClr val="FF0000"/>
                  </a:solidFill>
                  <a:latin typeface="Arial" charset="0"/>
                </a:rPr>
                <a:t>OTE</a:t>
              </a:r>
              <a:endParaRPr lang="en-US" sz="1300" b="1" baseline="-25000">
                <a:solidFill>
                  <a:srgbClr val="FF0000"/>
                </a:solidFill>
                <a:latin typeface="Arial" charset="0"/>
              </a:endParaRPr>
            </a:p>
          </p:txBody>
        </p:sp>
      </p:grpSp>
      <p:sp>
        <p:nvSpPr>
          <p:cNvPr id="215046" name="Rectangle 6"/>
          <p:cNvSpPr>
            <a:spLocks noChangeArrowheads="1"/>
          </p:cNvSpPr>
          <p:nvPr/>
        </p:nvSpPr>
        <p:spPr bwMode="auto">
          <a:xfrm>
            <a:off x="623442" y="1568982"/>
            <a:ext cx="3482071" cy="376366"/>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47" name="Rectangle 7"/>
          <p:cNvSpPr>
            <a:spLocks noChangeArrowheads="1"/>
          </p:cNvSpPr>
          <p:nvPr/>
        </p:nvSpPr>
        <p:spPr bwMode="auto">
          <a:xfrm>
            <a:off x="623442" y="1978696"/>
            <a:ext cx="3482071" cy="357309"/>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48" name="Rectangle 8"/>
          <p:cNvSpPr>
            <a:spLocks noChangeArrowheads="1"/>
          </p:cNvSpPr>
          <p:nvPr/>
        </p:nvSpPr>
        <p:spPr bwMode="auto">
          <a:xfrm>
            <a:off x="623442" y="2366177"/>
            <a:ext cx="3482071" cy="355721"/>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49" name="Rectangle 9"/>
          <p:cNvSpPr>
            <a:spLocks noChangeArrowheads="1"/>
          </p:cNvSpPr>
          <p:nvPr/>
        </p:nvSpPr>
        <p:spPr bwMode="auto">
          <a:xfrm>
            <a:off x="623442" y="2758424"/>
            <a:ext cx="3482071" cy="357308"/>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50" name="Rectangle 10"/>
          <p:cNvSpPr>
            <a:spLocks noChangeArrowheads="1"/>
          </p:cNvSpPr>
          <p:nvPr/>
        </p:nvSpPr>
        <p:spPr bwMode="auto">
          <a:xfrm>
            <a:off x="632960" y="3149082"/>
            <a:ext cx="3482071" cy="357308"/>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51" name="Rectangle 11"/>
          <p:cNvSpPr>
            <a:spLocks noChangeArrowheads="1"/>
          </p:cNvSpPr>
          <p:nvPr/>
        </p:nvSpPr>
        <p:spPr bwMode="auto">
          <a:xfrm>
            <a:off x="621856" y="3538150"/>
            <a:ext cx="3482072" cy="357309"/>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l-GR"/>
          </a:p>
        </p:txBody>
      </p:sp>
      <p:sp>
        <p:nvSpPr>
          <p:cNvPr id="215052" name="Rectangle 12"/>
          <p:cNvSpPr>
            <a:spLocks noGrp="1" noChangeArrowheads="1"/>
          </p:cNvSpPr>
          <p:nvPr>
            <p:ph type="title"/>
          </p:nvPr>
        </p:nvSpPr>
        <p:spPr/>
        <p:txBody>
          <a:bodyPr/>
          <a:lstStyle/>
          <a:p>
            <a:r>
              <a:rPr lang="en-US" sz="1900" dirty="0" smtClean="0"/>
              <a:t>The added value of the </a:t>
            </a:r>
            <a:br>
              <a:rPr lang="en-US" sz="1900" dirty="0" smtClean="0"/>
            </a:br>
            <a:r>
              <a:rPr lang="en-US" sz="1900" dirty="0" smtClean="0"/>
              <a:t>Direct Holding structure </a:t>
            </a:r>
            <a:endParaRPr lang="el-GR" sz="1900" dirty="0" smtClean="0"/>
          </a:p>
        </p:txBody>
      </p:sp>
      <p:sp>
        <p:nvSpPr>
          <p:cNvPr id="215053" name="Text Box 13"/>
          <p:cNvSpPr txBox="1">
            <a:spLocks noChangeArrowheads="1"/>
          </p:cNvSpPr>
          <p:nvPr/>
        </p:nvSpPr>
        <p:spPr bwMode="auto">
          <a:xfrm>
            <a:off x="499706" y="3912626"/>
            <a:ext cx="2718120" cy="46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rgbClr val="000000"/>
                </a:solidFill>
              </a:rPr>
              <a:t>  O</a:t>
            </a:r>
            <a:r>
              <a:rPr lang="en-US" sz="1300" b="1" baseline="-25000" dirty="0">
                <a:solidFill>
                  <a:srgbClr val="000000"/>
                </a:solidFill>
              </a:rPr>
              <a:t>1</a:t>
            </a:r>
            <a:r>
              <a:rPr lang="en-US" sz="1300" b="1" dirty="0">
                <a:solidFill>
                  <a:srgbClr val="000000"/>
                </a:solidFill>
              </a:rPr>
              <a:t>    O</a:t>
            </a:r>
            <a:r>
              <a:rPr lang="en-US" sz="1300" b="1" baseline="-25000" dirty="0">
                <a:solidFill>
                  <a:srgbClr val="000000"/>
                </a:solidFill>
              </a:rPr>
              <a:t>2 </a:t>
            </a:r>
            <a:r>
              <a:rPr lang="en-US" sz="1300" b="1" dirty="0">
                <a:solidFill>
                  <a:srgbClr val="000000"/>
                </a:solidFill>
              </a:rPr>
              <a:t>   O</a:t>
            </a:r>
            <a:r>
              <a:rPr lang="en-US" sz="1300" b="1" baseline="-25000" dirty="0">
                <a:solidFill>
                  <a:srgbClr val="000000"/>
                </a:solidFill>
              </a:rPr>
              <a:t>3</a:t>
            </a:r>
            <a:r>
              <a:rPr lang="en-US" sz="1300" b="1" dirty="0">
                <a:solidFill>
                  <a:srgbClr val="000000"/>
                </a:solidFill>
              </a:rPr>
              <a:t>    O</a:t>
            </a:r>
            <a:r>
              <a:rPr lang="en-US" sz="1300" b="1" baseline="-25000" dirty="0">
                <a:solidFill>
                  <a:srgbClr val="000000"/>
                </a:solidFill>
              </a:rPr>
              <a:t>4  </a:t>
            </a:r>
            <a:r>
              <a:rPr lang="en-US" sz="1300" b="1" dirty="0">
                <a:solidFill>
                  <a:srgbClr val="000000"/>
                </a:solidFill>
              </a:rPr>
              <a:t>  O</a:t>
            </a:r>
            <a:r>
              <a:rPr lang="en-US" sz="1300" b="1" baseline="-25000" dirty="0">
                <a:solidFill>
                  <a:srgbClr val="000000"/>
                </a:solidFill>
              </a:rPr>
              <a:t>5</a:t>
            </a:r>
            <a:r>
              <a:rPr lang="en-US" sz="1300" b="1" dirty="0">
                <a:solidFill>
                  <a:srgbClr val="000000"/>
                </a:solidFill>
              </a:rPr>
              <a:t>     O</a:t>
            </a:r>
            <a:r>
              <a:rPr lang="en-US" sz="1300" b="1" baseline="-25000" dirty="0">
                <a:solidFill>
                  <a:srgbClr val="000000"/>
                </a:solidFill>
              </a:rPr>
              <a:t>6</a:t>
            </a:r>
            <a:endParaRPr lang="el-GR" sz="1300" b="1" baseline="-25000" dirty="0">
              <a:solidFill>
                <a:srgbClr val="000000"/>
              </a:solidFill>
            </a:endParaRPr>
          </a:p>
          <a:p>
            <a:pPr algn="l" eaLnBrk="1" hangingPunct="1"/>
            <a:r>
              <a:rPr lang="en-US" sz="1300" b="1" dirty="0">
                <a:solidFill>
                  <a:srgbClr val="000000"/>
                </a:solidFill>
              </a:rPr>
              <a:t>Operators</a:t>
            </a:r>
            <a:endParaRPr lang="el-GR" sz="1300" b="1" dirty="0">
              <a:solidFill>
                <a:srgbClr val="000000"/>
              </a:solidFill>
            </a:endParaRPr>
          </a:p>
        </p:txBody>
      </p:sp>
      <p:sp>
        <p:nvSpPr>
          <p:cNvPr id="215054" name="Text Box 14"/>
          <p:cNvSpPr txBox="1">
            <a:spLocks noChangeArrowheads="1"/>
          </p:cNvSpPr>
          <p:nvPr/>
        </p:nvSpPr>
        <p:spPr bwMode="auto">
          <a:xfrm rot="10800000">
            <a:off x="277926" y="3582615"/>
            <a:ext cx="330928" cy="268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1</a:t>
            </a:r>
            <a:endParaRPr lang="el-GR" sz="1300" b="1" baseline="-25000" dirty="0">
              <a:solidFill>
                <a:schemeClr val="accent2">
                  <a:lumMod val="60000"/>
                  <a:lumOff val="40000"/>
                </a:schemeClr>
              </a:solidFill>
            </a:endParaRPr>
          </a:p>
        </p:txBody>
      </p:sp>
      <p:sp>
        <p:nvSpPr>
          <p:cNvPr id="215055" name="Text Box 15"/>
          <p:cNvSpPr txBox="1">
            <a:spLocks noChangeArrowheads="1"/>
          </p:cNvSpPr>
          <p:nvPr/>
        </p:nvSpPr>
        <p:spPr bwMode="auto">
          <a:xfrm>
            <a:off x="3274258" y="3850995"/>
            <a:ext cx="507580" cy="265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a:solidFill>
                  <a:srgbClr val="000000"/>
                </a:solidFill>
              </a:rPr>
              <a:t>CSD</a:t>
            </a:r>
            <a:endParaRPr lang="el-GR" sz="1300" b="1">
              <a:solidFill>
                <a:srgbClr val="000000"/>
              </a:solidFill>
            </a:endParaRPr>
          </a:p>
        </p:txBody>
      </p:sp>
      <p:grpSp>
        <p:nvGrpSpPr>
          <p:cNvPr id="215056" name="Group 16"/>
          <p:cNvGrpSpPr>
            <a:grpSpLocks/>
          </p:cNvGrpSpPr>
          <p:nvPr/>
        </p:nvGrpSpPr>
        <p:grpSpPr bwMode="auto">
          <a:xfrm>
            <a:off x="629788" y="1697615"/>
            <a:ext cx="2983952" cy="2194669"/>
            <a:chOff x="884" y="1668"/>
            <a:chExt cx="2582" cy="2025"/>
          </a:xfrm>
        </p:grpSpPr>
        <p:sp>
          <p:nvSpPr>
            <p:cNvPr id="215057" name="Rectangle 17"/>
            <p:cNvSpPr>
              <a:spLocks noChangeArrowheads="1"/>
            </p:cNvSpPr>
            <p:nvPr/>
          </p:nvSpPr>
          <p:spPr bwMode="auto">
            <a:xfrm>
              <a:off x="884" y="2744"/>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58" name="Rectangle 18"/>
            <p:cNvSpPr>
              <a:spLocks noChangeArrowheads="1"/>
            </p:cNvSpPr>
            <p:nvPr/>
          </p:nvSpPr>
          <p:spPr bwMode="auto">
            <a:xfrm>
              <a:off x="2412" y="2744"/>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59" name="Rectangle 19"/>
            <p:cNvSpPr>
              <a:spLocks noChangeArrowheads="1"/>
            </p:cNvSpPr>
            <p:nvPr/>
          </p:nvSpPr>
          <p:spPr bwMode="auto">
            <a:xfrm>
              <a:off x="2795" y="2744"/>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0" name="Rectangle 20"/>
            <p:cNvSpPr>
              <a:spLocks noChangeArrowheads="1"/>
            </p:cNvSpPr>
            <p:nvPr/>
          </p:nvSpPr>
          <p:spPr bwMode="auto">
            <a:xfrm>
              <a:off x="884" y="2385"/>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1" name="Rectangle 21"/>
            <p:cNvSpPr>
              <a:spLocks noChangeArrowheads="1"/>
            </p:cNvSpPr>
            <p:nvPr/>
          </p:nvSpPr>
          <p:spPr bwMode="auto">
            <a:xfrm>
              <a:off x="1266" y="2385"/>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2" name="Rectangle 22"/>
            <p:cNvSpPr>
              <a:spLocks noChangeArrowheads="1"/>
            </p:cNvSpPr>
            <p:nvPr/>
          </p:nvSpPr>
          <p:spPr bwMode="auto">
            <a:xfrm>
              <a:off x="1648" y="2385"/>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3" name="Rectangle 23"/>
            <p:cNvSpPr>
              <a:spLocks noChangeArrowheads="1"/>
            </p:cNvSpPr>
            <p:nvPr/>
          </p:nvSpPr>
          <p:spPr bwMode="auto">
            <a:xfrm>
              <a:off x="884" y="3462"/>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4" name="Rectangle 24"/>
            <p:cNvSpPr>
              <a:spLocks noChangeArrowheads="1"/>
            </p:cNvSpPr>
            <p:nvPr/>
          </p:nvSpPr>
          <p:spPr bwMode="auto">
            <a:xfrm>
              <a:off x="1266" y="3462"/>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5" name="Rectangle 25"/>
            <p:cNvSpPr>
              <a:spLocks noChangeArrowheads="1"/>
            </p:cNvSpPr>
            <p:nvPr/>
          </p:nvSpPr>
          <p:spPr bwMode="auto">
            <a:xfrm>
              <a:off x="1648" y="3462"/>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6" name="Rectangle 26"/>
            <p:cNvSpPr>
              <a:spLocks noChangeArrowheads="1"/>
            </p:cNvSpPr>
            <p:nvPr/>
          </p:nvSpPr>
          <p:spPr bwMode="auto">
            <a:xfrm>
              <a:off x="884" y="3103"/>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7" name="Rectangle 27"/>
            <p:cNvSpPr>
              <a:spLocks noChangeArrowheads="1"/>
            </p:cNvSpPr>
            <p:nvPr/>
          </p:nvSpPr>
          <p:spPr bwMode="auto">
            <a:xfrm>
              <a:off x="1266" y="3103"/>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8" name="Rectangle 28"/>
            <p:cNvSpPr>
              <a:spLocks noChangeArrowheads="1"/>
            </p:cNvSpPr>
            <p:nvPr/>
          </p:nvSpPr>
          <p:spPr bwMode="auto">
            <a:xfrm>
              <a:off x="1648" y="3103"/>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69" name="Rectangle 29"/>
            <p:cNvSpPr>
              <a:spLocks noChangeArrowheads="1"/>
            </p:cNvSpPr>
            <p:nvPr/>
          </p:nvSpPr>
          <p:spPr bwMode="auto">
            <a:xfrm>
              <a:off x="2030" y="3103"/>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0" name="Rectangle 30"/>
            <p:cNvSpPr>
              <a:spLocks noChangeArrowheads="1"/>
            </p:cNvSpPr>
            <p:nvPr/>
          </p:nvSpPr>
          <p:spPr bwMode="auto">
            <a:xfrm>
              <a:off x="3239" y="2748"/>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1" name="Rectangle 31"/>
            <p:cNvSpPr>
              <a:spLocks noChangeArrowheads="1"/>
            </p:cNvSpPr>
            <p:nvPr/>
          </p:nvSpPr>
          <p:spPr bwMode="auto">
            <a:xfrm>
              <a:off x="3239" y="2389"/>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2" name="Rectangle 32"/>
            <p:cNvSpPr>
              <a:spLocks noChangeArrowheads="1"/>
            </p:cNvSpPr>
            <p:nvPr/>
          </p:nvSpPr>
          <p:spPr bwMode="auto">
            <a:xfrm>
              <a:off x="3239" y="3466"/>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3" name="Rectangle 33"/>
            <p:cNvSpPr>
              <a:spLocks noChangeArrowheads="1"/>
            </p:cNvSpPr>
            <p:nvPr/>
          </p:nvSpPr>
          <p:spPr bwMode="auto">
            <a:xfrm>
              <a:off x="3239" y="3107"/>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4" name="Rectangle 34"/>
            <p:cNvSpPr>
              <a:spLocks noChangeArrowheads="1"/>
            </p:cNvSpPr>
            <p:nvPr/>
          </p:nvSpPr>
          <p:spPr bwMode="auto">
            <a:xfrm>
              <a:off x="884" y="2026"/>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5" name="Rectangle 35"/>
            <p:cNvSpPr>
              <a:spLocks noChangeArrowheads="1"/>
            </p:cNvSpPr>
            <p:nvPr/>
          </p:nvSpPr>
          <p:spPr bwMode="auto">
            <a:xfrm>
              <a:off x="1266" y="2026"/>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6" name="Rectangle 36"/>
            <p:cNvSpPr>
              <a:spLocks noChangeArrowheads="1"/>
            </p:cNvSpPr>
            <p:nvPr/>
          </p:nvSpPr>
          <p:spPr bwMode="auto">
            <a:xfrm>
              <a:off x="2030" y="2026"/>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7" name="Rectangle 37"/>
            <p:cNvSpPr>
              <a:spLocks noChangeArrowheads="1"/>
            </p:cNvSpPr>
            <p:nvPr/>
          </p:nvSpPr>
          <p:spPr bwMode="auto">
            <a:xfrm>
              <a:off x="2795" y="2026"/>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8" name="Rectangle 38"/>
            <p:cNvSpPr>
              <a:spLocks noChangeArrowheads="1"/>
            </p:cNvSpPr>
            <p:nvPr/>
          </p:nvSpPr>
          <p:spPr bwMode="auto">
            <a:xfrm>
              <a:off x="3239" y="2030"/>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79" name="Rectangle 39"/>
            <p:cNvSpPr>
              <a:spLocks noChangeArrowheads="1"/>
            </p:cNvSpPr>
            <p:nvPr/>
          </p:nvSpPr>
          <p:spPr bwMode="auto">
            <a:xfrm>
              <a:off x="884" y="1668"/>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80" name="Rectangle 40"/>
            <p:cNvSpPr>
              <a:spLocks noChangeArrowheads="1"/>
            </p:cNvSpPr>
            <p:nvPr/>
          </p:nvSpPr>
          <p:spPr bwMode="auto">
            <a:xfrm>
              <a:off x="2412" y="1668"/>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81" name="Rectangle 41"/>
            <p:cNvSpPr>
              <a:spLocks noChangeArrowheads="1"/>
            </p:cNvSpPr>
            <p:nvPr/>
          </p:nvSpPr>
          <p:spPr bwMode="auto">
            <a:xfrm>
              <a:off x="2795" y="1668"/>
              <a:ext cx="227" cy="227"/>
            </a:xfrm>
            <a:prstGeom prst="rect">
              <a:avLst/>
            </a:prstGeom>
            <a:gradFill rotWithShape="1">
              <a:gsLst>
                <a:gs pos="0">
                  <a:srgbClr val="3167D3">
                    <a:gamma/>
                    <a:tint val="63529"/>
                    <a:invGamma/>
                  </a:srgbClr>
                </a:gs>
                <a:gs pos="100000">
                  <a:srgbClr val="3167D3"/>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82" name="Rectangle 42"/>
            <p:cNvSpPr>
              <a:spLocks noChangeArrowheads="1"/>
            </p:cNvSpPr>
            <p:nvPr/>
          </p:nvSpPr>
          <p:spPr bwMode="auto">
            <a:xfrm>
              <a:off x="3239" y="1672"/>
              <a:ext cx="227" cy="227"/>
            </a:xfrm>
            <a:prstGeom prst="rect">
              <a:avLst/>
            </a:prstGeom>
            <a:gradFill rotWithShape="1">
              <a:gsLst>
                <a:gs pos="0">
                  <a:schemeClr val="hlink">
                    <a:gamma/>
                    <a:tint val="63529"/>
                    <a:invGamma/>
                  </a:schemeClr>
                </a:gs>
                <a:gs pos="100000">
                  <a:schemeClr val="hlink"/>
                </a:gs>
              </a:gsLst>
              <a:path path="shape">
                <a:fillToRect l="50000" t="50000" r="50000" b="50000"/>
              </a:path>
            </a:gra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grpSp>
      <p:sp>
        <p:nvSpPr>
          <p:cNvPr id="215083" name="Text Box 43"/>
          <p:cNvSpPr txBox="1">
            <a:spLocks noChangeArrowheads="1"/>
          </p:cNvSpPr>
          <p:nvPr/>
        </p:nvSpPr>
        <p:spPr bwMode="auto">
          <a:xfrm>
            <a:off x="4100741" y="2683785"/>
            <a:ext cx="2391108" cy="419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tx2">
                    <a:lumMod val="85000"/>
                    <a:lumOff val="15000"/>
                  </a:schemeClr>
                </a:solidFill>
              </a:rPr>
              <a:t>Holdings of </a:t>
            </a:r>
            <a:r>
              <a:rPr lang="en-US" sz="1300" b="1" dirty="0">
                <a:solidFill>
                  <a:schemeClr val="tx2">
                    <a:lumMod val="85000"/>
                    <a:lumOff val="15000"/>
                  </a:schemeClr>
                </a:solidFill>
                <a:latin typeface="Arial" charset="0"/>
              </a:rPr>
              <a:t>Investor</a:t>
            </a:r>
            <a:r>
              <a:rPr lang="en-US" sz="1300" b="1" dirty="0">
                <a:solidFill>
                  <a:schemeClr val="tx2">
                    <a:lumMod val="85000"/>
                    <a:lumOff val="15000"/>
                  </a:schemeClr>
                </a:solidFill>
              </a:rPr>
              <a:t> I</a:t>
            </a:r>
            <a:r>
              <a:rPr lang="en-US" sz="1300" b="1" baseline="-25000" dirty="0">
                <a:solidFill>
                  <a:schemeClr val="tx2">
                    <a:lumMod val="85000"/>
                    <a:lumOff val="15000"/>
                  </a:schemeClr>
                </a:solidFill>
              </a:rPr>
              <a:t>3</a:t>
            </a:r>
            <a:endParaRPr lang="en-US" sz="1300" b="1" dirty="0">
              <a:solidFill>
                <a:schemeClr val="tx2">
                  <a:lumMod val="85000"/>
                  <a:lumOff val="15000"/>
                </a:schemeClr>
              </a:solidFill>
            </a:endParaRPr>
          </a:p>
          <a:p>
            <a:pPr algn="l" eaLnBrk="1" hangingPunct="1"/>
            <a:r>
              <a:rPr lang="en-US" b="1" dirty="0">
                <a:solidFill>
                  <a:srgbClr val="FE4A02"/>
                </a:solidFill>
              </a:rPr>
              <a:t>Inside the “Securities Account”</a:t>
            </a:r>
            <a:endParaRPr lang="el-GR" b="1" dirty="0">
              <a:solidFill>
                <a:srgbClr val="FE4A02"/>
              </a:solidFill>
            </a:endParaRPr>
          </a:p>
        </p:txBody>
      </p:sp>
      <p:sp>
        <p:nvSpPr>
          <p:cNvPr id="215084" name="Text Box 44"/>
          <p:cNvSpPr txBox="1">
            <a:spLocks noChangeArrowheads="1"/>
          </p:cNvSpPr>
          <p:nvPr/>
        </p:nvSpPr>
        <p:spPr bwMode="auto">
          <a:xfrm>
            <a:off x="1273851" y="886125"/>
            <a:ext cx="2663507" cy="419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a:solidFill>
                  <a:srgbClr val="000000"/>
                </a:solidFill>
              </a:rPr>
              <a:t>View of Operator O</a:t>
            </a:r>
            <a:r>
              <a:rPr lang="en-US" sz="1300" b="1" baseline="-25000">
                <a:solidFill>
                  <a:srgbClr val="000000"/>
                </a:solidFill>
              </a:rPr>
              <a:t>5</a:t>
            </a:r>
            <a:endParaRPr lang="en-US" sz="1300" b="1">
              <a:solidFill>
                <a:srgbClr val="000000"/>
              </a:solidFill>
            </a:endParaRPr>
          </a:p>
          <a:p>
            <a:pPr algn="l" eaLnBrk="1" hangingPunct="1"/>
            <a:r>
              <a:rPr lang="en-US" b="1">
                <a:solidFill>
                  <a:srgbClr val="FF6600"/>
                </a:solidFill>
              </a:rPr>
              <a:t>Sum of his clients’ “sub-accounts”</a:t>
            </a:r>
            <a:endParaRPr lang="el-GR" b="1">
              <a:solidFill>
                <a:srgbClr val="FF6600"/>
              </a:solidFill>
            </a:endParaRPr>
          </a:p>
        </p:txBody>
      </p:sp>
      <p:sp>
        <p:nvSpPr>
          <p:cNvPr id="215085" name="Rectangle 45"/>
          <p:cNvSpPr>
            <a:spLocks noChangeArrowheads="1"/>
          </p:cNvSpPr>
          <p:nvPr/>
        </p:nvSpPr>
        <p:spPr bwMode="auto">
          <a:xfrm>
            <a:off x="185606" y="2745720"/>
            <a:ext cx="3853280" cy="401773"/>
          </a:xfrm>
          <a:prstGeom prst="rect">
            <a:avLst/>
          </a:prstGeom>
          <a:noFill/>
          <a:ln w="38100">
            <a:solidFill>
              <a:schemeClr val="folHlink"/>
            </a:solidFill>
            <a:miter lim="800000"/>
            <a:headEnd/>
            <a:tailEnd/>
          </a:ln>
          <a:effectLst>
            <a:prstShdw prst="shdw17" dist="17961" dir="2700000">
              <a:schemeClr val="folHlink">
                <a:gamma/>
                <a:shade val="60000"/>
                <a:invGamma/>
              </a:schemeClr>
            </a:prstShdw>
          </a:effectLst>
          <a:extLst>
            <a:ext uri="{909E8E84-426E-40DD-AFC4-6F175D3DCCD1}">
              <a14:hiddenFill xmlns:a14="http://schemas.microsoft.com/office/drawing/2010/main">
                <a:solidFill>
                  <a:schemeClr val="accent1"/>
                </a:solidFill>
              </a14:hiddenFill>
            </a:ext>
          </a:extLst>
        </p:spPr>
        <p:txBody>
          <a:bodyPr wrap="none" anchor="ctr"/>
          <a:lstStyle/>
          <a:p>
            <a:endParaRPr lang="el-GR"/>
          </a:p>
        </p:txBody>
      </p:sp>
      <p:sp>
        <p:nvSpPr>
          <p:cNvPr id="215086" name="Rectangle 46"/>
          <p:cNvSpPr>
            <a:spLocks noChangeArrowheads="1"/>
          </p:cNvSpPr>
          <p:nvPr/>
        </p:nvSpPr>
        <p:spPr bwMode="auto">
          <a:xfrm rot="5400000">
            <a:off x="1188311" y="2580805"/>
            <a:ext cx="2777479" cy="458460"/>
          </a:xfrm>
          <a:prstGeom prst="rect">
            <a:avLst/>
          </a:prstGeom>
          <a:noFill/>
          <a:ln w="38100">
            <a:solidFill>
              <a:srgbClr val="FE4A02"/>
            </a:solidFill>
            <a:miter lim="800000"/>
            <a:headEnd/>
            <a:tailEnd/>
          </a:ln>
          <a:effectLst>
            <a:prstShdw prst="shdw17" dist="17961" dir="2700000">
              <a:srgbClr val="FE4A02">
                <a:gamma/>
                <a:shade val="60000"/>
                <a:invGamma/>
              </a:srgbClr>
            </a:prstShdw>
          </a:effectLst>
          <a:extLst>
            <a:ext uri="{909E8E84-426E-40DD-AFC4-6F175D3DCCD1}">
              <a14:hiddenFill xmlns:a14="http://schemas.microsoft.com/office/drawing/2010/main">
                <a:solidFill>
                  <a:srgbClr val="90B54D"/>
                </a:solidFill>
              </a14:hiddenFill>
            </a:ext>
          </a:extLst>
        </p:spPr>
        <p:txBody>
          <a:bodyPr rot="10800000" vert="eaVert" wrap="none" lIns="64804" tIns="32402" rIns="64804" bIns="32402" anchor="ctr"/>
          <a:lstStyle/>
          <a:p>
            <a:pPr defTabSz="647700"/>
            <a:endParaRPr lang="el-GR" sz="1300">
              <a:latin typeface="Arial" charset="0"/>
            </a:endParaRPr>
          </a:p>
        </p:txBody>
      </p:sp>
      <p:sp>
        <p:nvSpPr>
          <p:cNvPr id="215087" name="Text Box 47"/>
          <p:cNvSpPr txBox="1">
            <a:spLocks noChangeArrowheads="1"/>
          </p:cNvSpPr>
          <p:nvPr/>
        </p:nvSpPr>
        <p:spPr bwMode="auto">
          <a:xfrm rot="10800000">
            <a:off x="258889" y="2815431"/>
            <a:ext cx="330928" cy="23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3</a:t>
            </a:r>
            <a:endParaRPr lang="el-GR" sz="1300" b="1" baseline="-25000" dirty="0">
              <a:solidFill>
                <a:schemeClr val="accent2">
                  <a:lumMod val="60000"/>
                  <a:lumOff val="40000"/>
                </a:schemeClr>
              </a:solidFill>
            </a:endParaRPr>
          </a:p>
        </p:txBody>
      </p:sp>
      <p:sp>
        <p:nvSpPr>
          <p:cNvPr id="215088" name="Text Box 48"/>
          <p:cNvSpPr txBox="1">
            <a:spLocks noChangeArrowheads="1"/>
          </p:cNvSpPr>
          <p:nvPr/>
        </p:nvSpPr>
        <p:spPr bwMode="auto">
          <a:xfrm rot="10800000">
            <a:off x="258889" y="3207676"/>
            <a:ext cx="330928" cy="23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2</a:t>
            </a:r>
            <a:endParaRPr lang="el-GR" sz="1300" b="1" baseline="-25000" dirty="0">
              <a:solidFill>
                <a:schemeClr val="accent2">
                  <a:lumMod val="60000"/>
                  <a:lumOff val="40000"/>
                </a:schemeClr>
              </a:solidFill>
            </a:endParaRPr>
          </a:p>
        </p:txBody>
      </p:sp>
      <p:sp>
        <p:nvSpPr>
          <p:cNvPr id="215089" name="Text Box 49"/>
          <p:cNvSpPr txBox="1">
            <a:spLocks noChangeArrowheads="1"/>
          </p:cNvSpPr>
          <p:nvPr/>
        </p:nvSpPr>
        <p:spPr bwMode="auto">
          <a:xfrm rot="10800000">
            <a:off x="243026" y="2442404"/>
            <a:ext cx="330928" cy="29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i</a:t>
            </a:r>
            <a:endParaRPr lang="el-GR" sz="1300" b="1" baseline="-25000" dirty="0">
              <a:solidFill>
                <a:schemeClr val="accent2">
                  <a:lumMod val="60000"/>
                  <a:lumOff val="40000"/>
                </a:schemeClr>
              </a:solidFill>
            </a:endParaRPr>
          </a:p>
        </p:txBody>
      </p:sp>
      <p:sp>
        <p:nvSpPr>
          <p:cNvPr id="215090" name="Text Box 50"/>
          <p:cNvSpPr txBox="1">
            <a:spLocks noChangeArrowheads="1"/>
          </p:cNvSpPr>
          <p:nvPr/>
        </p:nvSpPr>
        <p:spPr bwMode="auto">
          <a:xfrm rot="10800000">
            <a:off x="239853" y="1909869"/>
            <a:ext cx="330928" cy="656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1"/>
                </a:solidFill>
              </a:rPr>
              <a:t> </a:t>
            </a:r>
            <a:r>
              <a:rPr lang="en-US" sz="1300" b="1" dirty="0">
                <a:solidFill>
                  <a:schemeClr val="accent2">
                    <a:lumMod val="60000"/>
                    <a:lumOff val="40000"/>
                  </a:schemeClr>
                </a:solidFill>
              </a:rPr>
              <a:t>…</a:t>
            </a:r>
            <a:r>
              <a:rPr lang="en-US" sz="1300" b="1" dirty="0">
                <a:solidFill>
                  <a:schemeClr val="accent1"/>
                </a:solidFill>
              </a:rPr>
              <a:t> </a:t>
            </a:r>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n-1</a:t>
            </a:r>
            <a:endParaRPr lang="el-GR" sz="1300" b="1" baseline="-25000" dirty="0">
              <a:solidFill>
                <a:schemeClr val="accent2">
                  <a:lumMod val="60000"/>
                  <a:lumOff val="40000"/>
                </a:schemeClr>
              </a:solidFill>
            </a:endParaRPr>
          </a:p>
        </p:txBody>
      </p:sp>
      <p:sp>
        <p:nvSpPr>
          <p:cNvPr id="215091" name="Rectangle 51"/>
          <p:cNvSpPr>
            <a:spLocks noChangeArrowheads="1"/>
          </p:cNvSpPr>
          <p:nvPr/>
        </p:nvSpPr>
        <p:spPr bwMode="auto">
          <a:xfrm>
            <a:off x="198297" y="975056"/>
            <a:ext cx="874667" cy="265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p>
            <a:pPr algn="l" defTabSz="647700"/>
            <a:r>
              <a:rPr lang="en-US" sz="1300" b="1" dirty="0">
                <a:solidFill>
                  <a:schemeClr val="accent2">
                    <a:lumMod val="60000"/>
                    <a:lumOff val="40000"/>
                  </a:schemeClr>
                </a:solidFill>
                <a:latin typeface="Arial" charset="0"/>
              </a:rPr>
              <a:t>Investors</a:t>
            </a:r>
          </a:p>
        </p:txBody>
      </p:sp>
      <p:sp>
        <p:nvSpPr>
          <p:cNvPr id="215092" name="Text Box 52"/>
          <p:cNvSpPr txBox="1">
            <a:spLocks noChangeArrowheads="1"/>
          </p:cNvSpPr>
          <p:nvPr/>
        </p:nvSpPr>
        <p:spPr bwMode="auto">
          <a:xfrm rot="10800000">
            <a:off x="243026" y="1589195"/>
            <a:ext cx="330928" cy="29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lIns="64804" tIns="32402" rIns="64804" bIns="32402">
            <a:spAutoFit/>
          </a:bodyPr>
          <a:lstStyle>
            <a:lvl1pPr defTabSz="647700" eaLnBrk="0" hangingPunct="0">
              <a:defRPr sz="1000">
                <a:solidFill>
                  <a:schemeClr val="tx1"/>
                </a:solidFill>
                <a:latin typeface="Verdana" pitchFamily="34" charset="0"/>
              </a:defRPr>
            </a:lvl1pPr>
            <a:lvl2pPr marL="323850" defTabSz="647700" eaLnBrk="0" hangingPunct="0">
              <a:defRPr sz="1000">
                <a:solidFill>
                  <a:schemeClr val="tx1"/>
                </a:solidFill>
                <a:latin typeface="Verdana" pitchFamily="34" charset="0"/>
              </a:defRPr>
            </a:lvl2pPr>
            <a:lvl3pPr marL="647700" defTabSz="647700" eaLnBrk="0" hangingPunct="0">
              <a:defRPr sz="1000">
                <a:solidFill>
                  <a:schemeClr val="tx1"/>
                </a:solidFill>
                <a:latin typeface="Verdana" pitchFamily="34" charset="0"/>
              </a:defRPr>
            </a:lvl3pPr>
            <a:lvl4pPr marL="971550" defTabSz="647700" eaLnBrk="0" hangingPunct="0">
              <a:defRPr sz="1000">
                <a:solidFill>
                  <a:schemeClr val="tx1"/>
                </a:solidFill>
                <a:latin typeface="Verdana" pitchFamily="34" charset="0"/>
              </a:defRPr>
            </a:lvl4pPr>
            <a:lvl5pPr marL="1295400" defTabSz="647700" eaLnBrk="0" hangingPunct="0">
              <a:defRPr sz="1000">
                <a:solidFill>
                  <a:schemeClr val="tx1"/>
                </a:solidFill>
                <a:latin typeface="Verdana" pitchFamily="34" charset="0"/>
              </a:defRPr>
            </a:lvl5pPr>
            <a:lvl6pPr marL="1752600" algn="ctr" defTabSz="647700" eaLnBrk="0" fontAlgn="base" hangingPunct="0">
              <a:spcBef>
                <a:spcPct val="0"/>
              </a:spcBef>
              <a:spcAft>
                <a:spcPct val="0"/>
              </a:spcAft>
              <a:defRPr sz="1000">
                <a:solidFill>
                  <a:schemeClr val="tx1"/>
                </a:solidFill>
                <a:latin typeface="Verdana" pitchFamily="34" charset="0"/>
              </a:defRPr>
            </a:lvl6pPr>
            <a:lvl7pPr marL="2209800" algn="ctr" defTabSz="647700" eaLnBrk="0" fontAlgn="base" hangingPunct="0">
              <a:spcBef>
                <a:spcPct val="0"/>
              </a:spcBef>
              <a:spcAft>
                <a:spcPct val="0"/>
              </a:spcAft>
              <a:defRPr sz="1000">
                <a:solidFill>
                  <a:schemeClr val="tx1"/>
                </a:solidFill>
                <a:latin typeface="Verdana" pitchFamily="34" charset="0"/>
              </a:defRPr>
            </a:lvl7pPr>
            <a:lvl8pPr marL="2667000" algn="ctr" defTabSz="647700" eaLnBrk="0" fontAlgn="base" hangingPunct="0">
              <a:spcBef>
                <a:spcPct val="0"/>
              </a:spcBef>
              <a:spcAft>
                <a:spcPct val="0"/>
              </a:spcAft>
              <a:defRPr sz="1000">
                <a:solidFill>
                  <a:schemeClr val="tx1"/>
                </a:solidFill>
                <a:latin typeface="Verdana" pitchFamily="34" charset="0"/>
              </a:defRPr>
            </a:lvl8pPr>
            <a:lvl9pPr marL="3124200" algn="ctr" defTabSz="647700" eaLnBrk="0" fontAlgn="base" hangingPunct="0">
              <a:spcBef>
                <a:spcPct val="0"/>
              </a:spcBef>
              <a:spcAft>
                <a:spcPct val="0"/>
              </a:spcAft>
              <a:defRPr sz="1000">
                <a:solidFill>
                  <a:schemeClr val="tx1"/>
                </a:solidFill>
                <a:latin typeface="Verdana" pitchFamily="34" charset="0"/>
              </a:defRPr>
            </a:lvl9pPr>
          </a:lstStyle>
          <a:p>
            <a:pPr algn="l" eaLnBrk="1" hangingPunct="1"/>
            <a:r>
              <a:rPr lang="en-US" sz="1300" b="1" dirty="0">
                <a:solidFill>
                  <a:schemeClr val="accent1"/>
                </a:solidFill>
              </a:rPr>
              <a:t> </a:t>
            </a:r>
            <a:r>
              <a:rPr lang="en-US" sz="1300" b="1" dirty="0">
                <a:solidFill>
                  <a:schemeClr val="accent2">
                    <a:lumMod val="60000"/>
                    <a:lumOff val="40000"/>
                  </a:schemeClr>
                </a:solidFill>
              </a:rPr>
              <a:t>I</a:t>
            </a:r>
            <a:r>
              <a:rPr lang="en-US" sz="1300" b="1" baseline="-25000" dirty="0">
                <a:solidFill>
                  <a:schemeClr val="accent2">
                    <a:lumMod val="60000"/>
                    <a:lumOff val="40000"/>
                  </a:schemeClr>
                </a:solidFill>
              </a:rPr>
              <a:t>n</a:t>
            </a:r>
            <a:endParaRPr lang="el-GR" sz="1300" b="1" baseline="-25000" dirty="0">
              <a:solidFill>
                <a:schemeClr val="accent2">
                  <a:lumMod val="60000"/>
                  <a:lumOff val="40000"/>
                </a:schemeClr>
              </a:solidFill>
            </a:endParaRPr>
          </a:p>
        </p:txBody>
      </p:sp>
      <p:grpSp>
        <p:nvGrpSpPr>
          <p:cNvPr id="215093" name="Group 53"/>
          <p:cNvGrpSpPr>
            <a:grpSpLocks/>
          </p:cNvGrpSpPr>
          <p:nvPr/>
        </p:nvGrpSpPr>
        <p:grpSpPr bwMode="auto">
          <a:xfrm>
            <a:off x="664687" y="1144976"/>
            <a:ext cx="4801927" cy="2691725"/>
            <a:chOff x="689" y="1159"/>
            <a:chExt cx="4156" cy="2484"/>
          </a:xfrm>
        </p:grpSpPr>
        <p:sp>
          <p:nvSpPr>
            <p:cNvPr id="215094" name="Rectangle 54"/>
            <p:cNvSpPr>
              <a:spLocks noChangeArrowheads="1"/>
            </p:cNvSpPr>
            <p:nvPr/>
          </p:nvSpPr>
          <p:spPr bwMode="auto">
            <a:xfrm>
              <a:off x="2581" y="2848"/>
              <a:ext cx="77" cy="100"/>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95" name="Rectangle 55"/>
            <p:cNvSpPr>
              <a:spLocks noChangeArrowheads="1"/>
            </p:cNvSpPr>
            <p:nvPr/>
          </p:nvSpPr>
          <p:spPr bwMode="auto">
            <a:xfrm>
              <a:off x="1059" y="3219"/>
              <a:ext cx="77" cy="88"/>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96" name="Rectangle 56"/>
            <p:cNvSpPr>
              <a:spLocks noChangeArrowheads="1"/>
            </p:cNvSpPr>
            <p:nvPr/>
          </p:nvSpPr>
          <p:spPr bwMode="auto">
            <a:xfrm>
              <a:off x="1435" y="3137"/>
              <a:ext cx="123" cy="170"/>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97" name="Rectangle 57"/>
            <p:cNvSpPr>
              <a:spLocks noChangeArrowheads="1"/>
            </p:cNvSpPr>
            <p:nvPr/>
          </p:nvSpPr>
          <p:spPr bwMode="auto">
            <a:xfrm>
              <a:off x="3023" y="1798"/>
              <a:ext cx="88" cy="76"/>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98" name="Rectangle 58"/>
            <p:cNvSpPr>
              <a:spLocks noChangeArrowheads="1"/>
            </p:cNvSpPr>
            <p:nvPr/>
          </p:nvSpPr>
          <p:spPr bwMode="auto">
            <a:xfrm>
              <a:off x="1454" y="3579"/>
              <a:ext cx="52" cy="64"/>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099" name="Rectangle 59"/>
            <p:cNvSpPr>
              <a:spLocks noChangeArrowheads="1"/>
            </p:cNvSpPr>
            <p:nvPr/>
          </p:nvSpPr>
          <p:spPr bwMode="auto">
            <a:xfrm>
              <a:off x="3028" y="2463"/>
              <a:ext cx="123" cy="123"/>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grpSp>
          <p:nvGrpSpPr>
            <p:cNvPr id="215100" name="Group 60"/>
            <p:cNvGrpSpPr>
              <a:grpSpLocks/>
            </p:cNvGrpSpPr>
            <p:nvPr/>
          </p:nvGrpSpPr>
          <p:grpSpPr bwMode="auto">
            <a:xfrm>
              <a:off x="689" y="1159"/>
              <a:ext cx="4156" cy="2424"/>
              <a:chOff x="689" y="1147"/>
              <a:chExt cx="4156" cy="2424"/>
            </a:xfrm>
          </p:grpSpPr>
          <p:sp>
            <p:nvSpPr>
              <p:cNvPr id="215101" name="Rectangle 61"/>
              <p:cNvSpPr>
                <a:spLocks noChangeArrowheads="1"/>
              </p:cNvSpPr>
              <p:nvPr/>
            </p:nvSpPr>
            <p:spPr bwMode="auto">
              <a:xfrm flipV="1">
                <a:off x="689" y="1787"/>
                <a:ext cx="100" cy="41"/>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grpSp>
            <p:nvGrpSpPr>
              <p:cNvPr id="215102" name="Group 62"/>
              <p:cNvGrpSpPr>
                <a:grpSpLocks/>
              </p:cNvGrpSpPr>
              <p:nvPr/>
            </p:nvGrpSpPr>
            <p:grpSpPr bwMode="auto">
              <a:xfrm>
                <a:off x="802" y="1147"/>
                <a:ext cx="4043" cy="2424"/>
                <a:chOff x="802" y="1147"/>
                <a:chExt cx="4043" cy="2424"/>
              </a:xfrm>
            </p:grpSpPr>
            <p:sp>
              <p:nvSpPr>
                <p:cNvPr id="215103" name="Line 63"/>
                <p:cNvSpPr>
                  <a:spLocks noChangeShapeType="1"/>
                </p:cNvSpPr>
                <p:nvPr/>
              </p:nvSpPr>
              <p:spPr bwMode="auto">
                <a:xfrm flipV="1">
                  <a:off x="2649" y="1383"/>
                  <a:ext cx="1773" cy="1399"/>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04" name="Rectangle 64"/>
                <p:cNvSpPr>
                  <a:spLocks noChangeArrowheads="1"/>
                </p:cNvSpPr>
                <p:nvPr/>
              </p:nvSpPr>
              <p:spPr bwMode="auto">
                <a:xfrm>
                  <a:off x="4725" y="1908"/>
                  <a:ext cx="52" cy="64"/>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05" name="Rectangle 65"/>
                <p:cNvSpPr>
                  <a:spLocks noChangeArrowheads="1"/>
                </p:cNvSpPr>
                <p:nvPr/>
              </p:nvSpPr>
              <p:spPr bwMode="auto">
                <a:xfrm>
                  <a:off x="4765" y="1147"/>
                  <a:ext cx="77" cy="88"/>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06" name="Rectangle 66"/>
                <p:cNvSpPr>
                  <a:spLocks noChangeArrowheads="1"/>
                </p:cNvSpPr>
                <p:nvPr/>
              </p:nvSpPr>
              <p:spPr bwMode="auto">
                <a:xfrm>
                  <a:off x="4712" y="1669"/>
                  <a:ext cx="123" cy="170"/>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07" name="Rectangle 67"/>
                <p:cNvSpPr>
                  <a:spLocks noChangeArrowheads="1"/>
                </p:cNvSpPr>
                <p:nvPr/>
              </p:nvSpPr>
              <p:spPr bwMode="auto">
                <a:xfrm>
                  <a:off x="4755" y="1507"/>
                  <a:ext cx="77" cy="100"/>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08" name="Rectangle 68"/>
                <p:cNvSpPr>
                  <a:spLocks noChangeArrowheads="1"/>
                </p:cNvSpPr>
                <p:nvPr/>
              </p:nvSpPr>
              <p:spPr bwMode="auto">
                <a:xfrm>
                  <a:off x="4722" y="1321"/>
                  <a:ext cx="123" cy="123"/>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09" name="Rectangle 69"/>
                <p:cNvSpPr>
                  <a:spLocks noChangeArrowheads="1"/>
                </p:cNvSpPr>
                <p:nvPr/>
              </p:nvSpPr>
              <p:spPr bwMode="auto">
                <a:xfrm flipV="1">
                  <a:off x="4601" y="1162"/>
                  <a:ext cx="100" cy="41"/>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10" name="Rectangle 70"/>
                <p:cNvSpPr>
                  <a:spLocks noChangeArrowheads="1"/>
                </p:cNvSpPr>
                <p:nvPr/>
              </p:nvSpPr>
              <p:spPr bwMode="auto">
                <a:xfrm>
                  <a:off x="4539" y="1730"/>
                  <a:ext cx="88" cy="76"/>
                </a:xfrm>
                <a:prstGeom prst="rect">
                  <a:avLst/>
                </a:prstGeom>
                <a:solidFill>
                  <a:srgbClr val="FF0000"/>
                </a:solidFill>
                <a:ln w="9525">
                  <a:miter lim="800000"/>
                  <a:headEnd/>
                  <a:tailEnd/>
                </a:ln>
                <a:effectLst/>
                <a:scene3d>
                  <a:camera prst="legacyObliqueTopRight"/>
                  <a:lightRig rig="legacyFlat3" dir="b"/>
                </a:scene3d>
                <a:sp3d extrusionH="354000" prstMaterial="legacyMatte">
                  <a:bevelT w="13500" h="13500" prst="angle"/>
                  <a:bevelB w="13500" h="13500" prst="angle"/>
                  <a:extrusionClr>
                    <a:schemeClr val="accent1"/>
                  </a:extrusionClr>
                </a:sp3d>
                <a:extLs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flatTx/>
                </a:bodyPr>
                <a:lstStyle/>
                <a:p>
                  <a:endParaRPr lang="el-GR"/>
                </a:p>
              </p:txBody>
            </p:sp>
            <p:sp>
              <p:nvSpPr>
                <p:cNvPr id="215111" name="Line 71"/>
                <p:cNvSpPr>
                  <a:spLocks noChangeShapeType="1"/>
                </p:cNvSpPr>
                <p:nvPr/>
              </p:nvSpPr>
              <p:spPr bwMode="auto">
                <a:xfrm flipV="1">
                  <a:off x="802" y="1214"/>
                  <a:ext cx="3624" cy="576"/>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12" name="Line 72"/>
                <p:cNvSpPr>
                  <a:spLocks noChangeShapeType="1"/>
                </p:cNvSpPr>
                <p:nvPr/>
              </p:nvSpPr>
              <p:spPr bwMode="auto">
                <a:xfrm flipV="1">
                  <a:off x="3136" y="1253"/>
                  <a:ext cx="1304" cy="531"/>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13" name="Line 73"/>
                <p:cNvSpPr>
                  <a:spLocks noChangeShapeType="1"/>
                </p:cNvSpPr>
                <p:nvPr/>
              </p:nvSpPr>
              <p:spPr bwMode="auto">
                <a:xfrm flipV="1">
                  <a:off x="3228" y="1426"/>
                  <a:ext cx="1241" cy="1034"/>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14" name="Line 74"/>
                <p:cNvSpPr>
                  <a:spLocks noChangeShapeType="1"/>
                </p:cNvSpPr>
                <p:nvPr/>
              </p:nvSpPr>
              <p:spPr bwMode="auto">
                <a:xfrm flipV="1">
                  <a:off x="1648" y="1270"/>
                  <a:ext cx="2854" cy="1861"/>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15" name="Line 75"/>
                <p:cNvSpPr>
                  <a:spLocks noChangeShapeType="1"/>
                </p:cNvSpPr>
                <p:nvPr/>
              </p:nvSpPr>
              <p:spPr bwMode="auto">
                <a:xfrm flipV="1">
                  <a:off x="1208" y="1265"/>
                  <a:ext cx="3263" cy="1896"/>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sp>
              <p:nvSpPr>
                <p:cNvPr id="215116" name="Line 76"/>
                <p:cNvSpPr>
                  <a:spLocks noChangeShapeType="1"/>
                </p:cNvSpPr>
                <p:nvPr/>
              </p:nvSpPr>
              <p:spPr bwMode="auto">
                <a:xfrm flipV="1">
                  <a:off x="1522" y="1337"/>
                  <a:ext cx="2952" cy="2234"/>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l-GR"/>
                </a:p>
              </p:txBody>
            </p:sp>
          </p:grpSp>
        </p:grpSp>
      </p:grpSp>
      <p:sp>
        <p:nvSpPr>
          <p:cNvPr id="215117" name="Rectangle 77"/>
          <p:cNvSpPr>
            <a:spLocks noChangeArrowheads="1"/>
          </p:cNvSpPr>
          <p:nvPr/>
        </p:nvSpPr>
        <p:spPr bwMode="auto">
          <a:xfrm>
            <a:off x="4078532" y="3107793"/>
            <a:ext cx="2670030" cy="234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p>
            <a:pPr algn="l" defTabSz="647700">
              <a:buFontTx/>
              <a:buChar char="•"/>
            </a:pPr>
            <a:r>
              <a:rPr lang="en-US" sz="1100" b="1" dirty="0">
                <a:solidFill>
                  <a:schemeClr val="accent1"/>
                </a:solidFill>
                <a:latin typeface="Arial" charset="0"/>
              </a:rPr>
              <a:t> </a:t>
            </a:r>
            <a:r>
              <a:rPr lang="en-US" sz="1100" b="1" dirty="0">
                <a:solidFill>
                  <a:schemeClr val="tx2">
                    <a:lumMod val="85000"/>
                    <a:lumOff val="15000"/>
                  </a:schemeClr>
                </a:solidFill>
                <a:latin typeface="Arial" charset="0"/>
              </a:rPr>
              <a:t>Investors own </a:t>
            </a:r>
            <a:r>
              <a:rPr lang="en-US" sz="1100" b="1" dirty="0" smtClean="0">
                <a:solidFill>
                  <a:schemeClr val="tx2">
                    <a:lumMod val="85000"/>
                    <a:lumOff val="15000"/>
                  </a:schemeClr>
                </a:solidFill>
                <a:latin typeface="Arial" charset="0"/>
              </a:rPr>
              <a:t>“Investor </a:t>
            </a:r>
            <a:r>
              <a:rPr lang="en-US" b="1" dirty="0" smtClean="0">
                <a:solidFill>
                  <a:schemeClr val="tx2">
                    <a:lumMod val="85000"/>
                    <a:lumOff val="15000"/>
                  </a:schemeClr>
                </a:solidFill>
                <a:latin typeface="Arial" charset="0"/>
              </a:rPr>
              <a:t>A</a:t>
            </a:r>
            <a:r>
              <a:rPr lang="en-US" sz="1100" b="1" dirty="0" smtClean="0">
                <a:solidFill>
                  <a:schemeClr val="tx2">
                    <a:lumMod val="85000"/>
                    <a:lumOff val="15000"/>
                  </a:schemeClr>
                </a:solidFill>
                <a:latin typeface="Arial" charset="0"/>
              </a:rPr>
              <a:t>/C” at DSS</a:t>
            </a:r>
            <a:endParaRPr lang="en-US" sz="1100" b="1" dirty="0">
              <a:solidFill>
                <a:schemeClr val="tx2">
                  <a:lumMod val="85000"/>
                  <a:lumOff val="15000"/>
                </a:schemeClr>
              </a:solidFill>
              <a:latin typeface="Arial" charset="0"/>
            </a:endParaRPr>
          </a:p>
        </p:txBody>
      </p:sp>
      <p:sp>
        <p:nvSpPr>
          <p:cNvPr id="215118" name="Rectangle 78"/>
          <p:cNvSpPr>
            <a:spLocks noChangeArrowheads="1"/>
          </p:cNvSpPr>
          <p:nvPr/>
        </p:nvSpPr>
        <p:spPr bwMode="auto">
          <a:xfrm>
            <a:off x="4083290" y="3348128"/>
            <a:ext cx="2573097" cy="573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4804" tIns="32402" rIns="64804" bIns="32402">
            <a:spAutoFit/>
          </a:bodyPr>
          <a:lstStyle/>
          <a:p>
            <a:pPr algn="l" defTabSz="647700">
              <a:buFontTx/>
              <a:buChar char="•"/>
            </a:pPr>
            <a:r>
              <a:rPr lang="en-US" dirty="0">
                <a:solidFill>
                  <a:schemeClr val="accent2"/>
                </a:solidFill>
                <a:latin typeface="Arial" charset="0"/>
              </a:rPr>
              <a:t> </a:t>
            </a:r>
            <a:r>
              <a:rPr lang="en-US" dirty="0" smtClean="0">
                <a:solidFill>
                  <a:schemeClr val="tx2">
                    <a:lumMod val="85000"/>
                    <a:lumOff val="15000"/>
                  </a:schemeClr>
                </a:solidFill>
                <a:latin typeface="Arial" charset="0"/>
              </a:rPr>
              <a:t>Operators (Members and Custodians)  </a:t>
            </a:r>
          </a:p>
          <a:p>
            <a:pPr algn="l" defTabSz="647700"/>
            <a:r>
              <a:rPr lang="en-US" dirty="0" smtClean="0">
                <a:solidFill>
                  <a:schemeClr val="tx2">
                    <a:lumMod val="85000"/>
                    <a:lumOff val="15000"/>
                  </a:schemeClr>
                </a:solidFill>
                <a:latin typeface="Arial" charset="0"/>
              </a:rPr>
              <a:t>  operate on </a:t>
            </a:r>
            <a:r>
              <a:rPr lang="en-US" dirty="0">
                <a:solidFill>
                  <a:schemeClr val="tx2">
                    <a:lumMod val="85000"/>
                    <a:lumOff val="15000"/>
                  </a:schemeClr>
                </a:solidFill>
                <a:latin typeface="Arial" charset="0"/>
              </a:rPr>
              <a:t>behalf of investors those </a:t>
            </a:r>
          </a:p>
          <a:p>
            <a:pPr algn="l" defTabSz="647700"/>
            <a:r>
              <a:rPr lang="en-US" dirty="0">
                <a:solidFill>
                  <a:schemeClr val="tx2">
                    <a:lumMod val="85000"/>
                    <a:lumOff val="15000"/>
                  </a:schemeClr>
                </a:solidFill>
                <a:latin typeface="Arial" charset="0"/>
              </a:rPr>
              <a:t>  </a:t>
            </a:r>
            <a:r>
              <a:rPr lang="en-US" dirty="0" smtClean="0">
                <a:solidFill>
                  <a:schemeClr val="tx2">
                    <a:lumMod val="85000"/>
                    <a:lumOff val="15000"/>
                  </a:schemeClr>
                </a:solidFill>
                <a:latin typeface="Arial" charset="0"/>
              </a:rPr>
              <a:t>A/Cs </a:t>
            </a:r>
            <a:r>
              <a:rPr lang="en-US" dirty="0">
                <a:solidFill>
                  <a:schemeClr val="tx2">
                    <a:lumMod val="85000"/>
                    <a:lumOff val="15000"/>
                  </a:schemeClr>
                </a:solidFill>
                <a:latin typeface="Arial" charset="0"/>
              </a:rPr>
              <a:t>(CSD is by default A.O.)</a:t>
            </a:r>
          </a:p>
        </p:txBody>
      </p:sp>
      <p:sp>
        <p:nvSpPr>
          <p:cNvPr id="215119" name="Rectangle 79"/>
          <p:cNvSpPr>
            <a:spLocks noChangeArrowheads="1"/>
          </p:cNvSpPr>
          <p:nvPr/>
        </p:nvSpPr>
        <p:spPr bwMode="auto">
          <a:xfrm>
            <a:off x="4088050" y="3859376"/>
            <a:ext cx="2282779" cy="573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4804" tIns="32402" rIns="64804" bIns="32402">
            <a:spAutoFit/>
          </a:bodyPr>
          <a:lstStyle/>
          <a:p>
            <a:pPr algn="l" defTabSz="647700">
              <a:buFontTx/>
              <a:buChar char="•"/>
            </a:pPr>
            <a:r>
              <a:rPr lang="en-US" dirty="0">
                <a:solidFill>
                  <a:schemeClr val="accent2"/>
                </a:solidFill>
                <a:latin typeface="Arial" charset="0"/>
              </a:rPr>
              <a:t> </a:t>
            </a:r>
            <a:r>
              <a:rPr lang="en-US" dirty="0">
                <a:solidFill>
                  <a:schemeClr val="tx2">
                    <a:lumMod val="85000"/>
                    <a:lumOff val="15000"/>
                  </a:schemeClr>
                </a:solidFill>
                <a:latin typeface="Arial" charset="0"/>
              </a:rPr>
              <a:t>Investors enter into contractual </a:t>
            </a:r>
          </a:p>
          <a:p>
            <a:pPr algn="l" defTabSz="647700"/>
            <a:r>
              <a:rPr lang="en-US" dirty="0">
                <a:solidFill>
                  <a:schemeClr val="tx2">
                    <a:lumMod val="85000"/>
                    <a:lumOff val="15000"/>
                  </a:schemeClr>
                </a:solidFill>
                <a:latin typeface="Arial" charset="0"/>
              </a:rPr>
              <a:t>  agreements with the </a:t>
            </a:r>
            <a:r>
              <a:rPr lang="en-US" dirty="0" smtClean="0">
                <a:solidFill>
                  <a:schemeClr val="tx2">
                    <a:lumMod val="85000"/>
                    <a:lumOff val="15000"/>
                  </a:schemeClr>
                </a:solidFill>
                <a:latin typeface="Arial" charset="0"/>
              </a:rPr>
              <a:t>Operators </a:t>
            </a:r>
            <a:r>
              <a:rPr lang="en-US" dirty="0">
                <a:solidFill>
                  <a:schemeClr val="tx2">
                    <a:lumMod val="85000"/>
                    <a:lumOff val="15000"/>
                  </a:schemeClr>
                </a:solidFill>
                <a:latin typeface="Arial" charset="0"/>
              </a:rPr>
              <a:t>to </a:t>
            </a:r>
            <a:r>
              <a:rPr lang="en-US" dirty="0" smtClean="0">
                <a:solidFill>
                  <a:schemeClr val="tx2">
                    <a:lumMod val="85000"/>
                    <a:lumOff val="15000"/>
                  </a:schemeClr>
                </a:solidFill>
                <a:latin typeface="Arial" charset="0"/>
              </a:rPr>
              <a:t> </a:t>
            </a:r>
          </a:p>
          <a:p>
            <a:pPr algn="l" defTabSz="647700"/>
            <a:r>
              <a:rPr lang="en-US" dirty="0">
                <a:solidFill>
                  <a:schemeClr val="tx2">
                    <a:lumMod val="85000"/>
                    <a:lumOff val="15000"/>
                  </a:schemeClr>
                </a:solidFill>
                <a:latin typeface="Arial" charset="0"/>
              </a:rPr>
              <a:t> </a:t>
            </a:r>
            <a:r>
              <a:rPr lang="en-US" dirty="0" smtClean="0">
                <a:solidFill>
                  <a:schemeClr val="tx2">
                    <a:lumMod val="85000"/>
                    <a:lumOff val="15000"/>
                  </a:schemeClr>
                </a:solidFill>
                <a:latin typeface="Arial" charset="0"/>
              </a:rPr>
              <a:t> services all or part of their A/Cs</a:t>
            </a:r>
            <a:endParaRPr lang="en-US" dirty="0">
              <a:solidFill>
                <a:schemeClr val="tx2">
                  <a:lumMod val="85000"/>
                  <a:lumOff val="15000"/>
                </a:schemeClr>
              </a:solidFill>
              <a:latin typeface="Arial" charset="0"/>
            </a:endParaRPr>
          </a:p>
        </p:txBody>
      </p:sp>
      <p:sp>
        <p:nvSpPr>
          <p:cNvPr id="215120" name="Rectangle 80"/>
          <p:cNvSpPr>
            <a:spLocks noChangeArrowheads="1"/>
          </p:cNvSpPr>
          <p:nvPr/>
        </p:nvSpPr>
        <p:spPr bwMode="auto">
          <a:xfrm>
            <a:off x="4335537" y="2196258"/>
            <a:ext cx="2251647" cy="403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4804" tIns="32402" rIns="64804" bIns="32402">
            <a:spAutoFit/>
          </a:bodyPr>
          <a:lstStyle/>
          <a:p>
            <a:pPr algn="l" defTabSz="647700">
              <a:buFontTx/>
              <a:buChar char="•"/>
            </a:pPr>
            <a:r>
              <a:rPr lang="en-US" sz="1100" b="1" dirty="0">
                <a:solidFill>
                  <a:srgbClr val="FF0000"/>
                </a:solidFill>
                <a:latin typeface="Arial" charset="0"/>
              </a:rPr>
              <a:t> Issuers receive </a:t>
            </a:r>
            <a:r>
              <a:rPr lang="en-US" sz="1100" b="1" dirty="0" smtClean="0">
                <a:solidFill>
                  <a:srgbClr val="FF0000"/>
                </a:solidFill>
                <a:latin typeface="Arial" charset="0"/>
              </a:rPr>
              <a:t>information at </a:t>
            </a:r>
          </a:p>
          <a:p>
            <a:pPr algn="l" defTabSz="647700"/>
            <a:r>
              <a:rPr lang="en-US" b="1" dirty="0">
                <a:solidFill>
                  <a:srgbClr val="FF0000"/>
                </a:solidFill>
                <a:latin typeface="Arial" charset="0"/>
              </a:rPr>
              <a:t> </a:t>
            </a:r>
            <a:r>
              <a:rPr lang="en-US" b="1" dirty="0" smtClean="0">
                <a:solidFill>
                  <a:srgbClr val="FF0000"/>
                </a:solidFill>
                <a:latin typeface="Arial" charset="0"/>
              </a:rPr>
              <a:t> </a:t>
            </a:r>
            <a:r>
              <a:rPr lang="en-US" sz="1100" b="1" dirty="0" smtClean="0">
                <a:solidFill>
                  <a:srgbClr val="FF0000"/>
                </a:solidFill>
                <a:latin typeface="Arial" charset="0"/>
              </a:rPr>
              <a:t>COB every day</a:t>
            </a:r>
            <a:endParaRPr lang="en-US" sz="1100" b="1" dirty="0">
              <a:solidFill>
                <a:srgbClr val="FF0000"/>
              </a:solidFill>
              <a:latin typeface="Arial" charset="0"/>
            </a:endParaRPr>
          </a:p>
        </p:txBody>
      </p:sp>
      <p:sp>
        <p:nvSpPr>
          <p:cNvPr id="82" name="Slide Number Placeholder 1"/>
          <p:cNvSpPr>
            <a:spLocks noGrp="1"/>
          </p:cNvSpPr>
          <p:nvPr>
            <p:ph type="sldNum" sz="quarter" idx="10"/>
          </p:nvPr>
        </p:nvSpPr>
        <p:spPr>
          <a:xfrm>
            <a:off x="6052193" y="4425616"/>
            <a:ext cx="522270" cy="228678"/>
          </a:xfrm>
        </p:spPr>
        <p:txBody>
          <a:bodyPr/>
          <a:lstStyle/>
          <a:p>
            <a:pPr>
              <a:defRPr/>
            </a:pPr>
            <a:r>
              <a:rPr lang="en-US" dirty="0" smtClean="0"/>
              <a:t>Page </a:t>
            </a:r>
            <a:fld id="{8B962063-370D-499A-8CAC-E720129B1768}" type="slidenum">
              <a:rPr lang="el-GR" smtClean="0"/>
              <a:pPr>
                <a:defRPr/>
              </a:pPr>
              <a:t>4</a:t>
            </a:fld>
            <a:endParaRPr lang="el-GR" dirty="0"/>
          </a:p>
        </p:txBody>
      </p:sp>
    </p:spTree>
    <p:extLst>
      <p:ext uri="{BB962C8B-B14F-4D97-AF65-F5344CB8AC3E}">
        <p14:creationId xmlns:p14="http://schemas.microsoft.com/office/powerpoint/2010/main" val="3065711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5117"/>
                                        </p:tgtEl>
                                        <p:attrNameLst>
                                          <p:attrName>style.visibility</p:attrName>
                                        </p:attrNameLst>
                                      </p:cBhvr>
                                      <p:to>
                                        <p:strVal val="visible"/>
                                      </p:to>
                                    </p:set>
                                    <p:animEffect transition="in" filter="dissolve">
                                      <p:cBhvr>
                                        <p:cTn id="7" dur="500"/>
                                        <p:tgtEl>
                                          <p:spTgt spid="215117"/>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15091"/>
                                        </p:tgtEl>
                                        <p:attrNameLst>
                                          <p:attrName>style.visibility</p:attrName>
                                        </p:attrNameLst>
                                      </p:cBhvr>
                                      <p:to>
                                        <p:strVal val="visible"/>
                                      </p:to>
                                    </p:set>
                                    <p:animEffect transition="in" filter="dissolve">
                                      <p:cBhvr>
                                        <p:cTn id="11" dur="500"/>
                                        <p:tgtEl>
                                          <p:spTgt spid="215091"/>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15054"/>
                                        </p:tgtEl>
                                        <p:attrNameLst>
                                          <p:attrName>style.visibility</p:attrName>
                                        </p:attrNameLst>
                                      </p:cBhvr>
                                      <p:to>
                                        <p:strVal val="visible"/>
                                      </p:to>
                                    </p:set>
                                    <p:animEffect transition="in" filter="wipe(down)">
                                      <p:cBhvr>
                                        <p:cTn id="15" dur="500"/>
                                        <p:tgtEl>
                                          <p:spTgt spid="215054"/>
                                        </p:tgtEl>
                                      </p:cBhvr>
                                    </p:animEffect>
                                  </p:childTnLst>
                                </p:cTn>
                              </p:par>
                            </p:childTnLst>
                          </p:cTn>
                        </p:par>
                        <p:par>
                          <p:cTn id="16" fill="hold" nodeType="afterGroup">
                            <p:stCondLst>
                              <p:cond delay="1500"/>
                            </p:stCondLst>
                            <p:childTnLst>
                              <p:par>
                                <p:cTn id="17" presetID="55" presetClass="entr" presetSubtype="0" fill="hold" grpId="0" nodeType="afterEffect">
                                  <p:stCondLst>
                                    <p:cond delay="0"/>
                                  </p:stCondLst>
                                  <p:childTnLst>
                                    <p:set>
                                      <p:cBhvr>
                                        <p:cTn id="18" dur="1" fill="hold">
                                          <p:stCondLst>
                                            <p:cond delay="0"/>
                                          </p:stCondLst>
                                        </p:cTn>
                                        <p:tgtEl>
                                          <p:spTgt spid="215051"/>
                                        </p:tgtEl>
                                        <p:attrNameLst>
                                          <p:attrName>style.visibility</p:attrName>
                                        </p:attrNameLst>
                                      </p:cBhvr>
                                      <p:to>
                                        <p:strVal val="visible"/>
                                      </p:to>
                                    </p:set>
                                    <p:anim calcmode="lin" valueType="num">
                                      <p:cBhvr>
                                        <p:cTn id="19" dur="500" fill="hold"/>
                                        <p:tgtEl>
                                          <p:spTgt spid="215051"/>
                                        </p:tgtEl>
                                        <p:attrNameLst>
                                          <p:attrName>ppt_w</p:attrName>
                                        </p:attrNameLst>
                                      </p:cBhvr>
                                      <p:tavLst>
                                        <p:tav tm="0">
                                          <p:val>
                                            <p:strVal val="#ppt_w*0.70"/>
                                          </p:val>
                                        </p:tav>
                                        <p:tav tm="100000">
                                          <p:val>
                                            <p:strVal val="#ppt_w"/>
                                          </p:val>
                                        </p:tav>
                                      </p:tavLst>
                                    </p:anim>
                                    <p:anim calcmode="lin" valueType="num">
                                      <p:cBhvr>
                                        <p:cTn id="20" dur="500" fill="hold"/>
                                        <p:tgtEl>
                                          <p:spTgt spid="215051"/>
                                        </p:tgtEl>
                                        <p:attrNameLst>
                                          <p:attrName>ppt_h</p:attrName>
                                        </p:attrNameLst>
                                      </p:cBhvr>
                                      <p:tavLst>
                                        <p:tav tm="0">
                                          <p:val>
                                            <p:strVal val="#ppt_h"/>
                                          </p:val>
                                        </p:tav>
                                        <p:tav tm="100000">
                                          <p:val>
                                            <p:strVal val="#ppt_h"/>
                                          </p:val>
                                        </p:tav>
                                      </p:tavLst>
                                    </p:anim>
                                    <p:animEffect transition="in" filter="fade">
                                      <p:cBhvr>
                                        <p:cTn id="21" dur="500"/>
                                        <p:tgtEl>
                                          <p:spTgt spid="215051"/>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215088"/>
                                        </p:tgtEl>
                                        <p:attrNameLst>
                                          <p:attrName>style.visibility</p:attrName>
                                        </p:attrNameLst>
                                      </p:cBhvr>
                                      <p:to>
                                        <p:strVal val="visible"/>
                                      </p:to>
                                    </p:set>
                                    <p:animEffect transition="in" filter="wipe(down)">
                                      <p:cBhvr>
                                        <p:cTn id="25" dur="500"/>
                                        <p:tgtEl>
                                          <p:spTgt spid="215088"/>
                                        </p:tgtEl>
                                      </p:cBhvr>
                                    </p:animEffect>
                                  </p:childTnLst>
                                </p:cTn>
                              </p:par>
                            </p:childTnLst>
                          </p:cTn>
                        </p:par>
                        <p:par>
                          <p:cTn id="26" fill="hold" nodeType="afterGroup">
                            <p:stCondLst>
                              <p:cond delay="2500"/>
                            </p:stCondLst>
                            <p:childTnLst>
                              <p:par>
                                <p:cTn id="27" presetID="55" presetClass="entr" presetSubtype="0" fill="hold" grpId="0" nodeType="afterEffect">
                                  <p:stCondLst>
                                    <p:cond delay="0"/>
                                  </p:stCondLst>
                                  <p:childTnLst>
                                    <p:set>
                                      <p:cBhvr>
                                        <p:cTn id="28" dur="1" fill="hold">
                                          <p:stCondLst>
                                            <p:cond delay="0"/>
                                          </p:stCondLst>
                                        </p:cTn>
                                        <p:tgtEl>
                                          <p:spTgt spid="215050"/>
                                        </p:tgtEl>
                                        <p:attrNameLst>
                                          <p:attrName>style.visibility</p:attrName>
                                        </p:attrNameLst>
                                      </p:cBhvr>
                                      <p:to>
                                        <p:strVal val="visible"/>
                                      </p:to>
                                    </p:set>
                                    <p:anim calcmode="lin" valueType="num">
                                      <p:cBhvr>
                                        <p:cTn id="29" dur="500" fill="hold"/>
                                        <p:tgtEl>
                                          <p:spTgt spid="215050"/>
                                        </p:tgtEl>
                                        <p:attrNameLst>
                                          <p:attrName>ppt_w</p:attrName>
                                        </p:attrNameLst>
                                      </p:cBhvr>
                                      <p:tavLst>
                                        <p:tav tm="0">
                                          <p:val>
                                            <p:strVal val="#ppt_w*0.70"/>
                                          </p:val>
                                        </p:tav>
                                        <p:tav tm="100000">
                                          <p:val>
                                            <p:strVal val="#ppt_w"/>
                                          </p:val>
                                        </p:tav>
                                      </p:tavLst>
                                    </p:anim>
                                    <p:anim calcmode="lin" valueType="num">
                                      <p:cBhvr>
                                        <p:cTn id="30" dur="500" fill="hold"/>
                                        <p:tgtEl>
                                          <p:spTgt spid="215050"/>
                                        </p:tgtEl>
                                        <p:attrNameLst>
                                          <p:attrName>ppt_h</p:attrName>
                                        </p:attrNameLst>
                                      </p:cBhvr>
                                      <p:tavLst>
                                        <p:tav tm="0">
                                          <p:val>
                                            <p:strVal val="#ppt_h"/>
                                          </p:val>
                                        </p:tav>
                                        <p:tav tm="100000">
                                          <p:val>
                                            <p:strVal val="#ppt_h"/>
                                          </p:val>
                                        </p:tav>
                                      </p:tavLst>
                                    </p:anim>
                                    <p:animEffect transition="in" filter="fade">
                                      <p:cBhvr>
                                        <p:cTn id="31" dur="500"/>
                                        <p:tgtEl>
                                          <p:spTgt spid="215050"/>
                                        </p:tgtEl>
                                      </p:cBhvr>
                                    </p:animEffect>
                                  </p:childTnLst>
                                </p:cTn>
                              </p:par>
                            </p:childTnLst>
                          </p:cTn>
                        </p:par>
                        <p:par>
                          <p:cTn id="32" fill="hold" nodeType="afterGroup">
                            <p:stCondLst>
                              <p:cond delay="3000"/>
                            </p:stCondLst>
                            <p:childTnLst>
                              <p:par>
                                <p:cTn id="33" presetID="22" presetClass="entr" presetSubtype="4" fill="hold" nodeType="afterEffect">
                                  <p:stCondLst>
                                    <p:cond delay="0"/>
                                  </p:stCondLst>
                                  <p:childTnLst>
                                    <p:set>
                                      <p:cBhvr>
                                        <p:cTn id="34" dur="1" fill="hold">
                                          <p:stCondLst>
                                            <p:cond delay="0"/>
                                          </p:stCondLst>
                                        </p:cTn>
                                        <p:tgtEl>
                                          <p:spTgt spid="215087"/>
                                        </p:tgtEl>
                                        <p:attrNameLst>
                                          <p:attrName>style.visibility</p:attrName>
                                        </p:attrNameLst>
                                      </p:cBhvr>
                                      <p:to>
                                        <p:strVal val="visible"/>
                                      </p:to>
                                    </p:set>
                                    <p:animEffect transition="in" filter="wipe(down)">
                                      <p:cBhvr>
                                        <p:cTn id="35" dur="500"/>
                                        <p:tgtEl>
                                          <p:spTgt spid="215087"/>
                                        </p:tgtEl>
                                      </p:cBhvr>
                                    </p:animEffect>
                                  </p:childTnLst>
                                </p:cTn>
                              </p:par>
                            </p:childTnLst>
                          </p:cTn>
                        </p:par>
                        <p:par>
                          <p:cTn id="36" fill="hold" nodeType="afterGroup">
                            <p:stCondLst>
                              <p:cond delay="3500"/>
                            </p:stCondLst>
                            <p:childTnLst>
                              <p:par>
                                <p:cTn id="37" presetID="55" presetClass="entr" presetSubtype="0" fill="hold" grpId="0" nodeType="afterEffect">
                                  <p:stCondLst>
                                    <p:cond delay="0"/>
                                  </p:stCondLst>
                                  <p:childTnLst>
                                    <p:set>
                                      <p:cBhvr>
                                        <p:cTn id="38" dur="1" fill="hold">
                                          <p:stCondLst>
                                            <p:cond delay="0"/>
                                          </p:stCondLst>
                                        </p:cTn>
                                        <p:tgtEl>
                                          <p:spTgt spid="215049"/>
                                        </p:tgtEl>
                                        <p:attrNameLst>
                                          <p:attrName>style.visibility</p:attrName>
                                        </p:attrNameLst>
                                      </p:cBhvr>
                                      <p:to>
                                        <p:strVal val="visible"/>
                                      </p:to>
                                    </p:set>
                                    <p:anim calcmode="lin" valueType="num">
                                      <p:cBhvr>
                                        <p:cTn id="39" dur="500" fill="hold"/>
                                        <p:tgtEl>
                                          <p:spTgt spid="215049"/>
                                        </p:tgtEl>
                                        <p:attrNameLst>
                                          <p:attrName>ppt_w</p:attrName>
                                        </p:attrNameLst>
                                      </p:cBhvr>
                                      <p:tavLst>
                                        <p:tav tm="0">
                                          <p:val>
                                            <p:strVal val="#ppt_w*0.70"/>
                                          </p:val>
                                        </p:tav>
                                        <p:tav tm="100000">
                                          <p:val>
                                            <p:strVal val="#ppt_w"/>
                                          </p:val>
                                        </p:tav>
                                      </p:tavLst>
                                    </p:anim>
                                    <p:anim calcmode="lin" valueType="num">
                                      <p:cBhvr>
                                        <p:cTn id="40" dur="500" fill="hold"/>
                                        <p:tgtEl>
                                          <p:spTgt spid="215049"/>
                                        </p:tgtEl>
                                        <p:attrNameLst>
                                          <p:attrName>ppt_h</p:attrName>
                                        </p:attrNameLst>
                                      </p:cBhvr>
                                      <p:tavLst>
                                        <p:tav tm="0">
                                          <p:val>
                                            <p:strVal val="#ppt_h"/>
                                          </p:val>
                                        </p:tav>
                                        <p:tav tm="100000">
                                          <p:val>
                                            <p:strVal val="#ppt_h"/>
                                          </p:val>
                                        </p:tav>
                                      </p:tavLst>
                                    </p:anim>
                                    <p:animEffect transition="in" filter="fade">
                                      <p:cBhvr>
                                        <p:cTn id="41" dur="500"/>
                                        <p:tgtEl>
                                          <p:spTgt spid="215049"/>
                                        </p:tgtEl>
                                      </p:cBhvr>
                                    </p:animEffect>
                                  </p:childTnLst>
                                </p:cTn>
                              </p:par>
                            </p:childTnLst>
                          </p:cTn>
                        </p:par>
                        <p:par>
                          <p:cTn id="42" fill="hold" nodeType="afterGroup">
                            <p:stCondLst>
                              <p:cond delay="4000"/>
                            </p:stCondLst>
                            <p:childTnLst>
                              <p:par>
                                <p:cTn id="43" presetID="22" presetClass="entr" presetSubtype="4" fill="hold" nodeType="afterEffect">
                                  <p:stCondLst>
                                    <p:cond delay="0"/>
                                  </p:stCondLst>
                                  <p:childTnLst>
                                    <p:set>
                                      <p:cBhvr>
                                        <p:cTn id="44" dur="1" fill="hold">
                                          <p:stCondLst>
                                            <p:cond delay="0"/>
                                          </p:stCondLst>
                                        </p:cTn>
                                        <p:tgtEl>
                                          <p:spTgt spid="215089"/>
                                        </p:tgtEl>
                                        <p:attrNameLst>
                                          <p:attrName>style.visibility</p:attrName>
                                        </p:attrNameLst>
                                      </p:cBhvr>
                                      <p:to>
                                        <p:strVal val="visible"/>
                                      </p:to>
                                    </p:set>
                                    <p:animEffect transition="in" filter="wipe(down)">
                                      <p:cBhvr>
                                        <p:cTn id="45" dur="500"/>
                                        <p:tgtEl>
                                          <p:spTgt spid="215089"/>
                                        </p:tgtEl>
                                      </p:cBhvr>
                                    </p:animEffect>
                                  </p:childTnLst>
                                </p:cTn>
                              </p:par>
                            </p:childTnLst>
                          </p:cTn>
                        </p:par>
                        <p:par>
                          <p:cTn id="46" fill="hold" nodeType="afterGroup">
                            <p:stCondLst>
                              <p:cond delay="4500"/>
                            </p:stCondLst>
                            <p:childTnLst>
                              <p:par>
                                <p:cTn id="47" presetID="55" presetClass="entr" presetSubtype="0" fill="hold" grpId="0" nodeType="afterEffect">
                                  <p:stCondLst>
                                    <p:cond delay="0"/>
                                  </p:stCondLst>
                                  <p:childTnLst>
                                    <p:set>
                                      <p:cBhvr>
                                        <p:cTn id="48" dur="1" fill="hold">
                                          <p:stCondLst>
                                            <p:cond delay="0"/>
                                          </p:stCondLst>
                                        </p:cTn>
                                        <p:tgtEl>
                                          <p:spTgt spid="215048"/>
                                        </p:tgtEl>
                                        <p:attrNameLst>
                                          <p:attrName>style.visibility</p:attrName>
                                        </p:attrNameLst>
                                      </p:cBhvr>
                                      <p:to>
                                        <p:strVal val="visible"/>
                                      </p:to>
                                    </p:set>
                                    <p:anim calcmode="lin" valueType="num">
                                      <p:cBhvr>
                                        <p:cTn id="49" dur="500" fill="hold"/>
                                        <p:tgtEl>
                                          <p:spTgt spid="215048"/>
                                        </p:tgtEl>
                                        <p:attrNameLst>
                                          <p:attrName>ppt_w</p:attrName>
                                        </p:attrNameLst>
                                      </p:cBhvr>
                                      <p:tavLst>
                                        <p:tav tm="0">
                                          <p:val>
                                            <p:strVal val="#ppt_w*0.70"/>
                                          </p:val>
                                        </p:tav>
                                        <p:tav tm="100000">
                                          <p:val>
                                            <p:strVal val="#ppt_w"/>
                                          </p:val>
                                        </p:tav>
                                      </p:tavLst>
                                    </p:anim>
                                    <p:anim calcmode="lin" valueType="num">
                                      <p:cBhvr>
                                        <p:cTn id="50" dur="500" fill="hold"/>
                                        <p:tgtEl>
                                          <p:spTgt spid="215048"/>
                                        </p:tgtEl>
                                        <p:attrNameLst>
                                          <p:attrName>ppt_h</p:attrName>
                                        </p:attrNameLst>
                                      </p:cBhvr>
                                      <p:tavLst>
                                        <p:tav tm="0">
                                          <p:val>
                                            <p:strVal val="#ppt_h"/>
                                          </p:val>
                                        </p:tav>
                                        <p:tav tm="100000">
                                          <p:val>
                                            <p:strVal val="#ppt_h"/>
                                          </p:val>
                                        </p:tav>
                                      </p:tavLst>
                                    </p:anim>
                                    <p:animEffect transition="in" filter="fade">
                                      <p:cBhvr>
                                        <p:cTn id="51" dur="500"/>
                                        <p:tgtEl>
                                          <p:spTgt spid="215048"/>
                                        </p:tgtEl>
                                      </p:cBhvr>
                                    </p:animEffect>
                                  </p:childTnLst>
                                </p:cTn>
                              </p:par>
                            </p:childTnLst>
                          </p:cTn>
                        </p:par>
                        <p:par>
                          <p:cTn id="52" fill="hold" nodeType="afterGroup">
                            <p:stCondLst>
                              <p:cond delay="5000"/>
                            </p:stCondLst>
                            <p:childTnLst>
                              <p:par>
                                <p:cTn id="53" presetID="22" presetClass="entr" presetSubtype="4" fill="hold" nodeType="afterEffect">
                                  <p:stCondLst>
                                    <p:cond delay="0"/>
                                  </p:stCondLst>
                                  <p:childTnLst>
                                    <p:set>
                                      <p:cBhvr>
                                        <p:cTn id="54" dur="1" fill="hold">
                                          <p:stCondLst>
                                            <p:cond delay="0"/>
                                          </p:stCondLst>
                                        </p:cTn>
                                        <p:tgtEl>
                                          <p:spTgt spid="215090"/>
                                        </p:tgtEl>
                                        <p:attrNameLst>
                                          <p:attrName>style.visibility</p:attrName>
                                        </p:attrNameLst>
                                      </p:cBhvr>
                                      <p:to>
                                        <p:strVal val="visible"/>
                                      </p:to>
                                    </p:set>
                                    <p:animEffect transition="in" filter="wipe(down)">
                                      <p:cBhvr>
                                        <p:cTn id="55" dur="500"/>
                                        <p:tgtEl>
                                          <p:spTgt spid="215090"/>
                                        </p:tgtEl>
                                      </p:cBhvr>
                                    </p:animEffect>
                                  </p:childTnLst>
                                </p:cTn>
                              </p:par>
                            </p:childTnLst>
                          </p:cTn>
                        </p:par>
                        <p:par>
                          <p:cTn id="56" fill="hold" nodeType="afterGroup">
                            <p:stCondLst>
                              <p:cond delay="5500"/>
                            </p:stCondLst>
                            <p:childTnLst>
                              <p:par>
                                <p:cTn id="57" presetID="55" presetClass="entr" presetSubtype="0" fill="hold" grpId="0" nodeType="afterEffect">
                                  <p:stCondLst>
                                    <p:cond delay="0"/>
                                  </p:stCondLst>
                                  <p:childTnLst>
                                    <p:set>
                                      <p:cBhvr>
                                        <p:cTn id="58" dur="1" fill="hold">
                                          <p:stCondLst>
                                            <p:cond delay="0"/>
                                          </p:stCondLst>
                                        </p:cTn>
                                        <p:tgtEl>
                                          <p:spTgt spid="215047"/>
                                        </p:tgtEl>
                                        <p:attrNameLst>
                                          <p:attrName>style.visibility</p:attrName>
                                        </p:attrNameLst>
                                      </p:cBhvr>
                                      <p:to>
                                        <p:strVal val="visible"/>
                                      </p:to>
                                    </p:set>
                                    <p:anim calcmode="lin" valueType="num">
                                      <p:cBhvr>
                                        <p:cTn id="59" dur="500" fill="hold"/>
                                        <p:tgtEl>
                                          <p:spTgt spid="215047"/>
                                        </p:tgtEl>
                                        <p:attrNameLst>
                                          <p:attrName>ppt_w</p:attrName>
                                        </p:attrNameLst>
                                      </p:cBhvr>
                                      <p:tavLst>
                                        <p:tav tm="0">
                                          <p:val>
                                            <p:strVal val="#ppt_w*0.70"/>
                                          </p:val>
                                        </p:tav>
                                        <p:tav tm="100000">
                                          <p:val>
                                            <p:strVal val="#ppt_w"/>
                                          </p:val>
                                        </p:tav>
                                      </p:tavLst>
                                    </p:anim>
                                    <p:anim calcmode="lin" valueType="num">
                                      <p:cBhvr>
                                        <p:cTn id="60" dur="500" fill="hold"/>
                                        <p:tgtEl>
                                          <p:spTgt spid="215047"/>
                                        </p:tgtEl>
                                        <p:attrNameLst>
                                          <p:attrName>ppt_h</p:attrName>
                                        </p:attrNameLst>
                                      </p:cBhvr>
                                      <p:tavLst>
                                        <p:tav tm="0">
                                          <p:val>
                                            <p:strVal val="#ppt_h"/>
                                          </p:val>
                                        </p:tav>
                                        <p:tav tm="100000">
                                          <p:val>
                                            <p:strVal val="#ppt_h"/>
                                          </p:val>
                                        </p:tav>
                                      </p:tavLst>
                                    </p:anim>
                                    <p:animEffect transition="in" filter="fade">
                                      <p:cBhvr>
                                        <p:cTn id="61" dur="500"/>
                                        <p:tgtEl>
                                          <p:spTgt spid="215047"/>
                                        </p:tgtEl>
                                      </p:cBhvr>
                                    </p:animEffect>
                                  </p:childTnLst>
                                </p:cTn>
                              </p:par>
                            </p:childTnLst>
                          </p:cTn>
                        </p:par>
                        <p:par>
                          <p:cTn id="62" fill="hold" nodeType="afterGroup">
                            <p:stCondLst>
                              <p:cond delay="6000"/>
                            </p:stCondLst>
                            <p:childTnLst>
                              <p:par>
                                <p:cTn id="63" presetID="22" presetClass="entr" presetSubtype="4" fill="hold" nodeType="afterEffect">
                                  <p:stCondLst>
                                    <p:cond delay="0"/>
                                  </p:stCondLst>
                                  <p:childTnLst>
                                    <p:set>
                                      <p:cBhvr>
                                        <p:cTn id="64" dur="1" fill="hold">
                                          <p:stCondLst>
                                            <p:cond delay="0"/>
                                          </p:stCondLst>
                                        </p:cTn>
                                        <p:tgtEl>
                                          <p:spTgt spid="215092"/>
                                        </p:tgtEl>
                                        <p:attrNameLst>
                                          <p:attrName>style.visibility</p:attrName>
                                        </p:attrNameLst>
                                      </p:cBhvr>
                                      <p:to>
                                        <p:strVal val="visible"/>
                                      </p:to>
                                    </p:set>
                                    <p:animEffect transition="in" filter="wipe(down)">
                                      <p:cBhvr>
                                        <p:cTn id="65" dur="500"/>
                                        <p:tgtEl>
                                          <p:spTgt spid="215092"/>
                                        </p:tgtEl>
                                      </p:cBhvr>
                                    </p:animEffect>
                                  </p:childTnLst>
                                </p:cTn>
                              </p:par>
                            </p:childTnLst>
                          </p:cTn>
                        </p:par>
                        <p:par>
                          <p:cTn id="66" fill="hold" nodeType="afterGroup">
                            <p:stCondLst>
                              <p:cond delay="6500"/>
                            </p:stCondLst>
                            <p:childTnLst>
                              <p:par>
                                <p:cTn id="67" presetID="55" presetClass="entr" presetSubtype="0" fill="hold" grpId="0" nodeType="afterEffect">
                                  <p:stCondLst>
                                    <p:cond delay="0"/>
                                  </p:stCondLst>
                                  <p:childTnLst>
                                    <p:set>
                                      <p:cBhvr>
                                        <p:cTn id="68" dur="1" fill="hold">
                                          <p:stCondLst>
                                            <p:cond delay="0"/>
                                          </p:stCondLst>
                                        </p:cTn>
                                        <p:tgtEl>
                                          <p:spTgt spid="215046"/>
                                        </p:tgtEl>
                                        <p:attrNameLst>
                                          <p:attrName>style.visibility</p:attrName>
                                        </p:attrNameLst>
                                      </p:cBhvr>
                                      <p:to>
                                        <p:strVal val="visible"/>
                                      </p:to>
                                    </p:set>
                                    <p:anim calcmode="lin" valueType="num">
                                      <p:cBhvr>
                                        <p:cTn id="69" dur="500" fill="hold"/>
                                        <p:tgtEl>
                                          <p:spTgt spid="215046"/>
                                        </p:tgtEl>
                                        <p:attrNameLst>
                                          <p:attrName>ppt_w</p:attrName>
                                        </p:attrNameLst>
                                      </p:cBhvr>
                                      <p:tavLst>
                                        <p:tav tm="0">
                                          <p:val>
                                            <p:strVal val="#ppt_w*0.70"/>
                                          </p:val>
                                        </p:tav>
                                        <p:tav tm="100000">
                                          <p:val>
                                            <p:strVal val="#ppt_w"/>
                                          </p:val>
                                        </p:tav>
                                      </p:tavLst>
                                    </p:anim>
                                    <p:anim calcmode="lin" valueType="num">
                                      <p:cBhvr>
                                        <p:cTn id="70" dur="500" fill="hold"/>
                                        <p:tgtEl>
                                          <p:spTgt spid="215046"/>
                                        </p:tgtEl>
                                        <p:attrNameLst>
                                          <p:attrName>ppt_h</p:attrName>
                                        </p:attrNameLst>
                                      </p:cBhvr>
                                      <p:tavLst>
                                        <p:tav tm="0">
                                          <p:val>
                                            <p:strVal val="#ppt_h"/>
                                          </p:val>
                                        </p:tav>
                                        <p:tav tm="100000">
                                          <p:val>
                                            <p:strVal val="#ppt_h"/>
                                          </p:val>
                                        </p:tav>
                                      </p:tavLst>
                                    </p:anim>
                                    <p:animEffect transition="in" filter="fade">
                                      <p:cBhvr>
                                        <p:cTn id="71" dur="500"/>
                                        <p:tgtEl>
                                          <p:spTgt spid="215046"/>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215118"/>
                                        </p:tgtEl>
                                        <p:attrNameLst>
                                          <p:attrName>style.visibility</p:attrName>
                                        </p:attrNameLst>
                                      </p:cBhvr>
                                      <p:to>
                                        <p:strVal val="visible"/>
                                      </p:to>
                                    </p:set>
                                    <p:animEffect transition="in" filter="dissolve">
                                      <p:cBhvr>
                                        <p:cTn id="76" dur="500"/>
                                        <p:tgtEl>
                                          <p:spTgt spid="215118"/>
                                        </p:tgtEl>
                                      </p:cBhvr>
                                    </p:animEffect>
                                  </p:childTnLst>
                                </p:cTn>
                              </p:par>
                            </p:childTnLst>
                          </p:cTn>
                        </p:par>
                        <p:par>
                          <p:cTn id="77" fill="hold" nodeType="afterGroup">
                            <p:stCondLst>
                              <p:cond delay="500"/>
                            </p:stCondLst>
                            <p:childTnLst>
                              <p:par>
                                <p:cTn id="78" presetID="22" presetClass="entr" presetSubtype="8" fill="hold" nodeType="afterEffect">
                                  <p:stCondLst>
                                    <p:cond delay="0"/>
                                  </p:stCondLst>
                                  <p:childTnLst>
                                    <p:set>
                                      <p:cBhvr>
                                        <p:cTn id="79" dur="1" fill="hold">
                                          <p:stCondLst>
                                            <p:cond delay="0"/>
                                          </p:stCondLst>
                                        </p:cTn>
                                        <p:tgtEl>
                                          <p:spTgt spid="215053"/>
                                        </p:tgtEl>
                                        <p:attrNameLst>
                                          <p:attrName>style.visibility</p:attrName>
                                        </p:attrNameLst>
                                      </p:cBhvr>
                                      <p:to>
                                        <p:strVal val="visible"/>
                                      </p:to>
                                    </p:set>
                                    <p:animEffect transition="in" filter="wipe(left)">
                                      <p:cBhvr>
                                        <p:cTn id="80" dur="1000"/>
                                        <p:tgtEl>
                                          <p:spTgt spid="215053"/>
                                        </p:tgtEl>
                                      </p:cBhvr>
                                    </p:animEffect>
                                  </p:childTnLst>
                                </p:cTn>
                              </p:par>
                            </p:childTnLst>
                          </p:cTn>
                        </p:par>
                        <p:par>
                          <p:cTn id="81" fill="hold" nodeType="afterGroup">
                            <p:stCondLst>
                              <p:cond delay="1500"/>
                            </p:stCondLst>
                            <p:childTnLst>
                              <p:par>
                                <p:cTn id="82" presetID="22" presetClass="entr" presetSubtype="8" fill="hold" grpId="0" nodeType="afterEffect">
                                  <p:stCondLst>
                                    <p:cond delay="0"/>
                                  </p:stCondLst>
                                  <p:childTnLst>
                                    <p:set>
                                      <p:cBhvr>
                                        <p:cTn id="83" dur="1" fill="hold">
                                          <p:stCondLst>
                                            <p:cond delay="0"/>
                                          </p:stCondLst>
                                        </p:cTn>
                                        <p:tgtEl>
                                          <p:spTgt spid="215055"/>
                                        </p:tgtEl>
                                        <p:attrNameLst>
                                          <p:attrName>style.visibility</p:attrName>
                                        </p:attrNameLst>
                                      </p:cBhvr>
                                      <p:to>
                                        <p:strVal val="visible"/>
                                      </p:to>
                                    </p:set>
                                    <p:animEffect transition="in" filter="wipe(left)">
                                      <p:cBhvr>
                                        <p:cTn id="84" dur="2000"/>
                                        <p:tgtEl>
                                          <p:spTgt spid="215055"/>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9" presetClass="entr" presetSubtype="0" fill="hold" grpId="0" nodeType="clickEffect">
                                  <p:stCondLst>
                                    <p:cond delay="0"/>
                                  </p:stCondLst>
                                  <p:childTnLst>
                                    <p:set>
                                      <p:cBhvr>
                                        <p:cTn id="88" dur="1" fill="hold">
                                          <p:stCondLst>
                                            <p:cond delay="0"/>
                                          </p:stCondLst>
                                        </p:cTn>
                                        <p:tgtEl>
                                          <p:spTgt spid="215119"/>
                                        </p:tgtEl>
                                        <p:attrNameLst>
                                          <p:attrName>style.visibility</p:attrName>
                                        </p:attrNameLst>
                                      </p:cBhvr>
                                      <p:to>
                                        <p:strVal val="visible"/>
                                      </p:to>
                                    </p:set>
                                    <p:animEffect transition="in" filter="dissolve">
                                      <p:cBhvr>
                                        <p:cTn id="89" dur="500"/>
                                        <p:tgtEl>
                                          <p:spTgt spid="215119"/>
                                        </p:tgtEl>
                                      </p:cBhvr>
                                    </p:animEffect>
                                  </p:childTnLst>
                                </p:cTn>
                              </p:par>
                            </p:childTnLst>
                          </p:cTn>
                        </p:par>
                        <p:par>
                          <p:cTn id="90" fill="hold" nodeType="afterGroup">
                            <p:stCondLst>
                              <p:cond delay="500"/>
                            </p:stCondLst>
                            <p:childTnLst>
                              <p:par>
                                <p:cTn id="91" presetID="9" presetClass="entr" presetSubtype="0" fill="hold" nodeType="afterEffect">
                                  <p:stCondLst>
                                    <p:cond delay="0"/>
                                  </p:stCondLst>
                                  <p:childTnLst>
                                    <p:set>
                                      <p:cBhvr>
                                        <p:cTn id="92" dur="1" fill="hold">
                                          <p:stCondLst>
                                            <p:cond delay="0"/>
                                          </p:stCondLst>
                                        </p:cTn>
                                        <p:tgtEl>
                                          <p:spTgt spid="215056"/>
                                        </p:tgtEl>
                                        <p:attrNameLst>
                                          <p:attrName>style.visibility</p:attrName>
                                        </p:attrNameLst>
                                      </p:cBhvr>
                                      <p:to>
                                        <p:strVal val="visible"/>
                                      </p:to>
                                    </p:set>
                                    <p:animEffect transition="in" filter="dissolve">
                                      <p:cBhvr>
                                        <p:cTn id="93" dur="3000"/>
                                        <p:tgtEl>
                                          <p:spTgt spid="215056"/>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215083"/>
                                        </p:tgtEl>
                                        <p:attrNameLst>
                                          <p:attrName>style.visibility</p:attrName>
                                        </p:attrNameLst>
                                      </p:cBhvr>
                                      <p:to>
                                        <p:strVal val="visible"/>
                                      </p:to>
                                    </p:set>
                                    <p:animEffect transition="in" filter="wipe(left)">
                                      <p:cBhvr>
                                        <p:cTn id="98" dur="1000"/>
                                        <p:tgtEl>
                                          <p:spTgt spid="215083"/>
                                        </p:tgtEl>
                                      </p:cBhvr>
                                    </p:animEffect>
                                  </p:childTnLst>
                                </p:cTn>
                              </p:par>
                            </p:childTnLst>
                          </p:cTn>
                        </p:par>
                        <p:par>
                          <p:cTn id="99" fill="hold" nodeType="afterGroup">
                            <p:stCondLst>
                              <p:cond delay="1000"/>
                            </p:stCondLst>
                            <p:childTnLst>
                              <p:par>
                                <p:cTn id="100" presetID="17" presetClass="entr" presetSubtype="10" fill="hold" grpId="0" nodeType="afterEffect">
                                  <p:stCondLst>
                                    <p:cond delay="0"/>
                                  </p:stCondLst>
                                  <p:childTnLst>
                                    <p:set>
                                      <p:cBhvr>
                                        <p:cTn id="101" dur="1" fill="hold">
                                          <p:stCondLst>
                                            <p:cond delay="0"/>
                                          </p:stCondLst>
                                        </p:cTn>
                                        <p:tgtEl>
                                          <p:spTgt spid="215085"/>
                                        </p:tgtEl>
                                        <p:attrNameLst>
                                          <p:attrName>style.visibility</p:attrName>
                                        </p:attrNameLst>
                                      </p:cBhvr>
                                      <p:to>
                                        <p:strVal val="visible"/>
                                      </p:to>
                                    </p:set>
                                    <p:anim calcmode="lin" valueType="num">
                                      <p:cBhvr>
                                        <p:cTn id="102" dur="500" fill="hold"/>
                                        <p:tgtEl>
                                          <p:spTgt spid="215085"/>
                                        </p:tgtEl>
                                        <p:attrNameLst>
                                          <p:attrName>ppt_w</p:attrName>
                                        </p:attrNameLst>
                                      </p:cBhvr>
                                      <p:tavLst>
                                        <p:tav tm="0">
                                          <p:val>
                                            <p:fltVal val="0"/>
                                          </p:val>
                                        </p:tav>
                                        <p:tav tm="100000">
                                          <p:val>
                                            <p:strVal val="#ppt_w"/>
                                          </p:val>
                                        </p:tav>
                                      </p:tavLst>
                                    </p:anim>
                                    <p:anim calcmode="lin" valueType="num">
                                      <p:cBhvr>
                                        <p:cTn id="103" dur="500" fill="hold"/>
                                        <p:tgtEl>
                                          <p:spTgt spid="215085"/>
                                        </p:tgtEl>
                                        <p:attrNameLst>
                                          <p:attrName>ppt_h</p:attrName>
                                        </p:attrNameLst>
                                      </p:cBhvr>
                                      <p:tavLst>
                                        <p:tav tm="0">
                                          <p:val>
                                            <p:strVal val="#ppt_h"/>
                                          </p:val>
                                        </p:tav>
                                        <p:tav tm="100000">
                                          <p:val>
                                            <p:strVal val="#ppt_h"/>
                                          </p:val>
                                        </p:tav>
                                      </p:tavLst>
                                    </p:anim>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215084"/>
                                        </p:tgtEl>
                                        <p:attrNameLst>
                                          <p:attrName>style.visibility</p:attrName>
                                        </p:attrNameLst>
                                      </p:cBhvr>
                                      <p:to>
                                        <p:strVal val="visible"/>
                                      </p:to>
                                    </p:set>
                                    <p:animEffect transition="in" filter="wipe(left)">
                                      <p:cBhvr>
                                        <p:cTn id="108" dur="500"/>
                                        <p:tgtEl>
                                          <p:spTgt spid="215084"/>
                                        </p:tgtEl>
                                      </p:cBhvr>
                                    </p:animEffect>
                                  </p:childTnLst>
                                </p:cTn>
                              </p:par>
                            </p:childTnLst>
                          </p:cTn>
                        </p:par>
                        <p:par>
                          <p:cTn id="109" fill="hold" nodeType="afterGroup">
                            <p:stCondLst>
                              <p:cond delay="500"/>
                            </p:stCondLst>
                            <p:childTnLst>
                              <p:par>
                                <p:cTn id="110" presetID="17" presetClass="entr" presetSubtype="10" fill="hold" grpId="0" nodeType="afterEffect">
                                  <p:stCondLst>
                                    <p:cond delay="0"/>
                                  </p:stCondLst>
                                  <p:childTnLst>
                                    <p:set>
                                      <p:cBhvr>
                                        <p:cTn id="111" dur="1" fill="hold">
                                          <p:stCondLst>
                                            <p:cond delay="0"/>
                                          </p:stCondLst>
                                        </p:cTn>
                                        <p:tgtEl>
                                          <p:spTgt spid="215086"/>
                                        </p:tgtEl>
                                        <p:attrNameLst>
                                          <p:attrName>style.visibility</p:attrName>
                                        </p:attrNameLst>
                                      </p:cBhvr>
                                      <p:to>
                                        <p:strVal val="visible"/>
                                      </p:to>
                                    </p:set>
                                    <p:anim calcmode="lin" valueType="num">
                                      <p:cBhvr>
                                        <p:cTn id="112" dur="1000" fill="hold"/>
                                        <p:tgtEl>
                                          <p:spTgt spid="215086"/>
                                        </p:tgtEl>
                                        <p:attrNameLst>
                                          <p:attrName>ppt_w</p:attrName>
                                        </p:attrNameLst>
                                      </p:cBhvr>
                                      <p:tavLst>
                                        <p:tav tm="0">
                                          <p:val>
                                            <p:fltVal val="0"/>
                                          </p:val>
                                        </p:tav>
                                        <p:tav tm="100000">
                                          <p:val>
                                            <p:strVal val="#ppt_w"/>
                                          </p:val>
                                        </p:tav>
                                      </p:tavLst>
                                    </p:anim>
                                    <p:anim calcmode="lin" valueType="num">
                                      <p:cBhvr>
                                        <p:cTn id="113" dur="1000" fill="hold"/>
                                        <p:tgtEl>
                                          <p:spTgt spid="215086"/>
                                        </p:tgtEl>
                                        <p:attrNameLst>
                                          <p:attrName>ppt_h</p:attrName>
                                        </p:attrNameLst>
                                      </p:cBhvr>
                                      <p:tavLst>
                                        <p:tav tm="0">
                                          <p:val>
                                            <p:strVal val="#ppt_h"/>
                                          </p:val>
                                        </p:tav>
                                        <p:tav tm="100000">
                                          <p:val>
                                            <p:strVal val="#ppt_h"/>
                                          </p:val>
                                        </p:tav>
                                      </p:tavLst>
                                    </p:anim>
                                  </p:childTnLst>
                                </p:cTn>
                              </p:par>
                            </p:childTnLst>
                          </p:cTn>
                        </p:par>
                      </p:childTnLst>
                    </p:cTn>
                  </p:par>
                  <p:par>
                    <p:cTn id="114" fill="hold" nodeType="clickPar">
                      <p:stCondLst>
                        <p:cond delay="indefinite"/>
                      </p:stCondLst>
                      <p:childTnLst>
                        <p:par>
                          <p:cTn id="115" fill="hold" nodeType="withGroup">
                            <p:stCondLst>
                              <p:cond delay="0"/>
                            </p:stCondLst>
                            <p:childTnLst>
                              <p:par>
                                <p:cTn id="116" presetID="9" presetClass="entr" presetSubtype="0" fill="hold" grpId="0" nodeType="clickEffect">
                                  <p:stCondLst>
                                    <p:cond delay="0"/>
                                  </p:stCondLst>
                                  <p:childTnLst>
                                    <p:set>
                                      <p:cBhvr>
                                        <p:cTn id="117" dur="1" fill="hold">
                                          <p:stCondLst>
                                            <p:cond delay="0"/>
                                          </p:stCondLst>
                                        </p:cTn>
                                        <p:tgtEl>
                                          <p:spTgt spid="215120"/>
                                        </p:tgtEl>
                                        <p:attrNameLst>
                                          <p:attrName>style.visibility</p:attrName>
                                        </p:attrNameLst>
                                      </p:cBhvr>
                                      <p:to>
                                        <p:strVal val="visible"/>
                                      </p:to>
                                    </p:set>
                                    <p:animEffect transition="in" filter="dissolve">
                                      <p:cBhvr>
                                        <p:cTn id="118" dur="500"/>
                                        <p:tgtEl>
                                          <p:spTgt spid="215120"/>
                                        </p:tgtEl>
                                      </p:cBhvr>
                                    </p:animEffect>
                                  </p:childTnLst>
                                </p:cTn>
                              </p:par>
                            </p:childTnLst>
                          </p:cTn>
                        </p:par>
                        <p:par>
                          <p:cTn id="119" fill="hold" nodeType="afterGroup">
                            <p:stCondLst>
                              <p:cond delay="500"/>
                            </p:stCondLst>
                            <p:childTnLst>
                              <p:par>
                                <p:cTn id="120" presetID="3" presetClass="entr" presetSubtype="10" fill="hold" nodeType="afterEffect">
                                  <p:stCondLst>
                                    <p:cond delay="0"/>
                                  </p:stCondLst>
                                  <p:childTnLst>
                                    <p:set>
                                      <p:cBhvr>
                                        <p:cTn id="121" dur="1" fill="hold">
                                          <p:stCondLst>
                                            <p:cond delay="0"/>
                                          </p:stCondLst>
                                        </p:cTn>
                                        <p:tgtEl>
                                          <p:spTgt spid="215042"/>
                                        </p:tgtEl>
                                        <p:attrNameLst>
                                          <p:attrName>style.visibility</p:attrName>
                                        </p:attrNameLst>
                                      </p:cBhvr>
                                      <p:to>
                                        <p:strVal val="visible"/>
                                      </p:to>
                                    </p:set>
                                    <p:animEffect transition="in" filter="blinds(horizontal)">
                                      <p:cBhvr>
                                        <p:cTn id="122" dur="1000"/>
                                        <p:tgtEl>
                                          <p:spTgt spid="215042"/>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4" fill="hold" nodeType="clickEffect">
                                  <p:stCondLst>
                                    <p:cond delay="0"/>
                                  </p:stCondLst>
                                  <p:childTnLst>
                                    <p:set>
                                      <p:cBhvr>
                                        <p:cTn id="126" dur="1" fill="hold">
                                          <p:stCondLst>
                                            <p:cond delay="0"/>
                                          </p:stCondLst>
                                        </p:cTn>
                                        <p:tgtEl>
                                          <p:spTgt spid="215093"/>
                                        </p:tgtEl>
                                        <p:attrNameLst>
                                          <p:attrName>style.visibility</p:attrName>
                                        </p:attrNameLst>
                                      </p:cBhvr>
                                      <p:to>
                                        <p:strVal val="visible"/>
                                      </p:to>
                                    </p:set>
                                    <p:animEffect transition="in" filter="wipe(down)">
                                      <p:cBhvr>
                                        <p:cTn id="127" dur="500"/>
                                        <p:tgtEl>
                                          <p:spTgt spid="215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6" grpId="0" animBg="1"/>
      <p:bldP spid="215047" grpId="0" animBg="1"/>
      <p:bldP spid="215048" grpId="0" animBg="1"/>
      <p:bldP spid="215049" grpId="0" animBg="1"/>
      <p:bldP spid="215050" grpId="0" animBg="1"/>
      <p:bldP spid="215051" grpId="0" animBg="1"/>
      <p:bldP spid="215055" grpId="0"/>
      <p:bldP spid="215083" grpId="0"/>
      <p:bldP spid="215084" grpId="0"/>
      <p:bldP spid="215085" grpId="0" animBg="1"/>
      <p:bldP spid="215086" grpId="0" animBg="1"/>
      <p:bldP spid="215091" grpId="0"/>
      <p:bldP spid="215117" grpId="0"/>
      <p:bldP spid="215118" grpId="0"/>
      <p:bldP spid="215119" grpId="0"/>
      <p:bldP spid="2151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4277" y="4058689"/>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2" name="Rectangle 3"/>
          <p:cNvSpPr>
            <a:spLocks noGrp="1" noChangeArrowheads="1"/>
          </p:cNvSpPr>
          <p:nvPr>
            <p:ph type="title"/>
          </p:nvPr>
        </p:nvSpPr>
        <p:spPr>
          <a:xfrm>
            <a:off x="1377812" y="23821"/>
            <a:ext cx="5289027" cy="684444"/>
          </a:xfrm>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a:lstStyle/>
          <a:p>
            <a:pPr algn="r"/>
            <a:r>
              <a:rPr lang="en-US" sz="2000" dirty="0" smtClean="0"/>
              <a:t>How HELEX reads the challenges ahead</a:t>
            </a:r>
            <a:endParaRPr lang="el-GR" sz="1200" dirty="0">
              <a:solidFill>
                <a:srgbClr val="DDDDDD"/>
              </a:solidFill>
            </a:endParaRPr>
          </a:p>
        </p:txBody>
      </p:sp>
      <p:sp>
        <p:nvSpPr>
          <p:cNvPr id="11" name="Text Box 6"/>
          <p:cNvSpPr txBox="1">
            <a:spLocks noChangeArrowheads="1"/>
          </p:cNvSpPr>
          <p:nvPr/>
        </p:nvSpPr>
        <p:spPr bwMode="auto">
          <a:xfrm>
            <a:off x="225272" y="740762"/>
            <a:ext cx="1221405" cy="209939"/>
          </a:xfrm>
          <a:prstGeom prst="rect">
            <a:avLst/>
          </a:prstGeom>
          <a:noFill/>
          <a:ln>
            <a:noFill/>
          </a:ln>
          <a:effectLst/>
          <a:extLst>
            <a:ext uri="{909E8E84-426E-40DD-AFC4-6F175D3DCCD1}">
              <a14:hiddenFill xmlns:a14="http://schemas.microsoft.com/office/drawing/2010/main">
                <a:solidFill>
                  <a:srgbClr val="000099"/>
                </a:solidFill>
              </a14:hiddenFill>
            </a:ext>
            <a:ext uri="{91240B29-F687-4F45-9708-019B960494DF}">
              <a14:hiddenLine xmlns:a14="http://schemas.microsoft.com/office/drawing/2010/main" w="19050"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60867" bIns="0"/>
          <a:lstStyle>
            <a:lvl1pPr>
              <a:defRPr>
                <a:solidFill>
                  <a:schemeClr val="tx1"/>
                </a:solidFill>
                <a:latin typeface="Arial" charset="0"/>
              </a:defRPr>
            </a:lvl1pPr>
            <a:lvl2pPr marL="571500">
              <a:defRPr>
                <a:solidFill>
                  <a:schemeClr val="tx1"/>
                </a:solidFill>
                <a:latin typeface="Arial" charset="0"/>
              </a:defRPr>
            </a:lvl2pPr>
            <a:lvl3pPr marL="1143000">
              <a:defRPr>
                <a:solidFill>
                  <a:schemeClr val="tx1"/>
                </a:solidFill>
                <a:latin typeface="Arial" charset="0"/>
              </a:defRPr>
            </a:lvl3pPr>
            <a:lvl4pPr marL="1714500">
              <a:defRPr>
                <a:solidFill>
                  <a:schemeClr val="tx1"/>
                </a:solidFill>
                <a:latin typeface="Arial" charset="0"/>
              </a:defRPr>
            </a:lvl4pPr>
            <a:lvl5pPr marL="2286000">
              <a:defRPr>
                <a:solidFill>
                  <a:schemeClr val="tx1"/>
                </a:solidFill>
                <a:latin typeface="Arial" charset="0"/>
              </a:defRPr>
            </a:lvl5pPr>
            <a:lvl6pPr marL="2743200" fontAlgn="base">
              <a:spcBef>
                <a:spcPct val="0"/>
              </a:spcBef>
              <a:spcAft>
                <a:spcPct val="0"/>
              </a:spcAft>
              <a:defRPr>
                <a:solidFill>
                  <a:schemeClr val="tx1"/>
                </a:solidFill>
                <a:latin typeface="Arial" charset="0"/>
              </a:defRPr>
            </a:lvl6pPr>
            <a:lvl7pPr marL="3200400" fontAlgn="base">
              <a:spcBef>
                <a:spcPct val="0"/>
              </a:spcBef>
              <a:spcAft>
                <a:spcPct val="0"/>
              </a:spcAft>
              <a:defRPr>
                <a:solidFill>
                  <a:schemeClr val="tx1"/>
                </a:solidFill>
                <a:latin typeface="Arial" charset="0"/>
              </a:defRPr>
            </a:lvl7pPr>
            <a:lvl8pPr marL="3657600" fontAlgn="base">
              <a:spcBef>
                <a:spcPct val="0"/>
              </a:spcBef>
              <a:spcAft>
                <a:spcPct val="0"/>
              </a:spcAft>
              <a:defRPr>
                <a:solidFill>
                  <a:schemeClr val="tx1"/>
                </a:solidFill>
                <a:latin typeface="Arial" charset="0"/>
              </a:defRPr>
            </a:lvl8pPr>
            <a:lvl9pPr marL="4114800" fontAlgn="base">
              <a:spcBef>
                <a:spcPct val="0"/>
              </a:spcBef>
              <a:spcAft>
                <a:spcPct val="0"/>
              </a:spcAft>
              <a:defRPr>
                <a:solidFill>
                  <a:schemeClr val="tx1"/>
                </a:solidFill>
                <a:latin typeface="Arial" charset="0"/>
              </a:defRPr>
            </a:lvl9pPr>
          </a:lstStyle>
          <a:p>
            <a:pPr>
              <a:spcBef>
                <a:spcPct val="50000"/>
              </a:spcBef>
            </a:pPr>
            <a:r>
              <a:rPr lang="en-US" sz="1200" b="1" dirty="0" smtClean="0">
                <a:solidFill>
                  <a:schemeClr val="tx2">
                    <a:lumMod val="85000"/>
                    <a:lumOff val="15000"/>
                  </a:schemeClr>
                </a:solidFill>
              </a:rPr>
              <a:t>Our</a:t>
            </a:r>
            <a:r>
              <a:rPr lang="en-US" sz="1000" b="1" dirty="0" smtClean="0">
                <a:solidFill>
                  <a:schemeClr val="tx2">
                    <a:lumMod val="85000"/>
                    <a:lumOff val="15000"/>
                  </a:schemeClr>
                </a:solidFill>
              </a:rPr>
              <a:t> </a:t>
            </a:r>
            <a:r>
              <a:rPr lang="en-US" sz="1200" b="1" dirty="0" smtClean="0">
                <a:solidFill>
                  <a:schemeClr val="tx2">
                    <a:lumMod val="85000"/>
                    <a:lumOff val="15000"/>
                  </a:schemeClr>
                </a:solidFill>
              </a:rPr>
              <a:t>Members </a:t>
            </a:r>
            <a:r>
              <a:rPr lang="en-US" sz="1000" b="1" dirty="0" smtClean="0">
                <a:solidFill>
                  <a:schemeClr val="tx2">
                    <a:lumMod val="85000"/>
                    <a:lumOff val="15000"/>
                  </a:schemeClr>
                </a:solidFill>
              </a:rPr>
              <a:t> </a:t>
            </a:r>
            <a:endParaRPr lang="en-GB" sz="1000" b="1" dirty="0">
              <a:solidFill>
                <a:schemeClr val="tx2">
                  <a:lumMod val="85000"/>
                  <a:lumOff val="15000"/>
                </a:schemeClr>
              </a:solidFill>
            </a:endParaRPr>
          </a:p>
        </p:txBody>
      </p:sp>
      <p:sp>
        <p:nvSpPr>
          <p:cNvPr id="13" name="Text Box 8"/>
          <p:cNvSpPr txBox="1">
            <a:spLocks noChangeArrowheads="1"/>
          </p:cNvSpPr>
          <p:nvPr/>
        </p:nvSpPr>
        <p:spPr bwMode="auto">
          <a:xfrm>
            <a:off x="2263577" y="734329"/>
            <a:ext cx="2130094" cy="216372"/>
          </a:xfrm>
          <a:prstGeom prst="rect">
            <a:avLst/>
          </a:prstGeom>
          <a:noFill/>
          <a:ln>
            <a:noFill/>
          </a:ln>
          <a:effectLst/>
          <a:extLst>
            <a:ext uri="{909E8E84-426E-40DD-AFC4-6F175D3DCCD1}">
              <a14:hiddenFill xmlns:a14="http://schemas.microsoft.com/office/drawing/2010/main">
                <a:solidFill>
                  <a:srgbClr val="000099"/>
                </a:solidFill>
              </a14:hiddenFill>
            </a:ext>
            <a:ext uri="{91240B29-F687-4F45-9708-019B960494DF}">
              <a14:hiddenLine xmlns:a14="http://schemas.microsoft.com/office/drawing/2010/main" w="19050"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60867" bIns="0"/>
          <a:lstStyle>
            <a:lvl1pPr>
              <a:defRPr>
                <a:solidFill>
                  <a:schemeClr val="tx1"/>
                </a:solidFill>
                <a:latin typeface="Arial" charset="0"/>
              </a:defRPr>
            </a:lvl1pPr>
            <a:lvl2pPr marL="571500">
              <a:defRPr>
                <a:solidFill>
                  <a:schemeClr val="tx1"/>
                </a:solidFill>
                <a:latin typeface="Arial" charset="0"/>
              </a:defRPr>
            </a:lvl2pPr>
            <a:lvl3pPr marL="1143000">
              <a:defRPr>
                <a:solidFill>
                  <a:schemeClr val="tx1"/>
                </a:solidFill>
                <a:latin typeface="Arial" charset="0"/>
              </a:defRPr>
            </a:lvl3pPr>
            <a:lvl4pPr marL="1714500">
              <a:defRPr>
                <a:solidFill>
                  <a:schemeClr val="tx1"/>
                </a:solidFill>
                <a:latin typeface="Arial" charset="0"/>
              </a:defRPr>
            </a:lvl4pPr>
            <a:lvl5pPr marL="2286000">
              <a:defRPr>
                <a:solidFill>
                  <a:schemeClr val="tx1"/>
                </a:solidFill>
                <a:latin typeface="Arial" charset="0"/>
              </a:defRPr>
            </a:lvl5pPr>
            <a:lvl6pPr marL="2743200" fontAlgn="base">
              <a:spcBef>
                <a:spcPct val="0"/>
              </a:spcBef>
              <a:spcAft>
                <a:spcPct val="0"/>
              </a:spcAft>
              <a:defRPr>
                <a:solidFill>
                  <a:schemeClr val="tx1"/>
                </a:solidFill>
                <a:latin typeface="Arial" charset="0"/>
              </a:defRPr>
            </a:lvl6pPr>
            <a:lvl7pPr marL="3200400" fontAlgn="base">
              <a:spcBef>
                <a:spcPct val="0"/>
              </a:spcBef>
              <a:spcAft>
                <a:spcPct val="0"/>
              </a:spcAft>
              <a:defRPr>
                <a:solidFill>
                  <a:schemeClr val="tx1"/>
                </a:solidFill>
                <a:latin typeface="Arial" charset="0"/>
              </a:defRPr>
            </a:lvl7pPr>
            <a:lvl8pPr marL="3657600" fontAlgn="base">
              <a:spcBef>
                <a:spcPct val="0"/>
              </a:spcBef>
              <a:spcAft>
                <a:spcPct val="0"/>
              </a:spcAft>
              <a:defRPr>
                <a:solidFill>
                  <a:schemeClr val="tx1"/>
                </a:solidFill>
                <a:latin typeface="Arial" charset="0"/>
              </a:defRPr>
            </a:lvl8pPr>
            <a:lvl9pPr marL="4114800" fontAlgn="base">
              <a:spcBef>
                <a:spcPct val="0"/>
              </a:spcBef>
              <a:spcAft>
                <a:spcPct val="0"/>
              </a:spcAft>
              <a:defRPr>
                <a:solidFill>
                  <a:schemeClr val="tx1"/>
                </a:solidFill>
                <a:latin typeface="Arial" charset="0"/>
              </a:defRPr>
            </a:lvl9pPr>
          </a:lstStyle>
          <a:p>
            <a:pPr>
              <a:spcBef>
                <a:spcPct val="50000"/>
              </a:spcBef>
            </a:pPr>
            <a:r>
              <a:rPr lang="en-US" sz="1200" b="1" dirty="0" smtClean="0">
                <a:solidFill>
                  <a:schemeClr val="tx2">
                    <a:lumMod val="85000"/>
                    <a:lumOff val="15000"/>
                  </a:schemeClr>
                </a:solidFill>
              </a:rPr>
              <a:t>Regulatory landscape</a:t>
            </a:r>
            <a:endParaRPr lang="en-GB" sz="1200" b="1" dirty="0">
              <a:solidFill>
                <a:schemeClr val="tx2">
                  <a:lumMod val="85000"/>
                  <a:lumOff val="15000"/>
                </a:schemeClr>
              </a:solidFill>
            </a:endParaRPr>
          </a:p>
        </p:txBody>
      </p:sp>
      <p:sp>
        <p:nvSpPr>
          <p:cNvPr id="15" name="Text Box 10"/>
          <p:cNvSpPr txBox="1">
            <a:spLocks noChangeArrowheads="1"/>
          </p:cNvSpPr>
          <p:nvPr/>
        </p:nvSpPr>
        <p:spPr bwMode="auto">
          <a:xfrm>
            <a:off x="4568825" y="740762"/>
            <a:ext cx="1711697" cy="209939"/>
          </a:xfrm>
          <a:prstGeom prst="rect">
            <a:avLst/>
          </a:prstGeom>
          <a:noFill/>
          <a:ln>
            <a:noFill/>
          </a:ln>
          <a:effectLst/>
          <a:extLst>
            <a:ext uri="{909E8E84-426E-40DD-AFC4-6F175D3DCCD1}">
              <a14:hiddenFill xmlns:a14="http://schemas.microsoft.com/office/drawing/2010/main">
                <a:solidFill>
                  <a:srgbClr val="000099"/>
                </a:solidFill>
              </a14:hiddenFill>
            </a:ext>
            <a:ext uri="{91240B29-F687-4F45-9708-019B960494DF}">
              <a14:hiddenLine xmlns:a14="http://schemas.microsoft.com/office/drawing/2010/main" w="19050" algn="ctr">
                <a:solidFill>
                  <a:srgbClr val="0000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60867" bIns="0"/>
          <a:lstStyle>
            <a:lvl1pPr>
              <a:defRPr>
                <a:solidFill>
                  <a:schemeClr val="tx1"/>
                </a:solidFill>
                <a:latin typeface="Arial" charset="0"/>
              </a:defRPr>
            </a:lvl1pPr>
            <a:lvl2pPr marL="571500">
              <a:defRPr>
                <a:solidFill>
                  <a:schemeClr val="tx1"/>
                </a:solidFill>
                <a:latin typeface="Arial" charset="0"/>
              </a:defRPr>
            </a:lvl2pPr>
            <a:lvl3pPr marL="1143000">
              <a:defRPr>
                <a:solidFill>
                  <a:schemeClr val="tx1"/>
                </a:solidFill>
                <a:latin typeface="Arial" charset="0"/>
              </a:defRPr>
            </a:lvl3pPr>
            <a:lvl4pPr marL="1714500">
              <a:defRPr>
                <a:solidFill>
                  <a:schemeClr val="tx1"/>
                </a:solidFill>
                <a:latin typeface="Arial" charset="0"/>
              </a:defRPr>
            </a:lvl4pPr>
            <a:lvl5pPr marL="2286000">
              <a:defRPr>
                <a:solidFill>
                  <a:schemeClr val="tx1"/>
                </a:solidFill>
                <a:latin typeface="Arial" charset="0"/>
              </a:defRPr>
            </a:lvl5pPr>
            <a:lvl6pPr marL="2743200" fontAlgn="base">
              <a:spcBef>
                <a:spcPct val="0"/>
              </a:spcBef>
              <a:spcAft>
                <a:spcPct val="0"/>
              </a:spcAft>
              <a:defRPr>
                <a:solidFill>
                  <a:schemeClr val="tx1"/>
                </a:solidFill>
                <a:latin typeface="Arial" charset="0"/>
              </a:defRPr>
            </a:lvl6pPr>
            <a:lvl7pPr marL="3200400" fontAlgn="base">
              <a:spcBef>
                <a:spcPct val="0"/>
              </a:spcBef>
              <a:spcAft>
                <a:spcPct val="0"/>
              </a:spcAft>
              <a:defRPr>
                <a:solidFill>
                  <a:schemeClr val="tx1"/>
                </a:solidFill>
                <a:latin typeface="Arial" charset="0"/>
              </a:defRPr>
            </a:lvl7pPr>
            <a:lvl8pPr marL="3657600" fontAlgn="base">
              <a:spcBef>
                <a:spcPct val="0"/>
              </a:spcBef>
              <a:spcAft>
                <a:spcPct val="0"/>
              </a:spcAft>
              <a:defRPr>
                <a:solidFill>
                  <a:schemeClr val="tx1"/>
                </a:solidFill>
                <a:latin typeface="Arial" charset="0"/>
              </a:defRPr>
            </a:lvl8pPr>
            <a:lvl9pPr marL="4114800" fontAlgn="base">
              <a:spcBef>
                <a:spcPct val="0"/>
              </a:spcBef>
              <a:spcAft>
                <a:spcPct val="0"/>
              </a:spcAft>
              <a:defRPr>
                <a:solidFill>
                  <a:schemeClr val="tx1"/>
                </a:solidFill>
                <a:latin typeface="Arial" charset="0"/>
              </a:defRPr>
            </a:lvl9pPr>
          </a:lstStyle>
          <a:p>
            <a:pPr>
              <a:spcBef>
                <a:spcPct val="50000"/>
              </a:spcBef>
            </a:pPr>
            <a:r>
              <a:rPr lang="en-US" sz="1200" b="1" dirty="0" smtClean="0">
                <a:solidFill>
                  <a:schemeClr val="tx2">
                    <a:lumMod val="85000"/>
                    <a:lumOff val="15000"/>
                  </a:schemeClr>
                </a:solidFill>
              </a:rPr>
              <a:t>HELEX Group</a:t>
            </a:r>
            <a:endParaRPr lang="en-GB" sz="1200" b="1" dirty="0">
              <a:solidFill>
                <a:schemeClr val="tx2">
                  <a:lumMod val="85000"/>
                  <a:lumOff val="15000"/>
                </a:schemeClr>
              </a:solidFill>
            </a:endParaRPr>
          </a:p>
        </p:txBody>
      </p:sp>
      <p:sp>
        <p:nvSpPr>
          <p:cNvPr id="17" name="Rectangle 12"/>
          <p:cNvSpPr txBox="1">
            <a:spLocks noChangeArrowheads="1"/>
          </p:cNvSpPr>
          <p:nvPr/>
        </p:nvSpPr>
        <p:spPr bwMode="gray">
          <a:xfrm>
            <a:off x="159841" y="1030659"/>
            <a:ext cx="1970827" cy="291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12173" tIns="0" rIns="12173" bIns="0" numCol="1" anchor="t" anchorCtr="0" compatLnSpc="1">
            <a:prstTxWarp prst="textNoShape">
              <a:avLst/>
            </a:prstTxWarp>
          </a:bodyPr>
          <a:lstStyle>
            <a:lvl1pPr marL="361312" indent="-361312" algn="l" defTabSz="958580" rtl="0" eaLnBrk="0" fontAlgn="base" hangingPunct="0">
              <a:spcBef>
                <a:spcPct val="20000"/>
              </a:spcBef>
              <a:spcAft>
                <a:spcPct val="0"/>
              </a:spcAft>
              <a:buClr>
                <a:schemeClr val="hlink"/>
              </a:buClr>
              <a:buFont typeface="Wingdings" pitchFamily="2" charset="2"/>
              <a:buChar char="v"/>
              <a:defRPr sz="2900">
                <a:solidFill>
                  <a:schemeClr val="accent2"/>
                </a:solidFill>
                <a:latin typeface="+mn-lt"/>
                <a:ea typeface="+mn-ea"/>
                <a:cs typeface="+mn-cs"/>
              </a:defRPr>
            </a:lvl1pPr>
            <a:lvl2pPr marL="779153" indent="-299863" algn="l" defTabSz="958580" rtl="0" eaLnBrk="0" fontAlgn="base" hangingPunct="0">
              <a:spcBef>
                <a:spcPct val="20000"/>
              </a:spcBef>
              <a:spcAft>
                <a:spcPct val="0"/>
              </a:spcAft>
              <a:buClr>
                <a:schemeClr val="accent1"/>
              </a:buClr>
              <a:buFont typeface="Wingdings" pitchFamily="2" charset="2"/>
              <a:buChar char="§"/>
              <a:defRPr sz="2900">
                <a:solidFill>
                  <a:schemeClr val="accent2"/>
                </a:solidFill>
                <a:latin typeface="+mn-lt"/>
              </a:defRPr>
            </a:lvl2pPr>
            <a:lvl3pPr marL="1194536" indent="-235958" algn="l" defTabSz="958580" rtl="0" eaLnBrk="0" fontAlgn="base" hangingPunct="0">
              <a:spcBef>
                <a:spcPct val="20000"/>
              </a:spcBef>
              <a:spcAft>
                <a:spcPct val="0"/>
              </a:spcAft>
              <a:buClr>
                <a:schemeClr val="tx1"/>
              </a:buClr>
              <a:buChar char="•"/>
              <a:defRPr sz="2300">
                <a:solidFill>
                  <a:schemeClr val="accent2"/>
                </a:solidFill>
                <a:latin typeface="+mn-lt"/>
              </a:defRPr>
            </a:lvl3pPr>
            <a:lvl4pPr marL="1676284" indent="-240873" algn="l" defTabSz="958580" rtl="0" eaLnBrk="0" fontAlgn="base" hangingPunct="0">
              <a:spcBef>
                <a:spcPct val="20000"/>
              </a:spcBef>
              <a:spcAft>
                <a:spcPct val="0"/>
              </a:spcAft>
              <a:buChar char="–"/>
              <a:defRPr sz="2200">
                <a:solidFill>
                  <a:schemeClr val="accent2"/>
                </a:solidFill>
                <a:latin typeface="+mn-lt"/>
              </a:defRPr>
            </a:lvl4pPr>
            <a:lvl5pPr marL="2155575" indent="-240873" algn="l" defTabSz="958580" rtl="0" eaLnBrk="0" fontAlgn="base" hangingPunct="0">
              <a:spcBef>
                <a:spcPct val="20000"/>
              </a:spcBef>
              <a:spcAft>
                <a:spcPct val="0"/>
              </a:spcAft>
              <a:buChar char="»"/>
              <a:defRPr sz="2200">
                <a:solidFill>
                  <a:schemeClr val="accent2"/>
                </a:solidFill>
                <a:latin typeface="+mn-lt"/>
              </a:defRPr>
            </a:lvl5pPr>
            <a:lvl6pPr marL="2863448" indent="-240873" algn="l" defTabSz="958580" rtl="0" fontAlgn="base">
              <a:spcBef>
                <a:spcPct val="20000"/>
              </a:spcBef>
              <a:spcAft>
                <a:spcPct val="0"/>
              </a:spcAft>
              <a:buChar char="»"/>
              <a:defRPr sz="2200">
                <a:solidFill>
                  <a:schemeClr val="accent2"/>
                </a:solidFill>
                <a:latin typeface="+mn-lt"/>
              </a:defRPr>
            </a:lvl6pPr>
            <a:lvl7pPr marL="3571322" indent="-240873" algn="l" defTabSz="958580" rtl="0" fontAlgn="base">
              <a:spcBef>
                <a:spcPct val="20000"/>
              </a:spcBef>
              <a:spcAft>
                <a:spcPct val="0"/>
              </a:spcAft>
              <a:buChar char="»"/>
              <a:defRPr sz="2200">
                <a:solidFill>
                  <a:schemeClr val="accent2"/>
                </a:solidFill>
                <a:latin typeface="+mn-lt"/>
              </a:defRPr>
            </a:lvl7pPr>
            <a:lvl8pPr marL="4279196" indent="-240873" algn="l" defTabSz="958580" rtl="0" fontAlgn="base">
              <a:spcBef>
                <a:spcPct val="20000"/>
              </a:spcBef>
              <a:spcAft>
                <a:spcPct val="0"/>
              </a:spcAft>
              <a:buChar char="»"/>
              <a:defRPr sz="2200">
                <a:solidFill>
                  <a:schemeClr val="accent2"/>
                </a:solidFill>
                <a:latin typeface="+mn-lt"/>
              </a:defRPr>
            </a:lvl8pPr>
            <a:lvl9pPr marL="4987069" indent="-240873" algn="l" defTabSz="958580" rtl="0" fontAlgn="base">
              <a:spcBef>
                <a:spcPct val="20000"/>
              </a:spcBef>
              <a:spcAft>
                <a:spcPct val="0"/>
              </a:spcAft>
              <a:buChar char="»"/>
              <a:defRPr sz="2200">
                <a:solidFill>
                  <a:schemeClr val="accent2"/>
                </a:solidFill>
                <a:latin typeface="+mn-lt"/>
              </a:defRPr>
            </a:lvl9pPr>
          </a:lstStyle>
          <a:p>
            <a:pPr marL="182494" indent="-182494" algn="just" defTabSz="618891">
              <a:lnSpc>
                <a:spcPts val="1260"/>
              </a:lnSpc>
              <a:spcBef>
                <a:spcPts val="600"/>
              </a:spcBef>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Seek to decrease</a:t>
            </a:r>
            <a:r>
              <a:rPr lang="en-US" sz="1200" dirty="0" smtClean="0">
                <a:solidFill>
                  <a:schemeClr val="tx2">
                    <a:lumMod val="85000"/>
                    <a:lumOff val="15000"/>
                  </a:schemeClr>
                </a:solidFill>
                <a:latin typeface="Calibri" pitchFamily="34" charset="0"/>
                <a:cs typeface="Calibri" pitchFamily="34" charset="0"/>
              </a:rPr>
              <a:t> </a:t>
            </a:r>
            <a:r>
              <a:rPr lang="en-US" sz="1200" dirty="0" smtClean="0">
                <a:solidFill>
                  <a:schemeClr val="tx2">
                    <a:lumMod val="85000"/>
                    <a:lumOff val="15000"/>
                  </a:schemeClr>
                </a:solidFill>
                <a:latin typeface="Calibri" pitchFamily="34" charset="0"/>
                <a:cs typeface="Calibri" pitchFamily="34" charset="0"/>
              </a:rPr>
              <a:t>their </a:t>
            </a:r>
            <a:r>
              <a:rPr lang="en-US" sz="1200" b="1" dirty="0" smtClean="0">
                <a:solidFill>
                  <a:schemeClr val="tx2">
                    <a:lumMod val="85000"/>
                    <a:lumOff val="15000"/>
                  </a:schemeClr>
                </a:solidFill>
                <a:latin typeface="Calibri" pitchFamily="34" charset="0"/>
                <a:cs typeface="Calibri" pitchFamily="34" charset="0"/>
              </a:rPr>
              <a:t>operational </a:t>
            </a:r>
            <a:r>
              <a:rPr lang="en-US" sz="1200" b="1" dirty="0">
                <a:solidFill>
                  <a:schemeClr val="tx2">
                    <a:lumMod val="85000"/>
                    <a:lumOff val="15000"/>
                  </a:schemeClr>
                </a:solidFill>
                <a:latin typeface="Calibri" pitchFamily="34" charset="0"/>
                <a:cs typeface="Calibri" pitchFamily="34" charset="0"/>
              </a:rPr>
              <a:t>and systems cost</a:t>
            </a:r>
            <a:endParaRPr lang="el-GR" sz="1200" b="1" dirty="0">
              <a:solidFill>
                <a:schemeClr val="tx2">
                  <a:lumMod val="85000"/>
                  <a:lumOff val="15000"/>
                </a:schemeClr>
              </a:solidFill>
              <a:latin typeface="Calibri" pitchFamily="34" charset="0"/>
              <a:cs typeface="Calibri" pitchFamily="34" charset="0"/>
            </a:endParaRPr>
          </a:p>
          <a:p>
            <a:pPr marL="182494" indent="-182494" algn="just" defTabSz="618891">
              <a:lnSpc>
                <a:spcPts val="1260"/>
              </a:lnSpc>
              <a:spcBef>
                <a:spcPts val="600"/>
              </a:spcBef>
              <a:buSzPct val="85000"/>
              <a:buBlip>
                <a:blip r:embed="rId4"/>
              </a:buBlip>
              <a:defRPr/>
            </a:pPr>
            <a:r>
              <a:rPr lang="en-US" sz="1200" dirty="0" smtClean="0">
                <a:solidFill>
                  <a:schemeClr val="tx2">
                    <a:lumMod val="85000"/>
                    <a:lumOff val="15000"/>
                  </a:schemeClr>
                </a:solidFill>
                <a:latin typeface="Calibri" pitchFamily="34" charset="0"/>
                <a:cs typeface="Calibri" pitchFamily="34" charset="0"/>
              </a:rPr>
              <a:t>Seek to pay </a:t>
            </a:r>
            <a:r>
              <a:rPr lang="en-US" sz="1200" b="1" dirty="0" smtClean="0">
                <a:solidFill>
                  <a:schemeClr val="tx2">
                    <a:lumMod val="85000"/>
                    <a:lumOff val="15000"/>
                  </a:schemeClr>
                </a:solidFill>
                <a:latin typeface="Calibri" pitchFamily="34" charset="0"/>
                <a:cs typeface="Calibri" pitchFamily="34" charset="0"/>
              </a:rPr>
              <a:t>lower </a:t>
            </a:r>
            <a:r>
              <a:rPr lang="en-US" sz="1200" b="1" dirty="0">
                <a:solidFill>
                  <a:schemeClr val="tx2">
                    <a:lumMod val="85000"/>
                    <a:lumOff val="15000"/>
                  </a:schemeClr>
                </a:solidFill>
                <a:latin typeface="Calibri" pitchFamily="34" charset="0"/>
                <a:cs typeface="Calibri" pitchFamily="34" charset="0"/>
              </a:rPr>
              <a:t>fees</a:t>
            </a:r>
          </a:p>
          <a:p>
            <a:pPr marL="182494" indent="-182494" algn="just" defTabSz="618891">
              <a:lnSpc>
                <a:spcPts val="1260"/>
              </a:lnSpc>
              <a:spcBef>
                <a:spcPts val="600"/>
              </a:spcBef>
              <a:buSzPct val="85000"/>
              <a:buBlip>
                <a:blip r:embed="rId4"/>
              </a:buBlip>
              <a:defRPr/>
            </a:pPr>
            <a:r>
              <a:rPr lang="en-US" sz="1200" dirty="0" smtClean="0">
                <a:solidFill>
                  <a:schemeClr val="tx2">
                    <a:lumMod val="85000"/>
                    <a:lumOff val="15000"/>
                  </a:schemeClr>
                </a:solidFill>
                <a:latin typeface="Calibri" pitchFamily="34" charset="0"/>
                <a:cs typeface="Calibri" pitchFamily="34" charset="0"/>
              </a:rPr>
              <a:t>Wish to develop </a:t>
            </a:r>
            <a:r>
              <a:rPr lang="en-US" sz="1200" dirty="0" smtClean="0">
                <a:solidFill>
                  <a:schemeClr val="tx2">
                    <a:lumMod val="85000"/>
                    <a:lumOff val="15000"/>
                  </a:schemeClr>
                </a:solidFill>
                <a:latin typeface="Calibri" pitchFamily="34" charset="0"/>
                <a:cs typeface="Calibri" pitchFamily="34" charset="0"/>
              </a:rPr>
              <a:t>outside Greece business: Access </a:t>
            </a:r>
            <a:r>
              <a:rPr lang="en-US" sz="1200" b="1" dirty="0" smtClean="0">
                <a:solidFill>
                  <a:schemeClr val="tx2">
                    <a:lumMod val="85000"/>
                    <a:lumOff val="15000"/>
                  </a:schemeClr>
                </a:solidFill>
                <a:latin typeface="Calibri" pitchFamily="34" charset="0"/>
                <a:cs typeface="Calibri" pitchFamily="34" charset="0"/>
              </a:rPr>
              <a:t>new </a:t>
            </a:r>
            <a:r>
              <a:rPr lang="en-US" sz="1200" b="1" dirty="0">
                <a:solidFill>
                  <a:schemeClr val="tx2">
                    <a:lumMod val="85000"/>
                    <a:lumOff val="15000"/>
                  </a:schemeClr>
                </a:solidFill>
                <a:latin typeface="Calibri" pitchFamily="34" charset="0"/>
                <a:cs typeface="Calibri" pitchFamily="34" charset="0"/>
              </a:rPr>
              <a:t>markets and products with low cost</a:t>
            </a:r>
            <a:endParaRPr lang="el-GR" sz="1200" b="1" dirty="0">
              <a:solidFill>
                <a:schemeClr val="tx2">
                  <a:lumMod val="85000"/>
                  <a:lumOff val="15000"/>
                </a:schemeClr>
              </a:solidFill>
              <a:latin typeface="Calibri" pitchFamily="34" charset="0"/>
              <a:cs typeface="Calibri" pitchFamily="34" charset="0"/>
            </a:endParaRPr>
          </a:p>
          <a:p>
            <a:pPr marL="182494" indent="-182494" algn="just" defTabSz="618891">
              <a:lnSpc>
                <a:spcPts val="1260"/>
              </a:lnSpc>
              <a:spcBef>
                <a:spcPts val="600"/>
              </a:spcBef>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Have d</a:t>
            </a:r>
            <a:r>
              <a:rPr lang="en-US" sz="1200" b="1" dirty="0" smtClean="0">
                <a:solidFill>
                  <a:schemeClr val="tx2">
                    <a:lumMod val="85000"/>
                    <a:lumOff val="15000"/>
                  </a:schemeClr>
                </a:solidFill>
                <a:latin typeface="Calibri" pitchFamily="34" charset="0"/>
                <a:cs typeface="Calibri" pitchFamily="34" charset="0"/>
              </a:rPr>
              <a:t>ifferent </a:t>
            </a:r>
            <a:r>
              <a:rPr lang="en-US" sz="1200" b="1" dirty="0">
                <a:solidFill>
                  <a:schemeClr val="tx2">
                    <a:lumMod val="85000"/>
                    <a:lumOff val="15000"/>
                  </a:schemeClr>
                </a:solidFill>
                <a:latin typeface="Calibri" pitchFamily="34" charset="0"/>
                <a:cs typeface="Calibri" pitchFamily="34" charset="0"/>
              </a:rPr>
              <a:t>focus on services </a:t>
            </a:r>
            <a:r>
              <a:rPr lang="en-US" sz="1200" dirty="0">
                <a:solidFill>
                  <a:schemeClr val="tx2">
                    <a:lumMod val="85000"/>
                    <a:lumOff val="15000"/>
                  </a:schemeClr>
                </a:solidFill>
                <a:latin typeface="Calibri" pitchFamily="34" charset="0"/>
                <a:cs typeface="Calibri" pitchFamily="34" charset="0"/>
              </a:rPr>
              <a:t>according to their </a:t>
            </a:r>
            <a:r>
              <a:rPr lang="en-US" sz="1200" b="1" dirty="0">
                <a:solidFill>
                  <a:schemeClr val="tx2">
                    <a:lumMod val="85000"/>
                    <a:lumOff val="15000"/>
                  </a:schemeClr>
                </a:solidFill>
                <a:latin typeface="Calibri" pitchFamily="34" charset="0"/>
                <a:cs typeface="Calibri" pitchFamily="34" charset="0"/>
              </a:rPr>
              <a:t>type</a:t>
            </a:r>
            <a:r>
              <a:rPr lang="en-US" sz="1200" dirty="0">
                <a:solidFill>
                  <a:schemeClr val="tx2">
                    <a:lumMod val="85000"/>
                    <a:lumOff val="15000"/>
                  </a:schemeClr>
                </a:solidFill>
                <a:latin typeface="Calibri" pitchFamily="34" charset="0"/>
                <a:cs typeface="Calibri" pitchFamily="34" charset="0"/>
              </a:rPr>
              <a:t> </a:t>
            </a:r>
            <a:r>
              <a:rPr lang="en-US" sz="1200" dirty="0" smtClean="0">
                <a:solidFill>
                  <a:schemeClr val="tx2">
                    <a:lumMod val="85000"/>
                    <a:lumOff val="15000"/>
                  </a:schemeClr>
                </a:solidFill>
                <a:latin typeface="Calibri" pitchFamily="34" charset="0"/>
                <a:cs typeface="Calibri" pitchFamily="34" charset="0"/>
              </a:rPr>
              <a:t>(e.g. banks </a:t>
            </a:r>
            <a:r>
              <a:rPr lang="en-US" sz="1200" dirty="0" err="1">
                <a:solidFill>
                  <a:schemeClr val="tx2">
                    <a:lumMod val="85000"/>
                    <a:lumOff val="15000"/>
                  </a:schemeClr>
                </a:solidFill>
                <a:latin typeface="Calibri" pitchFamily="34" charset="0"/>
                <a:cs typeface="Calibri" pitchFamily="34" charset="0"/>
              </a:rPr>
              <a:t>vs</a:t>
            </a:r>
            <a:r>
              <a:rPr lang="en-US" sz="1200" dirty="0">
                <a:solidFill>
                  <a:schemeClr val="tx2">
                    <a:lumMod val="85000"/>
                    <a:lumOff val="15000"/>
                  </a:schemeClr>
                </a:solidFill>
                <a:latin typeface="Calibri" pitchFamily="34" charset="0"/>
                <a:cs typeface="Calibri" pitchFamily="34" charset="0"/>
              </a:rPr>
              <a:t> brokers)</a:t>
            </a:r>
          </a:p>
          <a:p>
            <a:pPr marL="182494" indent="-182494" algn="just" defTabSz="618891">
              <a:lnSpc>
                <a:spcPts val="1260"/>
              </a:lnSpc>
              <a:spcBef>
                <a:spcPts val="600"/>
              </a:spcBef>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Have d</a:t>
            </a:r>
            <a:r>
              <a:rPr lang="en-US" sz="1200" b="1" dirty="0" smtClean="0">
                <a:solidFill>
                  <a:schemeClr val="tx2">
                    <a:lumMod val="85000"/>
                    <a:lumOff val="15000"/>
                  </a:schemeClr>
                </a:solidFill>
                <a:latin typeface="Calibri" pitchFamily="34" charset="0"/>
                <a:cs typeface="Calibri" pitchFamily="34" charset="0"/>
              </a:rPr>
              <a:t>ifferent </a:t>
            </a:r>
            <a:r>
              <a:rPr lang="en-US" sz="1200" b="1" dirty="0">
                <a:solidFill>
                  <a:schemeClr val="tx2">
                    <a:lumMod val="85000"/>
                    <a:lumOff val="15000"/>
                  </a:schemeClr>
                </a:solidFill>
                <a:latin typeface="Calibri" pitchFamily="34" charset="0"/>
                <a:cs typeface="Calibri" pitchFamily="34" charset="0"/>
              </a:rPr>
              <a:t>scope </a:t>
            </a:r>
            <a:r>
              <a:rPr lang="en-US" sz="1200" b="1" dirty="0" smtClean="0">
                <a:solidFill>
                  <a:schemeClr val="tx2">
                    <a:lumMod val="85000"/>
                    <a:lumOff val="15000"/>
                  </a:schemeClr>
                </a:solidFill>
                <a:latin typeface="Calibri" pitchFamily="34" charset="0"/>
                <a:cs typeface="Calibri" pitchFamily="34" charset="0"/>
              </a:rPr>
              <a:t>in services provided </a:t>
            </a:r>
            <a:r>
              <a:rPr lang="en-US" sz="1200" dirty="0" smtClean="0">
                <a:solidFill>
                  <a:schemeClr val="tx2">
                    <a:lumMod val="85000"/>
                    <a:lumOff val="15000"/>
                  </a:schemeClr>
                </a:solidFill>
                <a:latin typeface="Calibri" pitchFamily="34" charset="0"/>
                <a:cs typeface="Calibri" pitchFamily="34" charset="0"/>
              </a:rPr>
              <a:t>(e.g. global custody </a:t>
            </a:r>
            <a:r>
              <a:rPr lang="en-US" sz="1200" dirty="0" err="1" smtClean="0">
                <a:solidFill>
                  <a:schemeClr val="tx2">
                    <a:lumMod val="85000"/>
                    <a:lumOff val="15000"/>
                  </a:schemeClr>
                </a:solidFill>
                <a:latin typeface="Calibri" pitchFamily="34" charset="0"/>
                <a:cs typeface="Calibri" pitchFamily="34" charset="0"/>
              </a:rPr>
              <a:t>vs</a:t>
            </a:r>
            <a:r>
              <a:rPr lang="en-US" sz="1200" dirty="0" smtClean="0">
                <a:solidFill>
                  <a:schemeClr val="tx2">
                    <a:lumMod val="85000"/>
                    <a:lumOff val="15000"/>
                  </a:schemeClr>
                </a:solidFill>
                <a:latin typeface="Calibri" pitchFamily="34" charset="0"/>
                <a:cs typeface="Calibri" pitchFamily="34" charset="0"/>
              </a:rPr>
              <a:t> local custody)</a:t>
            </a:r>
            <a:r>
              <a:rPr lang="en-US" sz="1200" b="1" dirty="0" smtClean="0">
                <a:solidFill>
                  <a:schemeClr val="tx2">
                    <a:lumMod val="85000"/>
                    <a:lumOff val="15000"/>
                  </a:schemeClr>
                </a:solidFill>
                <a:latin typeface="Calibri" pitchFamily="34" charset="0"/>
                <a:cs typeface="Calibri" pitchFamily="34" charset="0"/>
              </a:rPr>
              <a:t> </a:t>
            </a:r>
            <a:r>
              <a:rPr lang="en-US" sz="1200" dirty="0" smtClean="0">
                <a:solidFill>
                  <a:schemeClr val="tx2">
                    <a:lumMod val="85000"/>
                    <a:lumOff val="15000"/>
                  </a:schemeClr>
                </a:solidFill>
                <a:latin typeface="Calibri" pitchFamily="34" charset="0"/>
                <a:cs typeface="Calibri" pitchFamily="34" charset="0"/>
              </a:rPr>
              <a:t>according </a:t>
            </a:r>
            <a:r>
              <a:rPr lang="en-US" sz="1200" dirty="0">
                <a:solidFill>
                  <a:schemeClr val="tx2">
                    <a:lumMod val="85000"/>
                    <a:lumOff val="15000"/>
                  </a:schemeClr>
                </a:solidFill>
                <a:latin typeface="Calibri" pitchFamily="34" charset="0"/>
                <a:cs typeface="Calibri" pitchFamily="34" charset="0"/>
              </a:rPr>
              <a:t>to their </a:t>
            </a:r>
            <a:r>
              <a:rPr lang="en-US" sz="1200" b="1" dirty="0">
                <a:solidFill>
                  <a:schemeClr val="tx2">
                    <a:lumMod val="85000"/>
                    <a:lumOff val="15000"/>
                  </a:schemeClr>
                </a:solidFill>
                <a:latin typeface="Calibri" pitchFamily="34" charset="0"/>
                <a:cs typeface="Calibri" pitchFamily="34" charset="0"/>
              </a:rPr>
              <a:t>size </a:t>
            </a:r>
            <a:endParaRPr lang="el-GR" sz="1200" b="1" dirty="0">
              <a:solidFill>
                <a:schemeClr val="tx2">
                  <a:lumMod val="85000"/>
                  <a:lumOff val="15000"/>
                </a:schemeClr>
              </a:solidFill>
              <a:latin typeface="Calibri" pitchFamily="34" charset="0"/>
              <a:cs typeface="Calibri" pitchFamily="34" charset="0"/>
            </a:endParaRPr>
          </a:p>
          <a:p>
            <a:pPr marL="62270" indent="-62270" algn="just" defTabSz="504604">
              <a:lnSpc>
                <a:spcPct val="110000"/>
              </a:lnSpc>
              <a:buClr>
                <a:schemeClr val="tx2"/>
              </a:buClr>
              <a:buSzPct val="85000"/>
              <a:buFont typeface="Wingdings" pitchFamily="2" charset="2"/>
              <a:buChar char="n"/>
            </a:pPr>
            <a:endParaRPr lang="en-US" sz="1050" kern="0" dirty="0">
              <a:solidFill>
                <a:schemeClr val="tx2">
                  <a:lumMod val="85000"/>
                  <a:lumOff val="15000"/>
                </a:schemeClr>
              </a:solidFill>
            </a:endParaRPr>
          </a:p>
        </p:txBody>
      </p:sp>
      <p:sp>
        <p:nvSpPr>
          <p:cNvPr id="28" name="Line 23"/>
          <p:cNvSpPr>
            <a:spLocks noChangeShapeType="1"/>
          </p:cNvSpPr>
          <p:nvPr/>
        </p:nvSpPr>
        <p:spPr bwMode="auto">
          <a:xfrm rot="5400000" flipH="1">
            <a:off x="3378070" y="873253"/>
            <a:ext cx="2710" cy="627999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348" tIns="28171" rIns="57348" bIns="28171"/>
          <a:lstStyle/>
          <a:p>
            <a:endParaRPr lang="el-GR"/>
          </a:p>
        </p:txBody>
      </p:sp>
      <p:sp>
        <p:nvSpPr>
          <p:cNvPr id="29" name="AutoShape 24"/>
          <p:cNvSpPr>
            <a:spLocks noChangeArrowheads="1"/>
          </p:cNvSpPr>
          <p:nvPr/>
        </p:nvSpPr>
        <p:spPr bwMode="auto">
          <a:xfrm rot="10800000">
            <a:off x="3050394" y="3942431"/>
            <a:ext cx="306152" cy="120289"/>
          </a:xfrm>
          <a:prstGeom prst="triangle">
            <a:avLst>
              <a:gd name="adj" fmla="val 50000"/>
            </a:avLst>
          </a:prstGeom>
          <a:solidFill>
            <a:srgbClr val="FF6600"/>
          </a:solidFill>
          <a:ln w="2857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348" tIns="28171" rIns="57348" bIns="28171" anchor="ctr"/>
          <a:lstStyle/>
          <a:p>
            <a:endParaRPr lang="el-GR"/>
          </a:p>
        </p:txBody>
      </p:sp>
      <p:sp>
        <p:nvSpPr>
          <p:cNvPr id="35" name="Rectangle 30"/>
          <p:cNvSpPr>
            <a:spLocks noChangeArrowheads="1"/>
          </p:cNvSpPr>
          <p:nvPr/>
        </p:nvSpPr>
        <p:spPr bwMode="gray">
          <a:xfrm>
            <a:off x="2227902" y="1038244"/>
            <a:ext cx="2016224" cy="2964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73" tIns="0" rIns="12173" bIns="0"/>
          <a:lstStyle/>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Increased </a:t>
            </a:r>
            <a:r>
              <a:rPr lang="en-US" sz="1200" b="1" dirty="0">
                <a:solidFill>
                  <a:schemeClr val="tx2">
                    <a:lumMod val="85000"/>
                    <a:lumOff val="15000"/>
                  </a:schemeClr>
                </a:solidFill>
                <a:latin typeface="Calibri" pitchFamily="34" charset="0"/>
                <a:cs typeface="Calibri" pitchFamily="34" charset="0"/>
              </a:rPr>
              <a:t>competition </a:t>
            </a:r>
            <a:r>
              <a:rPr lang="en-US" sz="1200" dirty="0">
                <a:solidFill>
                  <a:schemeClr val="tx2">
                    <a:lumMod val="85000"/>
                    <a:lumOff val="15000"/>
                  </a:schemeClr>
                </a:solidFill>
                <a:latin typeface="Calibri" pitchFamily="34" charset="0"/>
                <a:cs typeface="Calibri" pitchFamily="34" charset="0"/>
              </a:rPr>
              <a:t>in all layers </a:t>
            </a:r>
            <a:r>
              <a:rPr lang="en-US" sz="1200" dirty="0" smtClean="0">
                <a:solidFill>
                  <a:schemeClr val="tx2">
                    <a:lumMod val="85000"/>
                    <a:lumOff val="15000"/>
                  </a:schemeClr>
                </a:solidFill>
                <a:latin typeface="Calibri" pitchFamily="34" charset="0"/>
                <a:cs typeface="Calibri" pitchFamily="34" charset="0"/>
              </a:rPr>
              <a:t>of trading &amp; post-trading</a:t>
            </a:r>
            <a:endParaRPr lang="en-US" sz="1200" dirty="0">
              <a:solidFill>
                <a:schemeClr val="tx2">
                  <a:lumMod val="85000"/>
                  <a:lumOff val="15000"/>
                </a:schemeClr>
              </a:solidFill>
              <a:latin typeface="Calibri" pitchFamily="34" charset="0"/>
              <a:cs typeface="Calibri" pitchFamily="34" charset="0"/>
            </a:endParaRPr>
          </a:p>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New regulations &amp; new systems </a:t>
            </a:r>
            <a:r>
              <a:rPr lang="en-US" sz="1200" dirty="0" smtClean="0">
                <a:solidFill>
                  <a:schemeClr val="tx2">
                    <a:lumMod val="85000"/>
                    <a:lumOff val="15000"/>
                  </a:schemeClr>
                </a:solidFill>
                <a:latin typeface="Calibri" pitchFamily="34" charset="0"/>
                <a:cs typeface="Calibri" pitchFamily="34" charset="0"/>
              </a:rPr>
              <a:t>in the market (e.g. T2S)</a:t>
            </a:r>
          </a:p>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New entrants </a:t>
            </a:r>
            <a:r>
              <a:rPr lang="en-US" sz="1200" dirty="0" smtClean="0">
                <a:solidFill>
                  <a:schemeClr val="tx2">
                    <a:lumMod val="85000"/>
                    <a:lumOff val="15000"/>
                  </a:schemeClr>
                </a:solidFill>
                <a:latin typeface="Calibri" pitchFamily="34" charset="0"/>
                <a:cs typeface="Calibri" pitchFamily="34" charset="0"/>
              </a:rPr>
              <a:t>via CSDL</a:t>
            </a:r>
          </a:p>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Decrease the Risk </a:t>
            </a:r>
            <a:r>
              <a:rPr lang="en-US" sz="1200" dirty="0">
                <a:solidFill>
                  <a:schemeClr val="tx2">
                    <a:lumMod val="85000"/>
                    <a:lumOff val="15000"/>
                  </a:schemeClr>
                </a:solidFill>
                <a:latin typeface="Calibri" pitchFamily="34" charset="0"/>
                <a:cs typeface="Calibri" pitchFamily="34" charset="0"/>
              </a:rPr>
              <a:t>for the </a:t>
            </a:r>
            <a:r>
              <a:rPr lang="en-US" sz="1200" dirty="0" smtClean="0">
                <a:solidFill>
                  <a:schemeClr val="tx2">
                    <a:lumMod val="85000"/>
                    <a:lumOff val="15000"/>
                  </a:schemeClr>
                </a:solidFill>
                <a:latin typeface="Calibri" pitchFamily="34" charset="0"/>
                <a:cs typeface="Calibri" pitchFamily="34" charset="0"/>
              </a:rPr>
              <a:t>“system” </a:t>
            </a:r>
            <a:r>
              <a:rPr lang="en-US" sz="1200" dirty="0">
                <a:solidFill>
                  <a:schemeClr val="tx2">
                    <a:lumMod val="85000"/>
                    <a:lumOff val="15000"/>
                  </a:schemeClr>
                </a:solidFill>
                <a:latin typeface="Calibri" pitchFamily="34" charset="0"/>
                <a:cs typeface="Calibri" pitchFamily="34" charset="0"/>
              </a:rPr>
              <a:t>and </a:t>
            </a:r>
            <a:r>
              <a:rPr lang="en-US" sz="1200" dirty="0" smtClean="0">
                <a:solidFill>
                  <a:schemeClr val="tx2">
                    <a:lumMod val="85000"/>
                    <a:lumOff val="15000"/>
                  </a:schemeClr>
                </a:solidFill>
                <a:latin typeface="Calibri" pitchFamily="34" charset="0"/>
                <a:cs typeface="Calibri" pitchFamily="34" charset="0"/>
              </a:rPr>
              <a:t>the clients</a:t>
            </a:r>
            <a:endParaRPr lang="el-GR" sz="1200" dirty="0">
              <a:solidFill>
                <a:schemeClr val="tx2">
                  <a:lumMod val="85000"/>
                  <a:lumOff val="15000"/>
                </a:schemeClr>
              </a:solidFill>
              <a:latin typeface="Calibri" pitchFamily="34" charset="0"/>
              <a:cs typeface="Calibri" pitchFamily="34" charset="0"/>
            </a:endParaRPr>
          </a:p>
          <a:p>
            <a:pPr marL="182494" indent="-182494" algn="just" defTabSz="618891" eaLnBrk="0" hangingPunct="0">
              <a:lnSpc>
                <a:spcPts val="1260"/>
              </a:lnSpc>
              <a:spcBef>
                <a:spcPts val="600"/>
              </a:spcBef>
              <a:buClr>
                <a:schemeClr val="hlink"/>
              </a:buClr>
              <a:buSzPct val="85000"/>
              <a:buBlip>
                <a:blip r:embed="rId4"/>
              </a:buBlip>
              <a:defRPr/>
            </a:pPr>
            <a:r>
              <a:rPr lang="en-US" sz="1200" b="1" dirty="0">
                <a:solidFill>
                  <a:schemeClr val="tx2">
                    <a:lumMod val="85000"/>
                    <a:lumOff val="15000"/>
                  </a:schemeClr>
                </a:solidFill>
                <a:latin typeface="Calibri" pitchFamily="34" charset="0"/>
                <a:cs typeface="Calibri" pitchFamily="34" charset="0"/>
              </a:rPr>
              <a:t>Increased </a:t>
            </a:r>
            <a:r>
              <a:rPr lang="en-US" sz="1200" b="1" dirty="0" smtClean="0">
                <a:solidFill>
                  <a:schemeClr val="tx2">
                    <a:lumMod val="85000"/>
                    <a:lumOff val="15000"/>
                  </a:schemeClr>
                </a:solidFill>
                <a:latin typeface="Calibri" pitchFamily="34" charset="0"/>
                <a:cs typeface="Calibri" pitchFamily="34" charset="0"/>
              </a:rPr>
              <a:t>need for Transparency </a:t>
            </a:r>
            <a:r>
              <a:rPr lang="en-US" sz="1200" b="1" dirty="0">
                <a:solidFill>
                  <a:schemeClr val="tx2">
                    <a:lumMod val="85000"/>
                    <a:lumOff val="15000"/>
                  </a:schemeClr>
                </a:solidFill>
                <a:latin typeface="Calibri" pitchFamily="34" charset="0"/>
                <a:cs typeface="Calibri" pitchFamily="34" charset="0"/>
              </a:rPr>
              <a:t>requirements</a:t>
            </a:r>
          </a:p>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Increase </a:t>
            </a:r>
            <a:r>
              <a:rPr lang="en-US" sz="1200" b="1" dirty="0">
                <a:solidFill>
                  <a:schemeClr val="tx2">
                    <a:lumMod val="85000"/>
                    <a:lumOff val="15000"/>
                  </a:schemeClr>
                </a:solidFill>
                <a:latin typeface="Calibri" pitchFamily="34" charset="0"/>
                <a:cs typeface="Calibri" pitchFamily="34" charset="0"/>
              </a:rPr>
              <a:t>Legal Certainty </a:t>
            </a:r>
            <a:r>
              <a:rPr lang="en-US" sz="1200" b="1" dirty="0" smtClean="0">
                <a:solidFill>
                  <a:schemeClr val="tx2">
                    <a:lumMod val="85000"/>
                    <a:lumOff val="15000"/>
                  </a:schemeClr>
                </a:solidFill>
                <a:latin typeface="Calibri" pitchFamily="34" charset="0"/>
                <a:cs typeface="Calibri" pitchFamily="34" charset="0"/>
              </a:rPr>
              <a:t>and safety for </a:t>
            </a:r>
            <a:r>
              <a:rPr lang="en-US" sz="1200" b="1" dirty="0">
                <a:solidFill>
                  <a:schemeClr val="tx2">
                    <a:lumMod val="85000"/>
                    <a:lumOff val="15000"/>
                  </a:schemeClr>
                </a:solidFill>
                <a:latin typeface="Calibri" pitchFamily="34" charset="0"/>
                <a:cs typeface="Calibri" pitchFamily="34" charset="0"/>
              </a:rPr>
              <a:t>end </a:t>
            </a:r>
            <a:r>
              <a:rPr lang="en-US" sz="1200" b="1" dirty="0" smtClean="0">
                <a:solidFill>
                  <a:schemeClr val="tx2">
                    <a:lumMod val="85000"/>
                    <a:lumOff val="15000"/>
                  </a:schemeClr>
                </a:solidFill>
                <a:latin typeface="Calibri" pitchFamily="34" charset="0"/>
                <a:cs typeface="Calibri" pitchFamily="34" charset="0"/>
              </a:rPr>
              <a:t>clients</a:t>
            </a:r>
          </a:p>
          <a:p>
            <a:pPr marL="182494" indent="-182494" algn="just"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Increased Tax monitoring requirements</a:t>
            </a:r>
            <a:endParaRPr lang="en-US" sz="1200" b="1" dirty="0">
              <a:solidFill>
                <a:schemeClr val="tx2">
                  <a:lumMod val="85000"/>
                  <a:lumOff val="15000"/>
                </a:schemeClr>
              </a:solidFill>
              <a:latin typeface="Calibri" pitchFamily="34" charset="0"/>
              <a:cs typeface="Calibri" pitchFamily="34" charset="0"/>
            </a:endParaRPr>
          </a:p>
          <a:p>
            <a:pPr algn="just" defTabSz="618891" eaLnBrk="0" hangingPunct="0">
              <a:lnSpc>
                <a:spcPts val="1260"/>
              </a:lnSpc>
              <a:spcBef>
                <a:spcPts val="600"/>
              </a:spcBef>
              <a:buClr>
                <a:schemeClr val="hlink"/>
              </a:buClr>
              <a:buSzPct val="85000"/>
              <a:defRPr/>
            </a:pPr>
            <a:r>
              <a:rPr lang="en-US" sz="1200" b="1" dirty="0" smtClean="0">
                <a:solidFill>
                  <a:schemeClr val="tx2">
                    <a:lumMod val="85000"/>
                    <a:lumOff val="15000"/>
                  </a:schemeClr>
                </a:solidFill>
                <a:latin typeface="Calibri" pitchFamily="34" charset="0"/>
                <a:cs typeface="Calibri" pitchFamily="34" charset="0"/>
              </a:rPr>
              <a:t> </a:t>
            </a:r>
            <a:endParaRPr lang="el-GR" sz="1200" b="1" dirty="0">
              <a:solidFill>
                <a:schemeClr val="tx2">
                  <a:lumMod val="85000"/>
                  <a:lumOff val="15000"/>
                </a:schemeClr>
              </a:solidFill>
              <a:latin typeface="Calibri" pitchFamily="34" charset="0"/>
              <a:cs typeface="Calibri" pitchFamily="34" charset="0"/>
            </a:endParaRPr>
          </a:p>
          <a:p>
            <a:pPr marL="62270" indent="-62270" algn="just" defTabSz="504604">
              <a:lnSpc>
                <a:spcPct val="120000"/>
              </a:lnSpc>
              <a:spcBef>
                <a:spcPct val="20000"/>
              </a:spcBef>
              <a:buClr>
                <a:schemeClr val="tx2"/>
              </a:buClr>
              <a:buSzPct val="85000"/>
              <a:buFont typeface="Wingdings" pitchFamily="2" charset="2"/>
              <a:buChar char="n"/>
            </a:pPr>
            <a:endParaRPr lang="el-GR" sz="800" dirty="0">
              <a:solidFill>
                <a:schemeClr val="tx2">
                  <a:lumMod val="85000"/>
                  <a:lumOff val="15000"/>
                </a:schemeClr>
              </a:solidFill>
            </a:endParaRPr>
          </a:p>
          <a:p>
            <a:pPr algn="just" defTabSz="504604">
              <a:lnSpc>
                <a:spcPct val="120000"/>
              </a:lnSpc>
              <a:spcBef>
                <a:spcPct val="20000"/>
              </a:spcBef>
              <a:buClr>
                <a:schemeClr val="accent1"/>
              </a:buClr>
              <a:buSzPct val="85000"/>
            </a:pPr>
            <a:endParaRPr lang="en-US" sz="800" dirty="0">
              <a:solidFill>
                <a:schemeClr val="tx2">
                  <a:lumMod val="85000"/>
                  <a:lumOff val="15000"/>
                </a:schemeClr>
              </a:solidFill>
            </a:endParaRPr>
          </a:p>
          <a:p>
            <a:pPr marL="62270" indent="-62270" algn="just" defTabSz="504604">
              <a:lnSpc>
                <a:spcPct val="120000"/>
              </a:lnSpc>
              <a:spcBef>
                <a:spcPct val="20000"/>
              </a:spcBef>
              <a:buClr>
                <a:schemeClr val="accent1"/>
              </a:buClr>
              <a:buSzPct val="85000"/>
              <a:buFont typeface="Wingdings" pitchFamily="2" charset="2"/>
              <a:buChar char="n"/>
            </a:pPr>
            <a:endParaRPr lang="en-US" sz="800" b="1" dirty="0">
              <a:solidFill>
                <a:schemeClr val="tx2">
                  <a:lumMod val="85000"/>
                  <a:lumOff val="15000"/>
                </a:schemeClr>
              </a:solidFill>
            </a:endParaRPr>
          </a:p>
        </p:txBody>
      </p:sp>
      <p:sp>
        <p:nvSpPr>
          <p:cNvPr id="36" name="Rectangle 31"/>
          <p:cNvSpPr>
            <a:spLocks noChangeArrowheads="1"/>
          </p:cNvSpPr>
          <p:nvPr/>
        </p:nvSpPr>
        <p:spPr bwMode="gray">
          <a:xfrm>
            <a:off x="4336306" y="999231"/>
            <a:ext cx="2320082" cy="3015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73" tIns="0" rIns="12173" bIns="0"/>
          <a:lstStyle/>
          <a:p>
            <a:pPr marL="182494" indent="-182494"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Seeks to </a:t>
            </a:r>
            <a:r>
              <a:rPr lang="en-US" sz="1200" b="1" dirty="0" err="1" smtClean="0">
                <a:solidFill>
                  <a:schemeClr val="tx2">
                    <a:lumMod val="85000"/>
                    <a:lumOff val="15000"/>
                  </a:schemeClr>
                </a:solidFill>
                <a:latin typeface="Calibri" pitchFamily="34" charset="0"/>
                <a:cs typeface="Calibri" pitchFamily="34" charset="0"/>
              </a:rPr>
              <a:t>m</a:t>
            </a:r>
            <a:r>
              <a:rPr lang="en-US" sz="1200" b="1" dirty="0" err="1" smtClean="0">
                <a:solidFill>
                  <a:schemeClr val="tx2">
                    <a:lumMod val="85000"/>
                    <a:lumOff val="15000"/>
                  </a:schemeClr>
                </a:solidFill>
                <a:latin typeface="Calibri" pitchFamily="34" charset="0"/>
                <a:cs typeface="Calibri" pitchFamily="34" charset="0"/>
              </a:rPr>
              <a:t>inimise</a:t>
            </a:r>
            <a:r>
              <a:rPr lang="en-US" sz="1200" b="1" dirty="0" smtClean="0">
                <a:solidFill>
                  <a:schemeClr val="tx2">
                    <a:lumMod val="85000"/>
                    <a:lumOff val="15000"/>
                  </a:schemeClr>
                </a:solidFill>
                <a:latin typeface="Calibri" pitchFamily="34" charset="0"/>
                <a:cs typeface="Calibri" pitchFamily="34" charset="0"/>
              </a:rPr>
              <a:t> </a:t>
            </a:r>
            <a:r>
              <a:rPr lang="en-US" sz="1200" dirty="0">
                <a:solidFill>
                  <a:schemeClr val="tx2">
                    <a:lumMod val="85000"/>
                    <a:lumOff val="15000"/>
                  </a:schemeClr>
                </a:solidFill>
                <a:latin typeface="Calibri" pitchFamily="34" charset="0"/>
                <a:cs typeface="Calibri" pitchFamily="34" charset="0"/>
              </a:rPr>
              <a:t>systems and operations</a:t>
            </a:r>
            <a:r>
              <a:rPr lang="en-US" sz="1200" b="1" dirty="0">
                <a:solidFill>
                  <a:schemeClr val="tx2">
                    <a:lumMod val="85000"/>
                    <a:lumOff val="15000"/>
                  </a:schemeClr>
                </a:solidFill>
                <a:latin typeface="Calibri" pitchFamily="34" charset="0"/>
                <a:cs typeface="Calibri" pitchFamily="34" charset="0"/>
              </a:rPr>
              <a:t> </a:t>
            </a:r>
            <a:r>
              <a:rPr lang="en-US" sz="1200" b="1" dirty="0" smtClean="0">
                <a:solidFill>
                  <a:schemeClr val="tx2">
                    <a:lumMod val="85000"/>
                    <a:lumOff val="15000"/>
                  </a:schemeClr>
                </a:solidFill>
                <a:latin typeface="Calibri" pitchFamily="34" charset="0"/>
                <a:cs typeface="Calibri" pitchFamily="34" charset="0"/>
              </a:rPr>
              <a:t>cost </a:t>
            </a:r>
            <a:endParaRPr lang="en-US" sz="1200" b="1" dirty="0">
              <a:solidFill>
                <a:schemeClr val="tx2">
                  <a:lumMod val="85000"/>
                  <a:lumOff val="15000"/>
                </a:schemeClr>
              </a:solidFill>
              <a:latin typeface="Calibri" pitchFamily="34" charset="0"/>
              <a:cs typeface="Calibri" pitchFamily="34" charset="0"/>
            </a:endParaRPr>
          </a:p>
          <a:p>
            <a:pPr marL="182494" indent="-182494" defTabSz="618891" eaLnBrk="0" hangingPunct="0">
              <a:lnSpc>
                <a:spcPts val="1260"/>
              </a:lnSpc>
              <a:spcBef>
                <a:spcPts val="600"/>
              </a:spcBef>
              <a:buClr>
                <a:schemeClr val="hlink"/>
              </a:buClr>
              <a:buSzPct val="85000"/>
              <a:buBlip>
                <a:blip r:embed="rId4"/>
              </a:buBlip>
              <a:defRPr/>
            </a:pPr>
            <a:r>
              <a:rPr lang="en-US" sz="1200" b="1" dirty="0" smtClean="0">
                <a:solidFill>
                  <a:schemeClr val="tx2">
                    <a:lumMod val="85000"/>
                    <a:lumOff val="15000"/>
                  </a:schemeClr>
                </a:solidFill>
                <a:latin typeface="Calibri" pitchFamily="34" charset="0"/>
                <a:cs typeface="Calibri" pitchFamily="34" charset="0"/>
              </a:rPr>
              <a:t>Leverages </a:t>
            </a:r>
            <a:r>
              <a:rPr lang="en-US" sz="1200" b="1" dirty="0">
                <a:solidFill>
                  <a:schemeClr val="tx2">
                    <a:lumMod val="85000"/>
                    <a:lumOff val="15000"/>
                  </a:schemeClr>
                </a:solidFill>
                <a:latin typeface="Calibri" pitchFamily="34" charset="0"/>
                <a:cs typeface="Calibri" pitchFamily="34" charset="0"/>
              </a:rPr>
              <a:t>on </a:t>
            </a:r>
          </a:p>
          <a:p>
            <a:pPr marL="360000" lvl="3" indent="-216000" defTabSz="618891" eaLnBrk="0" hangingPunct="0">
              <a:lnSpc>
                <a:spcPts val="1260"/>
              </a:lnSpc>
              <a:spcBef>
                <a:spcPts val="600"/>
              </a:spcBef>
              <a:buClr>
                <a:schemeClr val="hlink"/>
              </a:buClr>
              <a:buSzPct val="85000"/>
              <a:buBlip>
                <a:blip r:embed="rId4"/>
              </a:buBlip>
              <a:defRPr/>
            </a:pPr>
            <a:r>
              <a:rPr lang="en-US" b="1" dirty="0" smtClean="0">
                <a:solidFill>
                  <a:schemeClr val="tx2">
                    <a:lumMod val="85000"/>
                    <a:lumOff val="15000"/>
                  </a:schemeClr>
                </a:solidFill>
                <a:latin typeface="Calibri" pitchFamily="34" charset="0"/>
                <a:cs typeface="Calibri" pitchFamily="34" charset="0"/>
              </a:rPr>
              <a:t>Direct </a:t>
            </a:r>
            <a:r>
              <a:rPr lang="en-US" b="1" dirty="0">
                <a:solidFill>
                  <a:schemeClr val="tx2">
                    <a:lumMod val="85000"/>
                    <a:lumOff val="15000"/>
                  </a:schemeClr>
                </a:solidFill>
                <a:latin typeface="Calibri" pitchFamily="34" charset="0"/>
                <a:cs typeface="Calibri" pitchFamily="34" charset="0"/>
              </a:rPr>
              <a:t>Holding model </a:t>
            </a:r>
            <a:r>
              <a:rPr lang="en-US" b="1" dirty="0" smtClean="0">
                <a:solidFill>
                  <a:schemeClr val="tx2">
                    <a:lumMod val="85000"/>
                    <a:lumOff val="15000"/>
                  </a:schemeClr>
                </a:solidFill>
                <a:latin typeface="Calibri" pitchFamily="34" charset="0"/>
                <a:cs typeface="Calibri" pitchFamily="34" charset="0"/>
              </a:rPr>
              <a:t>advantages</a:t>
            </a:r>
          </a:p>
          <a:p>
            <a:pPr marL="360000" lvl="3" indent="-216000" defTabSz="618891" eaLnBrk="0" hangingPunct="0">
              <a:lnSpc>
                <a:spcPts val="1260"/>
              </a:lnSpc>
              <a:spcBef>
                <a:spcPts val="600"/>
              </a:spcBef>
              <a:buClr>
                <a:schemeClr val="hlink"/>
              </a:buClr>
              <a:buSzPct val="85000"/>
              <a:buBlip>
                <a:blip r:embed="rId4"/>
              </a:buBlip>
              <a:defRPr/>
            </a:pPr>
            <a:r>
              <a:rPr lang="en-US" b="1" dirty="0" smtClean="0">
                <a:solidFill>
                  <a:schemeClr val="tx2">
                    <a:lumMod val="85000"/>
                    <a:lumOff val="15000"/>
                  </a:schemeClr>
                </a:solidFill>
                <a:latin typeface="Calibri" pitchFamily="34" charset="0"/>
                <a:cs typeface="Calibri" pitchFamily="34" charset="0"/>
              </a:rPr>
              <a:t>Group structure</a:t>
            </a:r>
          </a:p>
          <a:p>
            <a:pPr marL="360000" lvl="3" indent="-216000" defTabSz="618891" eaLnBrk="0" hangingPunct="0">
              <a:lnSpc>
                <a:spcPts val="1260"/>
              </a:lnSpc>
              <a:spcBef>
                <a:spcPts val="600"/>
              </a:spcBef>
              <a:buClr>
                <a:schemeClr val="hlink"/>
              </a:buClr>
              <a:buSzPct val="85000"/>
              <a:buBlip>
                <a:blip r:embed="rId4"/>
              </a:buBlip>
              <a:defRPr/>
            </a:pPr>
            <a:r>
              <a:rPr lang="en-US" b="1" dirty="0" smtClean="0">
                <a:solidFill>
                  <a:schemeClr val="tx2">
                    <a:lumMod val="85000"/>
                    <a:lumOff val="15000"/>
                  </a:schemeClr>
                </a:solidFill>
                <a:latin typeface="Calibri" pitchFamily="34" charset="0"/>
                <a:cs typeface="Calibri" pitchFamily="34" charset="0"/>
              </a:rPr>
              <a:t>IT expertise and know-how</a:t>
            </a:r>
            <a:endParaRPr lang="en-US" b="1" dirty="0">
              <a:solidFill>
                <a:schemeClr val="tx2">
                  <a:lumMod val="85000"/>
                  <a:lumOff val="15000"/>
                </a:schemeClr>
              </a:solidFill>
              <a:latin typeface="Calibri" pitchFamily="34" charset="0"/>
              <a:cs typeface="Calibri" pitchFamily="34" charset="0"/>
            </a:endParaRPr>
          </a:p>
          <a:p>
            <a:pPr marL="182494" indent="-182494" defTabSz="618891" eaLnBrk="0" hangingPunct="0">
              <a:lnSpc>
                <a:spcPts val="1260"/>
              </a:lnSpc>
              <a:spcBef>
                <a:spcPts val="600"/>
              </a:spcBef>
              <a:buClr>
                <a:schemeClr val="hlink"/>
              </a:buClr>
              <a:buSzPct val="85000"/>
              <a:buBlip>
                <a:blip r:embed="rId4"/>
              </a:buBlip>
              <a:defRPr/>
            </a:pPr>
            <a:r>
              <a:rPr lang="en-US" sz="1200" dirty="0" smtClean="0">
                <a:solidFill>
                  <a:schemeClr val="tx2">
                    <a:lumMod val="85000"/>
                    <a:lumOff val="15000"/>
                  </a:schemeClr>
                </a:solidFill>
                <a:latin typeface="Calibri" pitchFamily="34" charset="0"/>
                <a:cs typeface="Calibri" pitchFamily="34" charset="0"/>
              </a:rPr>
              <a:t>Needs to produce</a:t>
            </a:r>
            <a:r>
              <a:rPr lang="en-US" sz="1200" b="1" dirty="0" smtClean="0">
                <a:solidFill>
                  <a:schemeClr val="tx2">
                    <a:lumMod val="85000"/>
                    <a:lumOff val="15000"/>
                  </a:schemeClr>
                </a:solidFill>
                <a:latin typeface="Calibri" pitchFamily="34" charset="0"/>
                <a:cs typeface="Calibri" pitchFamily="34" charset="0"/>
              </a:rPr>
              <a:t> </a:t>
            </a:r>
            <a:r>
              <a:rPr lang="en-US" sz="1200" b="1" dirty="0">
                <a:solidFill>
                  <a:schemeClr val="tx2">
                    <a:lumMod val="85000"/>
                    <a:lumOff val="15000"/>
                  </a:schemeClr>
                </a:solidFill>
                <a:latin typeface="Calibri" pitchFamily="34" charset="0"/>
                <a:cs typeface="Calibri" pitchFamily="34" charset="0"/>
              </a:rPr>
              <a:t>added value </a:t>
            </a:r>
            <a:r>
              <a:rPr lang="en-US" sz="1200" b="1" dirty="0" smtClean="0">
                <a:solidFill>
                  <a:schemeClr val="tx2">
                    <a:lumMod val="85000"/>
                    <a:lumOff val="15000"/>
                  </a:schemeClr>
                </a:solidFill>
                <a:latin typeface="Calibri" pitchFamily="34" charset="0"/>
                <a:cs typeface="Calibri" pitchFamily="34" charset="0"/>
              </a:rPr>
              <a:t>services to Members</a:t>
            </a:r>
          </a:p>
          <a:p>
            <a:pPr marL="182494" indent="-182494" defTabSz="618891" eaLnBrk="0" hangingPunct="0">
              <a:lnSpc>
                <a:spcPts val="1260"/>
              </a:lnSpc>
              <a:spcBef>
                <a:spcPts val="600"/>
              </a:spcBef>
              <a:buClr>
                <a:schemeClr val="hlink"/>
              </a:buClr>
              <a:buSzPct val="85000"/>
              <a:buBlip>
                <a:blip r:embed="rId4"/>
              </a:buBlip>
              <a:defRPr/>
            </a:pPr>
            <a:r>
              <a:rPr lang="en-US" sz="1200" dirty="0" smtClean="0">
                <a:solidFill>
                  <a:schemeClr val="tx2">
                    <a:lumMod val="85000"/>
                    <a:lumOff val="15000"/>
                  </a:schemeClr>
                </a:solidFill>
                <a:latin typeface="Calibri" pitchFamily="34" charset="0"/>
                <a:cs typeface="Calibri" pitchFamily="34" charset="0"/>
              </a:rPr>
              <a:t>Must g</a:t>
            </a:r>
            <a:r>
              <a:rPr lang="en-US" sz="1200" dirty="0" smtClean="0">
                <a:solidFill>
                  <a:schemeClr val="tx2">
                    <a:lumMod val="85000"/>
                    <a:lumOff val="15000"/>
                  </a:schemeClr>
                </a:solidFill>
                <a:latin typeface="Calibri" pitchFamily="34" charset="0"/>
                <a:cs typeface="Calibri" pitchFamily="34" charset="0"/>
              </a:rPr>
              <a:t>ive</a:t>
            </a:r>
            <a:r>
              <a:rPr lang="en-US" sz="1200" b="1" dirty="0" smtClean="0">
                <a:solidFill>
                  <a:schemeClr val="tx2">
                    <a:lumMod val="85000"/>
                    <a:lumOff val="15000"/>
                  </a:schemeClr>
                </a:solidFill>
                <a:latin typeface="Calibri" pitchFamily="34" charset="0"/>
                <a:cs typeface="Calibri" pitchFamily="34" charset="0"/>
              </a:rPr>
              <a:t> </a:t>
            </a:r>
            <a:r>
              <a:rPr lang="en-US" sz="1200" b="1" dirty="0" smtClean="0">
                <a:solidFill>
                  <a:schemeClr val="tx2">
                    <a:lumMod val="85000"/>
                    <a:lumOff val="15000"/>
                  </a:schemeClr>
                </a:solidFill>
                <a:latin typeface="Calibri" pitchFamily="34" charset="0"/>
                <a:cs typeface="Calibri" pitchFamily="34" charset="0"/>
              </a:rPr>
              <a:t>value to shareholders</a:t>
            </a:r>
          </a:p>
          <a:p>
            <a:pPr defTabSz="618891" eaLnBrk="0" hangingPunct="0">
              <a:lnSpc>
                <a:spcPts val="1260"/>
              </a:lnSpc>
              <a:spcBef>
                <a:spcPts val="600"/>
              </a:spcBef>
              <a:buClr>
                <a:schemeClr val="hlink"/>
              </a:buClr>
              <a:buSzPct val="85000"/>
              <a:defRPr/>
            </a:pPr>
            <a:endParaRPr lang="en-US" sz="1200" b="1" dirty="0">
              <a:solidFill>
                <a:schemeClr val="tx2">
                  <a:lumMod val="85000"/>
                  <a:lumOff val="15000"/>
                </a:schemeClr>
              </a:solidFill>
              <a:latin typeface="Calibri" pitchFamily="34" charset="0"/>
              <a:cs typeface="Calibri" pitchFamily="34" charset="0"/>
            </a:endParaRPr>
          </a:p>
        </p:txBody>
      </p:sp>
      <p:sp>
        <p:nvSpPr>
          <p:cNvPr id="38" name="Line 7"/>
          <p:cNvSpPr>
            <a:spLocks noChangeShapeType="1"/>
          </p:cNvSpPr>
          <p:nvPr/>
        </p:nvSpPr>
        <p:spPr bwMode="auto">
          <a:xfrm>
            <a:off x="2254003" y="950702"/>
            <a:ext cx="1918553" cy="108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l-GR" sz="1800" b="1"/>
          </a:p>
        </p:txBody>
      </p:sp>
      <p:sp>
        <p:nvSpPr>
          <p:cNvPr id="40" name="Line 7"/>
          <p:cNvSpPr>
            <a:spLocks noChangeShapeType="1"/>
          </p:cNvSpPr>
          <p:nvPr/>
        </p:nvSpPr>
        <p:spPr bwMode="auto">
          <a:xfrm>
            <a:off x="4558259" y="950702"/>
            <a:ext cx="1918553" cy="108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l-GR" sz="1800" b="1"/>
          </a:p>
        </p:txBody>
      </p:sp>
      <p:sp>
        <p:nvSpPr>
          <p:cNvPr id="41" name="Line 7"/>
          <p:cNvSpPr>
            <a:spLocks noChangeShapeType="1"/>
          </p:cNvSpPr>
          <p:nvPr/>
        </p:nvSpPr>
        <p:spPr bwMode="auto">
          <a:xfrm>
            <a:off x="212116" y="950702"/>
            <a:ext cx="1918553" cy="108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l-GR" sz="1800" b="1"/>
          </a:p>
        </p:txBody>
      </p:sp>
      <p:sp>
        <p:nvSpPr>
          <p:cNvPr id="2" name="Slide Number Placeholder 1"/>
          <p:cNvSpPr>
            <a:spLocks noGrp="1"/>
          </p:cNvSpPr>
          <p:nvPr>
            <p:ph type="sldNum" sz="quarter" idx="10"/>
          </p:nvPr>
        </p:nvSpPr>
        <p:spPr>
          <a:xfrm>
            <a:off x="6052193" y="4425616"/>
            <a:ext cx="522270" cy="228678"/>
          </a:xfrm>
        </p:spPr>
        <p:txBody>
          <a:bodyPr/>
          <a:lstStyle/>
          <a:p>
            <a:pPr>
              <a:defRPr/>
            </a:pPr>
            <a:r>
              <a:rPr lang="en-US" dirty="0" smtClean="0"/>
              <a:t>Page </a:t>
            </a:r>
            <a:fld id="{8B962063-370D-499A-8CAC-E720129B1768}" type="slidenum">
              <a:rPr lang="el-GR" smtClean="0"/>
              <a:pPr>
                <a:defRPr/>
              </a:pPr>
              <a:t>5</a:t>
            </a:fld>
            <a:endParaRPr lang="el-GR" dirty="0"/>
          </a:p>
        </p:txBody>
      </p:sp>
    </p:spTree>
    <p:extLst>
      <p:ext uri="{BB962C8B-B14F-4D97-AF65-F5344CB8AC3E}">
        <p14:creationId xmlns:p14="http://schemas.microsoft.com/office/powerpoint/2010/main" val="129319133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1)">
                                      <p:cBhvr>
                                        <p:cTn id="7"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z="2000" dirty="0" smtClean="0"/>
              <a:t>HELEX’s </a:t>
            </a:r>
            <a:r>
              <a:rPr lang="en-US" sz="2000" dirty="0" smtClean="0"/>
              <a:t> Business Proposition</a:t>
            </a:r>
            <a:r>
              <a:rPr lang="en-US" sz="2000" dirty="0" smtClean="0"/>
              <a:t>:</a:t>
            </a:r>
            <a:br>
              <a:rPr lang="en-US" sz="2000" dirty="0" smtClean="0"/>
            </a:br>
            <a:r>
              <a:rPr lang="en-US" sz="2000" dirty="0" smtClean="0"/>
              <a:t>Integrated Access to world markets </a:t>
            </a:r>
            <a:endParaRPr lang="el-GR" sz="2000" dirty="0" smtClean="0"/>
          </a:p>
        </p:txBody>
      </p:sp>
      <p:sp>
        <p:nvSpPr>
          <p:cNvPr id="2" name="Content Placeholder 1"/>
          <p:cNvSpPr>
            <a:spLocks noGrp="1"/>
          </p:cNvSpPr>
          <p:nvPr>
            <p:ph sz="half" idx="1"/>
          </p:nvPr>
        </p:nvSpPr>
        <p:spPr>
          <a:xfrm>
            <a:off x="231850" y="756593"/>
            <a:ext cx="6048672" cy="3449767"/>
          </a:xfrm>
        </p:spPr>
        <p:txBody>
          <a:bodyPr/>
          <a:lstStyle/>
          <a:p>
            <a:pPr marL="0" indent="0">
              <a:spcBef>
                <a:spcPct val="40000"/>
              </a:spcBef>
              <a:buNone/>
            </a:pPr>
            <a:r>
              <a:rPr lang="en-US" sz="1200" dirty="0">
                <a:solidFill>
                  <a:schemeClr val="tx2">
                    <a:lumMod val="75000"/>
                    <a:lumOff val="25000"/>
                  </a:schemeClr>
                </a:solidFill>
                <a:latin typeface="Calibri" pitchFamily="34" charset="0"/>
              </a:rPr>
              <a:t>HELEX developed the </a:t>
            </a:r>
            <a:r>
              <a:rPr lang="en-US" sz="1200" b="1" dirty="0">
                <a:solidFill>
                  <a:srgbClr val="6E97C8"/>
                </a:solidFill>
                <a:latin typeface="Calibri" pitchFamily="34" charset="0"/>
              </a:rPr>
              <a:t>XNET platform </a:t>
            </a:r>
            <a:endParaRPr lang="en-US" sz="1200" b="1" dirty="0" smtClean="0">
              <a:solidFill>
                <a:srgbClr val="6E97C8"/>
              </a:solidFill>
              <a:latin typeface="Calibri" pitchFamily="34" charset="0"/>
            </a:endParaRPr>
          </a:p>
          <a:p>
            <a:pPr marL="465080" lvl="1" indent="-182494" algn="just" defTabSz="618891">
              <a:lnSpc>
                <a:spcPts val="1260"/>
              </a:lnSpc>
              <a:spcBef>
                <a:spcPts val="600"/>
              </a:spcBef>
              <a:buSzPct val="85000"/>
              <a:buBlip>
                <a:blip r:embed="rId3"/>
              </a:buBlip>
              <a:defRPr/>
            </a:pPr>
            <a:r>
              <a:rPr lang="en-US" sz="1200" dirty="0" smtClean="0">
                <a:solidFill>
                  <a:schemeClr val="tx2">
                    <a:lumMod val="75000"/>
                    <a:lumOff val="25000"/>
                  </a:schemeClr>
                </a:solidFill>
                <a:latin typeface="Calibri" pitchFamily="34" charset="0"/>
              </a:rPr>
              <a:t>to </a:t>
            </a:r>
            <a:r>
              <a:rPr lang="en-US" sz="1200" kern="1200" dirty="0">
                <a:solidFill>
                  <a:schemeClr val="tx1"/>
                </a:solidFill>
                <a:latin typeface="Calibri" pitchFamily="34" charset="0"/>
                <a:cs typeface="Calibri" pitchFamily="34" charset="0"/>
              </a:rPr>
              <a:t>offer </a:t>
            </a:r>
            <a:r>
              <a:rPr lang="en-US" sz="1200" b="1" kern="1200" dirty="0">
                <a:solidFill>
                  <a:schemeClr val="tx1"/>
                </a:solidFill>
                <a:latin typeface="Calibri" pitchFamily="34" charset="0"/>
                <a:cs typeface="Calibri" pitchFamily="34" charset="0"/>
              </a:rPr>
              <a:t>its </a:t>
            </a:r>
            <a:r>
              <a:rPr lang="en-US" sz="1200" b="1" kern="1200" dirty="0" smtClean="0">
                <a:solidFill>
                  <a:schemeClr val="tx1"/>
                </a:solidFill>
                <a:latin typeface="Calibri" pitchFamily="34" charset="0"/>
                <a:cs typeface="Calibri" pitchFamily="34" charset="0"/>
              </a:rPr>
              <a:t>Members and their clients  FULL access</a:t>
            </a:r>
            <a:r>
              <a:rPr lang="en-US" sz="1200" b="1" kern="1200" dirty="0" smtClean="0">
                <a:solidFill>
                  <a:schemeClr val="tx1"/>
                </a:solidFill>
                <a:latin typeface="Calibri" pitchFamily="34" charset="0"/>
                <a:ea typeface="+mn-ea"/>
                <a:cs typeface="Calibri" pitchFamily="34" charset="0"/>
              </a:rPr>
              <a:t> </a:t>
            </a:r>
            <a:r>
              <a:rPr lang="en-US" sz="1200" b="1" kern="1200" dirty="0">
                <a:solidFill>
                  <a:schemeClr val="tx1"/>
                </a:solidFill>
                <a:latin typeface="Calibri" pitchFamily="34" charset="0"/>
                <a:ea typeface="+mn-ea"/>
                <a:cs typeface="Calibri" pitchFamily="34" charset="0"/>
              </a:rPr>
              <a:t>to </a:t>
            </a:r>
            <a:r>
              <a:rPr lang="en-US" sz="1200" b="1" kern="1200" dirty="0" smtClean="0">
                <a:solidFill>
                  <a:schemeClr val="tx1"/>
                </a:solidFill>
                <a:latin typeface="Calibri" pitchFamily="34" charset="0"/>
                <a:ea typeface="+mn-ea"/>
                <a:cs typeface="Calibri" pitchFamily="34" charset="0"/>
              </a:rPr>
              <a:t>world markets</a:t>
            </a:r>
            <a:endParaRPr lang="en-US" sz="1200" b="1" kern="1200" dirty="0">
              <a:solidFill>
                <a:schemeClr val="tx1"/>
              </a:solidFill>
              <a:latin typeface="Calibri" pitchFamily="34" charset="0"/>
              <a:ea typeface="+mn-ea"/>
              <a:cs typeface="Calibri" pitchFamily="34" charset="0"/>
            </a:endParaRPr>
          </a:p>
          <a:p>
            <a:pPr marL="463418" lvl="2" indent="-182494" algn="just" defTabSz="618891">
              <a:lnSpc>
                <a:spcPts val="1260"/>
              </a:lnSpc>
              <a:spcBef>
                <a:spcPts val="600"/>
              </a:spcBef>
              <a:buClr>
                <a:schemeClr val="hlink"/>
              </a:buClr>
              <a:buSzPct val="85000"/>
              <a:buBlip>
                <a:blip r:embed="rId3"/>
              </a:buBlip>
              <a:defRPr/>
            </a:pPr>
            <a:r>
              <a:rPr lang="en-US" sz="1200" kern="1200" dirty="0">
                <a:solidFill>
                  <a:schemeClr val="tx1"/>
                </a:solidFill>
                <a:latin typeface="Calibri" pitchFamily="34" charset="0"/>
                <a:ea typeface="+mn-ea"/>
                <a:cs typeface="Calibri" pitchFamily="34" charset="0"/>
              </a:rPr>
              <a:t>f</a:t>
            </a:r>
            <a:r>
              <a:rPr lang="en-US" sz="1200" kern="1200" dirty="0" smtClean="0">
                <a:solidFill>
                  <a:schemeClr val="tx1"/>
                </a:solidFill>
                <a:latin typeface="Calibri" pitchFamily="34" charset="0"/>
                <a:ea typeface="+mn-ea"/>
                <a:cs typeface="Calibri" pitchFamily="34" charset="0"/>
              </a:rPr>
              <a:t>or a </a:t>
            </a:r>
            <a:r>
              <a:rPr lang="en-US" sz="1200" b="1" kern="1200" dirty="0">
                <a:solidFill>
                  <a:schemeClr val="tx1"/>
                </a:solidFill>
                <a:latin typeface="Calibri" pitchFamily="34" charset="0"/>
                <a:ea typeface="+mn-ea"/>
                <a:cs typeface="Calibri" pitchFamily="34" charset="0"/>
              </a:rPr>
              <a:t>variety </a:t>
            </a:r>
            <a:r>
              <a:rPr lang="en-US" sz="1200" kern="1200" dirty="0" smtClean="0">
                <a:solidFill>
                  <a:schemeClr val="tx1"/>
                </a:solidFill>
                <a:latin typeface="Calibri" pitchFamily="34" charset="0"/>
                <a:ea typeface="+mn-ea"/>
                <a:cs typeface="Calibri" pitchFamily="34" charset="0"/>
              </a:rPr>
              <a:t>of </a:t>
            </a:r>
            <a:r>
              <a:rPr lang="en-US" sz="1200" kern="1200" dirty="0">
                <a:solidFill>
                  <a:schemeClr val="tx1"/>
                </a:solidFill>
                <a:latin typeface="Calibri" pitchFamily="34" charset="0"/>
                <a:ea typeface="+mn-ea"/>
                <a:cs typeface="Calibri" pitchFamily="34" charset="0"/>
              </a:rPr>
              <a:t>traded instruments </a:t>
            </a:r>
          </a:p>
          <a:p>
            <a:pPr marL="506638" lvl="4" indent="-182494" algn="just" defTabSz="618891">
              <a:lnSpc>
                <a:spcPts val="1260"/>
              </a:lnSpc>
              <a:spcBef>
                <a:spcPts val="600"/>
              </a:spcBef>
              <a:buClr>
                <a:schemeClr val="hlink"/>
              </a:buClr>
              <a:buSzPct val="85000"/>
              <a:buBlip>
                <a:blip r:embed="rId3"/>
              </a:buBlip>
              <a:defRPr/>
            </a:pPr>
            <a:r>
              <a:rPr lang="en-US" sz="1200" b="1" kern="1200" dirty="0">
                <a:solidFill>
                  <a:schemeClr val="tx1"/>
                </a:solidFill>
                <a:latin typeface="Calibri" pitchFamily="34" charset="0"/>
                <a:ea typeface="+mn-ea"/>
                <a:cs typeface="Calibri" pitchFamily="34" charset="0"/>
              </a:rPr>
              <a:t>b</a:t>
            </a:r>
            <a:r>
              <a:rPr lang="en-US" sz="1200" b="1" kern="1200" dirty="0" smtClean="0">
                <a:solidFill>
                  <a:schemeClr val="tx1"/>
                </a:solidFill>
                <a:latin typeface="Calibri" pitchFamily="34" charset="0"/>
                <a:ea typeface="+mn-ea"/>
                <a:cs typeface="Calibri" pitchFamily="34" charset="0"/>
              </a:rPr>
              <a:t>y </a:t>
            </a:r>
            <a:r>
              <a:rPr lang="en-US" sz="1200" b="1" kern="1200" dirty="0">
                <a:solidFill>
                  <a:schemeClr val="tx1"/>
                </a:solidFill>
                <a:latin typeface="Calibri" pitchFamily="34" charset="0"/>
                <a:ea typeface="+mn-ea"/>
                <a:cs typeface="Calibri" pitchFamily="34" charset="0"/>
              </a:rPr>
              <a:t>using </a:t>
            </a:r>
            <a:r>
              <a:rPr lang="en-US" sz="1200" b="1" kern="1200" dirty="0" smtClean="0">
                <a:solidFill>
                  <a:schemeClr val="tx1"/>
                </a:solidFill>
                <a:latin typeface="Calibri" pitchFamily="34" charset="0"/>
                <a:ea typeface="+mn-ea"/>
                <a:cs typeface="Calibri" pitchFamily="34" charset="0"/>
              </a:rPr>
              <a:t>their </a:t>
            </a:r>
            <a:r>
              <a:rPr lang="en-US" sz="1200" b="1" kern="1200" dirty="0">
                <a:solidFill>
                  <a:schemeClr val="tx1"/>
                </a:solidFill>
                <a:latin typeface="Calibri" pitchFamily="34" charset="0"/>
                <a:ea typeface="+mn-ea"/>
                <a:cs typeface="Calibri" pitchFamily="34" charset="0"/>
              </a:rPr>
              <a:t>existing </a:t>
            </a:r>
            <a:r>
              <a:rPr lang="en-US" sz="1200" b="1" kern="1200" dirty="0" smtClean="0">
                <a:solidFill>
                  <a:schemeClr val="tx1"/>
                </a:solidFill>
                <a:latin typeface="Calibri" pitchFamily="34" charset="0"/>
                <a:ea typeface="+mn-ea"/>
                <a:cs typeface="Calibri" pitchFamily="34" charset="0"/>
              </a:rPr>
              <a:t>infrastructure for HELEX, ATHEX and </a:t>
            </a:r>
            <a:r>
              <a:rPr lang="en-US" sz="1200" b="1" kern="1200" dirty="0" err="1" smtClean="0">
                <a:solidFill>
                  <a:schemeClr val="tx1"/>
                </a:solidFill>
                <a:latin typeface="Calibri" pitchFamily="34" charset="0"/>
                <a:ea typeface="+mn-ea"/>
                <a:cs typeface="Calibri" pitchFamily="34" charset="0"/>
              </a:rPr>
              <a:t>ATHEXClear</a:t>
            </a:r>
            <a:r>
              <a:rPr lang="en-US" sz="1200" b="1" kern="1200" dirty="0" smtClean="0">
                <a:solidFill>
                  <a:schemeClr val="tx1"/>
                </a:solidFill>
                <a:latin typeface="Calibri" pitchFamily="34" charset="0"/>
                <a:ea typeface="+mn-ea"/>
                <a:cs typeface="Calibri" pitchFamily="34" charset="0"/>
              </a:rPr>
              <a:t> </a:t>
            </a:r>
            <a:endParaRPr lang="en-US" sz="1200" b="1" kern="1200" dirty="0">
              <a:solidFill>
                <a:schemeClr val="tx1"/>
              </a:solidFill>
              <a:latin typeface="Calibri" pitchFamily="34" charset="0"/>
              <a:ea typeface="+mn-ea"/>
              <a:cs typeface="Calibri" pitchFamily="34" charset="0"/>
            </a:endParaRPr>
          </a:p>
          <a:p>
            <a:pPr marL="506638" lvl="4" indent="-182494" algn="just" defTabSz="618891">
              <a:lnSpc>
                <a:spcPts val="1260"/>
              </a:lnSpc>
              <a:spcBef>
                <a:spcPts val="600"/>
              </a:spcBef>
              <a:buClr>
                <a:schemeClr val="hlink"/>
              </a:buClr>
              <a:buSzPct val="85000"/>
              <a:buBlip>
                <a:blip r:embed="rId3"/>
              </a:buBlip>
              <a:defRPr/>
            </a:pPr>
            <a:r>
              <a:rPr lang="en-US" sz="1200" b="1" kern="1200" dirty="0" smtClean="0">
                <a:solidFill>
                  <a:schemeClr val="tx1"/>
                </a:solidFill>
                <a:latin typeface="Calibri" pitchFamily="34" charset="0"/>
                <a:ea typeface="+mn-ea"/>
                <a:cs typeface="Calibri" pitchFamily="34" charset="0"/>
              </a:rPr>
              <a:t>with </a:t>
            </a:r>
            <a:r>
              <a:rPr lang="en-US" sz="1200" b="1" kern="1200" dirty="0">
                <a:solidFill>
                  <a:schemeClr val="tx1"/>
                </a:solidFill>
                <a:latin typeface="Calibri" pitchFamily="34" charset="0"/>
                <a:ea typeface="+mn-ea"/>
                <a:cs typeface="Calibri" pitchFamily="34" charset="0"/>
              </a:rPr>
              <a:t>no additional cost or technical </a:t>
            </a:r>
            <a:r>
              <a:rPr lang="en-US" sz="1200" b="1" kern="1200" dirty="0" smtClean="0">
                <a:solidFill>
                  <a:schemeClr val="tx1"/>
                </a:solidFill>
                <a:latin typeface="Calibri" pitchFamily="34" charset="0"/>
                <a:ea typeface="+mn-ea"/>
                <a:cs typeface="Calibri" pitchFamily="34" charset="0"/>
              </a:rPr>
              <a:t>overhead </a:t>
            </a:r>
          </a:p>
          <a:p>
            <a:pPr marL="0" lvl="3" indent="0" algn="just" defTabSz="618891">
              <a:lnSpc>
                <a:spcPts val="1260"/>
              </a:lnSpc>
              <a:spcBef>
                <a:spcPts val="600"/>
              </a:spcBef>
              <a:buClr>
                <a:schemeClr val="hlink"/>
              </a:buClr>
              <a:buSzPct val="85000"/>
              <a:buNone/>
              <a:defRPr/>
            </a:pPr>
            <a:endParaRPr lang="en-US" sz="1200" b="1" kern="1200" dirty="0">
              <a:solidFill>
                <a:schemeClr val="tx1"/>
              </a:solidFill>
              <a:latin typeface="Calibri" pitchFamily="34" charset="0"/>
              <a:ea typeface="+mn-ea"/>
            </a:endParaRPr>
          </a:p>
          <a:p>
            <a:pPr marL="0" lvl="3" indent="0" algn="just" defTabSz="618891">
              <a:lnSpc>
                <a:spcPts val="1260"/>
              </a:lnSpc>
              <a:spcBef>
                <a:spcPts val="600"/>
              </a:spcBef>
              <a:buClr>
                <a:schemeClr val="hlink"/>
              </a:buClr>
              <a:buSzPct val="85000"/>
              <a:buNone/>
              <a:defRPr/>
            </a:pPr>
            <a:r>
              <a:rPr lang="en-US" sz="1200" dirty="0" smtClean="0">
                <a:solidFill>
                  <a:schemeClr val="tx2">
                    <a:lumMod val="75000"/>
                    <a:lumOff val="25000"/>
                  </a:schemeClr>
                </a:solidFill>
                <a:latin typeface="Calibri" pitchFamily="34" charset="0"/>
              </a:rPr>
              <a:t>Through a </a:t>
            </a:r>
            <a:r>
              <a:rPr lang="en-US" sz="1200" b="1" dirty="0">
                <a:solidFill>
                  <a:srgbClr val="6E97C8"/>
                </a:solidFill>
                <a:latin typeface="Calibri" pitchFamily="34" charset="0"/>
              </a:rPr>
              <a:t>full suite of </a:t>
            </a:r>
            <a:r>
              <a:rPr lang="en-US" sz="1200" b="1" dirty="0" smtClean="0">
                <a:solidFill>
                  <a:srgbClr val="6E97C8"/>
                </a:solidFill>
                <a:latin typeface="Calibri" pitchFamily="34" charset="0"/>
              </a:rPr>
              <a:t>services </a:t>
            </a:r>
            <a:r>
              <a:rPr lang="en-US" sz="1200" b="1" dirty="0" smtClean="0">
                <a:solidFill>
                  <a:schemeClr val="tx1"/>
                </a:solidFill>
                <a:latin typeface="Calibri" pitchFamily="34" charset="0"/>
              </a:rPr>
              <a:t>including</a:t>
            </a:r>
          </a:p>
          <a:p>
            <a:pPr marL="508300" lvl="3" indent="-182494" algn="just" defTabSz="618891">
              <a:lnSpc>
                <a:spcPts val="1260"/>
              </a:lnSpc>
              <a:spcBef>
                <a:spcPts val="600"/>
              </a:spcBef>
              <a:buClr>
                <a:schemeClr val="hlink"/>
              </a:buClr>
              <a:buSzPct val="85000"/>
              <a:buBlip>
                <a:blip r:embed="rId3"/>
              </a:buBlip>
              <a:defRPr/>
            </a:pPr>
            <a:r>
              <a:rPr lang="en-US" sz="1200" b="1" dirty="0">
                <a:solidFill>
                  <a:schemeClr val="tx2">
                    <a:lumMod val="75000"/>
                    <a:lumOff val="25000"/>
                  </a:schemeClr>
                </a:solidFill>
                <a:latin typeface="Calibri" pitchFamily="34" charset="0"/>
                <a:ea typeface="+mn-ea"/>
                <a:cs typeface="+mn-cs"/>
              </a:rPr>
              <a:t>info </a:t>
            </a:r>
            <a:r>
              <a:rPr lang="en-US" sz="1200" b="1" dirty="0" smtClean="0">
                <a:solidFill>
                  <a:schemeClr val="tx2">
                    <a:lumMod val="75000"/>
                    <a:lumOff val="25000"/>
                  </a:schemeClr>
                </a:solidFill>
                <a:latin typeface="Calibri" pitchFamily="34" charset="0"/>
                <a:ea typeface="+mn-ea"/>
                <a:cs typeface="+mn-cs"/>
              </a:rPr>
              <a:t>dissemination </a:t>
            </a:r>
            <a:r>
              <a:rPr lang="en-US" sz="1200" dirty="0" smtClean="0">
                <a:solidFill>
                  <a:schemeClr val="tx2">
                    <a:lumMod val="75000"/>
                    <a:lumOff val="25000"/>
                  </a:schemeClr>
                </a:solidFill>
                <a:latin typeface="Calibri" pitchFamily="34" charset="0"/>
                <a:ea typeface="+mn-ea"/>
                <a:cs typeface="+mn-cs"/>
              </a:rPr>
              <a:t>services </a:t>
            </a:r>
            <a:r>
              <a:rPr lang="en-US" sz="1200" dirty="0">
                <a:solidFill>
                  <a:schemeClr val="tx2">
                    <a:lumMod val="75000"/>
                    <a:lumOff val="25000"/>
                  </a:schemeClr>
                </a:solidFill>
                <a:latin typeface="Calibri" pitchFamily="34" charset="0"/>
                <a:ea typeface="+mn-ea"/>
                <a:cs typeface="+mn-cs"/>
              </a:rPr>
              <a:t>(data vendor information)</a:t>
            </a:r>
          </a:p>
          <a:p>
            <a:pPr marL="508300" lvl="3" indent="-182494" algn="just" defTabSz="618891">
              <a:lnSpc>
                <a:spcPts val="1260"/>
              </a:lnSpc>
              <a:spcBef>
                <a:spcPts val="600"/>
              </a:spcBef>
              <a:buClr>
                <a:schemeClr val="hlink"/>
              </a:buClr>
              <a:buSzPct val="85000"/>
              <a:buBlip>
                <a:blip r:embed="rId3"/>
              </a:buBlip>
              <a:defRPr/>
            </a:pPr>
            <a:r>
              <a:rPr lang="en-US" sz="1200" b="1" dirty="0">
                <a:solidFill>
                  <a:schemeClr val="tx2">
                    <a:lumMod val="75000"/>
                    <a:lumOff val="25000"/>
                  </a:schemeClr>
                </a:solidFill>
                <a:latin typeface="Calibri" pitchFamily="34" charset="0"/>
                <a:ea typeface="+mn-ea"/>
                <a:cs typeface="+mn-cs"/>
              </a:rPr>
              <a:t>order </a:t>
            </a:r>
            <a:r>
              <a:rPr lang="en-US" sz="1200" b="1" dirty="0" smtClean="0">
                <a:solidFill>
                  <a:schemeClr val="tx2">
                    <a:lumMod val="75000"/>
                    <a:lumOff val="25000"/>
                  </a:schemeClr>
                </a:solidFill>
                <a:latin typeface="Calibri" pitchFamily="34" charset="0"/>
                <a:ea typeface="+mn-ea"/>
                <a:cs typeface="+mn-cs"/>
              </a:rPr>
              <a:t>routing </a:t>
            </a:r>
            <a:r>
              <a:rPr lang="en-US" sz="1200" dirty="0" smtClean="0">
                <a:solidFill>
                  <a:schemeClr val="tx2">
                    <a:lumMod val="75000"/>
                    <a:lumOff val="25000"/>
                  </a:schemeClr>
                </a:solidFill>
                <a:latin typeface="Calibri" pitchFamily="34" charset="0"/>
                <a:ea typeface="+mn-ea"/>
                <a:cs typeface="+mn-cs"/>
              </a:rPr>
              <a:t>services</a:t>
            </a:r>
            <a:endParaRPr lang="en-US" sz="1200" dirty="0">
              <a:solidFill>
                <a:schemeClr val="tx2">
                  <a:lumMod val="75000"/>
                  <a:lumOff val="25000"/>
                </a:schemeClr>
              </a:solidFill>
              <a:latin typeface="Calibri" pitchFamily="34" charset="0"/>
              <a:ea typeface="+mn-ea"/>
              <a:cs typeface="+mn-cs"/>
            </a:endParaRPr>
          </a:p>
          <a:p>
            <a:pPr marL="508300" lvl="3" indent="-182494" algn="just" defTabSz="618891">
              <a:lnSpc>
                <a:spcPts val="1260"/>
              </a:lnSpc>
              <a:spcBef>
                <a:spcPts val="600"/>
              </a:spcBef>
              <a:buClr>
                <a:schemeClr val="hlink"/>
              </a:buClr>
              <a:buSzPct val="85000"/>
              <a:buBlip>
                <a:blip r:embed="rId3"/>
              </a:buBlip>
              <a:defRPr/>
            </a:pPr>
            <a:r>
              <a:rPr lang="en-US" sz="1200" b="1" dirty="0">
                <a:solidFill>
                  <a:schemeClr val="tx2">
                    <a:lumMod val="75000"/>
                    <a:lumOff val="25000"/>
                  </a:schemeClr>
                </a:solidFill>
                <a:latin typeface="Calibri" pitchFamily="34" charset="0"/>
                <a:ea typeface="+mn-ea"/>
                <a:cs typeface="+mn-cs"/>
              </a:rPr>
              <a:t>execution</a:t>
            </a:r>
            <a:r>
              <a:rPr lang="en-US" sz="1200" dirty="0">
                <a:solidFill>
                  <a:schemeClr val="tx2">
                    <a:lumMod val="75000"/>
                    <a:lumOff val="25000"/>
                  </a:schemeClr>
                </a:solidFill>
                <a:latin typeface="Calibri" pitchFamily="34" charset="0"/>
                <a:ea typeface="+mn-ea"/>
                <a:cs typeface="+mn-cs"/>
              </a:rPr>
              <a:t> services</a:t>
            </a:r>
          </a:p>
          <a:p>
            <a:pPr marL="508300" lvl="3" indent="-182494" algn="just" defTabSz="618891">
              <a:lnSpc>
                <a:spcPts val="1260"/>
              </a:lnSpc>
              <a:spcBef>
                <a:spcPts val="600"/>
              </a:spcBef>
              <a:buClr>
                <a:schemeClr val="hlink"/>
              </a:buClr>
              <a:buSzPct val="85000"/>
              <a:buBlip>
                <a:blip r:embed="rId3"/>
              </a:buBlip>
              <a:defRPr/>
            </a:pPr>
            <a:r>
              <a:rPr lang="en-US" sz="1200" b="1" dirty="0" smtClean="0">
                <a:solidFill>
                  <a:schemeClr val="tx2">
                    <a:lumMod val="75000"/>
                    <a:lumOff val="25000"/>
                  </a:schemeClr>
                </a:solidFill>
                <a:latin typeface="Calibri" pitchFamily="34" charset="0"/>
                <a:ea typeface="+mn-ea"/>
                <a:cs typeface="+mn-cs"/>
              </a:rPr>
              <a:t>clearing and risk management </a:t>
            </a:r>
            <a:r>
              <a:rPr lang="en-US" sz="1200" dirty="0" smtClean="0">
                <a:solidFill>
                  <a:schemeClr val="tx2">
                    <a:lumMod val="75000"/>
                    <a:lumOff val="25000"/>
                  </a:schemeClr>
                </a:solidFill>
                <a:latin typeface="Calibri" pitchFamily="34" charset="0"/>
                <a:ea typeface="+mn-ea"/>
                <a:cs typeface="+mn-cs"/>
              </a:rPr>
              <a:t>services </a:t>
            </a:r>
            <a:endParaRPr lang="en-US" sz="1200" dirty="0">
              <a:solidFill>
                <a:schemeClr val="tx2">
                  <a:lumMod val="75000"/>
                  <a:lumOff val="25000"/>
                </a:schemeClr>
              </a:solidFill>
              <a:latin typeface="Calibri" pitchFamily="34" charset="0"/>
              <a:ea typeface="+mn-ea"/>
              <a:cs typeface="+mn-cs"/>
            </a:endParaRPr>
          </a:p>
          <a:p>
            <a:pPr marL="508300" lvl="3" indent="-182494" algn="just" defTabSz="618891">
              <a:lnSpc>
                <a:spcPts val="1260"/>
              </a:lnSpc>
              <a:spcBef>
                <a:spcPts val="600"/>
              </a:spcBef>
              <a:buClr>
                <a:schemeClr val="hlink"/>
              </a:buClr>
              <a:buSzPct val="85000"/>
              <a:buBlip>
                <a:blip r:embed="rId3"/>
              </a:buBlip>
              <a:defRPr/>
            </a:pPr>
            <a:r>
              <a:rPr lang="en-US" sz="1200" b="1" dirty="0" smtClean="0">
                <a:solidFill>
                  <a:schemeClr val="tx2">
                    <a:lumMod val="75000"/>
                    <a:lumOff val="25000"/>
                  </a:schemeClr>
                </a:solidFill>
                <a:latin typeface="Calibri" pitchFamily="34" charset="0"/>
                <a:ea typeface="+mn-ea"/>
                <a:cs typeface="+mn-cs"/>
              </a:rPr>
              <a:t>settlement</a:t>
            </a:r>
            <a:r>
              <a:rPr lang="en-US" sz="1200" b="1" dirty="0">
                <a:solidFill>
                  <a:schemeClr val="tx2">
                    <a:lumMod val="75000"/>
                    <a:lumOff val="25000"/>
                  </a:schemeClr>
                </a:solidFill>
                <a:latin typeface="Calibri" pitchFamily="34" charset="0"/>
                <a:ea typeface="+mn-ea"/>
                <a:cs typeface="+mn-cs"/>
              </a:rPr>
              <a:t> </a:t>
            </a:r>
            <a:r>
              <a:rPr lang="en-US" sz="1200" b="1" dirty="0" smtClean="0">
                <a:solidFill>
                  <a:schemeClr val="tx2">
                    <a:lumMod val="75000"/>
                    <a:lumOff val="25000"/>
                  </a:schemeClr>
                </a:solidFill>
                <a:latin typeface="Calibri" pitchFamily="34" charset="0"/>
              </a:rPr>
              <a:t>and registration </a:t>
            </a:r>
            <a:r>
              <a:rPr lang="en-US" sz="1200" dirty="0" smtClean="0">
                <a:solidFill>
                  <a:schemeClr val="tx2">
                    <a:lumMod val="75000"/>
                    <a:lumOff val="25000"/>
                  </a:schemeClr>
                </a:solidFill>
                <a:latin typeface="Calibri" pitchFamily="34" charset="0"/>
              </a:rPr>
              <a:t>services</a:t>
            </a:r>
          </a:p>
          <a:p>
            <a:pPr marL="508300" lvl="3" indent="-182494" algn="just" defTabSz="618891">
              <a:lnSpc>
                <a:spcPts val="1260"/>
              </a:lnSpc>
              <a:spcBef>
                <a:spcPts val="600"/>
              </a:spcBef>
              <a:buClr>
                <a:schemeClr val="hlink"/>
              </a:buClr>
              <a:buSzPct val="85000"/>
              <a:buBlip>
                <a:blip r:embed="rId3"/>
              </a:buBlip>
              <a:defRPr/>
            </a:pPr>
            <a:r>
              <a:rPr lang="en-US" sz="1200" b="1" dirty="0">
                <a:solidFill>
                  <a:schemeClr val="tx2">
                    <a:lumMod val="75000"/>
                    <a:lumOff val="25000"/>
                  </a:schemeClr>
                </a:solidFill>
                <a:latin typeface="Calibri" pitchFamily="34" charset="0"/>
              </a:rPr>
              <a:t>s</a:t>
            </a:r>
            <a:r>
              <a:rPr lang="en-US" sz="1200" b="1" dirty="0" smtClean="0">
                <a:solidFill>
                  <a:schemeClr val="tx2">
                    <a:lumMod val="75000"/>
                    <a:lumOff val="25000"/>
                  </a:schemeClr>
                </a:solidFill>
                <a:latin typeface="Calibri" pitchFamily="34" charset="0"/>
              </a:rPr>
              <a:t>afekeeping and corporate actions support</a:t>
            </a:r>
            <a:r>
              <a:rPr lang="en-US" sz="1200" dirty="0" smtClean="0">
                <a:solidFill>
                  <a:schemeClr val="tx2">
                    <a:lumMod val="75000"/>
                    <a:lumOff val="25000"/>
                  </a:schemeClr>
                </a:solidFill>
                <a:latin typeface="Calibri" pitchFamily="34" charset="0"/>
              </a:rPr>
              <a:t> services</a:t>
            </a:r>
            <a:endParaRPr lang="en-US" sz="1200" dirty="0">
              <a:solidFill>
                <a:schemeClr val="tx2">
                  <a:lumMod val="75000"/>
                  <a:lumOff val="25000"/>
                </a:schemeClr>
              </a:solidFill>
              <a:latin typeface="Calibri" pitchFamily="34" charset="0"/>
            </a:endParaRPr>
          </a:p>
          <a:p>
            <a:pPr marL="0" indent="0">
              <a:spcBef>
                <a:spcPts val="1200"/>
              </a:spcBef>
              <a:buNone/>
            </a:pPr>
            <a:r>
              <a:rPr lang="en-US" sz="1200" dirty="0" smtClean="0">
                <a:solidFill>
                  <a:schemeClr val="tx2">
                    <a:lumMod val="75000"/>
                    <a:lumOff val="25000"/>
                  </a:schemeClr>
                </a:solidFill>
                <a:latin typeface="Calibri" pitchFamily="34" charset="0"/>
              </a:rPr>
              <a:t>At </a:t>
            </a:r>
            <a:r>
              <a:rPr lang="en-US" sz="1200" dirty="0">
                <a:solidFill>
                  <a:schemeClr val="tx2">
                    <a:lumMod val="75000"/>
                    <a:lumOff val="25000"/>
                  </a:schemeClr>
                </a:solidFill>
                <a:latin typeface="Calibri" pitchFamily="34" charset="0"/>
              </a:rPr>
              <a:t>a </a:t>
            </a:r>
            <a:r>
              <a:rPr lang="en-US" sz="1200" b="1" dirty="0">
                <a:solidFill>
                  <a:srgbClr val="6E97C8"/>
                </a:solidFill>
                <a:latin typeface="Calibri" pitchFamily="34" charset="0"/>
              </a:rPr>
              <a:t>very competitive </a:t>
            </a:r>
            <a:r>
              <a:rPr lang="en-US" sz="1200" b="1" dirty="0" smtClean="0">
                <a:solidFill>
                  <a:srgbClr val="6E97C8"/>
                </a:solidFill>
                <a:latin typeface="Calibri" pitchFamily="34" charset="0"/>
              </a:rPr>
              <a:t>fee</a:t>
            </a:r>
            <a:endParaRPr lang="en-US" sz="1200" b="1" dirty="0">
              <a:solidFill>
                <a:schemeClr val="tx1"/>
              </a:solidFill>
              <a:latin typeface="Calibri"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002" y="30681"/>
            <a:ext cx="865188"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1310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7839" y="980432"/>
            <a:ext cx="612322" cy="352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8073" y="2412777"/>
            <a:ext cx="652418" cy="456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4" name="Rectangle 2"/>
          <p:cNvSpPr>
            <a:spLocks noGrp="1" noChangeArrowheads="1"/>
          </p:cNvSpPr>
          <p:nvPr>
            <p:ph type="title"/>
          </p:nvPr>
        </p:nvSpPr>
        <p:spPr/>
        <p:txBody>
          <a:bodyPr lIns="59010" tIns="29504" rIns="59010" bIns="29504"/>
          <a:lstStyle/>
          <a:p>
            <a:r>
              <a:rPr lang="en-US" dirty="0" smtClean="0"/>
              <a:t>XNET Suite of Services </a:t>
            </a:r>
            <a:endParaRPr lang="el-GR" dirty="0" smtClean="0"/>
          </a:p>
        </p:txBody>
      </p:sp>
      <p:sp>
        <p:nvSpPr>
          <p:cNvPr id="87043" name="Rectangle 3"/>
          <p:cNvSpPr>
            <a:spLocks noGrp="1" noChangeArrowheads="1"/>
          </p:cNvSpPr>
          <p:nvPr>
            <p:ph type="body" sz="half" idx="1"/>
          </p:nvPr>
        </p:nvSpPr>
        <p:spPr>
          <a:xfrm>
            <a:off x="45963" y="794835"/>
            <a:ext cx="2845838" cy="3529576"/>
          </a:xfrm>
        </p:spPr>
        <p:txBody>
          <a:bodyPr/>
          <a:lstStyle/>
          <a:p>
            <a:pPr>
              <a:lnSpc>
                <a:spcPct val="80000"/>
              </a:lnSpc>
              <a:buNone/>
              <a:defRPr/>
            </a:pPr>
            <a:r>
              <a:rPr lang="en-US" sz="1200" b="1" dirty="0" smtClean="0">
                <a:solidFill>
                  <a:srgbClr val="CC0000"/>
                </a:solidFill>
                <a:latin typeface="Calibri" pitchFamily="34" charset="0"/>
              </a:rPr>
              <a:t>Execution</a:t>
            </a:r>
            <a:r>
              <a:rPr lang="en-US" sz="1400" dirty="0" smtClean="0">
                <a:solidFill>
                  <a:schemeClr val="tx2">
                    <a:lumMod val="75000"/>
                    <a:lumOff val="25000"/>
                  </a:schemeClr>
                </a:solidFill>
                <a:latin typeface="Calibri" pitchFamily="34" charset="0"/>
              </a:rPr>
              <a:t> </a:t>
            </a:r>
          </a:p>
          <a:p>
            <a:pPr marL="539750" indent="-182563" algn="just" defTabSz="618891">
              <a:spcBef>
                <a:spcPts val="0"/>
              </a:spcBef>
              <a:buSzPct val="85000"/>
              <a:buBlip>
                <a:blip r:embed="rId5"/>
              </a:buBlip>
              <a:defRPr/>
            </a:pPr>
            <a:r>
              <a:rPr lang="en-US" sz="1100" b="1" dirty="0">
                <a:solidFill>
                  <a:srgbClr val="6E97C8"/>
                </a:solidFill>
                <a:latin typeface="Calibri" pitchFamily="34" charset="0"/>
              </a:rPr>
              <a:t>Best execution services</a:t>
            </a:r>
          </a:p>
          <a:p>
            <a:pPr marL="539750" indent="-182563" algn="just" defTabSz="618891">
              <a:spcBef>
                <a:spcPts val="0"/>
              </a:spcBef>
              <a:buSzPct val="85000"/>
              <a:buBlip>
                <a:blip r:embed="rId5"/>
              </a:buBlip>
              <a:defRPr/>
            </a:pPr>
            <a:r>
              <a:rPr lang="en-US" sz="1100" dirty="0" smtClean="0">
                <a:solidFill>
                  <a:schemeClr val="tx2">
                    <a:lumMod val="85000"/>
                    <a:lumOff val="15000"/>
                  </a:schemeClr>
                </a:solidFill>
                <a:latin typeface="Calibri" pitchFamily="34" charset="0"/>
              </a:rPr>
              <a:t>Offered by Brokerage firms with which there is an execution agreement in place - </a:t>
            </a:r>
            <a:r>
              <a:rPr lang="en-US" sz="1100" b="1" dirty="0" err="1" smtClean="0">
                <a:solidFill>
                  <a:srgbClr val="6E97C8"/>
                </a:solidFill>
                <a:latin typeface="Calibri" pitchFamily="34" charset="0"/>
              </a:rPr>
              <a:t>Xorder</a:t>
            </a:r>
            <a:r>
              <a:rPr lang="en-US" sz="1100" b="1" dirty="0" smtClean="0">
                <a:solidFill>
                  <a:srgbClr val="6E97C8"/>
                </a:solidFill>
                <a:latin typeface="Calibri" pitchFamily="34" charset="0"/>
              </a:rPr>
              <a:t> </a:t>
            </a:r>
            <a:r>
              <a:rPr lang="en-US" sz="1100" b="1" dirty="0">
                <a:solidFill>
                  <a:srgbClr val="6E97C8"/>
                </a:solidFill>
                <a:latin typeface="Calibri" pitchFamily="34" charset="0"/>
              </a:rPr>
              <a:t>agents</a:t>
            </a:r>
            <a:endParaRPr lang="en-US" sz="1100" b="1" dirty="0" smtClean="0">
              <a:solidFill>
                <a:srgbClr val="CC0000"/>
              </a:solidFill>
              <a:latin typeface="Calibri" pitchFamily="34" charset="0"/>
            </a:endParaRPr>
          </a:p>
          <a:p>
            <a:pPr>
              <a:spcBef>
                <a:spcPts val="0"/>
              </a:spcBef>
              <a:buFont typeface="Wingdings" pitchFamily="2" charset="2"/>
              <a:buNone/>
              <a:defRPr/>
            </a:pPr>
            <a:endParaRPr lang="en-US" sz="1200" b="1" dirty="0" smtClean="0">
              <a:solidFill>
                <a:srgbClr val="CC0000"/>
              </a:solidFill>
              <a:latin typeface="Calibri" pitchFamily="34" charset="0"/>
            </a:endParaRPr>
          </a:p>
          <a:p>
            <a:pPr>
              <a:spcBef>
                <a:spcPts val="0"/>
              </a:spcBef>
              <a:buFont typeface="Wingdings" pitchFamily="2" charset="2"/>
              <a:buNone/>
              <a:defRPr/>
            </a:pPr>
            <a:r>
              <a:rPr lang="en-US" sz="1200" b="1" dirty="0" err="1" smtClean="0">
                <a:solidFill>
                  <a:srgbClr val="CC0000"/>
                </a:solidFill>
                <a:latin typeface="Calibri" pitchFamily="34" charset="0"/>
              </a:rPr>
              <a:t>X</a:t>
            </a:r>
            <a:r>
              <a:rPr lang="en-US" sz="1100" b="1" dirty="0" err="1" smtClean="0">
                <a:solidFill>
                  <a:srgbClr val="CC0000"/>
                </a:solidFill>
                <a:latin typeface="Calibri" pitchFamily="34" charset="0"/>
              </a:rPr>
              <a:t>info</a:t>
            </a:r>
            <a:endParaRPr lang="en-US" sz="1100" b="1" dirty="0">
              <a:solidFill>
                <a:srgbClr val="CC0000"/>
              </a:solidFill>
              <a:latin typeface="Calibri" pitchFamily="34" charset="0"/>
            </a:endParaRPr>
          </a:p>
          <a:p>
            <a:pPr marL="539750" indent="-182563" algn="just" defTabSz="618891">
              <a:spcBef>
                <a:spcPts val="0"/>
              </a:spcBef>
              <a:buSzPct val="85000"/>
              <a:buBlip>
                <a:blip r:embed="rId5"/>
              </a:buBlip>
              <a:defRPr/>
            </a:pPr>
            <a:r>
              <a:rPr lang="en-US" sz="1100" b="1" dirty="0">
                <a:solidFill>
                  <a:srgbClr val="6E97C8"/>
                </a:solidFill>
                <a:latin typeface="Calibri" pitchFamily="34" charset="0"/>
              </a:rPr>
              <a:t>Information dissemination in real time </a:t>
            </a:r>
            <a:r>
              <a:rPr lang="en-US" sz="1100" dirty="0">
                <a:solidFill>
                  <a:schemeClr val="tx2">
                    <a:lumMod val="75000"/>
                    <a:lumOff val="25000"/>
                  </a:schemeClr>
                </a:solidFill>
                <a:latin typeface="Calibri" pitchFamily="34" charset="0"/>
              </a:rPr>
              <a:t>for foreign markets</a:t>
            </a:r>
          </a:p>
          <a:p>
            <a:pPr marL="539750" lvl="1" indent="-182563" algn="just" defTabSz="618891">
              <a:spcBef>
                <a:spcPts val="0"/>
              </a:spcBef>
              <a:buSzPct val="85000"/>
              <a:buBlip>
                <a:blip r:embed="rId5"/>
              </a:buBlip>
              <a:defRPr/>
            </a:pPr>
            <a:r>
              <a:rPr lang="en-US" sz="1100" dirty="0">
                <a:solidFill>
                  <a:schemeClr val="tx2">
                    <a:lumMod val="75000"/>
                    <a:lumOff val="25000"/>
                  </a:schemeClr>
                </a:solidFill>
                <a:latin typeface="Calibri" pitchFamily="34" charset="0"/>
              </a:rPr>
              <a:t>Supported by </a:t>
            </a:r>
            <a:r>
              <a:rPr lang="en-US" sz="1100" dirty="0" smtClean="0">
                <a:solidFill>
                  <a:schemeClr val="tx2">
                    <a:lumMod val="75000"/>
                    <a:lumOff val="25000"/>
                  </a:schemeClr>
                </a:solidFill>
                <a:latin typeface="Calibri" pitchFamily="34" charset="0"/>
              </a:rPr>
              <a:t>products such as  </a:t>
            </a:r>
            <a:r>
              <a:rPr lang="el-GR" sz="1100" dirty="0" err="1">
                <a:solidFill>
                  <a:schemeClr val="tx2">
                    <a:lumMod val="75000"/>
                    <a:lumOff val="25000"/>
                  </a:schemeClr>
                </a:solidFill>
                <a:latin typeface="Calibri" pitchFamily="34" charset="0"/>
              </a:rPr>
              <a:t>InBroker</a:t>
            </a:r>
            <a:r>
              <a:rPr lang="el-GR" sz="1100" dirty="0">
                <a:solidFill>
                  <a:schemeClr val="tx2">
                    <a:lumMod val="75000"/>
                    <a:lumOff val="25000"/>
                  </a:schemeClr>
                </a:solidFill>
                <a:latin typeface="Calibri" pitchFamily="34" charset="0"/>
              </a:rPr>
              <a:t>/</a:t>
            </a:r>
            <a:r>
              <a:rPr lang="en-US" sz="1100" dirty="0" err="1" smtClean="0">
                <a:solidFill>
                  <a:schemeClr val="tx2">
                    <a:lumMod val="75000"/>
                    <a:lumOff val="25000"/>
                  </a:schemeClr>
                </a:solidFill>
                <a:latin typeface="Calibri" pitchFamily="34" charset="0"/>
              </a:rPr>
              <a:t>InBroker</a:t>
            </a:r>
            <a:r>
              <a:rPr lang="en-US" sz="1100" dirty="0">
                <a:solidFill>
                  <a:schemeClr val="tx2">
                    <a:lumMod val="75000"/>
                    <a:lumOff val="25000"/>
                  </a:schemeClr>
                </a:solidFill>
                <a:latin typeface="Calibri" pitchFamily="34" charset="0"/>
              </a:rPr>
              <a:t>+</a:t>
            </a:r>
            <a:endParaRPr lang="el-GR" sz="1100" dirty="0">
              <a:solidFill>
                <a:schemeClr val="tx2">
                  <a:lumMod val="75000"/>
                  <a:lumOff val="25000"/>
                </a:schemeClr>
              </a:solidFill>
              <a:latin typeface="Calibri" pitchFamily="34" charset="0"/>
            </a:endParaRPr>
          </a:p>
          <a:p>
            <a:pPr marL="539750" lvl="1" indent="-182563" algn="just" defTabSz="618891">
              <a:spcBef>
                <a:spcPts val="0"/>
              </a:spcBef>
              <a:buSzPct val="85000"/>
              <a:buBlip>
                <a:blip r:embed="rId5"/>
              </a:buBlip>
              <a:defRPr/>
            </a:pPr>
            <a:r>
              <a:rPr lang="en-US" sz="1100" dirty="0">
                <a:solidFill>
                  <a:schemeClr val="tx2">
                    <a:lumMod val="75000"/>
                    <a:lumOff val="25000"/>
                  </a:schemeClr>
                </a:solidFill>
                <a:latin typeface="Calibri" pitchFamily="34" charset="0"/>
              </a:rPr>
              <a:t>Offered by </a:t>
            </a:r>
            <a:r>
              <a:rPr lang="en-US" sz="1100" dirty="0" smtClean="0">
                <a:solidFill>
                  <a:schemeClr val="tx2">
                    <a:lumMod val="75000"/>
                    <a:lumOff val="25000"/>
                  </a:schemeClr>
                </a:solidFill>
                <a:latin typeface="Calibri" pitchFamily="34" charset="0"/>
              </a:rPr>
              <a:t>Thessaloniki Exch. </a:t>
            </a:r>
            <a:r>
              <a:rPr lang="en-US" sz="1100" dirty="0">
                <a:solidFill>
                  <a:schemeClr val="tx2">
                    <a:lumMod val="75000"/>
                    <a:lumOff val="25000"/>
                  </a:schemeClr>
                </a:solidFill>
                <a:latin typeface="Calibri" pitchFamily="34" charset="0"/>
              </a:rPr>
              <a:t>Center</a:t>
            </a:r>
            <a:r>
              <a:rPr lang="el-GR" sz="1100" dirty="0">
                <a:solidFill>
                  <a:schemeClr val="tx2">
                    <a:lumMod val="75000"/>
                    <a:lumOff val="25000"/>
                  </a:schemeClr>
                </a:solidFill>
                <a:latin typeface="Calibri" pitchFamily="34" charset="0"/>
              </a:rPr>
              <a:t> </a:t>
            </a:r>
            <a:endParaRPr lang="en-US" sz="1100" dirty="0">
              <a:solidFill>
                <a:schemeClr val="tx2">
                  <a:lumMod val="75000"/>
                  <a:lumOff val="25000"/>
                </a:schemeClr>
              </a:solidFill>
              <a:latin typeface="Calibri" pitchFamily="34" charset="0"/>
            </a:endParaRPr>
          </a:p>
          <a:p>
            <a:pPr marL="0" lvl="1" indent="0" algn="just" defTabSz="618891">
              <a:spcBef>
                <a:spcPts val="0"/>
              </a:spcBef>
              <a:buSzPct val="85000"/>
              <a:buNone/>
              <a:defRPr/>
            </a:pPr>
            <a:endParaRPr lang="en-US" sz="1200" b="1" dirty="0" smtClean="0">
              <a:solidFill>
                <a:srgbClr val="CC0000"/>
              </a:solidFill>
              <a:latin typeface="Calibri" pitchFamily="34" charset="0"/>
            </a:endParaRPr>
          </a:p>
          <a:p>
            <a:pPr marL="0" lvl="1" indent="0" algn="just" defTabSz="618891">
              <a:spcBef>
                <a:spcPts val="0"/>
              </a:spcBef>
              <a:buSzPct val="85000"/>
              <a:buNone/>
              <a:defRPr/>
            </a:pPr>
            <a:r>
              <a:rPr lang="en-US" sz="1200" b="1" dirty="0" err="1" smtClean="0">
                <a:solidFill>
                  <a:srgbClr val="CC0000"/>
                </a:solidFill>
                <a:latin typeface="Calibri" pitchFamily="34" charset="0"/>
              </a:rPr>
              <a:t>Xorder</a:t>
            </a:r>
            <a:r>
              <a:rPr lang="en-US" sz="1200" b="1" dirty="0" smtClean="0">
                <a:solidFill>
                  <a:srgbClr val="CC0000"/>
                </a:solidFill>
                <a:latin typeface="Calibri" pitchFamily="34" charset="0"/>
              </a:rPr>
              <a:t> </a:t>
            </a:r>
            <a:endParaRPr lang="en-US" sz="1200" b="1" dirty="0">
              <a:solidFill>
                <a:srgbClr val="CC0000"/>
              </a:solidFill>
              <a:latin typeface="Calibri" pitchFamily="34" charset="0"/>
            </a:endParaRPr>
          </a:p>
          <a:p>
            <a:pPr marL="539750" indent="-182563" algn="just" defTabSz="618891">
              <a:spcBef>
                <a:spcPts val="0"/>
              </a:spcBef>
              <a:buSzPct val="85000"/>
              <a:buBlip>
                <a:blip r:embed="rId5"/>
              </a:buBlip>
              <a:defRPr/>
            </a:pPr>
            <a:r>
              <a:rPr lang="en-US" sz="1100" b="1" dirty="0">
                <a:solidFill>
                  <a:srgbClr val="6E97C8"/>
                </a:solidFill>
                <a:latin typeface="Calibri" pitchFamily="34" charset="0"/>
              </a:rPr>
              <a:t>Order routing for execution of transactions in foreign markets</a:t>
            </a:r>
            <a:endParaRPr lang="el-GR" sz="1100" b="1" dirty="0">
              <a:solidFill>
                <a:srgbClr val="6E97C8"/>
              </a:solidFill>
              <a:latin typeface="Calibri" pitchFamily="34" charset="0"/>
            </a:endParaRPr>
          </a:p>
          <a:p>
            <a:pPr marL="539750" lvl="1" indent="-182563" algn="just" defTabSz="618891">
              <a:spcBef>
                <a:spcPts val="0"/>
              </a:spcBef>
              <a:buSzPct val="85000"/>
              <a:buBlip>
                <a:blip r:embed="rId5"/>
              </a:buBlip>
              <a:defRPr/>
            </a:pPr>
            <a:r>
              <a:rPr lang="en-US" sz="1100" dirty="0" smtClean="0">
                <a:solidFill>
                  <a:schemeClr val="tx2">
                    <a:lumMod val="75000"/>
                    <a:lumOff val="25000"/>
                  </a:schemeClr>
                </a:solidFill>
                <a:latin typeface="Calibri" pitchFamily="34" charset="0"/>
                <a:ea typeface="+mn-ea"/>
                <a:cs typeface="+mn-cs"/>
              </a:rPr>
              <a:t>Received through </a:t>
            </a:r>
            <a:r>
              <a:rPr lang="en-US" sz="1100" dirty="0">
                <a:solidFill>
                  <a:schemeClr val="tx2">
                    <a:lumMod val="75000"/>
                    <a:lumOff val="25000"/>
                  </a:schemeClr>
                </a:solidFill>
                <a:latin typeface="Calibri" pitchFamily="34" charset="0"/>
                <a:ea typeface="+mn-ea"/>
                <a:cs typeface="+mn-cs"/>
              </a:rPr>
              <a:t>the existing ATHEX private network </a:t>
            </a:r>
            <a:r>
              <a:rPr lang="en-US" sz="1100" dirty="0" smtClean="0">
                <a:solidFill>
                  <a:schemeClr val="tx2">
                    <a:lumMod val="75000"/>
                    <a:lumOff val="25000"/>
                  </a:schemeClr>
                </a:solidFill>
                <a:latin typeface="Calibri" pitchFamily="34" charset="0"/>
                <a:ea typeface="+mn-ea"/>
                <a:cs typeface="+mn-cs"/>
              </a:rPr>
              <a:t>infrastructure </a:t>
            </a:r>
            <a:r>
              <a:rPr lang="en-US" sz="1100" dirty="0">
                <a:solidFill>
                  <a:schemeClr val="tx2">
                    <a:lumMod val="75000"/>
                    <a:lumOff val="25000"/>
                  </a:schemeClr>
                </a:solidFill>
                <a:latin typeface="Calibri" pitchFamily="34" charset="0"/>
                <a:ea typeface="+mn-ea"/>
                <a:cs typeface="+mn-cs"/>
              </a:rPr>
              <a:t>and trading tools </a:t>
            </a:r>
            <a:r>
              <a:rPr lang="en-US" sz="1100" dirty="0" smtClean="0">
                <a:solidFill>
                  <a:schemeClr val="tx2">
                    <a:lumMod val="75000"/>
                    <a:lumOff val="25000"/>
                  </a:schemeClr>
                </a:solidFill>
                <a:latin typeface="Calibri" pitchFamily="34" charset="0"/>
                <a:ea typeface="+mn-ea"/>
                <a:cs typeface="+mn-cs"/>
              </a:rPr>
              <a:t>(FIX API, trading </a:t>
            </a:r>
            <a:r>
              <a:rPr lang="en-US" sz="1100" dirty="0">
                <a:solidFill>
                  <a:schemeClr val="tx2">
                    <a:lumMod val="75000"/>
                    <a:lumOff val="25000"/>
                  </a:schemeClr>
                </a:solidFill>
                <a:latin typeface="Calibri" pitchFamily="34" charset="0"/>
                <a:ea typeface="+mn-ea"/>
                <a:cs typeface="+mn-cs"/>
              </a:rPr>
              <a:t>station </a:t>
            </a:r>
            <a:r>
              <a:rPr lang="en-US" sz="1100" dirty="0" smtClean="0">
                <a:solidFill>
                  <a:schemeClr val="tx2">
                    <a:lumMod val="75000"/>
                    <a:lumOff val="25000"/>
                  </a:schemeClr>
                </a:solidFill>
                <a:latin typeface="Calibri" pitchFamily="34" charset="0"/>
                <a:ea typeface="+mn-ea"/>
                <a:cs typeface="+mn-cs"/>
              </a:rPr>
              <a:t>apps) </a:t>
            </a:r>
            <a:endParaRPr lang="el-GR" sz="1100" dirty="0">
              <a:solidFill>
                <a:schemeClr val="tx2">
                  <a:lumMod val="75000"/>
                  <a:lumOff val="25000"/>
                </a:schemeClr>
              </a:solidFill>
              <a:latin typeface="Calibri" pitchFamily="34" charset="0"/>
              <a:ea typeface="+mn-ea"/>
              <a:cs typeface="+mn-cs"/>
            </a:endParaRPr>
          </a:p>
          <a:p>
            <a:pPr marL="539750" lvl="1" indent="-182563" algn="just" defTabSz="618891">
              <a:spcBef>
                <a:spcPts val="0"/>
              </a:spcBef>
              <a:buSzPct val="85000"/>
              <a:buBlip>
                <a:blip r:embed="rId5"/>
              </a:buBlip>
              <a:defRPr/>
            </a:pPr>
            <a:r>
              <a:rPr lang="en-US" sz="1100" dirty="0">
                <a:solidFill>
                  <a:schemeClr val="tx2">
                    <a:lumMod val="75000"/>
                    <a:lumOff val="25000"/>
                  </a:schemeClr>
                </a:solidFill>
                <a:latin typeface="Calibri" pitchFamily="34" charset="0"/>
                <a:ea typeface="+mn-ea"/>
                <a:cs typeface="+mn-cs"/>
              </a:rPr>
              <a:t>Offered by ATHEX</a:t>
            </a:r>
            <a:endParaRPr lang="el-GR" sz="1100" dirty="0">
              <a:solidFill>
                <a:schemeClr val="tx2">
                  <a:lumMod val="75000"/>
                  <a:lumOff val="25000"/>
                </a:schemeClr>
              </a:solidFill>
              <a:latin typeface="Calibri" pitchFamily="34" charset="0"/>
              <a:ea typeface="+mn-ea"/>
              <a:cs typeface="+mn-cs"/>
            </a:endParaRPr>
          </a:p>
          <a:p>
            <a:pPr marL="726845" lvl="1" indent="-182494" algn="just" defTabSz="618891">
              <a:lnSpc>
                <a:spcPts val="1260"/>
              </a:lnSpc>
              <a:buSzPct val="85000"/>
              <a:buBlip>
                <a:blip r:embed="rId5"/>
              </a:buBlip>
              <a:defRPr/>
            </a:pPr>
            <a:endParaRPr lang="en-US" sz="1200" dirty="0">
              <a:solidFill>
                <a:schemeClr val="tx2">
                  <a:lumMod val="75000"/>
                  <a:lumOff val="25000"/>
                </a:schemeClr>
              </a:solidFill>
              <a:latin typeface="Calibri" pitchFamily="34" charset="0"/>
              <a:ea typeface="+mn-ea"/>
              <a:cs typeface="+mn-cs"/>
            </a:endParaRPr>
          </a:p>
          <a:p>
            <a:pPr>
              <a:lnSpc>
                <a:spcPct val="80000"/>
              </a:lnSpc>
              <a:defRPr/>
            </a:pPr>
            <a:endParaRPr lang="en-US" sz="1200" b="1" dirty="0">
              <a:latin typeface="Calibri" pitchFamily="34" charset="0"/>
            </a:endParaRPr>
          </a:p>
          <a:p>
            <a:pPr>
              <a:lnSpc>
                <a:spcPct val="80000"/>
              </a:lnSpc>
              <a:defRPr/>
            </a:pPr>
            <a:endParaRPr lang="el-GR" sz="1200" dirty="0">
              <a:latin typeface="Calibri" pitchFamily="34" charset="0"/>
            </a:endParaRPr>
          </a:p>
        </p:txBody>
      </p:sp>
      <p:sp>
        <p:nvSpPr>
          <p:cNvPr id="87044" name="Rectangle 4"/>
          <p:cNvSpPr>
            <a:spLocks noGrp="1" noChangeArrowheads="1"/>
          </p:cNvSpPr>
          <p:nvPr>
            <p:ph type="body" sz="half" idx="2"/>
          </p:nvPr>
        </p:nvSpPr>
        <p:spPr>
          <a:xfrm>
            <a:off x="2968154" y="789483"/>
            <a:ext cx="3688234" cy="3639518"/>
          </a:xfrm>
        </p:spPr>
        <p:txBody>
          <a:bodyPr/>
          <a:lstStyle/>
          <a:p>
            <a:pPr>
              <a:lnSpc>
                <a:spcPct val="80000"/>
              </a:lnSpc>
              <a:buNone/>
              <a:defRPr/>
            </a:pPr>
            <a:r>
              <a:rPr lang="en-US" sz="1200" b="1" dirty="0" err="1">
                <a:solidFill>
                  <a:srgbClr val="CC0000"/>
                </a:solidFill>
                <a:latin typeface="Calibri" pitchFamily="34" charset="0"/>
              </a:rPr>
              <a:t>Xsettle</a:t>
            </a:r>
            <a:endParaRPr lang="en-US" sz="1200" b="1" dirty="0">
              <a:solidFill>
                <a:srgbClr val="CC0000"/>
              </a:solidFill>
              <a:latin typeface="Calibri" pitchFamily="34" charset="0"/>
            </a:endParaRPr>
          </a:p>
          <a:p>
            <a:pPr marL="726845" indent="-182494" algn="just" defTabSz="618891">
              <a:lnSpc>
                <a:spcPts val="1260"/>
              </a:lnSpc>
              <a:spcBef>
                <a:spcPts val="0"/>
              </a:spcBef>
              <a:buSzPct val="85000"/>
              <a:buBlip>
                <a:blip r:embed="rId5"/>
              </a:buBlip>
              <a:defRPr/>
            </a:pPr>
            <a:r>
              <a:rPr lang="en-US" sz="1100" b="1" dirty="0">
                <a:solidFill>
                  <a:srgbClr val="6E97C8"/>
                </a:solidFill>
                <a:latin typeface="Calibri" pitchFamily="34" charset="0"/>
              </a:rPr>
              <a:t>Clearing and Risk Management for executed transactions </a:t>
            </a:r>
            <a:r>
              <a:rPr lang="en-US" sz="1100" dirty="0" smtClean="0">
                <a:solidFill>
                  <a:schemeClr val="tx2">
                    <a:lumMod val="85000"/>
                    <a:lumOff val="15000"/>
                  </a:schemeClr>
                </a:solidFill>
                <a:latin typeface="Calibri" pitchFamily="34" charset="0"/>
              </a:rPr>
              <a:t>by </a:t>
            </a:r>
            <a:r>
              <a:rPr lang="en-US" sz="1100" b="1" dirty="0" err="1">
                <a:solidFill>
                  <a:srgbClr val="6E97C8"/>
                </a:solidFill>
                <a:latin typeface="Calibri" pitchFamily="34" charset="0"/>
              </a:rPr>
              <a:t>Xorder</a:t>
            </a:r>
            <a:r>
              <a:rPr lang="en-US" sz="1100" b="1" dirty="0">
                <a:solidFill>
                  <a:srgbClr val="6E97C8"/>
                </a:solidFill>
                <a:latin typeface="Calibri" pitchFamily="34" charset="0"/>
              </a:rPr>
              <a:t> </a:t>
            </a:r>
            <a:r>
              <a:rPr lang="en-US" sz="1100" b="1" dirty="0" smtClean="0">
                <a:solidFill>
                  <a:srgbClr val="6E97C8"/>
                </a:solidFill>
                <a:latin typeface="Calibri" pitchFamily="34" charset="0"/>
              </a:rPr>
              <a:t>agents</a:t>
            </a:r>
            <a:endParaRPr lang="el-GR" sz="1100" dirty="0">
              <a:solidFill>
                <a:schemeClr val="tx2">
                  <a:lumMod val="85000"/>
                  <a:lumOff val="15000"/>
                </a:schemeClr>
              </a:solidFill>
              <a:latin typeface="Calibri" pitchFamily="34" charset="0"/>
            </a:endParaRPr>
          </a:p>
          <a:p>
            <a:pPr marL="726845" lvl="1" indent="-182494" algn="just" defTabSz="618891">
              <a:lnSpc>
                <a:spcPts val="1260"/>
              </a:lnSpc>
              <a:spcBef>
                <a:spcPts val="0"/>
              </a:spcBef>
              <a:buClr>
                <a:schemeClr val="hlink"/>
              </a:buClr>
              <a:buSzPct val="85000"/>
              <a:buBlip>
                <a:blip r:embed="rId5"/>
              </a:buBlip>
              <a:defRPr/>
            </a:pPr>
            <a:r>
              <a:rPr lang="en-US" sz="1100" dirty="0">
                <a:solidFill>
                  <a:schemeClr val="tx2">
                    <a:lumMod val="85000"/>
                    <a:lumOff val="15000"/>
                  </a:schemeClr>
                </a:solidFill>
                <a:latin typeface="Calibri" pitchFamily="34" charset="0"/>
                <a:ea typeface="+mn-ea"/>
                <a:cs typeface="+mn-cs"/>
              </a:rPr>
              <a:t>Using the same DSS infrastructures and mechanisms as for the Greek securities</a:t>
            </a:r>
            <a:endParaRPr lang="el-GR" sz="1100" dirty="0">
              <a:solidFill>
                <a:schemeClr val="tx2">
                  <a:lumMod val="85000"/>
                  <a:lumOff val="15000"/>
                </a:schemeClr>
              </a:solidFill>
              <a:latin typeface="Calibri" pitchFamily="34" charset="0"/>
              <a:ea typeface="+mn-ea"/>
              <a:cs typeface="+mn-cs"/>
            </a:endParaRPr>
          </a:p>
          <a:p>
            <a:pPr marL="726845" lvl="1" indent="-182494" algn="just" defTabSz="618891">
              <a:lnSpc>
                <a:spcPts val="1260"/>
              </a:lnSpc>
              <a:spcBef>
                <a:spcPts val="0"/>
              </a:spcBef>
              <a:buClr>
                <a:schemeClr val="hlink"/>
              </a:buClr>
              <a:buSzPct val="85000"/>
              <a:buBlip>
                <a:blip r:embed="rId5"/>
              </a:buBlip>
              <a:defRPr/>
            </a:pPr>
            <a:r>
              <a:rPr lang="en-US" sz="1100" dirty="0">
                <a:solidFill>
                  <a:schemeClr val="tx2">
                    <a:lumMod val="85000"/>
                    <a:lumOff val="15000"/>
                  </a:schemeClr>
                </a:solidFill>
                <a:latin typeface="Calibri" pitchFamily="34" charset="0"/>
                <a:ea typeface="+mn-ea"/>
                <a:cs typeface="+mn-cs"/>
              </a:rPr>
              <a:t>Distinguished clearing spaces, distinguished trading limits</a:t>
            </a:r>
          </a:p>
          <a:p>
            <a:pPr marL="726845" lvl="1" indent="-182494" algn="just" defTabSz="618891">
              <a:lnSpc>
                <a:spcPts val="1260"/>
              </a:lnSpc>
              <a:spcBef>
                <a:spcPts val="0"/>
              </a:spcBef>
              <a:buClr>
                <a:schemeClr val="hlink"/>
              </a:buClr>
              <a:buSzPct val="85000"/>
              <a:buBlip>
                <a:blip r:embed="rId5"/>
              </a:buBlip>
              <a:defRPr/>
            </a:pPr>
            <a:r>
              <a:rPr lang="en-US" sz="1100" dirty="0">
                <a:solidFill>
                  <a:schemeClr val="tx2">
                    <a:lumMod val="85000"/>
                    <a:lumOff val="15000"/>
                  </a:schemeClr>
                </a:solidFill>
                <a:latin typeface="Calibri" pitchFamily="34" charset="0"/>
                <a:ea typeface="+mn-ea"/>
                <a:cs typeface="+mn-cs"/>
              </a:rPr>
              <a:t>Offered by </a:t>
            </a:r>
            <a:r>
              <a:rPr lang="en-US" sz="1100" dirty="0" err="1">
                <a:solidFill>
                  <a:schemeClr val="tx2">
                    <a:lumMod val="85000"/>
                    <a:lumOff val="15000"/>
                  </a:schemeClr>
                </a:solidFill>
                <a:latin typeface="Calibri" pitchFamily="34" charset="0"/>
                <a:ea typeface="+mn-ea"/>
                <a:cs typeface="+mn-cs"/>
              </a:rPr>
              <a:t>ATHEXClear</a:t>
            </a:r>
            <a:endParaRPr lang="el-GR" sz="1100" dirty="0">
              <a:solidFill>
                <a:schemeClr val="tx2">
                  <a:lumMod val="85000"/>
                  <a:lumOff val="15000"/>
                </a:schemeClr>
              </a:solidFill>
              <a:latin typeface="Calibri" pitchFamily="34" charset="0"/>
              <a:ea typeface="+mn-ea"/>
              <a:cs typeface="+mn-cs"/>
            </a:endParaRPr>
          </a:p>
          <a:p>
            <a:pPr>
              <a:lnSpc>
                <a:spcPct val="80000"/>
              </a:lnSpc>
              <a:spcBef>
                <a:spcPts val="0"/>
              </a:spcBef>
              <a:buFont typeface="Wingdings" pitchFamily="2" charset="2"/>
              <a:buNone/>
              <a:defRPr/>
            </a:pPr>
            <a:endParaRPr lang="en-US" sz="1200" b="1" dirty="0" smtClean="0">
              <a:solidFill>
                <a:srgbClr val="CC0000"/>
              </a:solidFill>
              <a:latin typeface="Calibri" pitchFamily="34" charset="0"/>
            </a:endParaRPr>
          </a:p>
          <a:p>
            <a:pPr>
              <a:lnSpc>
                <a:spcPct val="80000"/>
              </a:lnSpc>
              <a:spcBef>
                <a:spcPts val="0"/>
              </a:spcBef>
              <a:buFont typeface="Wingdings" pitchFamily="2" charset="2"/>
              <a:buNone/>
              <a:defRPr/>
            </a:pPr>
            <a:r>
              <a:rPr lang="en-US" sz="1200" b="1" dirty="0" smtClean="0">
                <a:solidFill>
                  <a:srgbClr val="CC0000"/>
                </a:solidFill>
                <a:latin typeface="Calibri" pitchFamily="34" charset="0"/>
              </a:rPr>
              <a:t>Investor </a:t>
            </a:r>
            <a:r>
              <a:rPr lang="en-US" sz="1200" b="1" dirty="0">
                <a:solidFill>
                  <a:srgbClr val="CC0000"/>
                </a:solidFill>
                <a:latin typeface="Calibri" pitchFamily="34" charset="0"/>
              </a:rPr>
              <a:t>CSD </a:t>
            </a:r>
            <a:endParaRPr lang="el-GR" sz="1200" b="1" dirty="0">
              <a:solidFill>
                <a:srgbClr val="CC0000"/>
              </a:solidFill>
              <a:latin typeface="Calibri" pitchFamily="34" charset="0"/>
            </a:endParaRPr>
          </a:p>
          <a:p>
            <a:pPr marL="726845" indent="-182494" algn="just" defTabSz="618891">
              <a:lnSpc>
                <a:spcPts val="1260"/>
              </a:lnSpc>
              <a:spcBef>
                <a:spcPts val="0"/>
              </a:spcBef>
              <a:buSzPct val="85000"/>
              <a:buBlip>
                <a:blip r:embed="rId5"/>
              </a:buBlip>
              <a:defRPr/>
            </a:pPr>
            <a:r>
              <a:rPr lang="en-US" sz="1100" b="1" dirty="0">
                <a:solidFill>
                  <a:srgbClr val="6E97C8"/>
                </a:solidFill>
                <a:latin typeface="Calibri" pitchFamily="34" charset="0"/>
              </a:rPr>
              <a:t>Cross border settlement and Custody </a:t>
            </a:r>
            <a:r>
              <a:rPr lang="en-US" sz="1100" b="1" dirty="0" smtClean="0">
                <a:solidFill>
                  <a:srgbClr val="6E97C8"/>
                </a:solidFill>
                <a:latin typeface="Calibri" pitchFamily="34" charset="0"/>
              </a:rPr>
              <a:t>services, </a:t>
            </a:r>
            <a:r>
              <a:rPr lang="en-US" sz="1100" dirty="0" smtClean="0">
                <a:solidFill>
                  <a:schemeClr val="tx2">
                    <a:lumMod val="85000"/>
                    <a:lumOff val="15000"/>
                  </a:schemeClr>
                </a:solidFill>
                <a:latin typeface="Calibri" pitchFamily="34" charset="0"/>
              </a:rPr>
              <a:t>th</a:t>
            </a:r>
            <a:r>
              <a:rPr lang="en-US" sz="1100" dirty="0" smtClean="0">
                <a:solidFill>
                  <a:schemeClr val="tx2">
                    <a:lumMod val="85000"/>
                    <a:lumOff val="15000"/>
                  </a:schemeClr>
                </a:solidFill>
                <a:latin typeface="Calibri" pitchFamily="34" charset="0"/>
                <a:ea typeface="+mn-ea"/>
                <a:cs typeface="+mn-cs"/>
              </a:rPr>
              <a:t>ough </a:t>
            </a:r>
            <a:r>
              <a:rPr lang="en-US" sz="1100" dirty="0">
                <a:solidFill>
                  <a:schemeClr val="tx2">
                    <a:lumMod val="85000"/>
                    <a:lumOff val="15000"/>
                  </a:schemeClr>
                </a:solidFill>
                <a:latin typeface="Calibri" pitchFamily="34" charset="0"/>
                <a:ea typeface="+mn-ea"/>
                <a:cs typeface="+mn-cs"/>
              </a:rPr>
              <a:t>the links established by HELEX with </a:t>
            </a:r>
            <a:r>
              <a:rPr lang="en-US" sz="1100" b="1" dirty="0">
                <a:solidFill>
                  <a:srgbClr val="6E97C8"/>
                </a:solidFill>
                <a:latin typeface="Calibri" pitchFamily="34" charset="0"/>
                <a:ea typeface="+mn-ea"/>
                <a:cs typeface="+mn-cs"/>
              </a:rPr>
              <a:t>Issuer CSDs directly, relayed or via global custodians</a:t>
            </a:r>
            <a:endParaRPr lang="el-GR" sz="1100" b="1" dirty="0">
              <a:solidFill>
                <a:srgbClr val="6E97C8"/>
              </a:solidFill>
              <a:latin typeface="Calibri" pitchFamily="34" charset="0"/>
              <a:ea typeface="+mn-ea"/>
              <a:cs typeface="+mn-cs"/>
            </a:endParaRPr>
          </a:p>
          <a:p>
            <a:pPr marL="726845" lvl="1" indent="-182494" algn="just" defTabSz="618891">
              <a:lnSpc>
                <a:spcPts val="1260"/>
              </a:lnSpc>
              <a:spcBef>
                <a:spcPts val="0"/>
              </a:spcBef>
              <a:buClr>
                <a:schemeClr val="hlink"/>
              </a:buClr>
              <a:buSzPct val="85000"/>
              <a:buBlip>
                <a:blip r:embed="rId5"/>
              </a:buBlip>
              <a:defRPr/>
            </a:pPr>
            <a:r>
              <a:rPr lang="en-US" sz="1100" dirty="0">
                <a:solidFill>
                  <a:schemeClr val="tx2">
                    <a:lumMod val="85000"/>
                    <a:lumOff val="15000"/>
                  </a:schemeClr>
                </a:solidFill>
                <a:latin typeface="Calibri" pitchFamily="34" charset="0"/>
                <a:ea typeface="+mn-ea"/>
                <a:cs typeface="+mn-cs"/>
              </a:rPr>
              <a:t>With the use of </a:t>
            </a:r>
            <a:r>
              <a:rPr lang="en-US" sz="1100" dirty="0" err="1">
                <a:solidFill>
                  <a:schemeClr val="tx2">
                    <a:lumMod val="85000"/>
                    <a:lumOff val="15000"/>
                  </a:schemeClr>
                </a:solidFill>
                <a:latin typeface="Calibri" pitchFamily="34" charset="0"/>
                <a:ea typeface="+mn-ea"/>
                <a:cs typeface="+mn-cs"/>
              </a:rPr>
              <a:t>Ce</a:t>
            </a:r>
            <a:r>
              <a:rPr lang="en-GB" sz="1100" dirty="0">
                <a:solidFill>
                  <a:schemeClr val="tx2">
                    <a:lumMod val="85000"/>
                    <a:lumOff val="15000"/>
                  </a:schemeClr>
                </a:solidFill>
                <a:latin typeface="Calibri" pitchFamily="34" charset="0"/>
                <a:ea typeface="+mn-ea"/>
                <a:cs typeface="+mn-cs"/>
              </a:rPr>
              <a:t>BM</a:t>
            </a:r>
            <a:r>
              <a:rPr lang="en-US" sz="1100" dirty="0">
                <a:solidFill>
                  <a:schemeClr val="tx2">
                    <a:lumMod val="85000"/>
                    <a:lumOff val="15000"/>
                  </a:schemeClr>
                </a:solidFill>
                <a:latin typeface="Calibri" pitchFamily="34" charset="0"/>
                <a:ea typeface="+mn-ea"/>
                <a:cs typeface="+mn-cs"/>
              </a:rPr>
              <a:t> through </a:t>
            </a:r>
            <a:r>
              <a:rPr lang="en-US" sz="1100" dirty="0" smtClean="0">
                <a:solidFill>
                  <a:schemeClr val="tx2">
                    <a:lumMod val="85000"/>
                    <a:lumOff val="15000"/>
                  </a:schemeClr>
                </a:solidFill>
                <a:latin typeface="Calibri" pitchFamily="34" charset="0"/>
                <a:ea typeface="+mn-ea"/>
                <a:cs typeface="+mn-cs"/>
              </a:rPr>
              <a:t>T2 (Method 6) </a:t>
            </a:r>
            <a:r>
              <a:rPr lang="en-US" sz="1100" dirty="0">
                <a:solidFill>
                  <a:schemeClr val="tx2">
                    <a:lumMod val="85000"/>
                    <a:lumOff val="15000"/>
                  </a:schemeClr>
                </a:solidFill>
                <a:latin typeface="Calibri" pitchFamily="34" charset="0"/>
                <a:ea typeface="+mn-ea"/>
                <a:cs typeface="+mn-cs"/>
              </a:rPr>
              <a:t>for EUR payments and </a:t>
            </a:r>
            <a:r>
              <a:rPr lang="el-GR" sz="1100" dirty="0">
                <a:solidFill>
                  <a:schemeClr val="tx2">
                    <a:lumMod val="85000"/>
                    <a:lumOff val="15000"/>
                  </a:schemeClr>
                </a:solidFill>
                <a:latin typeface="Calibri" pitchFamily="34" charset="0"/>
                <a:ea typeface="+mn-ea"/>
                <a:cs typeface="+mn-cs"/>
              </a:rPr>
              <a:t> </a:t>
            </a:r>
            <a:r>
              <a:rPr lang="en-US" sz="1100" dirty="0">
                <a:solidFill>
                  <a:schemeClr val="tx2">
                    <a:lumMod val="85000"/>
                    <a:lumOff val="15000"/>
                  </a:schemeClr>
                </a:solidFill>
                <a:latin typeface="Calibri" pitchFamily="34" charset="0"/>
                <a:ea typeface="+mn-ea"/>
                <a:cs typeface="+mn-cs"/>
              </a:rPr>
              <a:t>Co</a:t>
            </a:r>
            <a:r>
              <a:rPr lang="en-GB" sz="1100" dirty="0">
                <a:solidFill>
                  <a:schemeClr val="tx2">
                    <a:lumMod val="85000"/>
                    <a:lumOff val="15000"/>
                  </a:schemeClr>
                </a:solidFill>
                <a:latin typeface="Calibri" pitchFamily="34" charset="0"/>
                <a:ea typeface="+mn-ea"/>
                <a:cs typeface="+mn-cs"/>
              </a:rPr>
              <a:t>BM for </a:t>
            </a:r>
            <a:r>
              <a:rPr lang="en-US" sz="1100" dirty="0">
                <a:solidFill>
                  <a:schemeClr val="tx2">
                    <a:lumMod val="85000"/>
                    <a:lumOff val="15000"/>
                  </a:schemeClr>
                </a:solidFill>
                <a:latin typeface="Calibri" pitchFamily="34" charset="0"/>
                <a:ea typeface="+mn-ea"/>
                <a:cs typeface="+mn-cs"/>
              </a:rPr>
              <a:t>FX payments. </a:t>
            </a:r>
          </a:p>
          <a:p>
            <a:pPr marL="726845" lvl="1" indent="-182494" algn="just" defTabSz="618891">
              <a:lnSpc>
                <a:spcPts val="1260"/>
              </a:lnSpc>
              <a:spcBef>
                <a:spcPts val="0"/>
              </a:spcBef>
              <a:buClr>
                <a:schemeClr val="hlink"/>
              </a:buClr>
              <a:buSzPct val="85000"/>
              <a:buBlip>
                <a:blip r:embed="rId5"/>
              </a:buBlip>
              <a:defRPr/>
            </a:pPr>
            <a:r>
              <a:rPr lang="en-US" sz="1100" b="1" dirty="0">
                <a:solidFill>
                  <a:srgbClr val="6E97C8"/>
                </a:solidFill>
                <a:latin typeface="Calibri" pitchFamily="34" charset="0"/>
                <a:ea typeface="+mn-ea"/>
                <a:cs typeface="+mn-cs"/>
              </a:rPr>
              <a:t>Settlement and Registration utilizing the existing DSS system infrastructure</a:t>
            </a:r>
            <a:endParaRPr lang="el-GR" sz="1100" b="1" dirty="0">
              <a:solidFill>
                <a:srgbClr val="6E97C8"/>
              </a:solidFill>
              <a:latin typeface="Calibri" pitchFamily="34" charset="0"/>
              <a:ea typeface="+mn-ea"/>
              <a:cs typeface="+mn-cs"/>
            </a:endParaRPr>
          </a:p>
          <a:p>
            <a:pPr marL="726845" lvl="1" indent="-182494" algn="just" defTabSz="618891">
              <a:lnSpc>
                <a:spcPts val="1260"/>
              </a:lnSpc>
              <a:spcBef>
                <a:spcPts val="0"/>
              </a:spcBef>
              <a:buClr>
                <a:schemeClr val="hlink"/>
              </a:buClr>
              <a:buSzPct val="85000"/>
              <a:buBlip>
                <a:blip r:embed="rId5"/>
              </a:buBlip>
              <a:defRPr/>
            </a:pPr>
            <a:r>
              <a:rPr lang="en-US" sz="1100" dirty="0" smtClean="0">
                <a:solidFill>
                  <a:schemeClr val="tx2">
                    <a:lumMod val="85000"/>
                    <a:lumOff val="15000"/>
                  </a:schemeClr>
                </a:solidFill>
                <a:latin typeface="Calibri" pitchFamily="34" charset="0"/>
                <a:ea typeface="+mn-ea"/>
                <a:cs typeface="+mn-cs"/>
              </a:rPr>
              <a:t>Servicing </a:t>
            </a:r>
            <a:r>
              <a:rPr lang="en-US" sz="1100" dirty="0">
                <a:solidFill>
                  <a:schemeClr val="tx2">
                    <a:lumMod val="85000"/>
                    <a:lumOff val="15000"/>
                  </a:schemeClr>
                </a:solidFill>
                <a:latin typeface="Calibri" pitchFamily="34" charset="0"/>
                <a:ea typeface="+mn-ea"/>
                <a:cs typeface="+mn-cs"/>
              </a:rPr>
              <a:t>of foreign securities portfolio together with Greek Securities in the same Investor Account in DSS under the </a:t>
            </a:r>
            <a:r>
              <a:rPr lang="en-US" sz="1100" dirty="0" smtClean="0">
                <a:solidFill>
                  <a:schemeClr val="tx2">
                    <a:lumMod val="85000"/>
                    <a:lumOff val="15000"/>
                  </a:schemeClr>
                </a:solidFill>
                <a:latin typeface="Calibri" pitchFamily="34" charset="0"/>
                <a:ea typeface="+mn-ea"/>
                <a:cs typeface="+mn-cs"/>
              </a:rPr>
              <a:t>Operator’s administration </a:t>
            </a:r>
            <a:endParaRPr lang="en-US" sz="1100" dirty="0">
              <a:solidFill>
                <a:schemeClr val="tx2">
                  <a:lumMod val="85000"/>
                  <a:lumOff val="15000"/>
                </a:schemeClr>
              </a:solidFill>
              <a:latin typeface="Calibri" pitchFamily="34" charset="0"/>
              <a:ea typeface="+mn-ea"/>
              <a:cs typeface="+mn-cs"/>
            </a:endParaRPr>
          </a:p>
          <a:p>
            <a:pPr marL="726845" lvl="1" indent="-182494" algn="just" defTabSz="618891">
              <a:lnSpc>
                <a:spcPts val="1260"/>
              </a:lnSpc>
              <a:spcBef>
                <a:spcPts val="0"/>
              </a:spcBef>
              <a:buClr>
                <a:schemeClr val="hlink"/>
              </a:buClr>
              <a:buSzPct val="85000"/>
              <a:buBlip>
                <a:blip r:embed="rId5"/>
              </a:buBlip>
              <a:defRPr/>
            </a:pPr>
            <a:r>
              <a:rPr lang="en-US" sz="1100" dirty="0">
                <a:solidFill>
                  <a:schemeClr val="tx2">
                    <a:lumMod val="85000"/>
                    <a:lumOff val="15000"/>
                  </a:schemeClr>
                </a:solidFill>
                <a:latin typeface="Calibri" pitchFamily="34" charset="0"/>
                <a:ea typeface="+mn-ea"/>
                <a:cs typeface="+mn-cs"/>
              </a:rPr>
              <a:t>Offered by HELEX</a:t>
            </a:r>
          </a:p>
          <a:p>
            <a:pPr lvl="1">
              <a:lnSpc>
                <a:spcPct val="80000"/>
              </a:lnSpc>
              <a:defRPr/>
            </a:pPr>
            <a:endParaRPr lang="en-US" sz="1200" dirty="0">
              <a:latin typeface="Calibri" pitchFamily="34" charset="0"/>
            </a:endParaRPr>
          </a:p>
        </p:txBody>
      </p:sp>
      <p:sp>
        <p:nvSpPr>
          <p:cNvPr id="9" name="Slide Number Placeholder 1"/>
          <p:cNvSpPr>
            <a:spLocks noGrp="1"/>
          </p:cNvSpPr>
          <p:nvPr>
            <p:ph type="sldNum" sz="quarter" idx="10"/>
          </p:nvPr>
        </p:nvSpPr>
        <p:spPr>
          <a:xfrm>
            <a:off x="6052193" y="4425616"/>
            <a:ext cx="522270" cy="228678"/>
          </a:xfrm>
        </p:spPr>
        <p:txBody>
          <a:bodyPr/>
          <a:lstStyle/>
          <a:p>
            <a:pPr>
              <a:defRPr/>
            </a:pPr>
            <a:r>
              <a:rPr lang="en-US" smtClean="0"/>
              <a:t>Page </a:t>
            </a:r>
            <a:fld id="{8B962063-370D-499A-8CAC-E720129B1768}" type="slidenum">
              <a:rPr lang="el-GR" smtClean="0"/>
              <a:pPr>
                <a:defRPr/>
              </a:pPr>
              <a:t>7</a:t>
            </a:fld>
            <a:endParaRPr lang="el-GR"/>
          </a:p>
        </p:txBody>
      </p:sp>
      <p:sp>
        <p:nvSpPr>
          <p:cNvPr id="3" name="Rectangle 2"/>
          <p:cNvSpPr/>
          <p:nvPr/>
        </p:nvSpPr>
        <p:spPr>
          <a:xfrm>
            <a:off x="663898" y="680955"/>
            <a:ext cx="4841518" cy="243785"/>
          </a:xfrm>
          <a:prstGeom prst="rect">
            <a:avLst/>
          </a:prstGeom>
        </p:spPr>
        <p:txBody>
          <a:bodyPr wrap="none">
            <a:spAutoFit/>
          </a:bodyPr>
          <a:lstStyle/>
          <a:p>
            <a:pPr>
              <a:lnSpc>
                <a:spcPct val="80000"/>
              </a:lnSpc>
              <a:buFont typeface="Wingdings" pitchFamily="2" charset="2"/>
              <a:buNone/>
              <a:defRPr/>
            </a:pPr>
            <a:r>
              <a:rPr lang="en-US" sz="1200" b="1" dirty="0" smtClean="0">
                <a:solidFill>
                  <a:schemeClr val="tx2">
                    <a:lumMod val="85000"/>
                    <a:lumOff val="15000"/>
                  </a:schemeClr>
                </a:solidFill>
                <a:latin typeface="Calibri" pitchFamily="34" charset="0"/>
              </a:rPr>
              <a:t>TRADING				POST </a:t>
            </a:r>
            <a:r>
              <a:rPr lang="en-US" sz="1200" b="1" dirty="0">
                <a:solidFill>
                  <a:schemeClr val="tx2">
                    <a:lumMod val="85000"/>
                    <a:lumOff val="15000"/>
                  </a:schemeClr>
                </a:solidFill>
                <a:latin typeface="Calibri" pitchFamily="34" charset="0"/>
              </a:rPr>
              <a:t>TRADING</a:t>
            </a:r>
            <a:endParaRPr lang="el-GR" sz="1200" b="1" dirty="0">
              <a:solidFill>
                <a:schemeClr val="tx2">
                  <a:lumMod val="85000"/>
                  <a:lumOff val="15000"/>
                </a:schemeClr>
              </a:solidFill>
              <a:latin typeface="Calibri" pitchFamily="34" charset="0"/>
            </a:endParaRPr>
          </a:p>
        </p:txBody>
      </p:sp>
      <p:pic>
        <p:nvPicPr>
          <p:cNvPr id="410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67" y="3276873"/>
            <a:ext cx="336371" cy="477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r="14535"/>
          <a:stretch/>
        </p:blipFill>
        <p:spPr bwMode="auto">
          <a:xfrm>
            <a:off x="-942" y="2097496"/>
            <a:ext cx="432000" cy="38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7994" y="24064"/>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07089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sz="half" idx="1"/>
          </p:nvPr>
        </p:nvSpPr>
        <p:spPr>
          <a:xfrm>
            <a:off x="87834" y="691202"/>
            <a:ext cx="6306802" cy="3377759"/>
          </a:xfrm>
        </p:spPr>
        <p:txBody>
          <a:bodyPr/>
          <a:lstStyle/>
          <a:p>
            <a:pPr>
              <a:spcBef>
                <a:spcPct val="50000"/>
              </a:spcBef>
              <a:spcAft>
                <a:spcPts val="600"/>
              </a:spcAft>
              <a:buFont typeface="Wingdings" pitchFamily="2" charset="2"/>
              <a:buNone/>
            </a:pPr>
            <a:r>
              <a:rPr lang="en-US" sz="1200" dirty="0">
                <a:solidFill>
                  <a:schemeClr val="tx2">
                    <a:lumMod val="85000"/>
                    <a:lumOff val="15000"/>
                  </a:schemeClr>
                </a:solidFill>
                <a:latin typeface="Calibri" pitchFamily="34" charset="0"/>
              </a:rPr>
              <a:t>The XNET service is </a:t>
            </a:r>
            <a:r>
              <a:rPr lang="en-US" sz="1200" b="1" dirty="0">
                <a:solidFill>
                  <a:srgbClr val="6E97C8"/>
                </a:solidFill>
                <a:latin typeface="Calibri" pitchFamily="34" charset="0"/>
              </a:rPr>
              <a:t>offered exclusively to HELEX </a:t>
            </a:r>
            <a:r>
              <a:rPr lang="en-US" sz="1200" b="1" dirty="0" smtClean="0">
                <a:solidFill>
                  <a:srgbClr val="6E97C8"/>
                </a:solidFill>
                <a:latin typeface="Calibri" pitchFamily="34" charset="0"/>
              </a:rPr>
              <a:t>Members and their clients </a:t>
            </a:r>
            <a:r>
              <a:rPr lang="en-US" sz="1200" dirty="0">
                <a:solidFill>
                  <a:schemeClr val="tx2">
                    <a:lumMod val="85000"/>
                    <a:lumOff val="15000"/>
                  </a:schemeClr>
                </a:solidFill>
                <a:latin typeface="Calibri" pitchFamily="34" charset="0"/>
              </a:rPr>
              <a:t>and allows them </a:t>
            </a:r>
            <a:r>
              <a:rPr lang="en-US" sz="1200" dirty="0" smtClean="0">
                <a:solidFill>
                  <a:schemeClr val="tx2">
                    <a:lumMod val="85000"/>
                    <a:lumOff val="15000"/>
                  </a:schemeClr>
                </a:solidFill>
                <a:latin typeface="Calibri" pitchFamily="34" charset="0"/>
              </a:rPr>
              <a:t>to :</a:t>
            </a:r>
            <a:endParaRPr lang="en-US" sz="1200" dirty="0">
              <a:solidFill>
                <a:schemeClr val="tx2">
                  <a:lumMod val="85000"/>
                  <a:lumOff val="15000"/>
                </a:schemeClr>
              </a:solidFill>
              <a:latin typeface="Calibri" pitchFamily="34" charset="0"/>
            </a:endParaRPr>
          </a:p>
          <a:p>
            <a:pPr marL="0" indent="-182494" algn="just" defTabSz="618891">
              <a:lnSpc>
                <a:spcPts val="1260"/>
              </a:lnSpc>
              <a:spcAft>
                <a:spcPts val="300"/>
              </a:spcAft>
              <a:buSzPct val="85000"/>
              <a:buBlip>
                <a:blip r:embed="rId3"/>
              </a:buBlip>
              <a:defRPr/>
            </a:pPr>
            <a:r>
              <a:rPr lang="en-US" sz="1200" dirty="0" smtClean="0">
                <a:solidFill>
                  <a:schemeClr val="tx1"/>
                </a:solidFill>
                <a:latin typeface="Calibri" pitchFamily="34" charset="0"/>
              </a:rPr>
              <a:t>Develop a </a:t>
            </a:r>
            <a:r>
              <a:rPr lang="en-US" sz="1200" b="1" dirty="0" smtClean="0">
                <a:solidFill>
                  <a:schemeClr val="tx1"/>
                </a:solidFill>
                <a:latin typeface="Calibri" pitchFamily="34" charset="0"/>
              </a:rPr>
              <a:t>new </a:t>
            </a:r>
            <a:r>
              <a:rPr lang="en-US" sz="1200" b="1" dirty="0">
                <a:solidFill>
                  <a:schemeClr val="tx1"/>
                </a:solidFill>
                <a:latin typeface="Calibri" pitchFamily="34" charset="0"/>
              </a:rPr>
              <a:t>source of income </a:t>
            </a:r>
            <a:r>
              <a:rPr lang="en-US" sz="1200" dirty="0">
                <a:solidFill>
                  <a:schemeClr val="tx1"/>
                </a:solidFill>
                <a:latin typeface="Calibri" pitchFamily="34" charset="0"/>
              </a:rPr>
              <a:t>from cross border transactions </a:t>
            </a:r>
            <a:endParaRPr lang="el-GR" sz="1200" dirty="0">
              <a:solidFill>
                <a:schemeClr val="tx1"/>
              </a:solidFill>
              <a:latin typeface="Calibri" pitchFamily="34" charset="0"/>
            </a:endParaRPr>
          </a:p>
          <a:p>
            <a:pPr marL="0" indent="-182494" algn="just" defTabSz="618891">
              <a:lnSpc>
                <a:spcPts val="1260"/>
              </a:lnSpc>
              <a:spcAft>
                <a:spcPts val="300"/>
              </a:spcAft>
              <a:buSzPct val="85000"/>
              <a:buBlip>
                <a:blip r:embed="rId3"/>
              </a:buBlip>
              <a:defRPr/>
            </a:pPr>
            <a:r>
              <a:rPr lang="en-US" sz="1200" dirty="0" smtClean="0">
                <a:solidFill>
                  <a:schemeClr val="tx1"/>
                </a:solidFill>
                <a:latin typeface="Calibri" pitchFamily="34" charset="0"/>
              </a:rPr>
              <a:t>Focus and invest on </a:t>
            </a:r>
            <a:r>
              <a:rPr lang="en-US" sz="1200" b="1" dirty="0" smtClean="0">
                <a:solidFill>
                  <a:schemeClr val="tx1"/>
                </a:solidFill>
                <a:latin typeface="Calibri" pitchFamily="34" charset="0"/>
              </a:rPr>
              <a:t>sales, research </a:t>
            </a:r>
            <a:r>
              <a:rPr lang="en-US" sz="1200" b="1" dirty="0">
                <a:solidFill>
                  <a:schemeClr val="tx1"/>
                </a:solidFill>
                <a:latin typeface="Calibri" pitchFamily="34" charset="0"/>
              </a:rPr>
              <a:t>and </a:t>
            </a:r>
            <a:r>
              <a:rPr lang="en-US" sz="1200" b="1" dirty="0" smtClean="0">
                <a:solidFill>
                  <a:schemeClr val="tx1"/>
                </a:solidFill>
                <a:latin typeface="Calibri" pitchFamily="34" charset="0"/>
              </a:rPr>
              <a:t>client servicing</a:t>
            </a:r>
            <a:endParaRPr lang="en-US" sz="1200" b="1" dirty="0">
              <a:solidFill>
                <a:schemeClr val="tx1"/>
              </a:solidFill>
              <a:latin typeface="Calibri" pitchFamily="34" charset="0"/>
            </a:endParaRPr>
          </a:p>
          <a:p>
            <a:pPr marL="0" indent="-182494" algn="just" defTabSz="618891">
              <a:lnSpc>
                <a:spcPts val="1260"/>
              </a:lnSpc>
              <a:spcAft>
                <a:spcPts val="300"/>
              </a:spcAft>
              <a:buSzPct val="85000"/>
              <a:buBlip>
                <a:blip r:embed="rId3"/>
              </a:buBlip>
              <a:defRPr/>
            </a:pPr>
            <a:r>
              <a:rPr lang="en-US" sz="1200" b="1" dirty="0">
                <a:solidFill>
                  <a:schemeClr val="tx1"/>
                </a:solidFill>
                <a:latin typeface="Calibri" pitchFamily="34" charset="0"/>
              </a:rPr>
              <a:t>Re-use the existing connectivity </a:t>
            </a:r>
            <a:r>
              <a:rPr lang="en-US" sz="1200" dirty="0">
                <a:solidFill>
                  <a:schemeClr val="tx1"/>
                </a:solidFill>
                <a:latin typeface="Calibri" pitchFamily="34" charset="0"/>
              </a:rPr>
              <a:t>to HELEX valid for the Greek market and </a:t>
            </a:r>
            <a:r>
              <a:rPr lang="en-US" sz="1200" b="1" dirty="0" smtClean="0">
                <a:solidFill>
                  <a:schemeClr val="tx1"/>
                </a:solidFill>
                <a:latin typeface="Calibri" pitchFamily="34" charset="0"/>
              </a:rPr>
              <a:t>achieve economies-</a:t>
            </a:r>
          </a:p>
          <a:p>
            <a:pPr marL="0" indent="0" algn="just" defTabSz="618891">
              <a:lnSpc>
                <a:spcPts val="1260"/>
              </a:lnSpc>
              <a:spcAft>
                <a:spcPts val="300"/>
              </a:spcAft>
              <a:buSzPct val="85000"/>
              <a:buNone/>
              <a:defRPr/>
            </a:pPr>
            <a:r>
              <a:rPr lang="en-US" sz="1200" b="1" dirty="0" smtClean="0">
                <a:solidFill>
                  <a:schemeClr val="tx1"/>
                </a:solidFill>
                <a:latin typeface="Calibri" pitchFamily="34" charset="0"/>
              </a:rPr>
              <a:t>     of-scale for</a:t>
            </a:r>
            <a:r>
              <a:rPr lang="en-US" sz="1200" dirty="0" smtClean="0">
                <a:solidFill>
                  <a:schemeClr val="tx1"/>
                </a:solidFill>
                <a:latin typeface="Calibri" pitchFamily="34" charset="0"/>
              </a:rPr>
              <a:t>:</a:t>
            </a:r>
            <a:endParaRPr lang="en-US" sz="1200" dirty="0">
              <a:solidFill>
                <a:schemeClr val="tx1"/>
              </a:solidFill>
              <a:latin typeface="Calibri" pitchFamily="34" charset="0"/>
            </a:endParaRPr>
          </a:p>
          <a:p>
            <a:pPr marL="325806" lvl="3" indent="-182494" algn="just" defTabSz="618891">
              <a:lnSpc>
                <a:spcPts val="1260"/>
              </a:lnSpc>
              <a:spcAft>
                <a:spcPts val="400"/>
              </a:spcAft>
              <a:buClr>
                <a:schemeClr val="hlink"/>
              </a:buClr>
              <a:buSzPct val="85000"/>
              <a:buFontTx/>
              <a:buBlip>
                <a:blip r:embed="rId3"/>
              </a:buBlip>
              <a:defRPr/>
            </a:pPr>
            <a:r>
              <a:rPr lang="en-US" sz="1200" b="1" dirty="0">
                <a:solidFill>
                  <a:schemeClr val="tx1"/>
                </a:solidFill>
                <a:latin typeface="Calibri" pitchFamily="34" charset="0"/>
              </a:rPr>
              <a:t>Connectivity to other </a:t>
            </a:r>
            <a:r>
              <a:rPr lang="en-US" sz="1200" b="1" dirty="0" smtClean="0">
                <a:solidFill>
                  <a:schemeClr val="tx1"/>
                </a:solidFill>
                <a:latin typeface="Calibri" pitchFamily="34" charset="0"/>
              </a:rPr>
              <a:t>markets  </a:t>
            </a:r>
            <a:r>
              <a:rPr lang="en-US" sz="1200" dirty="0" smtClean="0">
                <a:solidFill>
                  <a:schemeClr val="tx1"/>
                </a:solidFill>
                <a:latin typeface="Calibri" pitchFamily="34" charset="0"/>
              </a:rPr>
              <a:t>- through the ATHEX private network connectivity, the back-up connectivity, the HELEX Disaster Recovery sites</a:t>
            </a:r>
            <a:endParaRPr lang="en-US" sz="1200" dirty="0">
              <a:solidFill>
                <a:schemeClr val="tx1"/>
              </a:solidFill>
              <a:latin typeface="Calibri" pitchFamily="34" charset="0"/>
            </a:endParaRPr>
          </a:p>
          <a:p>
            <a:pPr marL="325806" lvl="3" indent="-182494" algn="just" defTabSz="618891">
              <a:lnSpc>
                <a:spcPts val="1260"/>
              </a:lnSpc>
              <a:spcAft>
                <a:spcPts val="300"/>
              </a:spcAft>
              <a:buClr>
                <a:schemeClr val="hlink"/>
              </a:buClr>
              <a:buSzPct val="85000"/>
              <a:buFontTx/>
              <a:buBlip>
                <a:blip r:embed="rId3"/>
              </a:buBlip>
              <a:defRPr/>
            </a:pPr>
            <a:r>
              <a:rPr lang="en-US" sz="1200" b="1" dirty="0">
                <a:solidFill>
                  <a:schemeClr val="tx1"/>
                </a:solidFill>
                <a:latin typeface="Calibri" pitchFamily="34" charset="0"/>
              </a:rPr>
              <a:t>Infrastructure needs</a:t>
            </a:r>
            <a:r>
              <a:rPr lang="en-US" sz="1200" dirty="0">
                <a:solidFill>
                  <a:schemeClr val="tx1"/>
                </a:solidFill>
                <a:latin typeface="Calibri" pitchFamily="34" charset="0"/>
              </a:rPr>
              <a:t> - e.g. </a:t>
            </a:r>
            <a:r>
              <a:rPr lang="en-US" sz="1200" dirty="0" smtClean="0">
                <a:solidFill>
                  <a:schemeClr val="tx1"/>
                </a:solidFill>
                <a:latin typeface="Calibri" pitchFamily="34" charset="0"/>
              </a:rPr>
              <a:t>re-using front office, back office, risk management applications</a:t>
            </a:r>
            <a:endParaRPr lang="en-US" sz="1200" dirty="0">
              <a:solidFill>
                <a:schemeClr val="tx1"/>
              </a:solidFill>
              <a:latin typeface="Calibri" pitchFamily="34" charset="0"/>
            </a:endParaRPr>
          </a:p>
          <a:p>
            <a:pPr marL="325806" lvl="3" indent="-182494" algn="just" defTabSz="618891">
              <a:lnSpc>
                <a:spcPts val="1260"/>
              </a:lnSpc>
              <a:spcAft>
                <a:spcPts val="300"/>
              </a:spcAft>
              <a:buClr>
                <a:schemeClr val="hlink"/>
              </a:buClr>
              <a:buSzPct val="85000"/>
              <a:buFontTx/>
              <a:buBlip>
                <a:blip r:embed="rId3"/>
              </a:buBlip>
              <a:defRPr/>
            </a:pPr>
            <a:r>
              <a:rPr lang="en-US" sz="1200" b="1" dirty="0" smtClean="0">
                <a:solidFill>
                  <a:schemeClr val="tx1"/>
                </a:solidFill>
                <a:latin typeface="Calibri" pitchFamily="34" charset="0"/>
              </a:rPr>
              <a:t>Systems and interfaces needs </a:t>
            </a:r>
            <a:r>
              <a:rPr lang="en-US" sz="1200" dirty="0" smtClean="0">
                <a:solidFill>
                  <a:schemeClr val="tx1"/>
                </a:solidFill>
                <a:latin typeface="Calibri" pitchFamily="34" charset="0"/>
              </a:rPr>
              <a:t>– through the existing interfaces and standard APIs with HELEX</a:t>
            </a:r>
          </a:p>
          <a:p>
            <a:pPr marL="325806" lvl="3" indent="-182494" algn="just" defTabSz="618891">
              <a:lnSpc>
                <a:spcPts val="1260"/>
              </a:lnSpc>
              <a:spcAft>
                <a:spcPts val="300"/>
              </a:spcAft>
              <a:buClr>
                <a:schemeClr val="hlink"/>
              </a:buClr>
              <a:buSzPct val="85000"/>
              <a:buFontTx/>
              <a:buBlip>
                <a:blip r:embed="rId3"/>
              </a:buBlip>
              <a:defRPr/>
            </a:pPr>
            <a:r>
              <a:rPr lang="en-US" sz="1200" b="1" dirty="0" smtClean="0">
                <a:solidFill>
                  <a:schemeClr val="tx1"/>
                </a:solidFill>
                <a:latin typeface="Calibri" pitchFamily="34" charset="0"/>
              </a:rPr>
              <a:t>Operational</a:t>
            </a:r>
            <a:r>
              <a:rPr lang="en-US" sz="1200" b="1" dirty="0">
                <a:solidFill>
                  <a:schemeClr val="tx1"/>
                </a:solidFill>
                <a:latin typeface="Calibri" pitchFamily="34" charset="0"/>
              </a:rPr>
              <a:t>, procedural and contractual </a:t>
            </a:r>
            <a:r>
              <a:rPr lang="en-US" sz="1200" b="1" dirty="0" smtClean="0">
                <a:solidFill>
                  <a:schemeClr val="tx1"/>
                </a:solidFill>
                <a:latin typeface="Calibri" pitchFamily="34" charset="0"/>
              </a:rPr>
              <a:t>needs </a:t>
            </a:r>
            <a:r>
              <a:rPr lang="en-US" sz="1200" dirty="0" smtClean="0">
                <a:solidFill>
                  <a:schemeClr val="tx1"/>
                </a:solidFill>
                <a:latin typeface="Calibri" pitchFamily="34" charset="0"/>
              </a:rPr>
              <a:t>– same processes, same flow</a:t>
            </a:r>
          </a:p>
          <a:p>
            <a:pPr marL="325806" lvl="3" indent="-182494" algn="just" defTabSz="618891">
              <a:lnSpc>
                <a:spcPts val="1260"/>
              </a:lnSpc>
              <a:spcAft>
                <a:spcPts val="300"/>
              </a:spcAft>
              <a:buClr>
                <a:schemeClr val="hlink"/>
              </a:buClr>
              <a:buSzPct val="85000"/>
              <a:buBlip>
                <a:blip r:embed="rId3"/>
              </a:buBlip>
              <a:defRPr/>
            </a:pPr>
            <a:r>
              <a:rPr lang="en-US" sz="1200" b="1" dirty="0">
                <a:solidFill>
                  <a:schemeClr val="tx1"/>
                </a:solidFill>
                <a:latin typeface="Calibri" pitchFamily="34" charset="0"/>
              </a:rPr>
              <a:t>Centralized agreements </a:t>
            </a:r>
            <a:r>
              <a:rPr lang="en-US" sz="1200" dirty="0">
                <a:solidFill>
                  <a:schemeClr val="tx1"/>
                </a:solidFill>
                <a:latin typeface="Calibri" pitchFamily="34" charset="0"/>
              </a:rPr>
              <a:t>organized by HELEX with XNET agents </a:t>
            </a:r>
            <a:r>
              <a:rPr lang="en-US" sz="1200" dirty="0" smtClean="0">
                <a:solidFill>
                  <a:schemeClr val="tx1"/>
                </a:solidFill>
                <a:latin typeface="Calibri" pitchFamily="34" charset="0"/>
              </a:rPr>
              <a:t>(brokers</a:t>
            </a:r>
            <a:r>
              <a:rPr lang="en-US" sz="1200" dirty="0">
                <a:solidFill>
                  <a:schemeClr val="tx1"/>
                </a:solidFill>
                <a:latin typeface="Calibri" pitchFamily="34" charset="0"/>
              </a:rPr>
              <a:t>, custodians, CSDs)</a:t>
            </a:r>
            <a:r>
              <a:rPr lang="el-GR" sz="1200" dirty="0">
                <a:solidFill>
                  <a:schemeClr val="tx1"/>
                </a:solidFill>
                <a:latin typeface="Calibri" pitchFamily="34" charset="0"/>
              </a:rPr>
              <a:t> </a:t>
            </a:r>
          </a:p>
          <a:p>
            <a:pPr marL="0" lvl="1" indent="-182494" algn="just" defTabSz="618891">
              <a:lnSpc>
                <a:spcPts val="1260"/>
              </a:lnSpc>
              <a:spcAft>
                <a:spcPts val="300"/>
              </a:spcAft>
              <a:buClr>
                <a:schemeClr val="hlink"/>
              </a:buClr>
              <a:buSzPct val="85000"/>
              <a:buBlip>
                <a:blip r:embed="rId3"/>
              </a:buBlip>
              <a:defRPr/>
            </a:pPr>
            <a:r>
              <a:rPr lang="en-US" sz="1200" dirty="0" smtClean="0">
                <a:solidFill>
                  <a:schemeClr val="tx1"/>
                </a:solidFill>
                <a:latin typeface="Calibri" pitchFamily="34" charset="0"/>
              </a:rPr>
              <a:t>Reliable </a:t>
            </a:r>
            <a:r>
              <a:rPr lang="en-US" sz="1200" dirty="0">
                <a:solidFill>
                  <a:schemeClr val="tx1"/>
                </a:solidFill>
                <a:latin typeface="Calibri" pitchFamily="34" charset="0"/>
              </a:rPr>
              <a:t>services at end client </a:t>
            </a:r>
            <a:r>
              <a:rPr lang="en-US" sz="1200" dirty="0" smtClean="0">
                <a:solidFill>
                  <a:schemeClr val="tx1"/>
                </a:solidFill>
                <a:latin typeface="Calibri" pitchFamily="34" charset="0"/>
              </a:rPr>
              <a:t>level </a:t>
            </a:r>
            <a:r>
              <a:rPr lang="en-US" sz="1200" b="1" dirty="0" smtClean="0">
                <a:solidFill>
                  <a:schemeClr val="tx1"/>
                </a:solidFill>
                <a:latin typeface="Calibri" pitchFamily="34" charset="0"/>
              </a:rPr>
              <a:t>for providing one-stop shop services</a:t>
            </a:r>
          </a:p>
          <a:p>
            <a:pPr marL="280924" lvl="2" indent="-182494" algn="just" defTabSz="618891">
              <a:lnSpc>
                <a:spcPts val="1260"/>
              </a:lnSpc>
              <a:spcAft>
                <a:spcPts val="300"/>
              </a:spcAft>
              <a:buClr>
                <a:schemeClr val="hlink"/>
              </a:buClr>
              <a:buSzPct val="85000"/>
              <a:buBlip>
                <a:blip r:embed="rId3"/>
              </a:buBlip>
              <a:defRPr/>
            </a:pPr>
            <a:r>
              <a:rPr lang="en-US" sz="1200" dirty="0">
                <a:solidFill>
                  <a:schemeClr val="tx1"/>
                </a:solidFill>
                <a:latin typeface="Calibri" pitchFamily="34" charset="0"/>
              </a:rPr>
              <a:t>Safekeeping segregation at Registry level</a:t>
            </a:r>
          </a:p>
          <a:p>
            <a:pPr marL="280924" lvl="2" indent="-182494" algn="just" defTabSz="618891">
              <a:lnSpc>
                <a:spcPts val="1260"/>
              </a:lnSpc>
              <a:spcAft>
                <a:spcPts val="300"/>
              </a:spcAft>
              <a:buClr>
                <a:schemeClr val="hlink"/>
              </a:buClr>
              <a:buSzPct val="85000"/>
              <a:buBlip>
                <a:blip r:embed="rId3"/>
              </a:buBlip>
              <a:defRPr/>
            </a:pPr>
            <a:r>
              <a:rPr lang="en-US" sz="1200" dirty="0" smtClean="0">
                <a:solidFill>
                  <a:schemeClr val="tx1"/>
                </a:solidFill>
                <a:latin typeface="Calibri" pitchFamily="34" charset="0"/>
              </a:rPr>
              <a:t>Operators continue </a:t>
            </a:r>
            <a:r>
              <a:rPr lang="en-US" sz="1200" dirty="0">
                <a:solidFill>
                  <a:schemeClr val="tx1"/>
                </a:solidFill>
                <a:latin typeface="Calibri" pitchFamily="34" charset="0"/>
              </a:rPr>
              <a:t>to service the clients – </a:t>
            </a:r>
            <a:r>
              <a:rPr lang="en-US" sz="1200" u="sng" dirty="0">
                <a:solidFill>
                  <a:schemeClr val="tx1"/>
                </a:solidFill>
                <a:latin typeface="Calibri" pitchFamily="34" charset="0"/>
              </a:rPr>
              <a:t>HELEX does NOT serve clients</a:t>
            </a:r>
            <a:r>
              <a:rPr lang="en-US" sz="1200" dirty="0">
                <a:solidFill>
                  <a:schemeClr val="tx1"/>
                </a:solidFill>
                <a:latin typeface="Calibri" pitchFamily="34" charset="0"/>
              </a:rPr>
              <a:t> although </a:t>
            </a:r>
            <a:r>
              <a:rPr lang="en-US" sz="1200" dirty="0" smtClean="0">
                <a:solidFill>
                  <a:schemeClr val="tx1"/>
                </a:solidFill>
                <a:latin typeface="Calibri" pitchFamily="34" charset="0"/>
              </a:rPr>
              <a:t>it, by law, segregates accounts </a:t>
            </a:r>
            <a:r>
              <a:rPr lang="en-US" sz="1200" dirty="0">
                <a:solidFill>
                  <a:schemeClr val="tx1"/>
                </a:solidFill>
                <a:latin typeface="Calibri" pitchFamily="34" charset="0"/>
              </a:rPr>
              <a:t>at beneficiary </a:t>
            </a:r>
            <a:r>
              <a:rPr lang="en-US" sz="1200" dirty="0" smtClean="0">
                <a:solidFill>
                  <a:schemeClr val="tx1"/>
                </a:solidFill>
                <a:latin typeface="Calibri" pitchFamily="34" charset="0"/>
              </a:rPr>
              <a:t>level</a:t>
            </a:r>
          </a:p>
          <a:p>
            <a:pPr marL="280924" lvl="2" indent="-182494" algn="just" defTabSz="618891">
              <a:lnSpc>
                <a:spcPts val="1260"/>
              </a:lnSpc>
              <a:spcAft>
                <a:spcPts val="300"/>
              </a:spcAft>
              <a:buClr>
                <a:schemeClr val="hlink"/>
              </a:buClr>
              <a:buSzPct val="85000"/>
              <a:buBlip>
                <a:blip r:embed="rId3"/>
              </a:buBlip>
              <a:defRPr/>
            </a:pPr>
            <a:r>
              <a:rPr lang="en-US" sz="1200" dirty="0" smtClean="0">
                <a:solidFill>
                  <a:schemeClr val="tx1"/>
                </a:solidFill>
                <a:latin typeface="Calibri" pitchFamily="34" charset="0"/>
              </a:rPr>
              <a:t>Tax certificates, cash payments certificates, registry services (inheritance </a:t>
            </a:r>
            <a:r>
              <a:rPr lang="en-US" sz="1200" dirty="0" err="1" smtClean="0">
                <a:solidFill>
                  <a:schemeClr val="tx1"/>
                </a:solidFill>
                <a:latin typeface="Calibri" pitchFamily="34" charset="0"/>
              </a:rPr>
              <a:t>etc</a:t>
            </a:r>
            <a:r>
              <a:rPr lang="en-US" sz="1200" dirty="0" smtClean="0">
                <a:solidFill>
                  <a:schemeClr val="tx1"/>
                </a:solidFill>
                <a:latin typeface="Calibri" pitchFamily="34" charset="0"/>
              </a:rPr>
              <a:t>) per client</a:t>
            </a:r>
            <a:endParaRPr lang="en-US" sz="1200" dirty="0">
              <a:solidFill>
                <a:schemeClr val="tx1"/>
              </a:solidFill>
              <a:latin typeface="Calibri" pitchFamily="34" charset="0"/>
            </a:endParaRPr>
          </a:p>
          <a:p>
            <a:pPr marL="280924" lvl="2" indent="-182494" algn="just" defTabSz="618891">
              <a:lnSpc>
                <a:spcPts val="1260"/>
              </a:lnSpc>
              <a:buClr>
                <a:schemeClr val="hlink"/>
              </a:buClr>
              <a:buSzPct val="85000"/>
              <a:buFontTx/>
              <a:buBlip>
                <a:blip r:embed="rId3"/>
              </a:buBlip>
              <a:defRPr/>
            </a:pPr>
            <a:endParaRPr lang="el-GR" sz="700" b="1" dirty="0">
              <a:solidFill>
                <a:srgbClr val="6E97C8"/>
              </a:solidFill>
              <a:latin typeface="Calibri" pitchFamily="34" charset="0"/>
            </a:endParaRPr>
          </a:p>
          <a:p>
            <a:pPr lvl="2" eaLnBrk="1" hangingPunct="1">
              <a:spcBef>
                <a:spcPct val="50000"/>
              </a:spcBef>
              <a:buFont typeface="Courier New" pitchFamily="49" charset="0"/>
              <a:buChar char="o"/>
            </a:pPr>
            <a:endParaRPr lang="en-US" sz="1200" dirty="0">
              <a:solidFill>
                <a:schemeClr val="tx2">
                  <a:lumMod val="85000"/>
                  <a:lumOff val="15000"/>
                </a:schemeClr>
              </a:solidFill>
              <a:latin typeface="Calibri" pitchFamily="34" charset="0"/>
            </a:endParaRPr>
          </a:p>
          <a:p>
            <a:pPr lvl="2" eaLnBrk="1" hangingPunct="1">
              <a:spcBef>
                <a:spcPct val="0"/>
              </a:spcBef>
              <a:buFont typeface="Courier New" pitchFamily="49" charset="0"/>
              <a:buNone/>
            </a:pPr>
            <a:endParaRPr lang="en-US" sz="1200" dirty="0">
              <a:latin typeface="Calibri" pitchFamily="34" charset="0"/>
            </a:endParaRPr>
          </a:p>
          <a:p>
            <a:pPr lvl="2" eaLnBrk="1" hangingPunct="1">
              <a:spcBef>
                <a:spcPct val="0"/>
              </a:spcBef>
              <a:buFont typeface="Courier New" pitchFamily="49" charset="0"/>
              <a:buNone/>
            </a:pPr>
            <a:endParaRPr lang="en-US" sz="1200" dirty="0">
              <a:latin typeface="Calibri" pitchFamily="34" charset="0"/>
            </a:endParaRPr>
          </a:p>
          <a:p>
            <a:pPr>
              <a:buFont typeface="Wingdings" pitchFamily="2" charset="2"/>
              <a:buNone/>
            </a:pPr>
            <a:endParaRPr lang="el-GR" sz="1200" dirty="0">
              <a:latin typeface="Calibri" pitchFamily="34" charset="0"/>
            </a:endParaRPr>
          </a:p>
        </p:txBody>
      </p:sp>
      <p:sp>
        <p:nvSpPr>
          <p:cNvPr id="6" name="Slide Number Placeholder 1"/>
          <p:cNvSpPr>
            <a:spLocks noGrp="1"/>
          </p:cNvSpPr>
          <p:nvPr>
            <p:ph type="sldNum" sz="quarter" idx="10"/>
          </p:nvPr>
        </p:nvSpPr>
        <p:spPr>
          <a:xfrm>
            <a:off x="6052193" y="4425616"/>
            <a:ext cx="522270" cy="228678"/>
          </a:xfrm>
        </p:spPr>
        <p:txBody>
          <a:bodyPr/>
          <a:lstStyle/>
          <a:p>
            <a:pPr>
              <a:defRPr/>
            </a:pPr>
            <a:r>
              <a:rPr lang="en-US" smtClean="0"/>
              <a:t>Page </a:t>
            </a:r>
            <a:fld id="{8B962063-370D-499A-8CAC-E720129B1768}" type="slidenum">
              <a:rPr lang="el-GR" smtClean="0"/>
              <a:pPr>
                <a:defRPr/>
              </a:pPr>
              <a:t>8</a:t>
            </a:fld>
            <a:endParaRPr lang="el-GR"/>
          </a:p>
        </p:txBody>
      </p:sp>
      <p:sp>
        <p:nvSpPr>
          <p:cNvPr id="9" name="Rectangle 2"/>
          <p:cNvSpPr txBox="1">
            <a:spLocks noChangeArrowheads="1"/>
          </p:cNvSpPr>
          <p:nvPr/>
        </p:nvSpPr>
        <p:spPr bwMode="black">
          <a:xfrm>
            <a:off x="1816026" y="-35495"/>
            <a:ext cx="4854043" cy="68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lvl1pPr algn="r" defTabSz="648288" rtl="0" eaLnBrk="0" fontAlgn="base" hangingPunct="0">
              <a:spcBef>
                <a:spcPct val="0"/>
              </a:spcBef>
              <a:spcAft>
                <a:spcPct val="0"/>
              </a:spcAft>
              <a:tabLst>
                <a:tab pos="6188647" algn="r"/>
              </a:tabLst>
              <a:defRPr sz="2200" b="1">
                <a:solidFill>
                  <a:schemeClr val="tx1">
                    <a:lumMod val="65000"/>
                    <a:lumOff val="35000"/>
                  </a:schemeClr>
                </a:solidFill>
                <a:latin typeface="Calibri" pitchFamily="34" charset="0"/>
                <a:ea typeface="+mj-ea"/>
                <a:cs typeface="Calibri" pitchFamily="34" charset="0"/>
              </a:defRPr>
            </a:lvl1pPr>
            <a:lvl2pPr algn="l" defTabSz="648288" rtl="0" eaLnBrk="0" fontAlgn="base" hangingPunct="0">
              <a:spcBef>
                <a:spcPct val="0"/>
              </a:spcBef>
              <a:spcAft>
                <a:spcPct val="0"/>
              </a:spcAft>
              <a:tabLst>
                <a:tab pos="6188647" algn="r"/>
              </a:tabLst>
              <a:defRPr sz="2100" b="1">
                <a:solidFill>
                  <a:schemeClr val="bg1"/>
                </a:solidFill>
                <a:latin typeface="Verdana" pitchFamily="34" charset="0"/>
              </a:defRPr>
            </a:lvl2pPr>
            <a:lvl3pPr algn="l" defTabSz="648288" rtl="0" eaLnBrk="0" fontAlgn="base" hangingPunct="0">
              <a:spcBef>
                <a:spcPct val="0"/>
              </a:spcBef>
              <a:spcAft>
                <a:spcPct val="0"/>
              </a:spcAft>
              <a:tabLst>
                <a:tab pos="6188647" algn="r"/>
              </a:tabLst>
              <a:defRPr sz="2100" b="1">
                <a:solidFill>
                  <a:schemeClr val="bg1"/>
                </a:solidFill>
                <a:latin typeface="Verdana" pitchFamily="34" charset="0"/>
              </a:defRPr>
            </a:lvl3pPr>
            <a:lvl4pPr algn="l" defTabSz="648288" rtl="0" eaLnBrk="0" fontAlgn="base" hangingPunct="0">
              <a:spcBef>
                <a:spcPct val="0"/>
              </a:spcBef>
              <a:spcAft>
                <a:spcPct val="0"/>
              </a:spcAft>
              <a:tabLst>
                <a:tab pos="6188647" algn="r"/>
              </a:tabLst>
              <a:defRPr sz="2100" b="1">
                <a:solidFill>
                  <a:schemeClr val="bg1"/>
                </a:solidFill>
                <a:latin typeface="Verdana" pitchFamily="34" charset="0"/>
              </a:defRPr>
            </a:lvl4pPr>
            <a:lvl5pPr algn="l" defTabSz="648288" rtl="0" eaLnBrk="0" fontAlgn="base" hangingPunct="0">
              <a:spcBef>
                <a:spcPct val="0"/>
              </a:spcBef>
              <a:spcAft>
                <a:spcPct val="0"/>
              </a:spcAft>
              <a:tabLst>
                <a:tab pos="6188647" algn="r"/>
              </a:tabLst>
              <a:defRPr sz="2100" b="1">
                <a:solidFill>
                  <a:schemeClr val="bg1"/>
                </a:solidFill>
                <a:latin typeface="Verdana" pitchFamily="34" charset="0"/>
              </a:defRPr>
            </a:lvl5pPr>
            <a:lvl6pPr marL="478735" algn="r" defTabSz="648288" rtl="0" fontAlgn="base">
              <a:spcBef>
                <a:spcPct val="0"/>
              </a:spcBef>
              <a:spcAft>
                <a:spcPct val="0"/>
              </a:spcAft>
              <a:tabLst>
                <a:tab pos="6188647" algn="r"/>
              </a:tabLst>
              <a:defRPr sz="2100" b="1">
                <a:solidFill>
                  <a:schemeClr val="bg1"/>
                </a:solidFill>
                <a:latin typeface="Verdana" pitchFamily="34" charset="0"/>
              </a:defRPr>
            </a:lvl6pPr>
            <a:lvl7pPr marL="957470" algn="r" defTabSz="648288" rtl="0" fontAlgn="base">
              <a:spcBef>
                <a:spcPct val="0"/>
              </a:spcBef>
              <a:spcAft>
                <a:spcPct val="0"/>
              </a:spcAft>
              <a:tabLst>
                <a:tab pos="6188647" algn="r"/>
              </a:tabLst>
              <a:defRPr sz="2100" b="1">
                <a:solidFill>
                  <a:schemeClr val="bg1"/>
                </a:solidFill>
                <a:latin typeface="Verdana" pitchFamily="34" charset="0"/>
              </a:defRPr>
            </a:lvl7pPr>
            <a:lvl8pPr marL="1436205" algn="r" defTabSz="648288" rtl="0" fontAlgn="base">
              <a:spcBef>
                <a:spcPct val="0"/>
              </a:spcBef>
              <a:spcAft>
                <a:spcPct val="0"/>
              </a:spcAft>
              <a:tabLst>
                <a:tab pos="6188647" algn="r"/>
              </a:tabLst>
              <a:defRPr sz="2100" b="1">
                <a:solidFill>
                  <a:schemeClr val="bg1"/>
                </a:solidFill>
                <a:latin typeface="Verdana" pitchFamily="34" charset="0"/>
              </a:defRPr>
            </a:lvl8pPr>
            <a:lvl9pPr marL="1914940" algn="r" defTabSz="648288" rtl="0" fontAlgn="base">
              <a:spcBef>
                <a:spcPct val="0"/>
              </a:spcBef>
              <a:spcAft>
                <a:spcPct val="0"/>
              </a:spcAft>
              <a:tabLst>
                <a:tab pos="6188647" algn="r"/>
              </a:tabLst>
              <a:defRPr sz="2100" b="1">
                <a:solidFill>
                  <a:schemeClr val="bg1"/>
                </a:solidFill>
                <a:latin typeface="Verdana" pitchFamily="34" charset="0"/>
              </a:defRPr>
            </a:lvl9pPr>
          </a:lstStyle>
          <a:p>
            <a:pPr eaLnBrk="1" hangingPunct="1"/>
            <a:r>
              <a:rPr lang="en-US" sz="2000" kern="0" dirty="0" smtClean="0"/>
              <a:t>HELEX’s Value Proposition</a:t>
            </a:r>
            <a:br>
              <a:rPr lang="en-US" sz="2000" kern="0" dirty="0" smtClean="0"/>
            </a:br>
            <a:r>
              <a:rPr lang="en-US" sz="2000" kern="0" dirty="0" smtClean="0"/>
              <a:t>to Members – the advantages </a:t>
            </a:r>
            <a:endParaRPr lang="el-GR" sz="2000" kern="0" dirty="0" smtClean="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7994" y="24064"/>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044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a:xfrm>
            <a:off x="6052193" y="4425616"/>
            <a:ext cx="522270" cy="228678"/>
          </a:xfrm>
        </p:spPr>
        <p:txBody>
          <a:bodyPr/>
          <a:lstStyle/>
          <a:p>
            <a:pPr>
              <a:defRPr/>
            </a:pPr>
            <a:r>
              <a:rPr lang="en-US" smtClean="0"/>
              <a:t>Page </a:t>
            </a:r>
            <a:fld id="{8B962063-370D-499A-8CAC-E720129B1768}" type="slidenum">
              <a:rPr lang="el-GR" smtClean="0"/>
              <a:pPr>
                <a:defRPr/>
              </a:pPr>
              <a:t>9</a:t>
            </a:fld>
            <a:endParaRPr lang="el-GR"/>
          </a:p>
        </p:txBody>
      </p:sp>
      <p:sp>
        <p:nvSpPr>
          <p:cNvPr id="8" name="Rectangle 2"/>
          <p:cNvSpPr txBox="1">
            <a:spLocks noChangeArrowheads="1"/>
          </p:cNvSpPr>
          <p:nvPr/>
        </p:nvSpPr>
        <p:spPr bwMode="black">
          <a:xfrm>
            <a:off x="1816026" y="-35495"/>
            <a:ext cx="4854043" cy="68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64756" tIns="32377" rIns="64756" bIns="32377" numCol="1" anchor="ctr" anchorCtr="0" compatLnSpc="1">
            <a:prstTxWarp prst="textNoShape">
              <a:avLst/>
            </a:prstTxWarp>
          </a:bodyPr>
          <a:lstStyle>
            <a:lvl1pPr algn="r" defTabSz="648288" rtl="0" eaLnBrk="0" fontAlgn="base" hangingPunct="0">
              <a:spcBef>
                <a:spcPct val="0"/>
              </a:spcBef>
              <a:spcAft>
                <a:spcPct val="0"/>
              </a:spcAft>
              <a:tabLst>
                <a:tab pos="6188647" algn="r"/>
              </a:tabLst>
              <a:defRPr sz="2200" b="1">
                <a:solidFill>
                  <a:schemeClr val="tx1">
                    <a:lumMod val="65000"/>
                    <a:lumOff val="35000"/>
                  </a:schemeClr>
                </a:solidFill>
                <a:latin typeface="Calibri" pitchFamily="34" charset="0"/>
                <a:ea typeface="+mj-ea"/>
                <a:cs typeface="Calibri" pitchFamily="34" charset="0"/>
              </a:defRPr>
            </a:lvl1pPr>
            <a:lvl2pPr algn="l" defTabSz="648288" rtl="0" eaLnBrk="0" fontAlgn="base" hangingPunct="0">
              <a:spcBef>
                <a:spcPct val="0"/>
              </a:spcBef>
              <a:spcAft>
                <a:spcPct val="0"/>
              </a:spcAft>
              <a:tabLst>
                <a:tab pos="6188647" algn="r"/>
              </a:tabLst>
              <a:defRPr sz="2100" b="1">
                <a:solidFill>
                  <a:schemeClr val="bg1"/>
                </a:solidFill>
                <a:latin typeface="Verdana" pitchFamily="34" charset="0"/>
              </a:defRPr>
            </a:lvl2pPr>
            <a:lvl3pPr algn="l" defTabSz="648288" rtl="0" eaLnBrk="0" fontAlgn="base" hangingPunct="0">
              <a:spcBef>
                <a:spcPct val="0"/>
              </a:spcBef>
              <a:spcAft>
                <a:spcPct val="0"/>
              </a:spcAft>
              <a:tabLst>
                <a:tab pos="6188647" algn="r"/>
              </a:tabLst>
              <a:defRPr sz="2100" b="1">
                <a:solidFill>
                  <a:schemeClr val="bg1"/>
                </a:solidFill>
                <a:latin typeface="Verdana" pitchFamily="34" charset="0"/>
              </a:defRPr>
            </a:lvl3pPr>
            <a:lvl4pPr algn="l" defTabSz="648288" rtl="0" eaLnBrk="0" fontAlgn="base" hangingPunct="0">
              <a:spcBef>
                <a:spcPct val="0"/>
              </a:spcBef>
              <a:spcAft>
                <a:spcPct val="0"/>
              </a:spcAft>
              <a:tabLst>
                <a:tab pos="6188647" algn="r"/>
              </a:tabLst>
              <a:defRPr sz="2100" b="1">
                <a:solidFill>
                  <a:schemeClr val="bg1"/>
                </a:solidFill>
                <a:latin typeface="Verdana" pitchFamily="34" charset="0"/>
              </a:defRPr>
            </a:lvl4pPr>
            <a:lvl5pPr algn="l" defTabSz="648288" rtl="0" eaLnBrk="0" fontAlgn="base" hangingPunct="0">
              <a:spcBef>
                <a:spcPct val="0"/>
              </a:spcBef>
              <a:spcAft>
                <a:spcPct val="0"/>
              </a:spcAft>
              <a:tabLst>
                <a:tab pos="6188647" algn="r"/>
              </a:tabLst>
              <a:defRPr sz="2100" b="1">
                <a:solidFill>
                  <a:schemeClr val="bg1"/>
                </a:solidFill>
                <a:latin typeface="Verdana" pitchFamily="34" charset="0"/>
              </a:defRPr>
            </a:lvl5pPr>
            <a:lvl6pPr marL="478735" algn="r" defTabSz="648288" rtl="0" fontAlgn="base">
              <a:spcBef>
                <a:spcPct val="0"/>
              </a:spcBef>
              <a:spcAft>
                <a:spcPct val="0"/>
              </a:spcAft>
              <a:tabLst>
                <a:tab pos="6188647" algn="r"/>
              </a:tabLst>
              <a:defRPr sz="2100" b="1">
                <a:solidFill>
                  <a:schemeClr val="bg1"/>
                </a:solidFill>
                <a:latin typeface="Verdana" pitchFamily="34" charset="0"/>
              </a:defRPr>
            </a:lvl6pPr>
            <a:lvl7pPr marL="957470" algn="r" defTabSz="648288" rtl="0" fontAlgn="base">
              <a:spcBef>
                <a:spcPct val="0"/>
              </a:spcBef>
              <a:spcAft>
                <a:spcPct val="0"/>
              </a:spcAft>
              <a:tabLst>
                <a:tab pos="6188647" algn="r"/>
              </a:tabLst>
              <a:defRPr sz="2100" b="1">
                <a:solidFill>
                  <a:schemeClr val="bg1"/>
                </a:solidFill>
                <a:latin typeface="Verdana" pitchFamily="34" charset="0"/>
              </a:defRPr>
            </a:lvl7pPr>
            <a:lvl8pPr marL="1436205" algn="r" defTabSz="648288" rtl="0" fontAlgn="base">
              <a:spcBef>
                <a:spcPct val="0"/>
              </a:spcBef>
              <a:spcAft>
                <a:spcPct val="0"/>
              </a:spcAft>
              <a:tabLst>
                <a:tab pos="6188647" algn="r"/>
              </a:tabLst>
              <a:defRPr sz="2100" b="1">
                <a:solidFill>
                  <a:schemeClr val="bg1"/>
                </a:solidFill>
                <a:latin typeface="Verdana" pitchFamily="34" charset="0"/>
              </a:defRPr>
            </a:lvl8pPr>
            <a:lvl9pPr marL="1914940" algn="r" defTabSz="648288" rtl="0" fontAlgn="base">
              <a:spcBef>
                <a:spcPct val="0"/>
              </a:spcBef>
              <a:spcAft>
                <a:spcPct val="0"/>
              </a:spcAft>
              <a:tabLst>
                <a:tab pos="6188647" algn="r"/>
              </a:tabLst>
              <a:defRPr sz="2100" b="1">
                <a:solidFill>
                  <a:schemeClr val="bg1"/>
                </a:solidFill>
                <a:latin typeface="Verdana" pitchFamily="34" charset="0"/>
              </a:defRPr>
            </a:lvl9pPr>
          </a:lstStyle>
          <a:p>
            <a:pPr eaLnBrk="1" hangingPunct="1"/>
            <a:r>
              <a:rPr lang="en-US" sz="2000" kern="0" dirty="0" smtClean="0"/>
              <a:t>HELEX’s Value Proposition</a:t>
            </a:r>
            <a:br>
              <a:rPr lang="en-US" sz="2000" kern="0" dirty="0" smtClean="0"/>
            </a:br>
            <a:r>
              <a:rPr lang="en-US" sz="2000" kern="0" dirty="0" smtClean="0"/>
              <a:t>to Members’ Clients – the advantages </a:t>
            </a:r>
            <a:endParaRPr lang="el-GR" sz="2000" kern="0" dirty="0" smtClean="0"/>
          </a:p>
        </p:txBody>
      </p:sp>
      <p:sp>
        <p:nvSpPr>
          <p:cNvPr id="9" name="Rectangle 3"/>
          <p:cNvSpPr>
            <a:spLocks noGrp="1" noChangeArrowheads="1"/>
          </p:cNvSpPr>
          <p:nvPr>
            <p:ph sz="half" idx="1"/>
          </p:nvPr>
        </p:nvSpPr>
        <p:spPr>
          <a:xfrm>
            <a:off x="45728" y="684585"/>
            <a:ext cx="6522826" cy="3744416"/>
          </a:xfrm>
        </p:spPr>
        <p:txBody>
          <a:bodyPr/>
          <a:lstStyle/>
          <a:p>
            <a:pPr>
              <a:spcBef>
                <a:spcPct val="50000"/>
              </a:spcBef>
              <a:spcAft>
                <a:spcPts val="600"/>
              </a:spcAft>
              <a:buFont typeface="Wingdings" pitchFamily="2" charset="2"/>
              <a:buNone/>
            </a:pPr>
            <a:r>
              <a:rPr lang="en-US" sz="1200" dirty="0">
                <a:solidFill>
                  <a:schemeClr val="tx2">
                    <a:lumMod val="85000"/>
                    <a:lumOff val="15000"/>
                  </a:schemeClr>
                </a:solidFill>
                <a:latin typeface="Calibri" pitchFamily="34" charset="0"/>
              </a:rPr>
              <a:t>The XNET service </a:t>
            </a:r>
            <a:r>
              <a:rPr lang="en-US" sz="1200" b="1" dirty="0" smtClean="0">
                <a:solidFill>
                  <a:srgbClr val="6E97C8"/>
                </a:solidFill>
                <a:latin typeface="Calibri" pitchFamily="34" charset="0"/>
              </a:rPr>
              <a:t>allows the Clients </a:t>
            </a:r>
            <a:r>
              <a:rPr lang="en-US" sz="1200" dirty="0">
                <a:solidFill>
                  <a:schemeClr val="tx2">
                    <a:lumMod val="85000"/>
                    <a:lumOff val="15000"/>
                  </a:schemeClr>
                </a:solidFill>
                <a:latin typeface="Calibri" pitchFamily="34" charset="0"/>
              </a:rPr>
              <a:t>of its Members </a:t>
            </a:r>
            <a:r>
              <a:rPr lang="en-US" sz="1200" dirty="0" smtClean="0">
                <a:solidFill>
                  <a:schemeClr val="tx2">
                    <a:lumMod val="85000"/>
                    <a:lumOff val="15000"/>
                  </a:schemeClr>
                </a:solidFill>
                <a:latin typeface="Calibri" pitchFamily="34" charset="0"/>
              </a:rPr>
              <a:t>to :</a:t>
            </a:r>
            <a:endParaRPr lang="en-US" sz="1200" dirty="0">
              <a:solidFill>
                <a:schemeClr val="tx2">
                  <a:lumMod val="85000"/>
                  <a:lumOff val="15000"/>
                </a:schemeClr>
              </a:solidFill>
              <a:latin typeface="Calibri" pitchFamily="34" charset="0"/>
            </a:endParaRPr>
          </a:p>
          <a:p>
            <a:pPr marL="0" indent="-182494" algn="just" defTabSz="618891">
              <a:lnSpc>
                <a:spcPts val="1260"/>
              </a:lnSpc>
              <a:spcAft>
                <a:spcPts val="300"/>
              </a:spcAft>
              <a:buSzPct val="85000"/>
              <a:buBlip>
                <a:blip r:embed="rId3"/>
              </a:buBlip>
              <a:defRPr/>
            </a:pPr>
            <a:r>
              <a:rPr lang="en-US" sz="1200" dirty="0" smtClean="0">
                <a:solidFill>
                  <a:schemeClr val="tx1"/>
                </a:solidFill>
                <a:latin typeface="Calibri" pitchFamily="34" charset="0"/>
              </a:rPr>
              <a:t>Be able to keep their </a:t>
            </a:r>
            <a:r>
              <a:rPr lang="en-US" sz="1200" b="1" dirty="0">
                <a:solidFill>
                  <a:srgbClr val="6E97C8"/>
                </a:solidFill>
                <a:latin typeface="Calibri" pitchFamily="34" charset="0"/>
              </a:rPr>
              <a:t>international portfolio in their single DSS </a:t>
            </a:r>
            <a:r>
              <a:rPr lang="en-US" sz="1200" b="1" dirty="0" smtClean="0">
                <a:solidFill>
                  <a:srgbClr val="6E97C8"/>
                </a:solidFill>
                <a:latin typeface="Calibri" pitchFamily="34" charset="0"/>
              </a:rPr>
              <a:t>Investor Account </a:t>
            </a:r>
            <a:r>
              <a:rPr lang="en-US" sz="1200" b="1" dirty="0">
                <a:solidFill>
                  <a:srgbClr val="6E97C8"/>
                </a:solidFill>
                <a:latin typeface="Calibri" pitchFamily="34" charset="0"/>
              </a:rPr>
              <a:t>under their name </a:t>
            </a:r>
          </a:p>
          <a:p>
            <a:pPr marL="0" indent="-182494" algn="just" defTabSz="618891">
              <a:lnSpc>
                <a:spcPts val="1260"/>
              </a:lnSpc>
              <a:spcAft>
                <a:spcPts val="300"/>
              </a:spcAft>
              <a:buSzPct val="85000"/>
              <a:buBlip>
                <a:blip r:embed="rId3"/>
              </a:buBlip>
              <a:defRPr/>
            </a:pPr>
            <a:r>
              <a:rPr lang="en-US" sz="1200" dirty="0" smtClean="0">
                <a:solidFill>
                  <a:schemeClr val="tx1"/>
                </a:solidFill>
                <a:latin typeface="Calibri" pitchFamily="34" charset="0"/>
              </a:rPr>
              <a:t>Have the </a:t>
            </a:r>
            <a:r>
              <a:rPr lang="en-US" sz="1200" b="1" dirty="0">
                <a:solidFill>
                  <a:srgbClr val="6E97C8"/>
                </a:solidFill>
                <a:latin typeface="Calibri" pitchFamily="34" charset="0"/>
              </a:rPr>
              <a:t>choice to use </a:t>
            </a:r>
            <a:r>
              <a:rPr lang="en-US" sz="1200" b="1" dirty="0" smtClean="0">
                <a:solidFill>
                  <a:srgbClr val="6E97C8"/>
                </a:solidFill>
                <a:latin typeface="Calibri" pitchFamily="34" charset="0"/>
              </a:rPr>
              <a:t>:</a:t>
            </a:r>
            <a:endParaRPr lang="en-US" sz="1200" b="1" dirty="0">
              <a:solidFill>
                <a:srgbClr val="6E97C8"/>
              </a:solidFill>
              <a:latin typeface="Calibri" pitchFamily="34" charset="0"/>
            </a:endParaRPr>
          </a:p>
          <a:p>
            <a:pPr marL="282586" lvl="1" indent="-182494" algn="just" defTabSz="618891">
              <a:lnSpc>
                <a:spcPts val="1260"/>
              </a:lnSpc>
              <a:spcAft>
                <a:spcPts val="300"/>
              </a:spcAft>
              <a:buSzPct val="85000"/>
              <a:buBlip>
                <a:blip r:embed="rId3"/>
              </a:buBlip>
              <a:defRPr/>
            </a:pPr>
            <a:r>
              <a:rPr lang="en-US" sz="1200" b="1" dirty="0">
                <a:solidFill>
                  <a:schemeClr val="tx1"/>
                </a:solidFill>
                <a:latin typeface="Calibri" pitchFamily="34" charset="0"/>
              </a:rPr>
              <a:t>O</a:t>
            </a:r>
            <a:r>
              <a:rPr lang="en-US" sz="1200" b="1" dirty="0" smtClean="0">
                <a:solidFill>
                  <a:schemeClr val="tx1"/>
                </a:solidFill>
                <a:latin typeface="Calibri" pitchFamily="34" charset="0"/>
              </a:rPr>
              <a:t>ne or more account servicers</a:t>
            </a:r>
            <a:r>
              <a:rPr lang="en-US" sz="1200" dirty="0" smtClean="0">
                <a:solidFill>
                  <a:schemeClr val="tx1"/>
                </a:solidFill>
                <a:latin typeface="Calibri" pitchFamily="34" charset="0"/>
              </a:rPr>
              <a:t> for trading or custody</a:t>
            </a:r>
          </a:p>
          <a:p>
            <a:pPr marL="282586" lvl="1" indent="-182494" algn="just" defTabSz="618891">
              <a:lnSpc>
                <a:spcPts val="1260"/>
              </a:lnSpc>
              <a:spcAft>
                <a:spcPts val="300"/>
              </a:spcAft>
              <a:buSzPct val="85000"/>
              <a:buBlip>
                <a:blip r:embed="rId3"/>
              </a:buBlip>
              <a:defRPr/>
            </a:pPr>
            <a:r>
              <a:rPr lang="en-US" sz="1200" b="1" dirty="0" smtClean="0">
                <a:solidFill>
                  <a:schemeClr val="tx1"/>
                </a:solidFill>
                <a:latin typeface="Calibri" pitchFamily="34" charset="0"/>
              </a:rPr>
              <a:t>Switch their account servicer</a:t>
            </a:r>
            <a:r>
              <a:rPr lang="en-US" sz="1200" dirty="0" smtClean="0">
                <a:solidFill>
                  <a:schemeClr val="tx1"/>
                </a:solidFill>
                <a:latin typeface="Calibri" pitchFamily="34" charset="0"/>
              </a:rPr>
              <a:t> for a part or the whole of their portfolio within minutes</a:t>
            </a:r>
            <a:endParaRPr lang="el-GR" sz="1200" dirty="0">
              <a:solidFill>
                <a:schemeClr val="tx1"/>
              </a:solidFill>
              <a:latin typeface="Calibri" pitchFamily="34" charset="0"/>
            </a:endParaRPr>
          </a:p>
          <a:p>
            <a:pPr marL="0" indent="-182494" algn="just" defTabSz="618891">
              <a:lnSpc>
                <a:spcPts val="1260"/>
              </a:lnSpc>
              <a:spcAft>
                <a:spcPts val="300"/>
              </a:spcAft>
              <a:buSzPct val="85000"/>
              <a:buBlip>
                <a:blip r:embed="rId3"/>
              </a:buBlip>
              <a:defRPr/>
            </a:pPr>
            <a:r>
              <a:rPr lang="en-US" sz="1200" dirty="0" smtClean="0">
                <a:solidFill>
                  <a:schemeClr val="tx1"/>
                </a:solidFill>
                <a:latin typeface="Calibri" pitchFamily="34" charset="0"/>
              </a:rPr>
              <a:t>Enjoy </a:t>
            </a:r>
            <a:r>
              <a:rPr lang="en-US" sz="1200" b="1" dirty="0">
                <a:solidFill>
                  <a:srgbClr val="6E97C8"/>
                </a:solidFill>
                <a:latin typeface="Calibri" pitchFamily="34" charset="0"/>
              </a:rPr>
              <a:t>competitive pricing </a:t>
            </a:r>
            <a:r>
              <a:rPr lang="en-US" sz="1200" dirty="0" smtClean="0">
                <a:solidFill>
                  <a:schemeClr val="tx1"/>
                </a:solidFill>
                <a:latin typeface="Calibri" pitchFamily="34" charset="0"/>
              </a:rPr>
              <a:t>from their service providers</a:t>
            </a:r>
            <a:endParaRPr lang="en-US" sz="1200" b="1" dirty="0">
              <a:solidFill>
                <a:schemeClr val="tx1"/>
              </a:solidFill>
              <a:latin typeface="Calibri" pitchFamily="34" charset="0"/>
            </a:endParaRPr>
          </a:p>
          <a:p>
            <a:pPr marL="0" lvl="1" indent="-182494" algn="just" defTabSz="618891">
              <a:lnSpc>
                <a:spcPts val="1260"/>
              </a:lnSpc>
              <a:spcAft>
                <a:spcPts val="300"/>
              </a:spcAft>
              <a:buClr>
                <a:schemeClr val="hlink"/>
              </a:buClr>
              <a:buSzPct val="85000"/>
              <a:buBlip>
                <a:blip r:embed="rId3"/>
              </a:buBlip>
              <a:defRPr/>
            </a:pPr>
            <a:r>
              <a:rPr lang="en-US" sz="1200" dirty="0" smtClean="0">
                <a:solidFill>
                  <a:schemeClr val="tx1"/>
                </a:solidFill>
                <a:latin typeface="Calibri" pitchFamily="34" charset="0"/>
              </a:rPr>
              <a:t>Increased </a:t>
            </a:r>
            <a:r>
              <a:rPr lang="en-US" sz="1200" b="1" dirty="0">
                <a:solidFill>
                  <a:srgbClr val="6E97C8"/>
                </a:solidFill>
                <a:latin typeface="Calibri" pitchFamily="34" charset="0"/>
                <a:ea typeface="+mn-ea"/>
                <a:cs typeface="+mn-cs"/>
              </a:rPr>
              <a:t>security and monitoring </a:t>
            </a:r>
            <a:r>
              <a:rPr lang="en-US" sz="1200" dirty="0" smtClean="0">
                <a:solidFill>
                  <a:schemeClr val="tx1"/>
                </a:solidFill>
                <a:latin typeface="Calibri" pitchFamily="34" charset="0"/>
              </a:rPr>
              <a:t>:</a:t>
            </a:r>
          </a:p>
          <a:p>
            <a:pPr marL="280924" lvl="2" indent="-182494" algn="just" defTabSz="618891">
              <a:lnSpc>
                <a:spcPts val="1260"/>
              </a:lnSpc>
              <a:spcAft>
                <a:spcPts val="300"/>
              </a:spcAft>
              <a:buClr>
                <a:schemeClr val="hlink"/>
              </a:buClr>
              <a:buSzPct val="85000"/>
              <a:buBlip>
                <a:blip r:embed="rId3"/>
              </a:buBlip>
              <a:defRPr/>
            </a:pPr>
            <a:r>
              <a:rPr lang="en-US" sz="1200" b="1" dirty="0">
                <a:solidFill>
                  <a:schemeClr val="tx1"/>
                </a:solidFill>
                <a:latin typeface="Calibri" pitchFamily="34" charset="0"/>
              </a:rPr>
              <a:t>Avoid the legal uncertainty </a:t>
            </a:r>
            <a:r>
              <a:rPr lang="en-US" sz="1200" dirty="0">
                <a:solidFill>
                  <a:schemeClr val="tx1"/>
                </a:solidFill>
                <a:latin typeface="Calibri" pitchFamily="34" charset="0"/>
              </a:rPr>
              <a:t>and the risk of default of intermediaries (e.g. MF Global case)</a:t>
            </a:r>
          </a:p>
          <a:p>
            <a:pPr marL="280924" lvl="2" indent="-182494" algn="just" defTabSz="618891">
              <a:lnSpc>
                <a:spcPts val="1260"/>
              </a:lnSpc>
              <a:spcAft>
                <a:spcPts val="300"/>
              </a:spcAft>
              <a:buClr>
                <a:schemeClr val="hlink"/>
              </a:buClr>
              <a:buSzPct val="85000"/>
              <a:buBlip>
                <a:blip r:embed="rId3"/>
              </a:buBlip>
              <a:defRPr/>
            </a:pPr>
            <a:r>
              <a:rPr lang="en-US" sz="1200" b="1" dirty="0" smtClean="0">
                <a:solidFill>
                  <a:schemeClr val="tx1"/>
                </a:solidFill>
                <a:latin typeface="Calibri" pitchFamily="34" charset="0"/>
              </a:rPr>
              <a:t>Ability </a:t>
            </a:r>
            <a:r>
              <a:rPr lang="en-US" sz="1200" b="1" dirty="0">
                <a:solidFill>
                  <a:schemeClr val="tx1"/>
                </a:solidFill>
                <a:latin typeface="Calibri" pitchFamily="34" charset="0"/>
              </a:rPr>
              <a:t>to </a:t>
            </a:r>
            <a:r>
              <a:rPr lang="en-US" sz="1200" b="1" dirty="0" smtClean="0">
                <a:solidFill>
                  <a:schemeClr val="tx1"/>
                </a:solidFill>
                <a:latin typeface="Calibri" pitchFamily="34" charset="0"/>
              </a:rPr>
              <a:t>directly monitor their </a:t>
            </a:r>
            <a:r>
              <a:rPr lang="en-US" sz="1200" b="1" dirty="0">
                <a:solidFill>
                  <a:schemeClr val="tx1"/>
                </a:solidFill>
                <a:latin typeface="Calibri" pitchFamily="34" charset="0"/>
              </a:rPr>
              <a:t>Investor Account </a:t>
            </a:r>
            <a:r>
              <a:rPr lang="en-US" sz="1200" dirty="0" smtClean="0">
                <a:solidFill>
                  <a:schemeClr val="tx1"/>
                </a:solidFill>
                <a:latin typeface="Calibri" pitchFamily="34" charset="0"/>
              </a:rPr>
              <a:t>through </a:t>
            </a:r>
          </a:p>
          <a:p>
            <a:pPr marL="606730" lvl="3" indent="-182494" algn="just" defTabSz="618891">
              <a:lnSpc>
                <a:spcPts val="1260"/>
              </a:lnSpc>
              <a:spcAft>
                <a:spcPts val="300"/>
              </a:spcAft>
              <a:buClr>
                <a:schemeClr val="hlink"/>
              </a:buClr>
              <a:buSzPct val="85000"/>
              <a:buBlip>
                <a:blip r:embed="rId3"/>
              </a:buBlip>
              <a:defRPr/>
            </a:pPr>
            <a:r>
              <a:rPr lang="en-US" sz="1100" b="1" dirty="0" err="1" smtClean="0">
                <a:solidFill>
                  <a:schemeClr val="tx1"/>
                </a:solidFill>
                <a:latin typeface="Calibri" pitchFamily="34" charset="0"/>
              </a:rPr>
              <a:t>AxiaSMS</a:t>
            </a:r>
            <a:r>
              <a:rPr lang="en-US" sz="1100" dirty="0" smtClean="0">
                <a:solidFill>
                  <a:schemeClr val="tx1"/>
                </a:solidFill>
                <a:latin typeface="Calibri" pitchFamily="34" charset="0"/>
              </a:rPr>
              <a:t> alerts (via SMS and or e-mail) of HELEX through the Members/Operators</a:t>
            </a:r>
          </a:p>
          <a:p>
            <a:pPr marL="606730" lvl="3" indent="-182494" algn="just" defTabSz="618891">
              <a:lnSpc>
                <a:spcPts val="1260"/>
              </a:lnSpc>
              <a:spcAft>
                <a:spcPts val="300"/>
              </a:spcAft>
              <a:buClr>
                <a:schemeClr val="hlink"/>
              </a:buClr>
              <a:buSzPct val="85000"/>
              <a:buBlip>
                <a:blip r:embed="rId3"/>
              </a:buBlip>
              <a:defRPr/>
            </a:pPr>
            <a:r>
              <a:rPr lang="en-US" sz="1100" b="1" dirty="0" err="1" smtClean="0">
                <a:solidFill>
                  <a:schemeClr val="tx1"/>
                </a:solidFill>
                <a:latin typeface="Calibri" pitchFamily="34" charset="0"/>
              </a:rPr>
              <a:t>AxiaWeb</a:t>
            </a:r>
            <a:r>
              <a:rPr lang="en-US" sz="1100" dirty="0" smtClean="0">
                <a:solidFill>
                  <a:schemeClr val="tx1"/>
                </a:solidFill>
                <a:latin typeface="Calibri" pitchFamily="34" charset="0"/>
              </a:rPr>
              <a:t> service of HELEX</a:t>
            </a:r>
            <a:endParaRPr lang="el-GR" sz="1100" dirty="0">
              <a:solidFill>
                <a:schemeClr val="tx1"/>
              </a:solidFill>
              <a:latin typeface="Calibri" pitchFamily="34" charset="0"/>
            </a:endParaRPr>
          </a:p>
          <a:p>
            <a:pPr marL="280924" lvl="2" indent="-182494" algn="just" defTabSz="618891">
              <a:lnSpc>
                <a:spcPts val="1260"/>
              </a:lnSpc>
              <a:spcAft>
                <a:spcPts val="300"/>
              </a:spcAft>
              <a:buClr>
                <a:schemeClr val="hlink"/>
              </a:buClr>
              <a:buSzPct val="85000"/>
              <a:buBlip>
                <a:blip r:embed="rId3"/>
              </a:buBlip>
              <a:defRPr/>
            </a:pPr>
            <a:r>
              <a:rPr lang="en-US" sz="1200" dirty="0" smtClean="0">
                <a:solidFill>
                  <a:schemeClr val="tx1"/>
                </a:solidFill>
                <a:latin typeface="Calibri" pitchFamily="34" charset="0"/>
              </a:rPr>
              <a:t>Ability to </a:t>
            </a:r>
            <a:r>
              <a:rPr lang="en-US" sz="1200" b="1" dirty="0">
                <a:solidFill>
                  <a:srgbClr val="6E97C8"/>
                </a:solidFill>
                <a:latin typeface="Calibri" pitchFamily="34" charset="0"/>
                <a:ea typeface="+mn-ea"/>
                <a:cs typeface="+mn-cs"/>
              </a:rPr>
              <a:t>re-use easily their whole portfolio </a:t>
            </a:r>
            <a:r>
              <a:rPr lang="en-US" sz="1200" dirty="0" smtClean="0">
                <a:solidFill>
                  <a:schemeClr val="tx1"/>
                </a:solidFill>
                <a:latin typeface="Calibri" pitchFamily="34" charset="0"/>
              </a:rPr>
              <a:t>for</a:t>
            </a:r>
          </a:p>
          <a:p>
            <a:pPr marL="606730" lvl="3" indent="-182494" algn="just" defTabSz="618891">
              <a:lnSpc>
                <a:spcPts val="1260"/>
              </a:lnSpc>
              <a:spcAft>
                <a:spcPts val="300"/>
              </a:spcAft>
              <a:buClr>
                <a:schemeClr val="hlink"/>
              </a:buClr>
              <a:buSzPct val="85000"/>
              <a:buBlip>
                <a:blip r:embed="rId3"/>
              </a:buBlip>
              <a:defRPr/>
            </a:pPr>
            <a:r>
              <a:rPr lang="en-US" sz="1000" dirty="0" smtClean="0">
                <a:solidFill>
                  <a:schemeClr val="tx1"/>
                </a:solidFill>
                <a:latin typeface="Calibri" pitchFamily="34" charset="0"/>
              </a:rPr>
              <a:t>Constitution of </a:t>
            </a:r>
            <a:r>
              <a:rPr lang="en-US" sz="1000" b="1" dirty="0" smtClean="0">
                <a:solidFill>
                  <a:schemeClr val="tx1"/>
                </a:solidFill>
                <a:latin typeface="Calibri" pitchFamily="34" charset="0"/>
              </a:rPr>
              <a:t>collaterals</a:t>
            </a:r>
          </a:p>
          <a:p>
            <a:pPr marL="606730" lvl="3" indent="-182494" algn="just" defTabSz="618891">
              <a:lnSpc>
                <a:spcPts val="1260"/>
              </a:lnSpc>
              <a:spcAft>
                <a:spcPts val="300"/>
              </a:spcAft>
              <a:buClr>
                <a:schemeClr val="hlink"/>
              </a:buClr>
              <a:buSzPct val="85000"/>
              <a:buBlip>
                <a:blip r:embed="rId3"/>
              </a:buBlip>
              <a:defRPr/>
            </a:pPr>
            <a:r>
              <a:rPr lang="en-US" sz="1000" dirty="0" smtClean="0">
                <a:solidFill>
                  <a:schemeClr val="tx1"/>
                </a:solidFill>
                <a:latin typeface="Calibri" pitchFamily="34" charset="0"/>
              </a:rPr>
              <a:t>Use of </a:t>
            </a:r>
            <a:r>
              <a:rPr lang="en-US" sz="1000" b="1" dirty="0" smtClean="0">
                <a:solidFill>
                  <a:schemeClr val="tx1"/>
                </a:solidFill>
                <a:latin typeface="Calibri" pitchFamily="34" charset="0"/>
              </a:rPr>
              <a:t>margin trading </a:t>
            </a:r>
            <a:r>
              <a:rPr lang="en-US" sz="1000" dirty="0" smtClean="0">
                <a:solidFill>
                  <a:schemeClr val="tx1"/>
                </a:solidFill>
                <a:latin typeface="Calibri" pitchFamily="34" charset="0"/>
              </a:rPr>
              <a:t>in the securities market</a:t>
            </a:r>
          </a:p>
          <a:p>
            <a:pPr marL="606730" lvl="3" indent="-182494" algn="just" defTabSz="618891">
              <a:lnSpc>
                <a:spcPts val="1260"/>
              </a:lnSpc>
              <a:spcAft>
                <a:spcPts val="300"/>
              </a:spcAft>
              <a:buClr>
                <a:schemeClr val="hlink"/>
              </a:buClr>
              <a:buSzPct val="85000"/>
              <a:buBlip>
                <a:blip r:embed="rId3"/>
              </a:buBlip>
              <a:defRPr/>
            </a:pPr>
            <a:r>
              <a:rPr lang="en-US" sz="1000" dirty="0" smtClean="0">
                <a:solidFill>
                  <a:schemeClr val="tx1"/>
                </a:solidFill>
                <a:latin typeface="Calibri" pitchFamily="34" charset="0"/>
              </a:rPr>
              <a:t>Use of </a:t>
            </a:r>
            <a:r>
              <a:rPr lang="en-US" sz="1000" b="1" dirty="0" smtClean="0">
                <a:solidFill>
                  <a:schemeClr val="tx1"/>
                </a:solidFill>
                <a:latin typeface="Calibri" pitchFamily="34" charset="0"/>
              </a:rPr>
              <a:t>margin for derivatives  </a:t>
            </a:r>
            <a:r>
              <a:rPr lang="en-US" sz="1000" dirty="0" smtClean="0">
                <a:solidFill>
                  <a:schemeClr val="tx1"/>
                </a:solidFill>
                <a:latin typeface="Calibri" pitchFamily="34" charset="0"/>
              </a:rPr>
              <a:t>with appropriate haircuts</a:t>
            </a:r>
            <a:endParaRPr lang="el-GR" sz="1000" dirty="0">
              <a:solidFill>
                <a:schemeClr val="tx1"/>
              </a:solidFill>
              <a:latin typeface="Calibri" pitchFamily="34" charset="0"/>
            </a:endParaRPr>
          </a:p>
          <a:p>
            <a:pPr marL="280924" lvl="2" indent="-182494" algn="just" defTabSz="618891">
              <a:lnSpc>
                <a:spcPts val="1260"/>
              </a:lnSpc>
              <a:spcAft>
                <a:spcPts val="300"/>
              </a:spcAft>
              <a:buClr>
                <a:schemeClr val="hlink"/>
              </a:buClr>
              <a:buSzPct val="85000"/>
              <a:buBlip>
                <a:blip r:embed="rId3"/>
              </a:buBlip>
              <a:defRPr/>
            </a:pPr>
            <a:endParaRPr lang="en-US" sz="1200" dirty="0">
              <a:solidFill>
                <a:schemeClr val="tx1"/>
              </a:solidFill>
              <a:latin typeface="Calibri" pitchFamily="34" charset="0"/>
            </a:endParaRPr>
          </a:p>
          <a:p>
            <a:pPr marL="280924" lvl="2" indent="-182494" algn="just" defTabSz="618891">
              <a:lnSpc>
                <a:spcPts val="1260"/>
              </a:lnSpc>
              <a:buClr>
                <a:schemeClr val="hlink"/>
              </a:buClr>
              <a:buSzPct val="85000"/>
              <a:buFontTx/>
              <a:buBlip>
                <a:blip r:embed="rId3"/>
              </a:buBlip>
              <a:defRPr/>
            </a:pPr>
            <a:endParaRPr lang="el-GR" sz="700" b="1" dirty="0">
              <a:solidFill>
                <a:srgbClr val="6E97C8"/>
              </a:solidFill>
              <a:latin typeface="Calibri" pitchFamily="34" charset="0"/>
            </a:endParaRPr>
          </a:p>
          <a:p>
            <a:pPr lvl="2" eaLnBrk="1" hangingPunct="1">
              <a:spcBef>
                <a:spcPct val="50000"/>
              </a:spcBef>
              <a:buFont typeface="Courier New" pitchFamily="49" charset="0"/>
              <a:buChar char="o"/>
            </a:pPr>
            <a:endParaRPr lang="en-US" sz="1200" dirty="0">
              <a:solidFill>
                <a:schemeClr val="tx2">
                  <a:lumMod val="85000"/>
                  <a:lumOff val="15000"/>
                </a:schemeClr>
              </a:solidFill>
              <a:latin typeface="Calibri" pitchFamily="34" charset="0"/>
            </a:endParaRPr>
          </a:p>
          <a:p>
            <a:pPr lvl="2" eaLnBrk="1" hangingPunct="1">
              <a:spcBef>
                <a:spcPct val="0"/>
              </a:spcBef>
              <a:buFont typeface="Courier New" pitchFamily="49" charset="0"/>
              <a:buNone/>
            </a:pPr>
            <a:endParaRPr lang="en-US" sz="1200" dirty="0">
              <a:latin typeface="Calibri" pitchFamily="34" charset="0"/>
            </a:endParaRPr>
          </a:p>
          <a:p>
            <a:pPr lvl="2" eaLnBrk="1" hangingPunct="1">
              <a:spcBef>
                <a:spcPct val="0"/>
              </a:spcBef>
              <a:buFont typeface="Courier New" pitchFamily="49" charset="0"/>
              <a:buNone/>
            </a:pPr>
            <a:endParaRPr lang="en-US" sz="1200" dirty="0">
              <a:latin typeface="Calibri" pitchFamily="34" charset="0"/>
            </a:endParaRPr>
          </a:p>
          <a:p>
            <a:pPr>
              <a:buFont typeface="Wingdings" pitchFamily="2" charset="2"/>
              <a:buNone/>
            </a:pPr>
            <a:endParaRPr lang="el-GR" sz="1200" dirty="0">
              <a:latin typeface="Calibri" pitchFamily="34" charset="0"/>
            </a:endParaRPr>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7994" y="24064"/>
            <a:ext cx="86518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0116976"/>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0_05_25_HELEX_IR_Presentation__EN">
  <a:themeElements>
    <a:clrScheme name="2010_05_25_HELEX_IR_Presentation_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010_05_25_HELEX_IR_Presentation__E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619125" rtl="0" eaLnBrk="1" fontAlgn="base" latinLnBrk="0" hangingPunct="1">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619125" rtl="0" eaLnBrk="1" fontAlgn="base" latinLnBrk="0" hangingPunct="1">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010_05_25_HELEX_IR_Presentation_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010_05_25_HELEX_IR_Presentation_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010_05_25_HELEX_IR_Presentation_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010_05_25_HELEX_IR_Presentation_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010_05_25_HELEX_IR_Presentation_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010_05_25_HELEX_IR_Presentation_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010_05_25_HELEX_IR_Presentation__E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010_05_25_HELEX_IR_Presentation_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010_05_25_HELEX_IR_Presentation_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010_05_25_HELEX_IR_Presentation_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010_05_25_HELEX_IR_Presentation_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010_05_25_HELEX_IR_Presentation_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2010_05_25_HELEX_IR_Presentation__EN</Template>
  <TotalTime>26110</TotalTime>
  <Words>1454</Words>
  <Application>Microsoft Office PowerPoint</Application>
  <PresentationFormat>Custom</PresentationFormat>
  <Paragraphs>297</Paragraphs>
  <Slides>13</Slides>
  <Notes>13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13</vt:i4>
      </vt:variant>
    </vt:vector>
  </HeadingPairs>
  <TitlesOfParts>
    <vt:vector size="16" baseType="lpstr">
      <vt:lpstr>2010_05_25_HELEX_IR_Presentation__EN</vt:lpstr>
      <vt:lpstr>Photo Editor Photo</vt:lpstr>
      <vt:lpstr>Bitmap Image</vt:lpstr>
      <vt:lpstr>PowerPoint Presentation</vt:lpstr>
      <vt:lpstr>Agenda</vt:lpstr>
      <vt:lpstr>What is the structure of HELEX Group</vt:lpstr>
      <vt:lpstr>The added value of the  Direct Holding structure </vt:lpstr>
      <vt:lpstr>How HELEX reads the challenges ahead</vt:lpstr>
      <vt:lpstr>HELEX’s  Business Proposition: Integrated Access to world markets </vt:lpstr>
      <vt:lpstr>XNET Suite of Services </vt:lpstr>
      <vt:lpstr>PowerPoint Presentation</vt:lpstr>
      <vt:lpstr>PowerPoint Presentation</vt:lpstr>
      <vt:lpstr>XNET Market Coverage</vt:lpstr>
      <vt:lpstr>PowerPoint Presentation</vt:lpstr>
      <vt:lpstr>Useful Links</vt:lpstr>
      <vt:lpstr>Contact Info</vt:lpstr>
    </vt:vector>
  </TitlesOfParts>
  <Company>CSD 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&lt;Presentation title&gt;</dc:title>
  <dc:creator>HELEX Group</dc:creator>
  <cp:lastModifiedBy>Porfyris, Nikolaos</cp:lastModifiedBy>
  <cp:revision>1289</cp:revision>
  <cp:lastPrinted>2013-02-22T11:19:39Z</cp:lastPrinted>
  <dcterms:created xsi:type="dcterms:W3CDTF">2010-06-01T07:40:50Z</dcterms:created>
  <dcterms:modified xsi:type="dcterms:W3CDTF">2013-05-27T12:37:49Z</dcterms:modified>
</cp:coreProperties>
</file>