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Override5.xml" ContentType="application/vnd.openxmlformats-officedocument.themeOverride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Override8.xml" ContentType="application/vnd.openxmlformats-officedocument.themeOverrid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Override6.xml" ContentType="application/vnd.openxmlformats-officedocument.themeOverride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Default Extension="jpeg" ContentType="image/jpeg"/>
  <Override PartName="/ppt/theme/themeOverride4.xml" ContentType="application/vnd.openxmlformats-officedocument.themeOverride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Override2.xml" ContentType="application/vnd.openxmlformats-officedocument.themeOverride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theme/themeOverride9.xml" ContentType="application/vnd.openxmlformats-officedocument.themeOverr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Override7.xml" ContentType="application/vnd.openxmlformats-officedocument.themeOverride+xml"/>
  <Override PartName="/ppt/slideLayouts/slideLayout4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Override3.xml" ContentType="application/vnd.openxmlformats-officedocument.themeOverride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85" r:id="rId5"/>
    <p:sldMasterId id="2147483698" r:id="rId6"/>
  </p:sldMasterIdLst>
  <p:notesMasterIdLst>
    <p:notesMasterId r:id="rId22"/>
  </p:notesMasterIdLst>
  <p:handoutMasterIdLst>
    <p:handoutMasterId r:id="rId23"/>
  </p:handoutMasterIdLst>
  <p:sldIdLst>
    <p:sldId id="256" r:id="rId7"/>
    <p:sldId id="274" r:id="rId8"/>
    <p:sldId id="270" r:id="rId9"/>
    <p:sldId id="267" r:id="rId10"/>
    <p:sldId id="265" r:id="rId11"/>
    <p:sldId id="257" r:id="rId12"/>
    <p:sldId id="272" r:id="rId13"/>
    <p:sldId id="269" r:id="rId14"/>
    <p:sldId id="273" r:id="rId15"/>
    <p:sldId id="275" r:id="rId16"/>
    <p:sldId id="282" r:id="rId17"/>
    <p:sldId id="283" r:id="rId18"/>
    <p:sldId id="284" r:id="rId19"/>
    <p:sldId id="285" r:id="rId20"/>
    <p:sldId id="279" r:id="rId21"/>
  </p:sldIdLst>
  <p:sldSz cx="9144000" cy="6858000" type="screen4x3"/>
  <p:notesSz cx="6858000" cy="9144000"/>
  <p:defaultTextStyle>
    <a:defPPr>
      <a:defRPr lang="en-US"/>
    </a:defPPr>
    <a:lvl1pPr marL="0" algn="l" defTabSz="41901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19015" algn="l" defTabSz="41901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38029" algn="l" defTabSz="41901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57044" algn="l" defTabSz="41901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676059" algn="l" defTabSz="41901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095073" algn="l" defTabSz="41901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14088" algn="l" defTabSz="41901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2933103" algn="l" defTabSz="41901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352117" algn="l" defTabSz="41901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2B45"/>
    <a:srgbClr val="B6CBDC"/>
    <a:srgbClr val="B3E2FF"/>
    <a:srgbClr val="5FBAD0"/>
    <a:srgbClr val="0095BD"/>
    <a:srgbClr val="BED600"/>
    <a:srgbClr val="F2F2F2"/>
    <a:srgbClr val="CCCCCC"/>
    <a:srgbClr val="000000"/>
    <a:srgbClr val="AA153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8" autoAdjust="0"/>
    <p:restoredTop sz="94660"/>
  </p:normalViewPr>
  <p:slideViewPr>
    <p:cSldViewPr snapToGrid="0">
      <p:cViewPr>
        <p:scale>
          <a:sx n="100" d="100"/>
          <a:sy n="100" d="100"/>
        </p:scale>
        <p:origin x="-744" y="264"/>
      </p:cViewPr>
      <p:guideLst>
        <p:guide orient="horz" pos="4599"/>
        <p:guide orient="horz" pos="2159"/>
        <p:guide orient="horz" pos="4787"/>
        <p:guide orient="horz" pos="-382"/>
        <p:guide orient="horz" pos="5123"/>
        <p:guide orient="horz" pos="1188"/>
        <p:guide pos="4850"/>
        <p:guide pos="7863"/>
        <p:guide pos="2913"/>
        <p:guide pos="-2089"/>
        <p:guide pos="3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6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7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8.xlsx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9.xlsx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rgbClr val="002B45"/>
              </a:solidFill>
            </c:spPr>
          </c:dPt>
          <c:dPt>
            <c:idx val="1"/>
            <c:spPr>
              <a:solidFill>
                <a:srgbClr val="A8A9AD"/>
              </a:solidFill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0.8</c:v>
                </c:pt>
              </c:numCache>
            </c:numRef>
          </c:val>
        </c:ser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rgbClr val="002B45"/>
              </a:solidFill>
              <a:ln>
                <a:noFill/>
              </a:ln>
            </c:spPr>
          </c:dPt>
          <c:dPt>
            <c:idx val="1"/>
            <c:spPr>
              <a:solidFill>
                <a:srgbClr val="0094B3"/>
              </a:solidFill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1.9000000000000001</c:v>
                </c:pt>
              </c:numCache>
            </c:numRef>
          </c:val>
        </c:ser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rgbClr val="002B45"/>
              </a:solidFill>
              <a:ln>
                <a:noFill/>
              </a:ln>
            </c:spPr>
          </c:dPt>
          <c:dPt>
            <c:idx val="1"/>
            <c:spPr>
              <a:solidFill>
                <a:srgbClr val="66BC29"/>
              </a:solidFill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4</c:v>
                </c:pt>
              </c:numCache>
            </c:numRef>
          </c:val>
        </c:ser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rgbClr val="002B45"/>
              </a:solidFill>
            </c:spPr>
          </c:dPt>
          <c:dPt>
            <c:idx val="1"/>
            <c:spPr>
              <a:solidFill>
                <a:srgbClr val="FFA200"/>
              </a:solidFill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1.2</c:v>
                </c:pt>
              </c:numCache>
            </c:numRef>
          </c:val>
        </c:ser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rgbClr val="002B45"/>
              </a:solidFill>
            </c:spPr>
          </c:dPt>
          <c:dPt>
            <c:idx val="1"/>
            <c:spPr>
              <a:solidFill>
                <a:srgbClr val="5F6062"/>
              </a:solidFill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rgbClr val="002B45"/>
              </a:solidFill>
            </c:spPr>
          </c:dPt>
          <c:dPt>
            <c:idx val="1"/>
            <c:spPr>
              <a:solidFill>
                <a:srgbClr val="BED600"/>
              </a:solidFill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2.2000000000000002</c:v>
                </c:pt>
              </c:numCache>
            </c:numRef>
          </c:val>
        </c:ser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lrMapOvr bg1="lt1" tx1="dk1" bg2="lt2" tx2="dk2" accent1="accent1" accent2="accent2" accent3="accent3" accent4="accent4" accent5="accent5" accent6="accent6" hlink="hlink" folHlink="folHlink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 cmpd="sng">
              <a:solidFill>
                <a:srgbClr val="0094B3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 cmpd="sng">
              <a:solidFill>
                <a:srgbClr val="FFA200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5400" cmpd="sng">
              <a:solidFill>
                <a:srgbClr val="66BC29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marker val="1"/>
        <c:axId val="63401344"/>
        <c:axId val="63411328"/>
      </c:lineChart>
      <c:catAx>
        <c:axId val="63401344"/>
        <c:scaling>
          <c:orientation val="minMax"/>
        </c:scaling>
        <c:axPos val="b"/>
        <c:tickLblPos val="nextTo"/>
        <c:crossAx val="63411328"/>
        <c:crosses val="autoZero"/>
        <c:auto val="1"/>
        <c:lblAlgn val="ctr"/>
        <c:lblOffset val="100"/>
      </c:catAx>
      <c:valAx>
        <c:axId val="63411328"/>
        <c:scaling>
          <c:orientation val="minMax"/>
        </c:scaling>
        <c:axPos val="l"/>
        <c:majorGridlines/>
        <c:numFmt formatCode="General" sourceLinked="1"/>
        <c:tickLblPos val="nextTo"/>
        <c:crossAx val="634013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 b="0" i="0">
          <a:latin typeface="Arial"/>
          <a:cs typeface="Arial"/>
        </a:defRPr>
      </a:pPr>
      <a:endParaRPr lang="en-US"/>
    </a:p>
  </c:txPr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lrMapOvr bg1="lt1" tx1="dk1" bg2="lt2" tx2="dk2" accent1="accent1" accent2="accent2" accent3="accent3" accent4="accent4" accent5="accent5" accent6="accent6" hlink="hlink" folHlink="folHlink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 cmpd="sng">
              <a:solidFill>
                <a:srgbClr val="0094B3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 cmpd="sng">
              <a:solidFill>
                <a:srgbClr val="FFA200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5400" cmpd="sng">
              <a:solidFill>
                <a:srgbClr val="66BC29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marker val="1"/>
        <c:axId val="69875584"/>
        <c:axId val="69877120"/>
      </c:lineChart>
      <c:catAx>
        <c:axId val="69875584"/>
        <c:scaling>
          <c:orientation val="minMax"/>
        </c:scaling>
        <c:axPos val="b"/>
        <c:tickLblPos val="nextTo"/>
        <c:crossAx val="69877120"/>
        <c:crosses val="autoZero"/>
        <c:auto val="1"/>
        <c:lblAlgn val="ctr"/>
        <c:lblOffset val="100"/>
      </c:catAx>
      <c:valAx>
        <c:axId val="69877120"/>
        <c:scaling>
          <c:orientation val="minMax"/>
        </c:scaling>
        <c:axPos val="l"/>
        <c:majorGridlines/>
        <c:numFmt formatCode="General" sourceLinked="1"/>
        <c:tickLblPos val="nextTo"/>
        <c:crossAx val="698755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 b="0" i="0">
          <a:latin typeface="Arial"/>
          <a:cs typeface="Arial"/>
        </a:defRPr>
      </a:pPr>
      <a:endParaRPr lang="en-US"/>
    </a:p>
  </c:txPr>
  <c:externalData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lrMapOvr bg1="lt1" tx1="dk1" bg2="lt2" tx2="dk2" accent1="accent1" accent2="accent2" accent3="accent3" accent4="accent4" accent5="accent5" accent6="accent6" hlink="hlink" folHlink="folHlink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 cmpd="sng">
              <a:solidFill>
                <a:srgbClr val="0094B3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 cmpd="sng">
              <a:solidFill>
                <a:srgbClr val="FFA200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5400" cmpd="sng">
              <a:solidFill>
                <a:srgbClr val="66BC29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marker val="1"/>
        <c:axId val="69931008"/>
        <c:axId val="69932544"/>
      </c:lineChart>
      <c:catAx>
        <c:axId val="69931008"/>
        <c:scaling>
          <c:orientation val="minMax"/>
        </c:scaling>
        <c:axPos val="b"/>
        <c:tickLblPos val="nextTo"/>
        <c:crossAx val="69932544"/>
        <c:crosses val="autoZero"/>
        <c:auto val="1"/>
        <c:lblAlgn val="ctr"/>
        <c:lblOffset val="100"/>
      </c:catAx>
      <c:valAx>
        <c:axId val="69932544"/>
        <c:scaling>
          <c:orientation val="minMax"/>
        </c:scaling>
        <c:axPos val="l"/>
        <c:majorGridlines/>
        <c:numFmt formatCode="General" sourceLinked="1"/>
        <c:tickLblPos val="nextTo"/>
        <c:crossAx val="699310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 b="0" i="0">
          <a:latin typeface="Arial"/>
          <a:cs typeface="Arial"/>
        </a:defRPr>
      </a:pPr>
      <a:endParaRPr lang="en-US"/>
    </a:p>
  </c:txPr>
  <c:externalData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62177A-26D5-4C49-A704-37C2C40FAB9A}" type="doc">
      <dgm:prSet loTypeId="urn:microsoft.com/office/officeart/2005/8/layout/cycle4#1" loCatId="cycl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61A16B9-A61B-4A4E-B16B-707A04C19AE4}">
      <dgm:prSet phldrT="[Text]" custT="1"/>
      <dgm:spPr>
        <a:solidFill>
          <a:schemeClr val="tx1">
            <a:lumMod val="75000"/>
          </a:schemeClr>
        </a:solidFill>
        <a:ln>
          <a:noFill/>
        </a:ln>
      </dgm:spPr>
      <dgm:t>
        <a:bodyPr/>
        <a:lstStyle/>
        <a:p>
          <a:r>
            <a:rPr lang="en-US" sz="1800" b="1" dirty="0" smtClean="0">
              <a:latin typeface="Arial Narrow" pitchFamily="34" charset="0"/>
            </a:rPr>
            <a:t>Settlement Risk</a:t>
          </a:r>
          <a:endParaRPr lang="en-US" sz="1800" b="1" dirty="0">
            <a:latin typeface="Arial Narrow" pitchFamily="34" charset="0"/>
          </a:endParaRPr>
        </a:p>
      </dgm:t>
    </dgm:pt>
    <dgm:pt modelId="{E294DD1B-3332-4755-907E-0DDC005FF98D}" type="parTrans" cxnId="{7B82A76F-9026-41C5-A76B-2D7AB7FACBCB}">
      <dgm:prSet/>
      <dgm:spPr/>
      <dgm:t>
        <a:bodyPr/>
        <a:lstStyle/>
        <a:p>
          <a:endParaRPr lang="en-US"/>
        </a:p>
      </dgm:t>
    </dgm:pt>
    <dgm:pt modelId="{25A456B1-F7EB-4C71-962E-F7883B6B9FB1}" type="sibTrans" cxnId="{7B82A76F-9026-41C5-A76B-2D7AB7FACBCB}">
      <dgm:prSet/>
      <dgm:spPr/>
      <dgm:t>
        <a:bodyPr/>
        <a:lstStyle/>
        <a:p>
          <a:endParaRPr lang="en-US"/>
        </a:p>
      </dgm:t>
    </dgm:pt>
    <dgm:pt modelId="{DDA33567-0D8C-440B-B278-2EE657FF5351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r>
            <a:rPr lang="en-US" dirty="0" smtClean="0">
              <a:solidFill>
                <a:schemeClr val="tx2"/>
              </a:solidFill>
              <a:latin typeface="Arial Narrow" pitchFamily="34" charset="0"/>
            </a:rPr>
            <a:t>Asset commitment risk </a:t>
          </a:r>
          <a:endParaRPr lang="en-US" dirty="0">
            <a:solidFill>
              <a:schemeClr val="tx2"/>
            </a:solidFill>
            <a:latin typeface="Arial Narrow" pitchFamily="34" charset="0"/>
          </a:endParaRPr>
        </a:p>
      </dgm:t>
    </dgm:pt>
    <dgm:pt modelId="{CBFCB4A2-C54A-445F-913C-CE22E1917FD4}" type="parTrans" cxnId="{A84F10C4-BA86-4A3A-AFBE-CE2167F13C6C}">
      <dgm:prSet/>
      <dgm:spPr/>
      <dgm:t>
        <a:bodyPr/>
        <a:lstStyle/>
        <a:p>
          <a:endParaRPr lang="en-US"/>
        </a:p>
      </dgm:t>
    </dgm:pt>
    <dgm:pt modelId="{010ADDC5-088E-4E9E-9AE2-1A807F9E1FCA}" type="sibTrans" cxnId="{A84F10C4-BA86-4A3A-AFBE-CE2167F13C6C}">
      <dgm:prSet/>
      <dgm:spPr/>
      <dgm:t>
        <a:bodyPr/>
        <a:lstStyle/>
        <a:p>
          <a:endParaRPr lang="en-US"/>
        </a:p>
      </dgm:t>
    </dgm:pt>
    <dgm:pt modelId="{D3A9FBAA-E242-4006-B994-7D55570B767C}">
      <dgm:prSet phldrT="[Text]" custT="1"/>
      <dgm:spPr>
        <a:solidFill>
          <a:schemeClr val="tx1">
            <a:lumMod val="75000"/>
          </a:schemeClr>
        </a:solidFill>
        <a:ln>
          <a:noFill/>
        </a:ln>
      </dgm:spPr>
      <dgm:t>
        <a:bodyPr/>
        <a:lstStyle/>
        <a:p>
          <a:r>
            <a:rPr lang="en-US" sz="1800" b="1" dirty="0" smtClean="0">
              <a:latin typeface="Arial Narrow" pitchFamily="34" charset="0"/>
            </a:rPr>
            <a:t>Corporate Actions Risk</a:t>
          </a:r>
          <a:endParaRPr lang="en-US" sz="1800" b="1" dirty="0">
            <a:latin typeface="Arial Narrow" pitchFamily="34" charset="0"/>
          </a:endParaRPr>
        </a:p>
      </dgm:t>
    </dgm:pt>
    <dgm:pt modelId="{8D8D1289-8983-4FDC-8FEC-B39184BF7C47}" type="parTrans" cxnId="{CEB4E717-5277-41A7-96E9-0A5116EB6E88}">
      <dgm:prSet/>
      <dgm:spPr/>
      <dgm:t>
        <a:bodyPr/>
        <a:lstStyle/>
        <a:p>
          <a:endParaRPr lang="en-US"/>
        </a:p>
      </dgm:t>
    </dgm:pt>
    <dgm:pt modelId="{44D3DED9-FA0F-422B-A5F5-3E9850D8D419}" type="sibTrans" cxnId="{CEB4E717-5277-41A7-96E9-0A5116EB6E88}">
      <dgm:prSet/>
      <dgm:spPr/>
      <dgm:t>
        <a:bodyPr/>
        <a:lstStyle/>
        <a:p>
          <a:endParaRPr lang="en-US"/>
        </a:p>
      </dgm:t>
    </dgm:pt>
    <dgm:pt modelId="{CDF2F983-F1CD-49AF-9F0C-C8B3B2D19338}">
      <dgm:prSet phldrT="[Text]" custT="1"/>
      <dgm:spPr>
        <a:solidFill>
          <a:schemeClr val="accent6"/>
        </a:solidFill>
        <a:ln>
          <a:noFill/>
        </a:ln>
      </dgm:spPr>
      <dgm:t>
        <a:bodyPr/>
        <a:lstStyle/>
        <a:p>
          <a:r>
            <a:rPr lang="en-US" sz="1500" dirty="0" smtClean="0">
              <a:solidFill>
                <a:schemeClr val="tx2"/>
              </a:solidFill>
              <a:latin typeface="Arial Narrow" pitchFamily="34" charset="0"/>
            </a:rPr>
            <a:t>Asset servicing risk</a:t>
          </a:r>
          <a:endParaRPr lang="en-US" sz="1500" dirty="0">
            <a:solidFill>
              <a:schemeClr val="tx2"/>
            </a:solidFill>
            <a:latin typeface="Arial Narrow" pitchFamily="34" charset="0"/>
          </a:endParaRPr>
        </a:p>
      </dgm:t>
    </dgm:pt>
    <dgm:pt modelId="{1CC752AB-400A-4047-A283-AD81BBEB28C8}" type="parTrans" cxnId="{C1BB8A68-713A-4EDA-88AE-2D3748F1AE94}">
      <dgm:prSet/>
      <dgm:spPr/>
      <dgm:t>
        <a:bodyPr/>
        <a:lstStyle/>
        <a:p>
          <a:endParaRPr lang="en-US"/>
        </a:p>
      </dgm:t>
    </dgm:pt>
    <dgm:pt modelId="{47E32597-156C-4A5B-BEC3-C8A5E5DF1999}" type="sibTrans" cxnId="{C1BB8A68-713A-4EDA-88AE-2D3748F1AE94}">
      <dgm:prSet/>
      <dgm:spPr/>
      <dgm:t>
        <a:bodyPr/>
        <a:lstStyle/>
        <a:p>
          <a:endParaRPr lang="en-US"/>
        </a:p>
      </dgm:t>
    </dgm:pt>
    <dgm:pt modelId="{F796E52B-9709-475C-9307-0C8CCA0686B7}">
      <dgm:prSet phldrT="[Text]" custT="1"/>
      <dgm:spPr>
        <a:solidFill>
          <a:schemeClr val="tx1">
            <a:lumMod val="75000"/>
          </a:schemeClr>
        </a:solidFill>
        <a:ln>
          <a:noFill/>
        </a:ln>
      </dgm:spPr>
      <dgm:t>
        <a:bodyPr/>
        <a:lstStyle/>
        <a:p>
          <a:r>
            <a:rPr lang="en-US" sz="1800" b="1" dirty="0" smtClean="0">
              <a:latin typeface="Arial Narrow" pitchFamily="34" charset="0"/>
            </a:rPr>
            <a:t>Operational Risk</a:t>
          </a:r>
          <a:endParaRPr lang="en-US" sz="1800" b="1" dirty="0">
            <a:latin typeface="Arial Narrow" pitchFamily="34" charset="0"/>
          </a:endParaRPr>
        </a:p>
      </dgm:t>
    </dgm:pt>
    <dgm:pt modelId="{1E5E95CA-DEC2-4B6A-9185-B4DCE3A7CAE4}" type="parTrans" cxnId="{FA953CD7-5E85-4A9E-93C0-CF020A58F262}">
      <dgm:prSet/>
      <dgm:spPr/>
      <dgm:t>
        <a:bodyPr/>
        <a:lstStyle/>
        <a:p>
          <a:endParaRPr lang="en-US"/>
        </a:p>
      </dgm:t>
    </dgm:pt>
    <dgm:pt modelId="{307BFEF0-E2C7-4AF5-92B2-9EEA9EB8C39A}" type="sibTrans" cxnId="{FA953CD7-5E85-4A9E-93C0-CF020A58F262}">
      <dgm:prSet/>
      <dgm:spPr/>
      <dgm:t>
        <a:bodyPr/>
        <a:lstStyle/>
        <a:p>
          <a:endParaRPr lang="en-US"/>
        </a:p>
      </dgm:t>
    </dgm:pt>
    <dgm:pt modelId="{DD90AFF4-7406-4595-87F6-2B043058B64D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r>
            <a:rPr lang="en-US" dirty="0" smtClean="0">
              <a:solidFill>
                <a:schemeClr val="tx2"/>
              </a:solidFill>
              <a:latin typeface="Arial Narrow" pitchFamily="34" charset="0"/>
            </a:rPr>
            <a:t>Operational risk</a:t>
          </a:r>
          <a:endParaRPr lang="en-US" dirty="0">
            <a:solidFill>
              <a:schemeClr val="tx2"/>
            </a:solidFill>
            <a:latin typeface="Arial Narrow" pitchFamily="34" charset="0"/>
          </a:endParaRPr>
        </a:p>
      </dgm:t>
    </dgm:pt>
    <dgm:pt modelId="{2974907D-7991-4D43-967D-39009CE7DB8A}" type="parTrans" cxnId="{D5063E2B-3507-4614-9A71-A5A377974CD6}">
      <dgm:prSet/>
      <dgm:spPr/>
      <dgm:t>
        <a:bodyPr/>
        <a:lstStyle/>
        <a:p>
          <a:endParaRPr lang="en-US"/>
        </a:p>
      </dgm:t>
    </dgm:pt>
    <dgm:pt modelId="{1FE7560F-35E9-46B4-A1F8-3EBBB73F4A19}" type="sibTrans" cxnId="{D5063E2B-3507-4614-9A71-A5A377974CD6}">
      <dgm:prSet/>
      <dgm:spPr/>
      <dgm:t>
        <a:bodyPr/>
        <a:lstStyle/>
        <a:p>
          <a:endParaRPr lang="en-US"/>
        </a:p>
      </dgm:t>
    </dgm:pt>
    <dgm:pt modelId="{E9343E89-E6F7-44F1-8C4E-2EFC0749E637}">
      <dgm:prSet phldrT="[Text]" custT="1"/>
      <dgm:spPr>
        <a:solidFill>
          <a:schemeClr val="tx1">
            <a:lumMod val="75000"/>
          </a:schemeClr>
        </a:solidFill>
        <a:ln>
          <a:noFill/>
        </a:ln>
      </dgm:spPr>
      <dgm:t>
        <a:bodyPr/>
        <a:lstStyle/>
        <a:p>
          <a:r>
            <a:rPr lang="en-US" sz="1800" b="1" dirty="0" smtClean="0">
              <a:latin typeface="Arial Narrow" pitchFamily="34" charset="0"/>
            </a:rPr>
            <a:t>Financial Risk</a:t>
          </a:r>
          <a:endParaRPr lang="en-US" sz="1800" b="1" dirty="0">
            <a:latin typeface="Arial Narrow" pitchFamily="34" charset="0"/>
          </a:endParaRPr>
        </a:p>
      </dgm:t>
    </dgm:pt>
    <dgm:pt modelId="{42E64E55-20BA-4342-BB1D-F472CBFC39A5}" type="parTrans" cxnId="{DC5A1442-B0F1-4B22-A380-B600A7AA86CC}">
      <dgm:prSet/>
      <dgm:spPr/>
      <dgm:t>
        <a:bodyPr/>
        <a:lstStyle/>
        <a:p>
          <a:endParaRPr lang="en-US"/>
        </a:p>
      </dgm:t>
    </dgm:pt>
    <dgm:pt modelId="{E31ED37E-F458-4335-BC0E-039FD6DDE474}" type="sibTrans" cxnId="{DC5A1442-B0F1-4B22-A380-B600A7AA86CC}">
      <dgm:prSet/>
      <dgm:spPr/>
      <dgm:t>
        <a:bodyPr/>
        <a:lstStyle/>
        <a:p>
          <a:endParaRPr lang="en-US"/>
        </a:p>
      </dgm:t>
    </dgm:pt>
    <dgm:pt modelId="{57FEA492-C221-41EF-B6E9-8B43087FA746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r>
            <a:rPr lang="en-US" dirty="0" smtClean="0">
              <a:solidFill>
                <a:schemeClr val="tx2"/>
              </a:solidFill>
              <a:latin typeface="Arial Narrow" pitchFamily="34" charset="0"/>
            </a:rPr>
            <a:t>Commercial risk</a:t>
          </a:r>
          <a:endParaRPr lang="en-US" dirty="0">
            <a:solidFill>
              <a:schemeClr val="tx2"/>
            </a:solidFill>
            <a:latin typeface="Arial Narrow" pitchFamily="34" charset="0"/>
          </a:endParaRPr>
        </a:p>
      </dgm:t>
    </dgm:pt>
    <dgm:pt modelId="{56FA56D8-859D-4E13-99AD-EE25CC9D3263}" type="parTrans" cxnId="{196AA72F-D786-48E9-8142-91AC3C0CCFB0}">
      <dgm:prSet/>
      <dgm:spPr/>
      <dgm:t>
        <a:bodyPr/>
        <a:lstStyle/>
        <a:p>
          <a:endParaRPr lang="en-US"/>
        </a:p>
      </dgm:t>
    </dgm:pt>
    <dgm:pt modelId="{BCA63B4C-C226-4816-B6B9-9C591D200C8D}" type="sibTrans" cxnId="{196AA72F-D786-48E9-8142-91AC3C0CCFB0}">
      <dgm:prSet/>
      <dgm:spPr/>
      <dgm:t>
        <a:bodyPr/>
        <a:lstStyle/>
        <a:p>
          <a:endParaRPr lang="en-US"/>
        </a:p>
      </dgm:t>
    </dgm:pt>
    <dgm:pt modelId="{6118C049-DFEF-4915-A05B-62F434A36863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r>
            <a:rPr lang="en-US" dirty="0" smtClean="0">
              <a:solidFill>
                <a:schemeClr val="tx2"/>
              </a:solidFill>
              <a:latin typeface="Arial Narrow" pitchFamily="34" charset="0"/>
            </a:rPr>
            <a:t>Liquidity risk</a:t>
          </a:r>
          <a:endParaRPr lang="en-US" dirty="0">
            <a:solidFill>
              <a:schemeClr val="tx2"/>
            </a:solidFill>
            <a:latin typeface="Arial Narrow" pitchFamily="34" charset="0"/>
          </a:endParaRPr>
        </a:p>
      </dgm:t>
    </dgm:pt>
    <dgm:pt modelId="{ED4DB72C-69F5-412A-BC0B-B72137473D88}" type="parTrans" cxnId="{08AC8C4C-A4FA-41FF-A994-272781280F85}">
      <dgm:prSet/>
      <dgm:spPr/>
      <dgm:t>
        <a:bodyPr/>
        <a:lstStyle/>
        <a:p>
          <a:endParaRPr lang="en-US"/>
        </a:p>
      </dgm:t>
    </dgm:pt>
    <dgm:pt modelId="{C05DEB77-DBF1-40FA-9354-6B19A8198057}" type="sibTrans" cxnId="{08AC8C4C-A4FA-41FF-A994-272781280F85}">
      <dgm:prSet/>
      <dgm:spPr/>
      <dgm:t>
        <a:bodyPr/>
        <a:lstStyle/>
        <a:p>
          <a:endParaRPr lang="en-US"/>
        </a:p>
      </dgm:t>
    </dgm:pt>
    <dgm:pt modelId="{72911491-75C4-458E-B7F5-D331ABB3557D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r>
            <a:rPr lang="en-US" dirty="0" smtClean="0">
              <a:solidFill>
                <a:schemeClr val="tx2"/>
              </a:solidFill>
              <a:latin typeface="Arial Narrow" pitchFamily="34" charset="0"/>
            </a:rPr>
            <a:t>Counterparty risk</a:t>
          </a:r>
          <a:endParaRPr lang="en-US" dirty="0">
            <a:solidFill>
              <a:schemeClr val="tx2"/>
            </a:solidFill>
            <a:latin typeface="Arial Narrow" pitchFamily="34" charset="0"/>
          </a:endParaRPr>
        </a:p>
      </dgm:t>
    </dgm:pt>
    <dgm:pt modelId="{14D0A694-AB4E-43A6-A3D7-05911F6F5589}" type="parTrans" cxnId="{3553D248-BF58-41D1-9102-9CBE5D29A10E}">
      <dgm:prSet/>
      <dgm:spPr/>
      <dgm:t>
        <a:bodyPr/>
        <a:lstStyle/>
        <a:p>
          <a:endParaRPr lang="en-US"/>
        </a:p>
      </dgm:t>
    </dgm:pt>
    <dgm:pt modelId="{5B4BB7E9-6257-4290-A7D4-FE7B4BF5F9B4}" type="sibTrans" cxnId="{3553D248-BF58-41D1-9102-9CBE5D29A10E}">
      <dgm:prSet/>
      <dgm:spPr/>
      <dgm:t>
        <a:bodyPr/>
        <a:lstStyle/>
        <a:p>
          <a:endParaRPr lang="en-US"/>
        </a:p>
      </dgm:t>
    </dgm:pt>
    <dgm:pt modelId="{10D871F5-A2F1-42C0-8524-58304CB22B6A}">
      <dgm:prSet phldrT="[Text]" custT="1"/>
      <dgm:spPr>
        <a:solidFill>
          <a:schemeClr val="accent6"/>
        </a:solidFill>
        <a:ln>
          <a:noFill/>
        </a:ln>
      </dgm:spPr>
      <dgm:t>
        <a:bodyPr/>
        <a:lstStyle/>
        <a:p>
          <a:r>
            <a:rPr lang="en-US" sz="1500" dirty="0" smtClean="0">
              <a:solidFill>
                <a:schemeClr val="tx2"/>
              </a:solidFill>
              <a:latin typeface="Arial Narrow" pitchFamily="34" charset="0"/>
            </a:rPr>
            <a:t>Asset safety risk </a:t>
          </a:r>
          <a:endParaRPr lang="en-US" sz="1500" dirty="0">
            <a:solidFill>
              <a:schemeClr val="tx2"/>
            </a:solidFill>
            <a:latin typeface="Arial Narrow" pitchFamily="34" charset="0"/>
          </a:endParaRPr>
        </a:p>
      </dgm:t>
    </dgm:pt>
    <dgm:pt modelId="{FA88433A-4B0D-4E2C-82C6-999D61B430CB}" type="parTrans" cxnId="{C804C912-3167-46D4-B134-8BCB9D0C8BDF}">
      <dgm:prSet/>
      <dgm:spPr/>
      <dgm:t>
        <a:bodyPr/>
        <a:lstStyle/>
        <a:p>
          <a:endParaRPr lang="en-US"/>
        </a:p>
      </dgm:t>
    </dgm:pt>
    <dgm:pt modelId="{D73D2553-5F9C-494B-B138-DC4279BCC169}" type="sibTrans" cxnId="{C804C912-3167-46D4-B134-8BCB9D0C8BDF}">
      <dgm:prSet/>
      <dgm:spPr/>
      <dgm:t>
        <a:bodyPr/>
        <a:lstStyle/>
        <a:p>
          <a:endParaRPr lang="en-US"/>
        </a:p>
      </dgm:t>
    </dgm:pt>
    <dgm:pt modelId="{7F0F4EBA-9228-43A8-A099-E00D79AA5387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r>
            <a:rPr lang="en-US" dirty="0" smtClean="0">
              <a:solidFill>
                <a:schemeClr val="tx2"/>
              </a:solidFill>
              <a:latin typeface="Arial Narrow" pitchFamily="34" charset="0"/>
            </a:rPr>
            <a:t>Capital adequacy </a:t>
          </a:r>
          <a:endParaRPr lang="en-US" dirty="0">
            <a:solidFill>
              <a:schemeClr val="tx2"/>
            </a:solidFill>
            <a:latin typeface="Arial Narrow" pitchFamily="34" charset="0"/>
          </a:endParaRPr>
        </a:p>
      </dgm:t>
    </dgm:pt>
    <dgm:pt modelId="{A5AC595E-301A-4BE5-A0A6-9B04FE51EEA6}" type="parTrans" cxnId="{C1B72CBA-2539-4F63-9FF5-4AD27C6D0819}">
      <dgm:prSet/>
      <dgm:spPr/>
      <dgm:t>
        <a:bodyPr/>
        <a:lstStyle/>
        <a:p>
          <a:endParaRPr lang="en-US"/>
        </a:p>
      </dgm:t>
    </dgm:pt>
    <dgm:pt modelId="{F3B48FFD-120C-427E-8A6D-E9C221E392E4}" type="sibTrans" cxnId="{C1B72CBA-2539-4F63-9FF5-4AD27C6D0819}">
      <dgm:prSet/>
      <dgm:spPr/>
      <dgm:t>
        <a:bodyPr/>
        <a:lstStyle/>
        <a:p>
          <a:endParaRPr lang="en-US"/>
        </a:p>
      </dgm:t>
    </dgm:pt>
    <dgm:pt modelId="{C1731436-3064-47B3-8075-6A30F3FDEA56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r>
            <a:rPr lang="en-US" dirty="0" smtClean="0">
              <a:solidFill>
                <a:schemeClr val="tx2"/>
              </a:solidFill>
              <a:latin typeface="Arial Narrow" pitchFamily="34" charset="0"/>
            </a:rPr>
            <a:t>Governance and transparency risk</a:t>
          </a:r>
          <a:endParaRPr lang="en-US" dirty="0">
            <a:solidFill>
              <a:schemeClr val="tx2"/>
            </a:solidFill>
            <a:latin typeface="Arial Narrow" pitchFamily="34" charset="0"/>
          </a:endParaRPr>
        </a:p>
      </dgm:t>
    </dgm:pt>
    <dgm:pt modelId="{B026555F-A804-4333-AA0C-65A6B3A2563B}" type="parTrans" cxnId="{02A103EE-D9C7-496D-923A-AD9461E7789A}">
      <dgm:prSet/>
      <dgm:spPr/>
      <dgm:t>
        <a:bodyPr/>
        <a:lstStyle/>
        <a:p>
          <a:endParaRPr lang="en-US"/>
        </a:p>
      </dgm:t>
    </dgm:pt>
    <dgm:pt modelId="{1B2224DF-EA54-418B-A055-47A8D8494E8F}" type="sibTrans" cxnId="{02A103EE-D9C7-496D-923A-AD9461E7789A}">
      <dgm:prSet/>
      <dgm:spPr/>
      <dgm:t>
        <a:bodyPr/>
        <a:lstStyle/>
        <a:p>
          <a:endParaRPr lang="en-US"/>
        </a:p>
      </dgm:t>
    </dgm:pt>
    <dgm:pt modelId="{6BD1AE12-C83D-401E-909C-4AC66E8B615A}" type="pres">
      <dgm:prSet presAssocID="{3462177A-26D5-4C49-A704-37C2C40FAB9A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6DDF759-61EB-4DA9-BBD3-607E19837DC7}" type="pres">
      <dgm:prSet presAssocID="{3462177A-26D5-4C49-A704-37C2C40FAB9A}" presName="children" presStyleCnt="0"/>
      <dgm:spPr/>
    </dgm:pt>
    <dgm:pt modelId="{7657982F-2FC1-4A20-A214-F4659C98C645}" type="pres">
      <dgm:prSet presAssocID="{3462177A-26D5-4C49-A704-37C2C40FAB9A}" presName="child1group" presStyleCnt="0"/>
      <dgm:spPr/>
    </dgm:pt>
    <dgm:pt modelId="{2E0BA905-B65A-472C-897C-3AAF0407B6C4}" type="pres">
      <dgm:prSet presAssocID="{3462177A-26D5-4C49-A704-37C2C40FAB9A}" presName="child1" presStyleLbl="bgAcc1" presStyleIdx="0" presStyleCnt="4"/>
      <dgm:spPr/>
      <dgm:t>
        <a:bodyPr/>
        <a:lstStyle/>
        <a:p>
          <a:endParaRPr lang="en-US"/>
        </a:p>
      </dgm:t>
    </dgm:pt>
    <dgm:pt modelId="{E971DCAC-70D8-4B8C-990F-0B2F1B4B23DC}" type="pres">
      <dgm:prSet presAssocID="{3462177A-26D5-4C49-A704-37C2C40FAB9A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80D5AB-004F-4045-B03D-21C5C15EC780}" type="pres">
      <dgm:prSet presAssocID="{3462177A-26D5-4C49-A704-37C2C40FAB9A}" presName="child2group" presStyleCnt="0"/>
      <dgm:spPr/>
    </dgm:pt>
    <dgm:pt modelId="{414C3E89-F230-46EE-AF46-1B2B41AD7A6D}" type="pres">
      <dgm:prSet presAssocID="{3462177A-26D5-4C49-A704-37C2C40FAB9A}" presName="child2" presStyleLbl="bgAcc1" presStyleIdx="1" presStyleCnt="4"/>
      <dgm:spPr/>
      <dgm:t>
        <a:bodyPr/>
        <a:lstStyle/>
        <a:p>
          <a:endParaRPr lang="en-US"/>
        </a:p>
      </dgm:t>
    </dgm:pt>
    <dgm:pt modelId="{E6DD36A3-8B83-40FC-9C49-8CA0DFF66F74}" type="pres">
      <dgm:prSet presAssocID="{3462177A-26D5-4C49-A704-37C2C40FAB9A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CCF98E-3559-424A-895E-3C2DC3F2C8A4}" type="pres">
      <dgm:prSet presAssocID="{3462177A-26D5-4C49-A704-37C2C40FAB9A}" presName="child3group" presStyleCnt="0"/>
      <dgm:spPr/>
    </dgm:pt>
    <dgm:pt modelId="{CF52BAE5-A1A8-4724-A2FC-399C0176F950}" type="pres">
      <dgm:prSet presAssocID="{3462177A-26D5-4C49-A704-37C2C40FAB9A}" presName="child3" presStyleLbl="bgAcc1" presStyleIdx="2" presStyleCnt="4"/>
      <dgm:spPr/>
      <dgm:t>
        <a:bodyPr/>
        <a:lstStyle/>
        <a:p>
          <a:endParaRPr lang="en-US"/>
        </a:p>
      </dgm:t>
    </dgm:pt>
    <dgm:pt modelId="{B66A1A42-47C0-4ED6-AE78-FD0ABA50D6E0}" type="pres">
      <dgm:prSet presAssocID="{3462177A-26D5-4C49-A704-37C2C40FAB9A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9FF5F0-5423-4984-ACFA-D03666C6E695}" type="pres">
      <dgm:prSet presAssocID="{3462177A-26D5-4C49-A704-37C2C40FAB9A}" presName="child4group" presStyleCnt="0"/>
      <dgm:spPr/>
    </dgm:pt>
    <dgm:pt modelId="{1613CF92-911C-4C14-BE24-98BB242497C3}" type="pres">
      <dgm:prSet presAssocID="{3462177A-26D5-4C49-A704-37C2C40FAB9A}" presName="child4" presStyleLbl="bgAcc1" presStyleIdx="3" presStyleCnt="4"/>
      <dgm:spPr/>
      <dgm:t>
        <a:bodyPr/>
        <a:lstStyle/>
        <a:p>
          <a:endParaRPr lang="en-US"/>
        </a:p>
      </dgm:t>
    </dgm:pt>
    <dgm:pt modelId="{0B44F5DE-EA4D-4003-8FA6-9D5EE46F0832}" type="pres">
      <dgm:prSet presAssocID="{3462177A-26D5-4C49-A704-37C2C40FAB9A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5099AB-123F-40B3-BCF9-E42132E2706C}" type="pres">
      <dgm:prSet presAssocID="{3462177A-26D5-4C49-A704-37C2C40FAB9A}" presName="childPlaceholder" presStyleCnt="0"/>
      <dgm:spPr/>
    </dgm:pt>
    <dgm:pt modelId="{5AFA53B5-4D27-4C9E-8DAB-CAFF05D3C051}" type="pres">
      <dgm:prSet presAssocID="{3462177A-26D5-4C49-A704-37C2C40FAB9A}" presName="circle" presStyleCnt="0"/>
      <dgm:spPr/>
    </dgm:pt>
    <dgm:pt modelId="{411C7227-DC7D-462B-8AAA-C66DC0DAB259}" type="pres">
      <dgm:prSet presAssocID="{3462177A-26D5-4C49-A704-37C2C40FAB9A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460C1D-ECD9-4C8B-A0AA-547D70D82CFD}" type="pres">
      <dgm:prSet presAssocID="{3462177A-26D5-4C49-A704-37C2C40FAB9A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D9D08D-4317-414E-AC02-1A391E7DE959}" type="pres">
      <dgm:prSet presAssocID="{3462177A-26D5-4C49-A704-37C2C40FAB9A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419098-2D8E-4A01-BDAE-C17E50C3CE38}" type="pres">
      <dgm:prSet presAssocID="{3462177A-26D5-4C49-A704-37C2C40FAB9A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98CB0E-E5E7-4212-873F-92E11B2F0B24}" type="pres">
      <dgm:prSet presAssocID="{3462177A-26D5-4C49-A704-37C2C40FAB9A}" presName="quadrantPlaceholder" presStyleCnt="0"/>
      <dgm:spPr/>
    </dgm:pt>
    <dgm:pt modelId="{3AE9F212-37B1-41A2-AED3-ACDC4A63EB22}" type="pres">
      <dgm:prSet presAssocID="{3462177A-26D5-4C49-A704-37C2C40FAB9A}" presName="center1" presStyleLbl="fgShp" presStyleIdx="0" presStyleCnt="2"/>
      <dgm:spPr/>
    </dgm:pt>
    <dgm:pt modelId="{DA5199F8-9B3D-4366-ABE1-7DF894AE0BAA}" type="pres">
      <dgm:prSet presAssocID="{3462177A-26D5-4C49-A704-37C2C40FAB9A}" presName="center2" presStyleLbl="fgShp" presStyleIdx="1" presStyleCnt="2"/>
      <dgm:spPr/>
    </dgm:pt>
  </dgm:ptLst>
  <dgm:cxnLst>
    <dgm:cxn modelId="{A84F10C4-BA86-4A3A-AFBE-CE2167F13C6C}" srcId="{961A16B9-A61B-4A4E-B16B-707A04C19AE4}" destId="{DDA33567-0D8C-440B-B278-2EE657FF5351}" srcOrd="0" destOrd="0" parTransId="{CBFCB4A2-C54A-445F-913C-CE22E1917FD4}" sibTransId="{010ADDC5-088E-4E9E-9AE2-1A807F9E1FCA}"/>
    <dgm:cxn modelId="{049BE71D-A2A5-4A25-A331-6A184491E240}" type="presOf" srcId="{7F0F4EBA-9228-43A8-A099-E00D79AA5387}" destId="{1613CF92-911C-4C14-BE24-98BB242497C3}" srcOrd="0" destOrd="1" presId="urn:microsoft.com/office/officeart/2005/8/layout/cycle4#1"/>
    <dgm:cxn modelId="{21787E49-7620-469F-B924-13054429D971}" type="presOf" srcId="{F796E52B-9709-475C-9307-0C8CCA0686B7}" destId="{39D9D08D-4317-414E-AC02-1A391E7DE959}" srcOrd="0" destOrd="0" presId="urn:microsoft.com/office/officeart/2005/8/layout/cycle4#1"/>
    <dgm:cxn modelId="{FB6C429B-5ED8-4FE1-84B5-67DF945A9744}" type="presOf" srcId="{CDF2F983-F1CD-49AF-9F0C-C8B3B2D19338}" destId="{414C3E89-F230-46EE-AF46-1B2B41AD7A6D}" srcOrd="0" destOrd="0" presId="urn:microsoft.com/office/officeart/2005/8/layout/cycle4#1"/>
    <dgm:cxn modelId="{D42285DD-FD46-472F-8DFA-B074E56DB4D8}" type="presOf" srcId="{72911491-75C4-458E-B7F5-D331ABB3557D}" destId="{2E0BA905-B65A-472C-897C-3AAF0407B6C4}" srcOrd="0" destOrd="2" presId="urn:microsoft.com/office/officeart/2005/8/layout/cycle4#1"/>
    <dgm:cxn modelId="{E0B1CC3F-2D5B-486D-B596-4F652A1137F9}" type="presOf" srcId="{10D871F5-A2F1-42C0-8524-58304CB22B6A}" destId="{E6DD36A3-8B83-40FC-9C49-8CA0DFF66F74}" srcOrd="1" destOrd="1" presId="urn:microsoft.com/office/officeart/2005/8/layout/cycle4#1"/>
    <dgm:cxn modelId="{5566AE48-7B22-4D48-8A3C-D1EB86165BA4}" type="presOf" srcId="{DDA33567-0D8C-440B-B278-2EE657FF5351}" destId="{E971DCAC-70D8-4B8C-990F-0B2F1B4B23DC}" srcOrd="1" destOrd="0" presId="urn:microsoft.com/office/officeart/2005/8/layout/cycle4#1"/>
    <dgm:cxn modelId="{C804C912-3167-46D4-B134-8BCB9D0C8BDF}" srcId="{D3A9FBAA-E242-4006-B994-7D55570B767C}" destId="{10D871F5-A2F1-42C0-8524-58304CB22B6A}" srcOrd="1" destOrd="0" parTransId="{FA88433A-4B0D-4E2C-82C6-999D61B430CB}" sibTransId="{D73D2553-5F9C-494B-B138-DC4279BCC169}"/>
    <dgm:cxn modelId="{C23A279E-EC90-494A-B740-D3183927E612}" type="presOf" srcId="{6118C049-DFEF-4915-A05B-62F434A36863}" destId="{2E0BA905-B65A-472C-897C-3AAF0407B6C4}" srcOrd="0" destOrd="1" presId="urn:microsoft.com/office/officeart/2005/8/layout/cycle4#1"/>
    <dgm:cxn modelId="{667BB21C-9D53-4162-ACC7-6FD1C6084B59}" type="presOf" srcId="{C1731436-3064-47B3-8075-6A30F3FDEA56}" destId="{B66A1A42-47C0-4ED6-AE78-FD0ABA50D6E0}" srcOrd="1" destOrd="1" presId="urn:microsoft.com/office/officeart/2005/8/layout/cycle4#1"/>
    <dgm:cxn modelId="{183E783A-336B-4CB6-8E74-8F9DED305020}" type="presOf" srcId="{CDF2F983-F1CD-49AF-9F0C-C8B3B2D19338}" destId="{E6DD36A3-8B83-40FC-9C49-8CA0DFF66F74}" srcOrd="1" destOrd="0" presId="urn:microsoft.com/office/officeart/2005/8/layout/cycle4#1"/>
    <dgm:cxn modelId="{C1B72CBA-2539-4F63-9FF5-4AD27C6D0819}" srcId="{E9343E89-E6F7-44F1-8C4E-2EFC0749E637}" destId="{7F0F4EBA-9228-43A8-A099-E00D79AA5387}" srcOrd="1" destOrd="0" parTransId="{A5AC595E-301A-4BE5-A0A6-9B04FE51EEA6}" sibTransId="{F3B48FFD-120C-427E-8A6D-E9C221E392E4}"/>
    <dgm:cxn modelId="{CEB4E717-5277-41A7-96E9-0A5116EB6E88}" srcId="{3462177A-26D5-4C49-A704-37C2C40FAB9A}" destId="{D3A9FBAA-E242-4006-B994-7D55570B767C}" srcOrd="1" destOrd="0" parTransId="{8D8D1289-8983-4FDC-8FEC-B39184BF7C47}" sibTransId="{44D3DED9-FA0F-422B-A5F5-3E9850D8D419}"/>
    <dgm:cxn modelId="{A40DC540-F482-49C2-8ADB-6AB569C67371}" type="presOf" srcId="{6118C049-DFEF-4915-A05B-62F434A36863}" destId="{E971DCAC-70D8-4B8C-990F-0B2F1B4B23DC}" srcOrd="1" destOrd="1" presId="urn:microsoft.com/office/officeart/2005/8/layout/cycle4#1"/>
    <dgm:cxn modelId="{76EC9BA2-9AC5-4429-9ABC-F8D849B17326}" type="presOf" srcId="{DDA33567-0D8C-440B-B278-2EE657FF5351}" destId="{2E0BA905-B65A-472C-897C-3AAF0407B6C4}" srcOrd="0" destOrd="0" presId="urn:microsoft.com/office/officeart/2005/8/layout/cycle4#1"/>
    <dgm:cxn modelId="{5B3162AD-2CC7-477A-9592-FDFD3D281DFA}" type="presOf" srcId="{72911491-75C4-458E-B7F5-D331ABB3557D}" destId="{E971DCAC-70D8-4B8C-990F-0B2F1B4B23DC}" srcOrd="1" destOrd="2" presId="urn:microsoft.com/office/officeart/2005/8/layout/cycle4#1"/>
    <dgm:cxn modelId="{C6A3D7AF-B9CC-4C51-9643-F0C8655D5292}" type="presOf" srcId="{57FEA492-C221-41EF-B6E9-8B43087FA746}" destId="{1613CF92-911C-4C14-BE24-98BB242497C3}" srcOrd="0" destOrd="0" presId="urn:microsoft.com/office/officeart/2005/8/layout/cycle4#1"/>
    <dgm:cxn modelId="{083D0042-8668-4604-8DB1-05D4BA21D80B}" type="presOf" srcId="{961A16B9-A61B-4A4E-B16B-707A04C19AE4}" destId="{411C7227-DC7D-462B-8AAA-C66DC0DAB259}" srcOrd="0" destOrd="0" presId="urn:microsoft.com/office/officeart/2005/8/layout/cycle4#1"/>
    <dgm:cxn modelId="{FA953CD7-5E85-4A9E-93C0-CF020A58F262}" srcId="{3462177A-26D5-4C49-A704-37C2C40FAB9A}" destId="{F796E52B-9709-475C-9307-0C8CCA0686B7}" srcOrd="2" destOrd="0" parTransId="{1E5E95CA-DEC2-4B6A-9185-B4DCE3A7CAE4}" sibTransId="{307BFEF0-E2C7-4AF5-92B2-9EEA9EB8C39A}"/>
    <dgm:cxn modelId="{24F6C0FA-E111-4895-8C8C-415C4C7A803B}" type="presOf" srcId="{3462177A-26D5-4C49-A704-37C2C40FAB9A}" destId="{6BD1AE12-C83D-401E-909C-4AC66E8B615A}" srcOrd="0" destOrd="0" presId="urn:microsoft.com/office/officeart/2005/8/layout/cycle4#1"/>
    <dgm:cxn modelId="{14C48D78-B3C8-45F7-A34D-D791AF84123A}" type="presOf" srcId="{D3A9FBAA-E242-4006-B994-7D55570B767C}" destId="{C2460C1D-ECD9-4C8B-A0AA-547D70D82CFD}" srcOrd="0" destOrd="0" presId="urn:microsoft.com/office/officeart/2005/8/layout/cycle4#1"/>
    <dgm:cxn modelId="{3553D248-BF58-41D1-9102-9CBE5D29A10E}" srcId="{961A16B9-A61B-4A4E-B16B-707A04C19AE4}" destId="{72911491-75C4-458E-B7F5-D331ABB3557D}" srcOrd="2" destOrd="0" parTransId="{14D0A694-AB4E-43A6-A3D7-05911F6F5589}" sibTransId="{5B4BB7E9-6257-4290-A7D4-FE7B4BF5F9B4}"/>
    <dgm:cxn modelId="{DC5A1442-B0F1-4B22-A380-B600A7AA86CC}" srcId="{3462177A-26D5-4C49-A704-37C2C40FAB9A}" destId="{E9343E89-E6F7-44F1-8C4E-2EFC0749E637}" srcOrd="3" destOrd="0" parTransId="{42E64E55-20BA-4342-BB1D-F472CBFC39A5}" sibTransId="{E31ED37E-F458-4335-BC0E-039FD6DDE474}"/>
    <dgm:cxn modelId="{08AC8C4C-A4FA-41FF-A994-272781280F85}" srcId="{961A16B9-A61B-4A4E-B16B-707A04C19AE4}" destId="{6118C049-DFEF-4915-A05B-62F434A36863}" srcOrd="1" destOrd="0" parTransId="{ED4DB72C-69F5-412A-BC0B-B72137473D88}" sibTransId="{C05DEB77-DBF1-40FA-9354-6B19A8198057}"/>
    <dgm:cxn modelId="{0A05980F-2C45-4789-97C2-B7C5049FCE04}" type="presOf" srcId="{E9343E89-E6F7-44F1-8C4E-2EFC0749E637}" destId="{EA419098-2D8E-4A01-BDAE-C17E50C3CE38}" srcOrd="0" destOrd="0" presId="urn:microsoft.com/office/officeart/2005/8/layout/cycle4#1"/>
    <dgm:cxn modelId="{BA16E55B-A5CC-4B6F-AA43-6F12BCBCA181}" type="presOf" srcId="{C1731436-3064-47B3-8075-6A30F3FDEA56}" destId="{CF52BAE5-A1A8-4724-A2FC-399C0176F950}" srcOrd="0" destOrd="1" presId="urn:microsoft.com/office/officeart/2005/8/layout/cycle4#1"/>
    <dgm:cxn modelId="{43F41ED4-B047-4FD4-8493-0FAAE67C4257}" type="presOf" srcId="{57FEA492-C221-41EF-B6E9-8B43087FA746}" destId="{0B44F5DE-EA4D-4003-8FA6-9D5EE46F0832}" srcOrd="1" destOrd="0" presId="urn:microsoft.com/office/officeart/2005/8/layout/cycle4#1"/>
    <dgm:cxn modelId="{02A103EE-D9C7-496D-923A-AD9461E7789A}" srcId="{F796E52B-9709-475C-9307-0C8CCA0686B7}" destId="{C1731436-3064-47B3-8075-6A30F3FDEA56}" srcOrd="1" destOrd="0" parTransId="{B026555F-A804-4333-AA0C-65A6B3A2563B}" sibTransId="{1B2224DF-EA54-418B-A055-47A8D8494E8F}"/>
    <dgm:cxn modelId="{D5063E2B-3507-4614-9A71-A5A377974CD6}" srcId="{F796E52B-9709-475C-9307-0C8CCA0686B7}" destId="{DD90AFF4-7406-4595-87F6-2B043058B64D}" srcOrd="0" destOrd="0" parTransId="{2974907D-7991-4D43-967D-39009CE7DB8A}" sibTransId="{1FE7560F-35E9-46B4-A1F8-3EBBB73F4A19}"/>
    <dgm:cxn modelId="{7B82A76F-9026-41C5-A76B-2D7AB7FACBCB}" srcId="{3462177A-26D5-4C49-A704-37C2C40FAB9A}" destId="{961A16B9-A61B-4A4E-B16B-707A04C19AE4}" srcOrd="0" destOrd="0" parTransId="{E294DD1B-3332-4755-907E-0DDC005FF98D}" sibTransId="{25A456B1-F7EB-4C71-962E-F7883B6B9FB1}"/>
    <dgm:cxn modelId="{C1BB8A68-713A-4EDA-88AE-2D3748F1AE94}" srcId="{D3A9FBAA-E242-4006-B994-7D55570B767C}" destId="{CDF2F983-F1CD-49AF-9F0C-C8B3B2D19338}" srcOrd="0" destOrd="0" parTransId="{1CC752AB-400A-4047-A283-AD81BBEB28C8}" sibTransId="{47E32597-156C-4A5B-BEC3-C8A5E5DF1999}"/>
    <dgm:cxn modelId="{A7A57AA4-28B6-4388-A300-36334409D980}" type="presOf" srcId="{DD90AFF4-7406-4595-87F6-2B043058B64D}" destId="{B66A1A42-47C0-4ED6-AE78-FD0ABA50D6E0}" srcOrd="1" destOrd="0" presId="urn:microsoft.com/office/officeart/2005/8/layout/cycle4#1"/>
    <dgm:cxn modelId="{196AA72F-D786-48E9-8142-91AC3C0CCFB0}" srcId="{E9343E89-E6F7-44F1-8C4E-2EFC0749E637}" destId="{57FEA492-C221-41EF-B6E9-8B43087FA746}" srcOrd="0" destOrd="0" parTransId="{56FA56D8-859D-4E13-99AD-EE25CC9D3263}" sibTransId="{BCA63B4C-C226-4816-B6B9-9C591D200C8D}"/>
    <dgm:cxn modelId="{862D68B4-5B68-4E59-A92C-1938D53A0876}" type="presOf" srcId="{DD90AFF4-7406-4595-87F6-2B043058B64D}" destId="{CF52BAE5-A1A8-4724-A2FC-399C0176F950}" srcOrd="0" destOrd="0" presId="urn:microsoft.com/office/officeart/2005/8/layout/cycle4#1"/>
    <dgm:cxn modelId="{49B90A3C-E5D3-4425-81C2-7B98D8A4D8FC}" type="presOf" srcId="{10D871F5-A2F1-42C0-8524-58304CB22B6A}" destId="{414C3E89-F230-46EE-AF46-1B2B41AD7A6D}" srcOrd="0" destOrd="1" presId="urn:microsoft.com/office/officeart/2005/8/layout/cycle4#1"/>
    <dgm:cxn modelId="{37589CA9-C1EB-482A-A9D5-4EA55DF7BE5E}" type="presOf" srcId="{7F0F4EBA-9228-43A8-A099-E00D79AA5387}" destId="{0B44F5DE-EA4D-4003-8FA6-9D5EE46F0832}" srcOrd="1" destOrd="1" presId="urn:microsoft.com/office/officeart/2005/8/layout/cycle4#1"/>
    <dgm:cxn modelId="{60D0E53D-7268-4982-9172-7E3F0B181C86}" type="presParOf" srcId="{6BD1AE12-C83D-401E-909C-4AC66E8B615A}" destId="{16DDF759-61EB-4DA9-BBD3-607E19837DC7}" srcOrd="0" destOrd="0" presId="urn:microsoft.com/office/officeart/2005/8/layout/cycle4#1"/>
    <dgm:cxn modelId="{F29FAFFA-5A8C-4E79-8BCE-B77B56227E62}" type="presParOf" srcId="{16DDF759-61EB-4DA9-BBD3-607E19837DC7}" destId="{7657982F-2FC1-4A20-A214-F4659C98C645}" srcOrd="0" destOrd="0" presId="urn:microsoft.com/office/officeart/2005/8/layout/cycle4#1"/>
    <dgm:cxn modelId="{5F35B646-272B-44D8-A2B7-1330EC8AAE56}" type="presParOf" srcId="{7657982F-2FC1-4A20-A214-F4659C98C645}" destId="{2E0BA905-B65A-472C-897C-3AAF0407B6C4}" srcOrd="0" destOrd="0" presId="urn:microsoft.com/office/officeart/2005/8/layout/cycle4#1"/>
    <dgm:cxn modelId="{100A5926-7B10-4131-A0C0-6636BC89085D}" type="presParOf" srcId="{7657982F-2FC1-4A20-A214-F4659C98C645}" destId="{E971DCAC-70D8-4B8C-990F-0B2F1B4B23DC}" srcOrd="1" destOrd="0" presId="urn:microsoft.com/office/officeart/2005/8/layout/cycle4#1"/>
    <dgm:cxn modelId="{1500FA74-5AA6-4484-9971-759B10DE6B93}" type="presParOf" srcId="{16DDF759-61EB-4DA9-BBD3-607E19837DC7}" destId="{1980D5AB-004F-4045-B03D-21C5C15EC780}" srcOrd="1" destOrd="0" presId="urn:microsoft.com/office/officeart/2005/8/layout/cycle4#1"/>
    <dgm:cxn modelId="{C457DB98-D030-47CE-B6D2-2E2DD654BE91}" type="presParOf" srcId="{1980D5AB-004F-4045-B03D-21C5C15EC780}" destId="{414C3E89-F230-46EE-AF46-1B2B41AD7A6D}" srcOrd="0" destOrd="0" presId="urn:microsoft.com/office/officeart/2005/8/layout/cycle4#1"/>
    <dgm:cxn modelId="{BC957C23-E826-4BEA-BA3B-04D987C90D5F}" type="presParOf" srcId="{1980D5AB-004F-4045-B03D-21C5C15EC780}" destId="{E6DD36A3-8B83-40FC-9C49-8CA0DFF66F74}" srcOrd="1" destOrd="0" presId="urn:microsoft.com/office/officeart/2005/8/layout/cycle4#1"/>
    <dgm:cxn modelId="{0F943769-E436-4E10-9FD6-9F4D4BD60F51}" type="presParOf" srcId="{16DDF759-61EB-4DA9-BBD3-607E19837DC7}" destId="{59CCF98E-3559-424A-895E-3C2DC3F2C8A4}" srcOrd="2" destOrd="0" presId="urn:microsoft.com/office/officeart/2005/8/layout/cycle4#1"/>
    <dgm:cxn modelId="{A9239841-3339-4E53-9481-F0988665C81A}" type="presParOf" srcId="{59CCF98E-3559-424A-895E-3C2DC3F2C8A4}" destId="{CF52BAE5-A1A8-4724-A2FC-399C0176F950}" srcOrd="0" destOrd="0" presId="urn:microsoft.com/office/officeart/2005/8/layout/cycle4#1"/>
    <dgm:cxn modelId="{B3368DE1-B44F-4FF1-9FD4-F311434B2152}" type="presParOf" srcId="{59CCF98E-3559-424A-895E-3C2DC3F2C8A4}" destId="{B66A1A42-47C0-4ED6-AE78-FD0ABA50D6E0}" srcOrd="1" destOrd="0" presId="urn:microsoft.com/office/officeart/2005/8/layout/cycle4#1"/>
    <dgm:cxn modelId="{C428E81E-1437-4609-AA2B-5F62F1E9CAFA}" type="presParOf" srcId="{16DDF759-61EB-4DA9-BBD3-607E19837DC7}" destId="{439FF5F0-5423-4984-ACFA-D03666C6E695}" srcOrd="3" destOrd="0" presId="urn:microsoft.com/office/officeart/2005/8/layout/cycle4#1"/>
    <dgm:cxn modelId="{EEA8B491-B158-4ABA-B0D3-0E365FEDE96D}" type="presParOf" srcId="{439FF5F0-5423-4984-ACFA-D03666C6E695}" destId="{1613CF92-911C-4C14-BE24-98BB242497C3}" srcOrd="0" destOrd="0" presId="urn:microsoft.com/office/officeart/2005/8/layout/cycle4#1"/>
    <dgm:cxn modelId="{B9EFA29B-4975-458F-A4CE-BEE6251108FF}" type="presParOf" srcId="{439FF5F0-5423-4984-ACFA-D03666C6E695}" destId="{0B44F5DE-EA4D-4003-8FA6-9D5EE46F0832}" srcOrd="1" destOrd="0" presId="urn:microsoft.com/office/officeart/2005/8/layout/cycle4#1"/>
    <dgm:cxn modelId="{5C0257C0-EBFD-4502-8A86-E750E55C4C52}" type="presParOf" srcId="{16DDF759-61EB-4DA9-BBD3-607E19837DC7}" destId="{415099AB-123F-40B3-BCF9-E42132E2706C}" srcOrd="4" destOrd="0" presId="urn:microsoft.com/office/officeart/2005/8/layout/cycle4#1"/>
    <dgm:cxn modelId="{F1952CDF-96C0-4B7E-B217-393F008DA190}" type="presParOf" srcId="{6BD1AE12-C83D-401E-909C-4AC66E8B615A}" destId="{5AFA53B5-4D27-4C9E-8DAB-CAFF05D3C051}" srcOrd="1" destOrd="0" presId="urn:microsoft.com/office/officeart/2005/8/layout/cycle4#1"/>
    <dgm:cxn modelId="{11A6794E-3186-4D91-8766-0DD4AD7E8DC4}" type="presParOf" srcId="{5AFA53B5-4D27-4C9E-8DAB-CAFF05D3C051}" destId="{411C7227-DC7D-462B-8AAA-C66DC0DAB259}" srcOrd="0" destOrd="0" presId="urn:microsoft.com/office/officeart/2005/8/layout/cycle4#1"/>
    <dgm:cxn modelId="{B1B75C90-BAD3-42DB-AB44-874A1B18C898}" type="presParOf" srcId="{5AFA53B5-4D27-4C9E-8DAB-CAFF05D3C051}" destId="{C2460C1D-ECD9-4C8B-A0AA-547D70D82CFD}" srcOrd="1" destOrd="0" presId="urn:microsoft.com/office/officeart/2005/8/layout/cycle4#1"/>
    <dgm:cxn modelId="{B7B6937B-DF1E-4181-83FC-F0442618D111}" type="presParOf" srcId="{5AFA53B5-4D27-4C9E-8DAB-CAFF05D3C051}" destId="{39D9D08D-4317-414E-AC02-1A391E7DE959}" srcOrd="2" destOrd="0" presId="urn:microsoft.com/office/officeart/2005/8/layout/cycle4#1"/>
    <dgm:cxn modelId="{AA83A1FB-7A53-4211-8B5C-543A35AC6FDC}" type="presParOf" srcId="{5AFA53B5-4D27-4C9E-8DAB-CAFF05D3C051}" destId="{EA419098-2D8E-4A01-BDAE-C17E50C3CE38}" srcOrd="3" destOrd="0" presId="urn:microsoft.com/office/officeart/2005/8/layout/cycle4#1"/>
    <dgm:cxn modelId="{391C940F-33AB-487F-9921-79F083FEE1A2}" type="presParOf" srcId="{5AFA53B5-4D27-4C9E-8DAB-CAFF05D3C051}" destId="{7598CB0E-E5E7-4212-873F-92E11B2F0B24}" srcOrd="4" destOrd="0" presId="urn:microsoft.com/office/officeart/2005/8/layout/cycle4#1"/>
    <dgm:cxn modelId="{8C4342E7-2F4D-43D0-A653-5A26FC2A68A0}" type="presParOf" srcId="{6BD1AE12-C83D-401E-909C-4AC66E8B615A}" destId="{3AE9F212-37B1-41A2-AED3-ACDC4A63EB22}" srcOrd="2" destOrd="0" presId="urn:microsoft.com/office/officeart/2005/8/layout/cycle4#1"/>
    <dgm:cxn modelId="{FA424988-CA84-4C84-9901-E7DA83A81D3A}" type="presParOf" srcId="{6BD1AE12-C83D-401E-909C-4AC66E8B615A}" destId="{DA5199F8-9B3D-4366-ABE1-7DF894AE0BAA}" srcOrd="3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F52BAE5-A1A8-4724-A2FC-399C0176F950}">
      <dsp:nvSpPr>
        <dsp:cNvPr id="0" name=""/>
        <dsp:cNvSpPr/>
      </dsp:nvSpPr>
      <dsp:spPr>
        <a:xfrm>
          <a:off x="3626283" y="3331163"/>
          <a:ext cx="2222561" cy="1439715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solidFill>
                <a:schemeClr val="tx2"/>
              </a:solidFill>
              <a:latin typeface="Arial Narrow" pitchFamily="34" charset="0"/>
            </a:rPr>
            <a:t>Operational risk</a:t>
          </a:r>
          <a:endParaRPr lang="en-US" sz="1500" kern="1200" dirty="0">
            <a:solidFill>
              <a:schemeClr val="tx2"/>
            </a:solidFill>
            <a:latin typeface="Arial Narrow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solidFill>
                <a:schemeClr val="tx2"/>
              </a:solidFill>
              <a:latin typeface="Arial Narrow" pitchFamily="34" charset="0"/>
            </a:rPr>
            <a:t>Governance and transparency risk</a:t>
          </a:r>
          <a:endParaRPr lang="en-US" sz="1500" kern="1200" dirty="0">
            <a:solidFill>
              <a:schemeClr val="tx2"/>
            </a:solidFill>
            <a:latin typeface="Arial Narrow" pitchFamily="34" charset="0"/>
          </a:endParaRPr>
        </a:p>
      </dsp:txBody>
      <dsp:txXfrm>
        <a:off x="4293052" y="3691092"/>
        <a:ext cx="1555792" cy="1079786"/>
      </dsp:txXfrm>
    </dsp:sp>
    <dsp:sp modelId="{1613CF92-911C-4C14-BE24-98BB242497C3}">
      <dsp:nvSpPr>
        <dsp:cNvPr id="0" name=""/>
        <dsp:cNvSpPr/>
      </dsp:nvSpPr>
      <dsp:spPr>
        <a:xfrm>
          <a:off x="0" y="3331163"/>
          <a:ext cx="2222561" cy="1439715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solidFill>
                <a:schemeClr val="tx2"/>
              </a:solidFill>
              <a:latin typeface="Arial Narrow" pitchFamily="34" charset="0"/>
            </a:rPr>
            <a:t>Commercial risk</a:t>
          </a:r>
          <a:endParaRPr lang="en-US" sz="1500" kern="1200" dirty="0">
            <a:solidFill>
              <a:schemeClr val="tx2"/>
            </a:solidFill>
            <a:latin typeface="Arial Narrow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solidFill>
                <a:schemeClr val="tx2"/>
              </a:solidFill>
              <a:latin typeface="Arial Narrow" pitchFamily="34" charset="0"/>
            </a:rPr>
            <a:t>Capital adequacy </a:t>
          </a:r>
          <a:endParaRPr lang="en-US" sz="1500" kern="1200" dirty="0">
            <a:solidFill>
              <a:schemeClr val="tx2"/>
            </a:solidFill>
            <a:latin typeface="Arial Narrow" pitchFamily="34" charset="0"/>
          </a:endParaRPr>
        </a:p>
      </dsp:txBody>
      <dsp:txXfrm>
        <a:off x="0" y="3691092"/>
        <a:ext cx="1555792" cy="1079786"/>
      </dsp:txXfrm>
    </dsp:sp>
    <dsp:sp modelId="{414C3E89-F230-46EE-AF46-1B2B41AD7A6D}">
      <dsp:nvSpPr>
        <dsp:cNvPr id="0" name=""/>
        <dsp:cNvSpPr/>
      </dsp:nvSpPr>
      <dsp:spPr>
        <a:xfrm>
          <a:off x="3626283" y="271767"/>
          <a:ext cx="2222561" cy="1439715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solidFill>
                <a:schemeClr val="tx2"/>
              </a:solidFill>
              <a:latin typeface="Arial Narrow" pitchFamily="34" charset="0"/>
            </a:rPr>
            <a:t>Asset servicing risk</a:t>
          </a:r>
          <a:endParaRPr lang="en-US" sz="1500" kern="1200" dirty="0">
            <a:solidFill>
              <a:schemeClr val="tx2"/>
            </a:solidFill>
            <a:latin typeface="Arial Narrow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solidFill>
                <a:schemeClr val="tx2"/>
              </a:solidFill>
              <a:latin typeface="Arial Narrow" pitchFamily="34" charset="0"/>
            </a:rPr>
            <a:t>Asset safety risk </a:t>
          </a:r>
          <a:endParaRPr lang="en-US" sz="1500" kern="1200" dirty="0">
            <a:solidFill>
              <a:schemeClr val="tx2"/>
            </a:solidFill>
            <a:latin typeface="Arial Narrow" pitchFamily="34" charset="0"/>
          </a:endParaRPr>
        </a:p>
      </dsp:txBody>
      <dsp:txXfrm>
        <a:off x="4293052" y="271767"/>
        <a:ext cx="1555792" cy="1079786"/>
      </dsp:txXfrm>
    </dsp:sp>
    <dsp:sp modelId="{2E0BA905-B65A-472C-897C-3AAF0407B6C4}">
      <dsp:nvSpPr>
        <dsp:cNvPr id="0" name=""/>
        <dsp:cNvSpPr/>
      </dsp:nvSpPr>
      <dsp:spPr>
        <a:xfrm>
          <a:off x="0" y="271767"/>
          <a:ext cx="2222561" cy="1439715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solidFill>
                <a:schemeClr val="tx2"/>
              </a:solidFill>
              <a:latin typeface="Arial Narrow" pitchFamily="34" charset="0"/>
            </a:rPr>
            <a:t>Asset commitment risk </a:t>
          </a:r>
          <a:endParaRPr lang="en-US" sz="1500" kern="1200" dirty="0">
            <a:solidFill>
              <a:schemeClr val="tx2"/>
            </a:solidFill>
            <a:latin typeface="Arial Narrow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solidFill>
                <a:schemeClr val="tx2"/>
              </a:solidFill>
              <a:latin typeface="Arial Narrow" pitchFamily="34" charset="0"/>
            </a:rPr>
            <a:t>Liquidity risk</a:t>
          </a:r>
          <a:endParaRPr lang="en-US" sz="1500" kern="1200" dirty="0">
            <a:solidFill>
              <a:schemeClr val="tx2"/>
            </a:solidFill>
            <a:latin typeface="Arial Narrow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solidFill>
                <a:schemeClr val="tx2"/>
              </a:solidFill>
              <a:latin typeface="Arial Narrow" pitchFamily="34" charset="0"/>
            </a:rPr>
            <a:t>Counterparty risk</a:t>
          </a:r>
          <a:endParaRPr lang="en-US" sz="1500" kern="1200" dirty="0">
            <a:solidFill>
              <a:schemeClr val="tx2"/>
            </a:solidFill>
            <a:latin typeface="Arial Narrow" pitchFamily="34" charset="0"/>
          </a:endParaRPr>
        </a:p>
      </dsp:txBody>
      <dsp:txXfrm>
        <a:off x="0" y="271767"/>
        <a:ext cx="1555792" cy="1079786"/>
      </dsp:txXfrm>
    </dsp:sp>
    <dsp:sp modelId="{411C7227-DC7D-462B-8AAA-C66DC0DAB259}">
      <dsp:nvSpPr>
        <dsp:cNvPr id="0" name=""/>
        <dsp:cNvSpPr/>
      </dsp:nvSpPr>
      <dsp:spPr>
        <a:xfrm>
          <a:off x="931316" y="528217"/>
          <a:ext cx="1948115" cy="1948115"/>
        </a:xfrm>
        <a:prstGeom prst="pieWedge">
          <a:avLst/>
        </a:prstGeom>
        <a:solidFill>
          <a:schemeClr val="tx1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Arial Narrow" pitchFamily="34" charset="0"/>
            </a:rPr>
            <a:t>Settlement Risk</a:t>
          </a:r>
          <a:endParaRPr lang="en-US" sz="1800" b="1" kern="1200" dirty="0">
            <a:latin typeface="Arial Narrow" pitchFamily="34" charset="0"/>
          </a:endParaRPr>
        </a:p>
      </dsp:txBody>
      <dsp:txXfrm>
        <a:off x="931316" y="528217"/>
        <a:ext cx="1948115" cy="1948115"/>
      </dsp:txXfrm>
    </dsp:sp>
    <dsp:sp modelId="{C2460C1D-ECD9-4C8B-A0AA-547D70D82CFD}">
      <dsp:nvSpPr>
        <dsp:cNvPr id="0" name=""/>
        <dsp:cNvSpPr/>
      </dsp:nvSpPr>
      <dsp:spPr>
        <a:xfrm rot="5400000">
          <a:off x="2969413" y="528217"/>
          <a:ext cx="1948115" cy="1948115"/>
        </a:xfrm>
        <a:prstGeom prst="pieWedge">
          <a:avLst/>
        </a:prstGeom>
        <a:solidFill>
          <a:schemeClr val="tx1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Arial Narrow" pitchFamily="34" charset="0"/>
            </a:rPr>
            <a:t>Corporate Actions Risk</a:t>
          </a:r>
          <a:endParaRPr lang="en-US" sz="1800" b="1" kern="1200" dirty="0">
            <a:latin typeface="Arial Narrow" pitchFamily="34" charset="0"/>
          </a:endParaRPr>
        </a:p>
      </dsp:txBody>
      <dsp:txXfrm rot="5400000">
        <a:off x="2969413" y="528217"/>
        <a:ext cx="1948115" cy="1948115"/>
      </dsp:txXfrm>
    </dsp:sp>
    <dsp:sp modelId="{39D9D08D-4317-414E-AC02-1A391E7DE959}">
      <dsp:nvSpPr>
        <dsp:cNvPr id="0" name=""/>
        <dsp:cNvSpPr/>
      </dsp:nvSpPr>
      <dsp:spPr>
        <a:xfrm rot="10800000">
          <a:off x="2969413" y="2566314"/>
          <a:ext cx="1948115" cy="1948115"/>
        </a:xfrm>
        <a:prstGeom prst="pieWedge">
          <a:avLst/>
        </a:prstGeom>
        <a:solidFill>
          <a:schemeClr val="tx1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Arial Narrow" pitchFamily="34" charset="0"/>
            </a:rPr>
            <a:t>Operational Risk</a:t>
          </a:r>
          <a:endParaRPr lang="en-US" sz="1800" b="1" kern="1200" dirty="0">
            <a:latin typeface="Arial Narrow" pitchFamily="34" charset="0"/>
          </a:endParaRPr>
        </a:p>
      </dsp:txBody>
      <dsp:txXfrm rot="10800000">
        <a:off x="2969413" y="2566314"/>
        <a:ext cx="1948115" cy="1948115"/>
      </dsp:txXfrm>
    </dsp:sp>
    <dsp:sp modelId="{EA419098-2D8E-4A01-BDAE-C17E50C3CE38}">
      <dsp:nvSpPr>
        <dsp:cNvPr id="0" name=""/>
        <dsp:cNvSpPr/>
      </dsp:nvSpPr>
      <dsp:spPr>
        <a:xfrm rot="16200000">
          <a:off x="931316" y="2566314"/>
          <a:ext cx="1948115" cy="1948115"/>
        </a:xfrm>
        <a:prstGeom prst="pieWedge">
          <a:avLst/>
        </a:prstGeom>
        <a:solidFill>
          <a:schemeClr val="tx1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Arial Narrow" pitchFamily="34" charset="0"/>
            </a:rPr>
            <a:t>Financial Risk</a:t>
          </a:r>
          <a:endParaRPr lang="en-US" sz="1800" b="1" kern="1200" dirty="0">
            <a:latin typeface="Arial Narrow" pitchFamily="34" charset="0"/>
          </a:endParaRPr>
        </a:p>
      </dsp:txBody>
      <dsp:txXfrm rot="16200000">
        <a:off x="931316" y="2566314"/>
        <a:ext cx="1948115" cy="1948115"/>
      </dsp:txXfrm>
    </dsp:sp>
    <dsp:sp modelId="{3AE9F212-37B1-41A2-AED3-ACDC4A63EB22}">
      <dsp:nvSpPr>
        <dsp:cNvPr id="0" name=""/>
        <dsp:cNvSpPr/>
      </dsp:nvSpPr>
      <dsp:spPr>
        <a:xfrm>
          <a:off x="2588113" y="2116403"/>
          <a:ext cx="672617" cy="584884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5199F8-9B3D-4366-ABE1-7DF894AE0BAA}">
      <dsp:nvSpPr>
        <dsp:cNvPr id="0" name=""/>
        <dsp:cNvSpPr/>
      </dsp:nvSpPr>
      <dsp:spPr>
        <a:xfrm rot="10800000">
          <a:off x="2588113" y="2341359"/>
          <a:ext cx="672617" cy="584884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B0B36A-EF9B-C84B-AB3B-E63B09B4A0D3}" type="datetime1">
              <a:rPr lang="en-US" smtClean="0"/>
              <a:pPr/>
              <a:t>5/20/2013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367D0B-B172-C34B-90FF-73AB620D47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0693586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6AB14-42D4-264E-A8FA-604242FD6768}" type="datetime1">
              <a:rPr lang="en-US" smtClean="0"/>
              <a:pPr/>
              <a:t>5/20/2013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EB550-E030-F945-B942-914246FDC9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372857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1901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19015" algn="l" defTabSz="41901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38029" algn="l" defTabSz="41901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57044" algn="l" defTabSz="41901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76059" algn="l" defTabSz="41901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95073" algn="l" defTabSz="41901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514088" algn="l" defTabSz="41901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933103" algn="l" defTabSz="41901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352117" algn="l" defTabSz="41901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i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4557" y="4146512"/>
            <a:ext cx="2835910" cy="335280"/>
          </a:xfrm>
          <a:prstGeom prst="rect">
            <a:avLst/>
          </a:prstGeom>
        </p:spPr>
      </p:pic>
      <p:cxnSp>
        <p:nvCxnSpPr>
          <p:cNvPr id="4" name="Straight Connector 3"/>
          <p:cNvCxnSpPr/>
          <p:nvPr userDrawn="1"/>
        </p:nvCxnSpPr>
        <p:spPr>
          <a:xfrm>
            <a:off x="2749371" y="2362527"/>
            <a:ext cx="3734043" cy="1"/>
          </a:xfrm>
          <a:prstGeom prst="line">
            <a:avLst/>
          </a:prstGeom>
          <a:ln w="381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2749371" y="3970322"/>
            <a:ext cx="3734043" cy="1"/>
          </a:xfrm>
          <a:prstGeom prst="line">
            <a:avLst/>
          </a:prstGeom>
          <a:ln w="381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2652958" y="2572946"/>
            <a:ext cx="3840256" cy="1240834"/>
          </a:xfrm>
        </p:spPr>
        <p:txBody>
          <a:bodyPr wrap="square" anchor="ctr" anchorCtr="0">
            <a:spAutoFit/>
          </a:bodyPr>
          <a:lstStyle>
            <a:lvl1pPr>
              <a:lnSpc>
                <a:spcPct val="80000"/>
              </a:lnSpc>
              <a:defRPr sz="4600" b="0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850901"/>
            <a:ext cx="9144000" cy="51497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2420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0961" y="737390"/>
            <a:ext cx="5029200" cy="44132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nip Single Corner Rectangle 5"/>
          <p:cNvSpPr/>
          <p:nvPr userDrawn="1"/>
        </p:nvSpPr>
        <p:spPr>
          <a:xfrm>
            <a:off x="537883" y="4176900"/>
            <a:ext cx="1513574" cy="2074964"/>
          </a:xfrm>
          <a:prstGeom prst="snip1Rect">
            <a:avLst>
              <a:gd name="adj" fmla="val 13871"/>
            </a:avLst>
          </a:prstGeom>
          <a:solidFill>
            <a:srgbClr val="E78E23">
              <a:alpha val="65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52377" tIns="26188" rIns="52377" bIns="26188" rtlCol="0" anchor="ctr"/>
          <a:lstStyle/>
          <a:p>
            <a:pPr marL="0" marR="0" lvl="0" indent="0" algn="ctr" defTabSz="5237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STAR Q" pitchFamily="50" charset="0"/>
            </a:endParaRPr>
          </a:p>
        </p:txBody>
      </p:sp>
      <p:grpSp>
        <p:nvGrpSpPr>
          <p:cNvPr id="8" name="Group 7"/>
          <p:cNvGrpSpPr/>
          <p:nvPr userDrawn="1"/>
        </p:nvGrpSpPr>
        <p:grpSpPr>
          <a:xfrm>
            <a:off x="6253099" y="2998029"/>
            <a:ext cx="2367427" cy="3245515"/>
            <a:chOff x="1934437" y="1977081"/>
            <a:chExt cx="2704756" cy="3199027"/>
          </a:xfrm>
        </p:grpSpPr>
        <p:sp>
          <p:nvSpPr>
            <p:cNvPr id="9" name="Snip Single Corner Rectangle 8"/>
            <p:cNvSpPr/>
            <p:nvPr/>
          </p:nvSpPr>
          <p:spPr>
            <a:xfrm>
              <a:off x="1934437" y="1977081"/>
              <a:ext cx="2704756" cy="3199027"/>
            </a:xfrm>
            <a:prstGeom prst="snip1Rect">
              <a:avLst>
                <a:gd name="adj" fmla="val 15594"/>
              </a:avLst>
            </a:prstGeom>
            <a:solidFill>
              <a:srgbClr val="0095BD">
                <a:alpha val="6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52376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STAR Q" pitchFamily="50" charset="0"/>
              </a:endParaRPr>
            </a:p>
          </p:txBody>
        </p:sp>
        <p:sp>
          <p:nvSpPr>
            <p:cNvPr id="10" name="Right Triangle 9"/>
            <p:cNvSpPr/>
            <p:nvPr/>
          </p:nvSpPr>
          <p:spPr>
            <a:xfrm>
              <a:off x="4221584" y="1977084"/>
              <a:ext cx="411105" cy="358033"/>
            </a:xfrm>
            <a:prstGeom prst="rtTriangle">
              <a:avLst/>
            </a:prstGeom>
            <a:solidFill>
              <a:srgbClr val="0095BD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52376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STAR Q" pitchFamily="50" charset="0"/>
              </a:endParaRPr>
            </a:p>
          </p:txBody>
        </p:sp>
      </p:grpSp>
      <p:sp>
        <p:nvSpPr>
          <p:cNvPr id="11" name="Right Triangle 10"/>
          <p:cNvSpPr/>
          <p:nvPr userDrawn="1"/>
        </p:nvSpPr>
        <p:spPr>
          <a:xfrm>
            <a:off x="1839596" y="4174066"/>
            <a:ext cx="217803" cy="223743"/>
          </a:xfrm>
          <a:prstGeom prst="rtTriangle">
            <a:avLst/>
          </a:prstGeom>
          <a:solidFill>
            <a:srgbClr val="E78E23"/>
          </a:solidFill>
          <a:ln w="9525" cap="flat" cmpd="sng" algn="ctr">
            <a:noFill/>
            <a:prstDash val="solid"/>
          </a:ln>
          <a:effectLst/>
        </p:spPr>
        <p:txBody>
          <a:bodyPr lIns="52377" tIns="26188" rIns="52377" bIns="26188" rtlCol="0" anchor="ctr"/>
          <a:lstStyle/>
          <a:p>
            <a:pPr marL="0" marR="0" lvl="0" indent="0" algn="ctr" defTabSz="5237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STAR Q" pitchFamily="50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882" y="4468307"/>
            <a:ext cx="1514040" cy="188494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4"/>
          </p:nvPr>
        </p:nvSpPr>
        <p:spPr>
          <a:xfrm>
            <a:off x="6254074" y="3428998"/>
            <a:ext cx="2362573" cy="2843431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255471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. Bullet Slide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2420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1" y="2286002"/>
            <a:ext cx="2373219" cy="2482273"/>
          </a:xfrm>
        </p:spPr>
        <p:txBody>
          <a:bodyPr numCol="1">
            <a:normAutofit/>
          </a:bodyPr>
          <a:lstStyle>
            <a:lvl1pPr>
              <a:defRPr sz="1500" cap="all" baseline="0"/>
            </a:lvl1pPr>
          </a:lstStyle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0961" y="737390"/>
            <a:ext cx="5029200" cy="44132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2927191" y="2392553"/>
            <a:ext cx="0" cy="2451652"/>
          </a:xfrm>
          <a:prstGeom prst="line">
            <a:avLst/>
          </a:pr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6226983" y="2392553"/>
            <a:ext cx="0" cy="2451652"/>
          </a:xfrm>
          <a:prstGeom prst="line">
            <a:avLst/>
          </a:pr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4" hasCustomPrompt="1"/>
          </p:nvPr>
        </p:nvSpPr>
        <p:spPr>
          <a:xfrm>
            <a:off x="2968314" y="2286002"/>
            <a:ext cx="3167529" cy="2482273"/>
          </a:xfrm>
        </p:spPr>
        <p:txBody>
          <a:bodyPr numCol="1">
            <a:normAutofit/>
          </a:bodyPr>
          <a:lstStyle>
            <a:lvl1pPr>
              <a:defRPr sz="1500" cap="all" baseline="0"/>
            </a:lvl1pPr>
          </a:lstStyle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 hasCustomPrompt="1"/>
          </p:nvPr>
        </p:nvSpPr>
        <p:spPr>
          <a:xfrm>
            <a:off x="6260355" y="2286002"/>
            <a:ext cx="2373219" cy="2482273"/>
          </a:xfrm>
        </p:spPr>
        <p:txBody>
          <a:bodyPr numCol="1">
            <a:normAutofit/>
          </a:bodyPr>
          <a:lstStyle>
            <a:lvl1pPr>
              <a:defRPr sz="1500" cap="all" baseline="0"/>
            </a:lvl1pPr>
          </a:lstStyle>
          <a:p>
            <a:pPr lvl="0"/>
            <a:r>
              <a:rPr lang="en-US" dirty="0" smtClean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xmlns="" val="3255471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22"/>
          <p:cNvSpPr/>
          <p:nvPr userDrawn="1"/>
        </p:nvSpPr>
        <p:spPr>
          <a:xfrm>
            <a:off x="5783385" y="4267200"/>
            <a:ext cx="1744134" cy="1744134"/>
          </a:xfrm>
          <a:prstGeom prst="ellipse">
            <a:avLst/>
          </a:prstGeom>
          <a:noFill/>
          <a:ln w="1016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 userDrawn="1"/>
        </p:nvSpPr>
        <p:spPr>
          <a:xfrm>
            <a:off x="3718615" y="4267200"/>
            <a:ext cx="1744134" cy="1744134"/>
          </a:xfrm>
          <a:prstGeom prst="ellipse">
            <a:avLst/>
          </a:prstGeom>
          <a:noFill/>
          <a:ln w="1016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 userDrawn="1"/>
        </p:nvSpPr>
        <p:spPr>
          <a:xfrm>
            <a:off x="1657094" y="4267200"/>
            <a:ext cx="1744134" cy="1744134"/>
          </a:xfrm>
          <a:prstGeom prst="ellipse">
            <a:avLst/>
          </a:prstGeom>
          <a:noFill/>
          <a:ln w="1016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 userDrawn="1"/>
        </p:nvSpPr>
        <p:spPr>
          <a:xfrm>
            <a:off x="5783385" y="1532466"/>
            <a:ext cx="1744134" cy="1744134"/>
          </a:xfrm>
          <a:prstGeom prst="ellipse">
            <a:avLst/>
          </a:prstGeom>
          <a:noFill/>
          <a:ln w="1016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 userDrawn="1"/>
        </p:nvSpPr>
        <p:spPr>
          <a:xfrm>
            <a:off x="3718615" y="1532466"/>
            <a:ext cx="1744134" cy="1744134"/>
          </a:xfrm>
          <a:prstGeom prst="ellipse">
            <a:avLst/>
          </a:prstGeom>
          <a:noFill/>
          <a:ln w="1016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 userDrawn="1"/>
        </p:nvSpPr>
        <p:spPr>
          <a:xfrm>
            <a:off x="1657094" y="1532466"/>
            <a:ext cx="1744134" cy="1744134"/>
          </a:xfrm>
          <a:prstGeom prst="ellipse">
            <a:avLst/>
          </a:prstGeom>
          <a:noFill/>
          <a:ln w="1016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2420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0961" y="737390"/>
            <a:ext cx="5029200" cy="44132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Content Placeholder 2"/>
          <p:cNvSpPr>
            <a:spLocks noGrp="1"/>
          </p:cNvSpPr>
          <p:nvPr>
            <p:ph idx="1"/>
          </p:nvPr>
        </p:nvSpPr>
        <p:spPr>
          <a:xfrm>
            <a:off x="1845343" y="1589156"/>
            <a:ext cx="1367637" cy="1597386"/>
          </a:xfrm>
        </p:spPr>
        <p:txBody>
          <a:bodyPr anchor="ctr" anchorCtr="0">
            <a:normAutofit/>
          </a:bodyPr>
          <a:lstStyle>
            <a:lvl1pPr algn="ctr">
              <a:lnSpc>
                <a:spcPct val="150000"/>
              </a:lnSpc>
              <a:spcBef>
                <a:spcPts val="0"/>
              </a:spcBef>
              <a:defRPr sz="900" b="1" cap="all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4" name="Content Placeholder 2"/>
          <p:cNvSpPr>
            <a:spLocks noGrp="1"/>
          </p:cNvSpPr>
          <p:nvPr>
            <p:ph idx="14"/>
          </p:nvPr>
        </p:nvSpPr>
        <p:spPr>
          <a:xfrm>
            <a:off x="3906864" y="1589156"/>
            <a:ext cx="1367637" cy="1597386"/>
          </a:xfrm>
        </p:spPr>
        <p:txBody>
          <a:bodyPr anchor="ctr" anchorCtr="0">
            <a:normAutofit/>
          </a:bodyPr>
          <a:lstStyle>
            <a:lvl1pPr algn="ctr">
              <a:lnSpc>
                <a:spcPct val="150000"/>
              </a:lnSpc>
              <a:spcBef>
                <a:spcPts val="0"/>
              </a:spcBef>
              <a:defRPr sz="900" b="1" cap="all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5" name="Content Placeholder 2"/>
          <p:cNvSpPr>
            <a:spLocks noGrp="1"/>
          </p:cNvSpPr>
          <p:nvPr>
            <p:ph idx="15"/>
          </p:nvPr>
        </p:nvSpPr>
        <p:spPr>
          <a:xfrm>
            <a:off x="5971634" y="1589156"/>
            <a:ext cx="1367637" cy="1597386"/>
          </a:xfrm>
        </p:spPr>
        <p:txBody>
          <a:bodyPr anchor="ctr" anchorCtr="0">
            <a:normAutofit/>
          </a:bodyPr>
          <a:lstStyle>
            <a:lvl1pPr algn="ctr">
              <a:lnSpc>
                <a:spcPct val="150000"/>
              </a:lnSpc>
              <a:spcBef>
                <a:spcPts val="0"/>
              </a:spcBef>
              <a:defRPr sz="900" b="1" cap="all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6" name="Content Placeholder 2"/>
          <p:cNvSpPr>
            <a:spLocks noGrp="1"/>
          </p:cNvSpPr>
          <p:nvPr>
            <p:ph idx="16"/>
          </p:nvPr>
        </p:nvSpPr>
        <p:spPr>
          <a:xfrm>
            <a:off x="1845343" y="4367428"/>
            <a:ext cx="1367637" cy="1597386"/>
          </a:xfr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300" b="1" cap="all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7" name="Content Placeholder 2"/>
          <p:cNvSpPr>
            <a:spLocks noGrp="1"/>
          </p:cNvSpPr>
          <p:nvPr>
            <p:ph idx="17"/>
          </p:nvPr>
        </p:nvSpPr>
        <p:spPr>
          <a:xfrm>
            <a:off x="3906864" y="4367428"/>
            <a:ext cx="1367637" cy="1597386"/>
          </a:xfr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300" b="1" cap="all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Content Placeholder 2"/>
          <p:cNvSpPr>
            <a:spLocks noGrp="1"/>
          </p:cNvSpPr>
          <p:nvPr>
            <p:ph idx="18"/>
          </p:nvPr>
        </p:nvSpPr>
        <p:spPr>
          <a:xfrm>
            <a:off x="5971634" y="4367428"/>
            <a:ext cx="1367637" cy="1597386"/>
          </a:xfr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300" b="1" cap="all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Content Placeholder 2"/>
          <p:cNvSpPr>
            <a:spLocks noGrp="1"/>
          </p:cNvSpPr>
          <p:nvPr>
            <p:ph idx="19"/>
          </p:nvPr>
        </p:nvSpPr>
        <p:spPr>
          <a:xfrm>
            <a:off x="1627945" y="3502956"/>
            <a:ext cx="1802433" cy="542637"/>
          </a:xfrm>
        </p:spPr>
        <p:txBody>
          <a:bodyPr anchor="ctr" anchorCtr="0">
            <a:normAutofit/>
          </a:bodyPr>
          <a:lstStyle>
            <a:lvl1pPr algn="ctr">
              <a:lnSpc>
                <a:spcPct val="150000"/>
              </a:lnSpc>
              <a:spcBef>
                <a:spcPts val="0"/>
              </a:spcBef>
              <a:defRPr sz="1100" b="1" cap="all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0" name="Content Placeholder 2"/>
          <p:cNvSpPr>
            <a:spLocks noGrp="1"/>
          </p:cNvSpPr>
          <p:nvPr>
            <p:ph idx="20"/>
          </p:nvPr>
        </p:nvSpPr>
        <p:spPr>
          <a:xfrm>
            <a:off x="3689466" y="3502956"/>
            <a:ext cx="1802433" cy="542637"/>
          </a:xfrm>
        </p:spPr>
        <p:txBody>
          <a:bodyPr anchor="ctr" anchorCtr="0">
            <a:normAutofit/>
          </a:bodyPr>
          <a:lstStyle>
            <a:lvl1pPr algn="ctr">
              <a:lnSpc>
                <a:spcPct val="150000"/>
              </a:lnSpc>
              <a:spcBef>
                <a:spcPts val="0"/>
              </a:spcBef>
              <a:defRPr sz="1100" b="1" cap="all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1" name="Content Placeholder 2"/>
          <p:cNvSpPr>
            <a:spLocks noGrp="1"/>
          </p:cNvSpPr>
          <p:nvPr>
            <p:ph idx="21"/>
          </p:nvPr>
        </p:nvSpPr>
        <p:spPr>
          <a:xfrm>
            <a:off x="5754236" y="3502956"/>
            <a:ext cx="1802433" cy="542637"/>
          </a:xfrm>
        </p:spPr>
        <p:txBody>
          <a:bodyPr anchor="ctr" anchorCtr="0">
            <a:normAutofit/>
          </a:bodyPr>
          <a:lstStyle>
            <a:lvl1pPr algn="ctr">
              <a:lnSpc>
                <a:spcPct val="150000"/>
              </a:lnSpc>
              <a:spcBef>
                <a:spcPts val="0"/>
              </a:spcBef>
              <a:defRPr sz="1100" b="1" cap="all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2554710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e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Chart 27"/>
          <p:cNvGraphicFramePr/>
          <p:nvPr userDrawn="1">
            <p:extLst>
              <p:ext uri="{D42A27DB-BD31-4B8C-83A1-F6EECF244321}">
                <p14:modId xmlns:p14="http://schemas.microsoft.com/office/powerpoint/2010/main" xmlns="" val="826878467"/>
              </p:ext>
            </p:extLst>
          </p:nvPr>
        </p:nvGraphicFramePr>
        <p:xfrm>
          <a:off x="819656" y="1317173"/>
          <a:ext cx="2823538" cy="2181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" name="Chart 28"/>
          <p:cNvGraphicFramePr/>
          <p:nvPr>
            <p:extLst>
              <p:ext uri="{D42A27DB-BD31-4B8C-83A1-F6EECF244321}">
                <p14:modId xmlns:p14="http://schemas.microsoft.com/office/powerpoint/2010/main" xmlns="" val="3172818741"/>
              </p:ext>
            </p:extLst>
          </p:nvPr>
        </p:nvGraphicFramePr>
        <p:xfrm>
          <a:off x="819656" y="3851270"/>
          <a:ext cx="2823538" cy="2181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0" name="Chart 29"/>
          <p:cNvGraphicFramePr/>
          <p:nvPr>
            <p:extLst>
              <p:ext uri="{D42A27DB-BD31-4B8C-83A1-F6EECF244321}">
                <p14:modId xmlns:p14="http://schemas.microsoft.com/office/powerpoint/2010/main" xmlns="" val="3516092823"/>
              </p:ext>
            </p:extLst>
          </p:nvPr>
        </p:nvGraphicFramePr>
        <p:xfrm>
          <a:off x="3208459" y="3851270"/>
          <a:ext cx="2823538" cy="2181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1" name="Chart 30"/>
          <p:cNvGraphicFramePr/>
          <p:nvPr>
            <p:extLst>
              <p:ext uri="{D42A27DB-BD31-4B8C-83A1-F6EECF244321}">
                <p14:modId xmlns:p14="http://schemas.microsoft.com/office/powerpoint/2010/main" xmlns="" val="2892221410"/>
              </p:ext>
            </p:extLst>
          </p:nvPr>
        </p:nvGraphicFramePr>
        <p:xfrm>
          <a:off x="3564733" y="1317173"/>
          <a:ext cx="2114371" cy="2181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2" name="Chart 31"/>
          <p:cNvGraphicFramePr/>
          <p:nvPr>
            <p:extLst>
              <p:ext uri="{D42A27DB-BD31-4B8C-83A1-F6EECF244321}">
                <p14:modId xmlns:p14="http://schemas.microsoft.com/office/powerpoint/2010/main" xmlns="" val="1270478511"/>
              </p:ext>
            </p:extLst>
          </p:nvPr>
        </p:nvGraphicFramePr>
        <p:xfrm>
          <a:off x="5641301" y="3851270"/>
          <a:ext cx="2823538" cy="2181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3" name="Chart 32"/>
          <p:cNvGraphicFramePr/>
          <p:nvPr>
            <p:extLst>
              <p:ext uri="{D42A27DB-BD31-4B8C-83A1-F6EECF244321}">
                <p14:modId xmlns:p14="http://schemas.microsoft.com/office/powerpoint/2010/main" xmlns="" val="383880560"/>
              </p:ext>
            </p:extLst>
          </p:nvPr>
        </p:nvGraphicFramePr>
        <p:xfrm>
          <a:off x="5629369" y="1317173"/>
          <a:ext cx="2823538" cy="2181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2420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0961" y="737390"/>
            <a:ext cx="5029200" cy="44132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Content Placeholder 2"/>
          <p:cNvSpPr>
            <a:spLocks noGrp="1"/>
          </p:cNvSpPr>
          <p:nvPr>
            <p:ph idx="16"/>
          </p:nvPr>
        </p:nvSpPr>
        <p:spPr>
          <a:xfrm>
            <a:off x="1441263" y="2355263"/>
            <a:ext cx="1572810" cy="1046669"/>
          </a:xfrm>
        </p:spPr>
        <p:txBody>
          <a:bodyPr anchor="t" anchorCtr="0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900" b="1" cap="all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idx="17"/>
          </p:nvPr>
        </p:nvSpPr>
        <p:spPr>
          <a:xfrm>
            <a:off x="3855759" y="2355263"/>
            <a:ext cx="1572810" cy="1046669"/>
          </a:xfrm>
        </p:spPr>
        <p:txBody>
          <a:bodyPr anchor="t" anchorCtr="0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900" b="1" cap="all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Content Placeholder 2"/>
          <p:cNvSpPr>
            <a:spLocks noGrp="1"/>
          </p:cNvSpPr>
          <p:nvPr>
            <p:ph idx="18"/>
          </p:nvPr>
        </p:nvSpPr>
        <p:spPr>
          <a:xfrm>
            <a:off x="6186582" y="2355263"/>
            <a:ext cx="1572810" cy="1046669"/>
          </a:xfrm>
        </p:spPr>
        <p:txBody>
          <a:bodyPr anchor="t" anchorCtr="0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900" b="1" cap="all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idx="19"/>
          </p:nvPr>
        </p:nvSpPr>
        <p:spPr>
          <a:xfrm>
            <a:off x="1191250" y="3260507"/>
            <a:ext cx="2072835" cy="542637"/>
          </a:xfrm>
        </p:spPr>
        <p:txBody>
          <a:bodyPr anchor="ctr" anchorCtr="0">
            <a:normAutofit/>
          </a:bodyPr>
          <a:lstStyle>
            <a:lvl1pPr algn="ctr">
              <a:lnSpc>
                <a:spcPct val="150000"/>
              </a:lnSpc>
              <a:spcBef>
                <a:spcPts val="0"/>
              </a:spcBef>
              <a:defRPr sz="1100" b="1" cap="all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Content Placeholder 2"/>
          <p:cNvSpPr>
            <a:spLocks noGrp="1"/>
          </p:cNvSpPr>
          <p:nvPr>
            <p:ph idx="20"/>
          </p:nvPr>
        </p:nvSpPr>
        <p:spPr>
          <a:xfrm>
            <a:off x="3610727" y="3260507"/>
            <a:ext cx="2072835" cy="542637"/>
          </a:xfrm>
        </p:spPr>
        <p:txBody>
          <a:bodyPr anchor="ctr" anchorCtr="0">
            <a:normAutofit/>
          </a:bodyPr>
          <a:lstStyle>
            <a:lvl1pPr algn="ctr">
              <a:lnSpc>
                <a:spcPct val="150000"/>
              </a:lnSpc>
              <a:spcBef>
                <a:spcPts val="0"/>
              </a:spcBef>
              <a:defRPr sz="1100" b="1" cap="all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Content Placeholder 2"/>
          <p:cNvSpPr>
            <a:spLocks noGrp="1"/>
          </p:cNvSpPr>
          <p:nvPr>
            <p:ph idx="21"/>
          </p:nvPr>
        </p:nvSpPr>
        <p:spPr>
          <a:xfrm>
            <a:off x="5936570" y="3260507"/>
            <a:ext cx="2072835" cy="542637"/>
          </a:xfrm>
        </p:spPr>
        <p:txBody>
          <a:bodyPr anchor="ctr" anchorCtr="0">
            <a:normAutofit/>
          </a:bodyPr>
          <a:lstStyle>
            <a:lvl1pPr algn="ctr">
              <a:lnSpc>
                <a:spcPct val="150000"/>
              </a:lnSpc>
              <a:spcBef>
                <a:spcPts val="0"/>
              </a:spcBef>
              <a:defRPr sz="1100" b="1" cap="all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6" name="Content Placeholder 2"/>
          <p:cNvSpPr>
            <a:spLocks noGrp="1"/>
          </p:cNvSpPr>
          <p:nvPr>
            <p:ph idx="22"/>
          </p:nvPr>
        </p:nvSpPr>
        <p:spPr>
          <a:xfrm>
            <a:off x="1441263" y="4889501"/>
            <a:ext cx="1572810" cy="1046669"/>
          </a:xfrm>
        </p:spPr>
        <p:txBody>
          <a:bodyPr anchor="t" anchorCtr="0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900" b="1" cap="all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7" name="Content Placeholder 2"/>
          <p:cNvSpPr>
            <a:spLocks noGrp="1"/>
          </p:cNvSpPr>
          <p:nvPr>
            <p:ph idx="23"/>
          </p:nvPr>
        </p:nvSpPr>
        <p:spPr>
          <a:xfrm>
            <a:off x="3855759" y="4889501"/>
            <a:ext cx="1572810" cy="1046669"/>
          </a:xfrm>
        </p:spPr>
        <p:txBody>
          <a:bodyPr anchor="t" anchorCtr="0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900" b="1" cap="all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8" name="Content Placeholder 2"/>
          <p:cNvSpPr>
            <a:spLocks noGrp="1"/>
          </p:cNvSpPr>
          <p:nvPr>
            <p:ph idx="24"/>
          </p:nvPr>
        </p:nvSpPr>
        <p:spPr>
          <a:xfrm>
            <a:off x="6186582" y="4889501"/>
            <a:ext cx="1572810" cy="1046669"/>
          </a:xfrm>
        </p:spPr>
        <p:txBody>
          <a:bodyPr anchor="t" anchorCtr="0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900" b="1" cap="all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9" name="Content Placeholder 2"/>
          <p:cNvSpPr>
            <a:spLocks noGrp="1"/>
          </p:cNvSpPr>
          <p:nvPr>
            <p:ph idx="25"/>
          </p:nvPr>
        </p:nvSpPr>
        <p:spPr>
          <a:xfrm>
            <a:off x="1191250" y="5794745"/>
            <a:ext cx="2072835" cy="542637"/>
          </a:xfrm>
        </p:spPr>
        <p:txBody>
          <a:bodyPr anchor="ctr" anchorCtr="0">
            <a:normAutofit/>
          </a:bodyPr>
          <a:lstStyle>
            <a:lvl1pPr algn="ctr">
              <a:lnSpc>
                <a:spcPct val="150000"/>
              </a:lnSpc>
              <a:spcBef>
                <a:spcPts val="0"/>
              </a:spcBef>
              <a:defRPr sz="1100" b="1" cap="all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0" name="Content Placeholder 2"/>
          <p:cNvSpPr>
            <a:spLocks noGrp="1"/>
          </p:cNvSpPr>
          <p:nvPr>
            <p:ph idx="26"/>
          </p:nvPr>
        </p:nvSpPr>
        <p:spPr>
          <a:xfrm>
            <a:off x="3610727" y="5794745"/>
            <a:ext cx="2072835" cy="542637"/>
          </a:xfrm>
        </p:spPr>
        <p:txBody>
          <a:bodyPr anchor="ctr" anchorCtr="0">
            <a:normAutofit/>
          </a:bodyPr>
          <a:lstStyle>
            <a:lvl1pPr algn="ctr">
              <a:lnSpc>
                <a:spcPct val="150000"/>
              </a:lnSpc>
              <a:spcBef>
                <a:spcPts val="0"/>
              </a:spcBef>
              <a:defRPr sz="1100" b="1" cap="all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1" name="Content Placeholder 2"/>
          <p:cNvSpPr>
            <a:spLocks noGrp="1"/>
          </p:cNvSpPr>
          <p:nvPr>
            <p:ph idx="27"/>
          </p:nvPr>
        </p:nvSpPr>
        <p:spPr>
          <a:xfrm>
            <a:off x="5936570" y="5794745"/>
            <a:ext cx="2072835" cy="542637"/>
          </a:xfrm>
        </p:spPr>
        <p:txBody>
          <a:bodyPr anchor="ctr" anchorCtr="0">
            <a:normAutofit/>
          </a:bodyPr>
          <a:lstStyle>
            <a:lvl1pPr algn="ctr">
              <a:lnSpc>
                <a:spcPct val="150000"/>
              </a:lnSpc>
              <a:spcBef>
                <a:spcPts val="0"/>
              </a:spcBef>
              <a:defRPr sz="1100" b="1" cap="all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255471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Line Char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2420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0961" y="737390"/>
            <a:ext cx="5029200" cy="44132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 hasCustomPrompt="1"/>
          </p:nvPr>
        </p:nvSpPr>
        <p:spPr>
          <a:xfrm>
            <a:off x="458198" y="1592191"/>
            <a:ext cx="8149788" cy="1605900"/>
          </a:xfrm>
        </p:spPr>
        <p:txBody>
          <a:bodyPr/>
          <a:lstStyle/>
          <a:p>
            <a:pPr lvl="1"/>
            <a:r>
              <a:rPr lang="en-US" dirty="0" smtClean="0"/>
              <a:t>Bullet copy here</a:t>
            </a:r>
          </a:p>
        </p:txBody>
      </p:sp>
      <p:graphicFrame>
        <p:nvGraphicFramePr>
          <p:cNvPr id="8" name="Chart 7"/>
          <p:cNvGraphicFramePr/>
          <p:nvPr userDrawn="1">
            <p:extLst>
              <p:ext uri="{D42A27DB-BD31-4B8C-83A1-F6EECF244321}">
                <p14:modId xmlns:p14="http://schemas.microsoft.com/office/powerpoint/2010/main" xmlns="" val="2856656697"/>
              </p:ext>
            </p:extLst>
          </p:nvPr>
        </p:nvGraphicFramePr>
        <p:xfrm>
          <a:off x="517961" y="3825734"/>
          <a:ext cx="3594313" cy="2573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461001" y="3330866"/>
            <a:ext cx="4141816" cy="441325"/>
          </a:xfrm>
        </p:spPr>
        <p:txBody>
          <a:bodyPr>
            <a:normAutofit/>
          </a:bodyPr>
          <a:lstStyle>
            <a:lvl1pPr>
              <a:defRPr sz="1400" cap="all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Chart title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468159" y="3596408"/>
            <a:ext cx="843861" cy="329045"/>
          </a:xfrm>
        </p:spPr>
        <p:txBody>
          <a:bodyPr numCol="1">
            <a:normAutofit/>
          </a:bodyPr>
          <a:lstStyle>
            <a:lvl1pPr>
              <a:defRPr sz="1000" b="1" cap="all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Legend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1315912" y="3596408"/>
            <a:ext cx="843861" cy="329045"/>
          </a:xfrm>
        </p:spPr>
        <p:txBody>
          <a:bodyPr numCol="1">
            <a:normAutofit/>
          </a:bodyPr>
          <a:lstStyle>
            <a:lvl1pPr>
              <a:defRPr sz="1000" b="1" cap="all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 smtClean="0"/>
              <a:t>Legend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2163666" y="3596408"/>
            <a:ext cx="843861" cy="329045"/>
          </a:xfrm>
        </p:spPr>
        <p:txBody>
          <a:bodyPr numCol="1">
            <a:normAutofit/>
          </a:bodyPr>
          <a:lstStyle>
            <a:lvl1pPr>
              <a:defRPr sz="1000" b="1" cap="all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 smtClean="0"/>
              <a:t>Legend</a:t>
            </a:r>
          </a:p>
        </p:txBody>
      </p:sp>
    </p:spTree>
    <p:extLst>
      <p:ext uri="{BB962C8B-B14F-4D97-AF65-F5344CB8AC3E}">
        <p14:creationId xmlns:p14="http://schemas.microsoft.com/office/powerpoint/2010/main" xmlns="" val="325547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2420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0961" y="737390"/>
            <a:ext cx="5029200" cy="44132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  <p:graphicFrame>
        <p:nvGraphicFramePr>
          <p:cNvPr id="8" name="Chart 7"/>
          <p:cNvGraphicFramePr/>
          <p:nvPr userDrawn="1">
            <p:extLst>
              <p:ext uri="{D42A27DB-BD31-4B8C-83A1-F6EECF244321}">
                <p14:modId xmlns:p14="http://schemas.microsoft.com/office/powerpoint/2010/main" xmlns="" val="2856656697"/>
              </p:ext>
            </p:extLst>
          </p:nvPr>
        </p:nvGraphicFramePr>
        <p:xfrm>
          <a:off x="517961" y="2521101"/>
          <a:ext cx="3594313" cy="2573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461000" y="2026233"/>
            <a:ext cx="3951627" cy="441325"/>
          </a:xfrm>
        </p:spPr>
        <p:txBody>
          <a:bodyPr>
            <a:normAutofit/>
          </a:bodyPr>
          <a:lstStyle>
            <a:lvl1pPr>
              <a:defRPr sz="1400" cap="all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Chart title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468159" y="2291775"/>
            <a:ext cx="843861" cy="329045"/>
          </a:xfrm>
        </p:spPr>
        <p:txBody>
          <a:bodyPr numCol="1">
            <a:normAutofit/>
          </a:bodyPr>
          <a:lstStyle>
            <a:lvl1pPr>
              <a:defRPr sz="1000" b="1" cap="all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Legend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1315912" y="2291775"/>
            <a:ext cx="843861" cy="329045"/>
          </a:xfrm>
        </p:spPr>
        <p:txBody>
          <a:bodyPr numCol="1">
            <a:normAutofit/>
          </a:bodyPr>
          <a:lstStyle>
            <a:lvl1pPr>
              <a:defRPr sz="1000" b="1" cap="all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 smtClean="0"/>
              <a:t>Legend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2163666" y="2291775"/>
            <a:ext cx="843861" cy="329045"/>
          </a:xfrm>
        </p:spPr>
        <p:txBody>
          <a:bodyPr numCol="1">
            <a:normAutofit/>
          </a:bodyPr>
          <a:lstStyle>
            <a:lvl1pPr>
              <a:defRPr sz="1000" b="1" cap="all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 smtClean="0"/>
              <a:t>Legend</a:t>
            </a:r>
          </a:p>
        </p:txBody>
      </p:sp>
      <p:graphicFrame>
        <p:nvGraphicFramePr>
          <p:cNvPr id="11" name="Chart 10"/>
          <p:cNvGraphicFramePr/>
          <p:nvPr userDrawn="1">
            <p:extLst>
              <p:ext uri="{D42A27DB-BD31-4B8C-83A1-F6EECF244321}">
                <p14:modId xmlns:p14="http://schemas.microsoft.com/office/powerpoint/2010/main" xmlns="" val="2856656697"/>
              </p:ext>
            </p:extLst>
          </p:nvPr>
        </p:nvGraphicFramePr>
        <p:xfrm>
          <a:off x="4576981" y="2521101"/>
          <a:ext cx="3594313" cy="2573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4520021" y="2026233"/>
            <a:ext cx="4087965" cy="441325"/>
          </a:xfrm>
        </p:spPr>
        <p:txBody>
          <a:bodyPr>
            <a:normAutofit/>
          </a:bodyPr>
          <a:lstStyle>
            <a:lvl1pPr>
              <a:defRPr sz="1400" cap="all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Chart title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4527178" y="2291775"/>
            <a:ext cx="843861" cy="329045"/>
          </a:xfrm>
        </p:spPr>
        <p:txBody>
          <a:bodyPr numCol="1">
            <a:normAutofit/>
          </a:bodyPr>
          <a:lstStyle>
            <a:lvl1pPr>
              <a:defRPr sz="1000" b="1" cap="all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Legend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5374933" y="2291775"/>
            <a:ext cx="843861" cy="329045"/>
          </a:xfrm>
        </p:spPr>
        <p:txBody>
          <a:bodyPr numCol="1">
            <a:normAutofit/>
          </a:bodyPr>
          <a:lstStyle>
            <a:lvl1pPr>
              <a:defRPr sz="1000" b="1" cap="all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 smtClean="0"/>
              <a:t>Legend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6222686" y="2291775"/>
            <a:ext cx="843861" cy="329045"/>
          </a:xfrm>
        </p:spPr>
        <p:txBody>
          <a:bodyPr numCol="1">
            <a:normAutofit/>
          </a:bodyPr>
          <a:lstStyle>
            <a:lvl1pPr>
              <a:defRPr sz="1000" b="1" cap="all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 smtClean="0"/>
              <a:t>Legend</a:t>
            </a:r>
          </a:p>
        </p:txBody>
      </p:sp>
    </p:spTree>
    <p:extLst>
      <p:ext uri="{BB962C8B-B14F-4D97-AF65-F5344CB8AC3E}">
        <p14:creationId xmlns:p14="http://schemas.microsoft.com/office/powerpoint/2010/main" xmlns="" val="32554710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ll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2420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0961" y="737390"/>
            <a:ext cx="5029200" cy="44132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3" name="Group 55"/>
          <p:cNvGrpSpPr/>
          <p:nvPr/>
        </p:nvGrpSpPr>
        <p:grpSpPr>
          <a:xfrm>
            <a:off x="1158949" y="1553440"/>
            <a:ext cx="3700276" cy="2008467"/>
            <a:chOff x="17855077" y="3425286"/>
            <a:chExt cx="4261672" cy="4382872"/>
          </a:xfr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800000" scaled="0"/>
          </a:gradFill>
        </p:grpSpPr>
        <p:sp>
          <p:nvSpPr>
            <p:cNvPr id="38" name="Rectangle 37"/>
            <p:cNvSpPr/>
            <p:nvPr/>
          </p:nvSpPr>
          <p:spPr>
            <a:xfrm rot="16200000">
              <a:off x="17794477" y="3485886"/>
              <a:ext cx="4382872" cy="4261672"/>
            </a:xfrm>
            <a:prstGeom prst="rect">
              <a:avLst/>
            </a:prstGeom>
            <a:grpFill/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52376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40" name="Straight Connector 39"/>
            <p:cNvCxnSpPr/>
            <p:nvPr/>
          </p:nvCxnSpPr>
          <p:spPr>
            <a:xfrm>
              <a:off x="18049488" y="7542208"/>
              <a:ext cx="3889074" cy="0"/>
            </a:xfrm>
            <a:prstGeom prst="line">
              <a:avLst/>
            </a:prstGeom>
            <a:grpFill/>
            <a:ln w="19050" cap="flat" cmpd="sng" algn="ctr">
              <a:solidFill>
                <a:srgbClr val="FFFFFF"/>
              </a:solidFill>
              <a:prstDash val="sysDot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>
            <a:xfrm>
              <a:off x="18049488" y="3693134"/>
              <a:ext cx="3889074" cy="0"/>
            </a:xfrm>
            <a:prstGeom prst="line">
              <a:avLst/>
            </a:prstGeom>
            <a:grpFill/>
            <a:ln w="19050" cap="flat" cmpd="sng" algn="ctr">
              <a:solidFill>
                <a:srgbClr val="FFFFFF"/>
              </a:solidFill>
              <a:prstDash val="sysDot"/>
            </a:ln>
            <a:effectLst/>
          </p:spPr>
        </p:cxnSp>
      </p:grpSp>
      <p:sp>
        <p:nvSpPr>
          <p:cNvPr id="29" name="Rectangle 28"/>
          <p:cNvSpPr/>
          <p:nvPr/>
        </p:nvSpPr>
        <p:spPr>
          <a:xfrm>
            <a:off x="4930762" y="1574706"/>
            <a:ext cx="2756575" cy="160443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</a:schemeClr>
              </a:gs>
              <a:gs pos="100000">
                <a:schemeClr val="bg2">
                  <a:lumMod val="50000"/>
                </a:schemeClr>
              </a:gs>
            </a:gsLst>
            <a:lin ang="1890000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52377" tIns="26188" rIns="52377" bIns="26188"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5237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920130" y="3253565"/>
            <a:ext cx="2799107" cy="2585372"/>
          </a:xfrm>
          <a:prstGeom prst="rect">
            <a:avLst/>
          </a:prstGeom>
          <a:gradFill flip="none" rotWithShape="1">
            <a:gsLst>
              <a:gs pos="0">
                <a:srgbClr val="E78E23"/>
              </a:gs>
              <a:gs pos="100000">
                <a:srgbClr val="F79646">
                  <a:alpha val="55000"/>
                </a:srgbClr>
              </a:gs>
            </a:gsLst>
            <a:lin ang="18540000" scaled="0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52377" tIns="26188" rIns="52377" bIns="26188"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5237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5054744" y="1684720"/>
            <a:ext cx="2547535" cy="0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ysDot"/>
          </a:ln>
          <a:effectLst/>
        </p:spPr>
      </p:cxnSp>
      <p:cxnSp>
        <p:nvCxnSpPr>
          <p:cNvPr id="33" name="Straight Connector 32"/>
          <p:cNvCxnSpPr/>
          <p:nvPr/>
        </p:nvCxnSpPr>
        <p:spPr>
          <a:xfrm>
            <a:off x="5038899" y="3074450"/>
            <a:ext cx="2542115" cy="19625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ysDot"/>
          </a:ln>
          <a:effectLst/>
        </p:spPr>
      </p:cxnSp>
      <p:cxnSp>
        <p:nvCxnSpPr>
          <p:cNvPr id="34" name="Straight Connector 33"/>
          <p:cNvCxnSpPr/>
          <p:nvPr/>
        </p:nvCxnSpPr>
        <p:spPr>
          <a:xfrm>
            <a:off x="5102695" y="5757462"/>
            <a:ext cx="2510216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ysDot"/>
          </a:ln>
          <a:effectLst/>
        </p:spPr>
      </p:cxnSp>
      <p:cxnSp>
        <p:nvCxnSpPr>
          <p:cNvPr id="35" name="Straight Connector 34"/>
          <p:cNvCxnSpPr/>
          <p:nvPr/>
        </p:nvCxnSpPr>
        <p:spPr>
          <a:xfrm>
            <a:off x="5049533" y="3372564"/>
            <a:ext cx="2584643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ysDot"/>
          </a:ln>
          <a:effectLst/>
        </p:spPr>
      </p:cxnSp>
      <p:sp>
        <p:nvSpPr>
          <p:cNvPr id="21" name="Content Placeholder 2"/>
          <p:cNvSpPr>
            <a:spLocks noGrp="1"/>
          </p:cNvSpPr>
          <p:nvPr>
            <p:ph idx="16"/>
          </p:nvPr>
        </p:nvSpPr>
        <p:spPr>
          <a:xfrm>
            <a:off x="1190845" y="1637415"/>
            <a:ext cx="3640482" cy="1839434"/>
          </a:xfr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="1" cap="all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Content Placeholder 2"/>
          <p:cNvSpPr>
            <a:spLocks noGrp="1"/>
          </p:cNvSpPr>
          <p:nvPr>
            <p:ph idx="20"/>
          </p:nvPr>
        </p:nvSpPr>
        <p:spPr>
          <a:xfrm>
            <a:off x="4966239" y="1626783"/>
            <a:ext cx="2646673" cy="1435394"/>
          </a:xfrm>
        </p:spPr>
        <p:txBody>
          <a:bodyPr anchor="ctr" anchorCtr="0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1900" b="1" cap="all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3" name="Content Placeholder 2"/>
          <p:cNvSpPr>
            <a:spLocks noGrp="1"/>
          </p:cNvSpPr>
          <p:nvPr>
            <p:ph idx="21"/>
          </p:nvPr>
        </p:nvSpPr>
        <p:spPr>
          <a:xfrm>
            <a:off x="5008769" y="3402419"/>
            <a:ext cx="2657306" cy="2358011"/>
          </a:xfrm>
        </p:spPr>
        <p:txBody>
          <a:bodyPr anchor="ctr" anchorCtr="0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2100" b="1" cap="all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19" name="Group 55"/>
          <p:cNvGrpSpPr/>
          <p:nvPr userDrawn="1"/>
        </p:nvGrpSpPr>
        <p:grpSpPr>
          <a:xfrm>
            <a:off x="1162492" y="3625703"/>
            <a:ext cx="3700276" cy="2190306"/>
            <a:chOff x="17855077" y="3425286"/>
            <a:chExt cx="4261672" cy="4382872"/>
          </a:xfrm>
        </p:grpSpPr>
        <p:sp>
          <p:nvSpPr>
            <p:cNvPr id="20" name="Rectangle 19"/>
            <p:cNvSpPr/>
            <p:nvPr/>
          </p:nvSpPr>
          <p:spPr>
            <a:xfrm rot="16200000">
              <a:off x="17794477" y="3485886"/>
              <a:ext cx="4382872" cy="4261672"/>
            </a:xfrm>
            <a:prstGeom prst="rect">
              <a:avLst/>
            </a:prstGeom>
            <a:gradFill flip="none" rotWithShape="1">
              <a:gsLst>
                <a:gs pos="100000">
                  <a:srgbClr val="122640"/>
                </a:gs>
                <a:gs pos="0">
                  <a:srgbClr val="12264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52376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18049488" y="7542208"/>
              <a:ext cx="3889074" cy="0"/>
            </a:xfrm>
            <a:prstGeom prst="line">
              <a:avLst/>
            </a:prstGeom>
            <a:noFill/>
            <a:ln w="19050" cap="flat" cmpd="sng" algn="ctr">
              <a:solidFill>
                <a:srgbClr val="FFFFFF"/>
              </a:solidFill>
              <a:prstDash val="sysDot"/>
            </a:ln>
            <a:effectLst/>
          </p:spPr>
        </p:cxnSp>
        <p:cxnSp>
          <p:nvCxnSpPr>
            <p:cNvPr id="23" name="Straight Connector 22"/>
            <p:cNvCxnSpPr/>
            <p:nvPr/>
          </p:nvCxnSpPr>
          <p:spPr>
            <a:xfrm>
              <a:off x="18049488" y="3693134"/>
              <a:ext cx="3889074" cy="0"/>
            </a:xfrm>
            <a:prstGeom prst="line">
              <a:avLst/>
            </a:prstGeom>
            <a:noFill/>
            <a:ln w="19050" cap="flat" cmpd="sng" algn="ctr">
              <a:solidFill>
                <a:srgbClr val="FFFFFF"/>
              </a:solidFill>
              <a:prstDash val="sysDot"/>
            </a:ln>
            <a:effectLst/>
          </p:spPr>
        </p:cxnSp>
      </p:grpSp>
      <p:sp>
        <p:nvSpPr>
          <p:cNvPr id="26" name="Content Placeholder 2"/>
          <p:cNvSpPr>
            <a:spLocks noGrp="1"/>
          </p:cNvSpPr>
          <p:nvPr>
            <p:ph idx="22"/>
          </p:nvPr>
        </p:nvSpPr>
        <p:spPr>
          <a:xfrm>
            <a:off x="1205856" y="3586715"/>
            <a:ext cx="3568162" cy="2145361"/>
          </a:xfrm>
        </p:spPr>
        <p:txBody>
          <a:bodyPr anchor="ctr" anchorCtr="0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2100" b="1" cap="all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2554710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2420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0961" y="737390"/>
            <a:ext cx="5029200" cy="44132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55"/>
          <p:cNvGrpSpPr/>
          <p:nvPr/>
        </p:nvGrpSpPr>
        <p:grpSpPr>
          <a:xfrm>
            <a:off x="1873894" y="1893681"/>
            <a:ext cx="2506866" cy="2988323"/>
            <a:chOff x="17855077" y="3425286"/>
            <a:chExt cx="4261672" cy="4382872"/>
          </a:xfrm>
        </p:grpSpPr>
        <p:sp>
          <p:nvSpPr>
            <p:cNvPr id="38" name="Rectangle 37"/>
            <p:cNvSpPr/>
            <p:nvPr/>
          </p:nvSpPr>
          <p:spPr>
            <a:xfrm rot="16200000">
              <a:off x="17794477" y="3485886"/>
              <a:ext cx="4382872" cy="4261672"/>
            </a:xfrm>
            <a:prstGeom prst="rect">
              <a:avLst/>
            </a:prstGeom>
            <a:gradFill flip="none" rotWithShape="1">
              <a:gsLst>
                <a:gs pos="100000">
                  <a:srgbClr val="122640"/>
                </a:gs>
                <a:gs pos="0">
                  <a:srgbClr val="122640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52376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40" name="Straight Connector 39"/>
            <p:cNvCxnSpPr/>
            <p:nvPr/>
          </p:nvCxnSpPr>
          <p:spPr>
            <a:xfrm>
              <a:off x="18049488" y="7542208"/>
              <a:ext cx="3889074" cy="0"/>
            </a:xfrm>
            <a:prstGeom prst="line">
              <a:avLst/>
            </a:prstGeom>
            <a:noFill/>
            <a:ln w="19050" cap="flat" cmpd="sng" algn="ctr">
              <a:solidFill>
                <a:srgbClr val="FFFFFF"/>
              </a:solidFill>
              <a:prstDash val="sysDot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>
            <a:xfrm>
              <a:off x="18049488" y="3693134"/>
              <a:ext cx="3889074" cy="0"/>
            </a:xfrm>
            <a:prstGeom prst="line">
              <a:avLst/>
            </a:prstGeom>
            <a:noFill/>
            <a:ln w="19050" cap="flat" cmpd="sng" algn="ctr">
              <a:solidFill>
                <a:srgbClr val="FFFFFF"/>
              </a:solidFill>
              <a:prstDash val="sysDot"/>
            </a:ln>
            <a:effectLst/>
          </p:spPr>
        </p:cxnSp>
      </p:grpSp>
      <p:sp>
        <p:nvSpPr>
          <p:cNvPr id="29" name="Rectangle 28"/>
          <p:cNvSpPr/>
          <p:nvPr/>
        </p:nvSpPr>
        <p:spPr>
          <a:xfrm>
            <a:off x="4792541" y="1893682"/>
            <a:ext cx="2460878" cy="1022553"/>
          </a:xfrm>
          <a:prstGeom prst="rect">
            <a:avLst/>
          </a:prstGeom>
          <a:solidFill>
            <a:sysClr val="windowText" lastClr="000000"/>
          </a:solidFill>
          <a:ln w="9525" cap="flat" cmpd="sng" algn="ctr">
            <a:noFill/>
            <a:prstDash val="solid"/>
          </a:ln>
          <a:effectLst/>
        </p:spPr>
        <p:txBody>
          <a:bodyPr lIns="52377" tIns="26188" rIns="52377" bIns="26188"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5237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792541" y="3073059"/>
            <a:ext cx="2460878" cy="1808945"/>
          </a:xfrm>
          <a:prstGeom prst="rect">
            <a:avLst/>
          </a:prstGeom>
          <a:gradFill flip="none" rotWithShape="1">
            <a:gsLst>
              <a:gs pos="0">
                <a:srgbClr val="E78E23"/>
              </a:gs>
              <a:gs pos="100000">
                <a:srgbClr val="F79646">
                  <a:alpha val="55000"/>
                </a:srgbClr>
              </a:gs>
            </a:gsLst>
            <a:lin ang="18540000" scaled="0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52377" tIns="26188" rIns="52377" bIns="26188"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5237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Rectangle 30"/>
          <p:cNvSpPr/>
          <p:nvPr/>
        </p:nvSpPr>
        <p:spPr>
          <a:xfrm rot="16200000">
            <a:off x="3091810" y="3314952"/>
            <a:ext cx="2988320" cy="145781"/>
          </a:xfrm>
          <a:prstGeom prst="rect">
            <a:avLst/>
          </a:prstGeom>
          <a:gradFill flip="none" rotWithShape="1">
            <a:gsLst>
              <a:gs pos="0">
                <a:srgbClr val="4BACC6"/>
              </a:gs>
              <a:gs pos="100000">
                <a:srgbClr val="4F81BD">
                  <a:lumMod val="60000"/>
                  <a:lumOff val="4000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52377" tIns="26188" rIns="52377" bIns="26188"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5237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4895256" y="2046228"/>
            <a:ext cx="2287691" cy="0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ysDot"/>
          </a:ln>
          <a:effectLst/>
        </p:spPr>
      </p:cxnSp>
      <p:cxnSp>
        <p:nvCxnSpPr>
          <p:cNvPr id="33" name="Straight Connector 32"/>
          <p:cNvCxnSpPr/>
          <p:nvPr/>
        </p:nvCxnSpPr>
        <p:spPr>
          <a:xfrm>
            <a:off x="4890045" y="2798003"/>
            <a:ext cx="2287691" cy="0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ysDot"/>
          </a:ln>
          <a:effectLst/>
        </p:spPr>
      </p:cxnSp>
      <p:cxnSp>
        <p:nvCxnSpPr>
          <p:cNvPr id="34" name="Straight Connector 33"/>
          <p:cNvCxnSpPr/>
          <p:nvPr/>
        </p:nvCxnSpPr>
        <p:spPr>
          <a:xfrm>
            <a:off x="4890045" y="4715471"/>
            <a:ext cx="2287691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ysDot"/>
          </a:ln>
          <a:effectLst/>
        </p:spPr>
      </p:cxnSp>
      <p:cxnSp>
        <p:nvCxnSpPr>
          <p:cNvPr id="35" name="Straight Connector 34"/>
          <p:cNvCxnSpPr/>
          <p:nvPr/>
        </p:nvCxnSpPr>
        <p:spPr>
          <a:xfrm>
            <a:off x="4890045" y="3234342"/>
            <a:ext cx="2287691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ysDot"/>
          </a:ln>
          <a:effectLst/>
        </p:spPr>
      </p:cxnSp>
      <p:sp>
        <p:nvSpPr>
          <p:cNvPr id="21" name="Content Placeholder 2"/>
          <p:cNvSpPr>
            <a:spLocks noGrp="1"/>
          </p:cNvSpPr>
          <p:nvPr>
            <p:ph idx="16"/>
          </p:nvPr>
        </p:nvSpPr>
        <p:spPr>
          <a:xfrm>
            <a:off x="1893543" y="2127610"/>
            <a:ext cx="2459320" cy="2513663"/>
          </a:xfr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="1" cap="all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Content Placeholder 2"/>
          <p:cNvSpPr>
            <a:spLocks noGrp="1"/>
          </p:cNvSpPr>
          <p:nvPr>
            <p:ph idx="20"/>
          </p:nvPr>
        </p:nvSpPr>
        <p:spPr>
          <a:xfrm>
            <a:off x="4796118" y="2043545"/>
            <a:ext cx="2459320" cy="727364"/>
          </a:xfrm>
        </p:spPr>
        <p:txBody>
          <a:bodyPr anchor="ctr" anchorCtr="0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1900" b="1" cap="all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3" name="Content Placeholder 2"/>
          <p:cNvSpPr>
            <a:spLocks noGrp="1"/>
          </p:cNvSpPr>
          <p:nvPr>
            <p:ph idx="21"/>
          </p:nvPr>
        </p:nvSpPr>
        <p:spPr>
          <a:xfrm>
            <a:off x="4796118" y="3273136"/>
            <a:ext cx="2459320" cy="1402773"/>
          </a:xfrm>
        </p:spPr>
        <p:txBody>
          <a:bodyPr anchor="ctr" anchorCtr="0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2100" b="1" cap="all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2554710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Subhead and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537882" y="1454729"/>
            <a:ext cx="8070103" cy="46142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2377" tIns="26188" rIns="52377" bIns="26188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2420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37882" y="1463387"/>
            <a:ext cx="8070103" cy="4605554"/>
          </a:xfrm>
        </p:spPr>
        <p:txBody>
          <a:bodyPr anchor="ctr" anchorCtr="0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PLACE GRAPHIC HERE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0961" y="737390"/>
            <a:ext cx="5029200" cy="44132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5471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Graphic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537882" y="3427918"/>
            <a:ext cx="8070103" cy="264102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2377" tIns="26188" rIns="52377" bIns="26188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2420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37882" y="3427918"/>
            <a:ext cx="8070103" cy="2641023"/>
          </a:xfrm>
        </p:spPr>
        <p:txBody>
          <a:bodyPr anchor="ctr" anchorCtr="0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PLACE GRAPHIC HERE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0961" y="737390"/>
            <a:ext cx="5029200" cy="44132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 hasCustomPrompt="1"/>
          </p:nvPr>
        </p:nvSpPr>
        <p:spPr>
          <a:xfrm>
            <a:off x="458198" y="1592191"/>
            <a:ext cx="8149788" cy="1605900"/>
          </a:xfrm>
        </p:spPr>
        <p:txBody>
          <a:bodyPr/>
          <a:lstStyle/>
          <a:p>
            <a:pPr lvl="1"/>
            <a:r>
              <a:rPr lang="en-US" dirty="0" smtClean="0"/>
              <a:t>Bullet copy here</a:t>
            </a:r>
          </a:p>
        </p:txBody>
      </p:sp>
    </p:spTree>
    <p:extLst>
      <p:ext uri="{BB962C8B-B14F-4D97-AF65-F5344CB8AC3E}">
        <p14:creationId xmlns:p14="http://schemas.microsoft.com/office/powerpoint/2010/main" xmlns="" val="3255471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wer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373841" y="6210138"/>
            <a:ext cx="6033842" cy="418045"/>
          </a:xfrm>
        </p:spPr>
        <p:txBody>
          <a:bodyPr wrap="square" anchor="ctr" anchorCtr="0">
            <a:spAutoFit/>
          </a:bodyPr>
          <a:lstStyle>
            <a:lvl1pPr>
              <a:lnSpc>
                <a:spcPct val="80000"/>
              </a:lnSpc>
              <a:defRPr sz="2600" b="0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46719" y="6260935"/>
            <a:ext cx="2901798" cy="343070"/>
          </a:xfrm>
          <a:prstGeom prst="rect">
            <a:avLst/>
          </a:prstGeom>
        </p:spPr>
      </p:pic>
      <p:pic>
        <p:nvPicPr>
          <p:cNvPr id="9" name="Picture 8" descr="Cover_layers2.jpg"/>
          <p:cNvPicPr>
            <a:picLocks/>
          </p:cNvPicPr>
          <p:nvPr userDrawn="1"/>
        </p:nvPicPr>
        <p:blipFill>
          <a:blip r:embed="rId3"/>
          <a:srcRect l="22191" t="42197" r="25694" b="5629"/>
          <a:stretch>
            <a:fillRect/>
          </a:stretch>
        </p:blipFill>
        <p:spPr>
          <a:xfrm>
            <a:off x="0" y="236028"/>
            <a:ext cx="9144000" cy="5686385"/>
          </a:xfrm>
          <a:prstGeom prst="rect">
            <a:avLst/>
          </a:prstGeom>
        </p:spPr>
      </p:pic>
      <p:grpSp>
        <p:nvGrpSpPr>
          <p:cNvPr id="10" name="Group 9"/>
          <p:cNvGrpSpPr/>
          <p:nvPr userDrawn="1"/>
        </p:nvGrpSpPr>
        <p:grpSpPr>
          <a:xfrm>
            <a:off x="0" y="194737"/>
            <a:ext cx="9144000" cy="5774867"/>
            <a:chOff x="-1693330" y="177804"/>
            <a:chExt cx="12454822" cy="5774867"/>
          </a:xfrm>
        </p:grpSpPr>
        <p:sp>
          <p:nvSpPr>
            <p:cNvPr id="11" name="Rectangle 10"/>
            <p:cNvSpPr/>
            <p:nvPr userDrawn="1"/>
          </p:nvSpPr>
          <p:spPr>
            <a:xfrm>
              <a:off x="-1693330" y="5775709"/>
              <a:ext cx="12454822" cy="176962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alpha val="20000"/>
                  </a:schemeClr>
                </a:gs>
                <a:gs pos="100000">
                  <a:schemeClr val="accent5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-1693330" y="177804"/>
              <a:ext cx="12454822" cy="64886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alpha val="20000"/>
                  </a:schemeClr>
                </a:gs>
                <a:gs pos="100000">
                  <a:schemeClr val="accent5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 userDrawn="1"/>
        </p:nvGraphicFramePr>
        <p:xfrm>
          <a:off x="537882" y="1454726"/>
          <a:ext cx="8078196" cy="4614216"/>
        </p:xfrm>
        <a:graphic>
          <a:graphicData uri="http://schemas.openxmlformats.org/drawingml/2006/table">
            <a:tbl>
              <a:tblPr firstRow="1" bandRow="1">
                <a:effectLst/>
                <a:tableStyleId>{306799F8-075E-4A3A-A7F6-7FBC6576F1A4}</a:tableStyleId>
              </a:tblPr>
              <a:tblGrid>
                <a:gridCol w="1346366"/>
                <a:gridCol w="1346366"/>
                <a:gridCol w="1346366"/>
                <a:gridCol w="1346366"/>
                <a:gridCol w="1346366"/>
                <a:gridCol w="1346366"/>
              </a:tblGrid>
              <a:tr h="384518">
                <a:tc>
                  <a:txBody>
                    <a:bodyPr/>
                    <a:lstStyle/>
                    <a:p>
                      <a:pPr algn="ctr"/>
                      <a:endParaRPr lang="en-US" sz="1000" cap="all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12700" cap="flat" cmpd="sng" algn="ctr">
                      <a:solidFill>
                        <a:srgbClr val="0094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A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cap="all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12700" cap="flat" cmpd="sng" algn="ctr">
                      <a:solidFill>
                        <a:srgbClr val="0094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A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cap="all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12700" cap="flat" cmpd="sng" algn="ctr">
                      <a:solidFill>
                        <a:srgbClr val="0094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A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cap="all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12700" cap="flat" cmpd="sng" algn="ctr">
                      <a:solidFill>
                        <a:srgbClr val="0094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A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cap="all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12700" cap="flat" cmpd="sng" algn="ctr">
                      <a:solidFill>
                        <a:srgbClr val="0094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A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cap="all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ap="flat" cmpd="sng" algn="ctr">
                      <a:solidFill>
                        <a:srgbClr val="0094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AD0"/>
                    </a:solidFill>
                  </a:tcPr>
                </a:tc>
              </a:tr>
              <a:tr h="384518"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12700" cap="flat" cmpd="sng" algn="ctr">
                      <a:solidFill>
                        <a:srgbClr val="0094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94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94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94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94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rgbClr val="0094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4518"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4518"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4518"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4518"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4518"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4518"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4518"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4518"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4518"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4518"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53788" marR="53788" marT="31173" marB="31173"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2420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0961" y="737390"/>
            <a:ext cx="5029200" cy="44132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54710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1700">
                <a:solidFill>
                  <a:srgbClr val="002B45"/>
                </a:solidFill>
              </a:defRPr>
            </a:lvl1pPr>
            <a:lvl2pPr>
              <a:defRPr sz="1600">
                <a:solidFill>
                  <a:srgbClr val="002B45"/>
                </a:solidFill>
              </a:defRPr>
            </a:lvl2pPr>
            <a:lvl3pPr>
              <a:defRPr sz="1500">
                <a:solidFill>
                  <a:srgbClr val="002B45"/>
                </a:solidFill>
              </a:defRPr>
            </a:lvl3pPr>
            <a:lvl4pPr>
              <a:defRPr sz="1400">
                <a:solidFill>
                  <a:srgbClr val="002B45"/>
                </a:solidFill>
              </a:defRPr>
            </a:lvl4pPr>
            <a:lvl5pPr>
              <a:defRPr sz="1300">
                <a:solidFill>
                  <a:srgbClr val="002B45"/>
                </a:solidFill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1700">
                <a:solidFill>
                  <a:srgbClr val="002B45"/>
                </a:solidFill>
              </a:defRPr>
            </a:lvl1pPr>
            <a:lvl2pPr>
              <a:defRPr sz="1600">
                <a:solidFill>
                  <a:srgbClr val="002B45"/>
                </a:solidFill>
              </a:defRPr>
            </a:lvl2pPr>
            <a:lvl3pPr>
              <a:defRPr sz="1500">
                <a:solidFill>
                  <a:srgbClr val="002B45"/>
                </a:solidFill>
              </a:defRPr>
            </a:lvl3pPr>
            <a:lvl4pPr>
              <a:defRPr sz="1400">
                <a:solidFill>
                  <a:srgbClr val="002B45"/>
                </a:solidFill>
              </a:defRPr>
            </a:lvl4pPr>
            <a:lvl5pPr>
              <a:defRPr sz="1300">
                <a:solidFill>
                  <a:srgbClr val="002B45"/>
                </a:solidFill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291718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Text and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69296"/>
            <a:ext cx="2202330" cy="4903133"/>
          </a:xfrm>
        </p:spPr>
        <p:txBody>
          <a:bodyPr/>
          <a:lstStyle>
            <a:lvl1pPr>
              <a:defRPr sz="1700">
                <a:solidFill>
                  <a:srgbClr val="002B45"/>
                </a:solidFill>
              </a:defRPr>
            </a:lvl1pPr>
            <a:lvl2pPr>
              <a:defRPr sz="1600">
                <a:solidFill>
                  <a:srgbClr val="002B45"/>
                </a:solidFill>
              </a:defRPr>
            </a:lvl2pPr>
            <a:lvl3pPr>
              <a:defRPr sz="1500">
                <a:solidFill>
                  <a:srgbClr val="002B45"/>
                </a:solidFill>
              </a:defRPr>
            </a:lvl3pPr>
            <a:lvl4pPr>
              <a:defRPr sz="1400">
                <a:solidFill>
                  <a:srgbClr val="002B45"/>
                </a:solidFill>
              </a:defRPr>
            </a:lvl4pPr>
            <a:lvl5pPr>
              <a:defRPr sz="1300">
                <a:solidFill>
                  <a:srgbClr val="002B45"/>
                </a:solidFill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848785" y="1454729"/>
            <a:ext cx="5759201" cy="46142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2377" tIns="26188" rIns="52377" bIns="26188" rtlCol="0" anchor="ctr"/>
          <a:lstStyle/>
          <a:p>
            <a:pPr algn="ctr"/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2858746" y="1463387"/>
            <a:ext cx="5749239" cy="4605554"/>
          </a:xfrm>
        </p:spPr>
        <p:txBody>
          <a:bodyPr anchor="ctr" anchorCtr="0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PLACE GRAPHIC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291718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ox List and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7883" y="1454727"/>
            <a:ext cx="2121647" cy="4614214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1100" cap="all">
                <a:solidFill>
                  <a:srgbClr val="002B45"/>
                </a:solidFill>
              </a:defRPr>
            </a:lvl1pPr>
            <a:lvl2pPr>
              <a:defRPr sz="1600">
                <a:solidFill>
                  <a:srgbClr val="002B45"/>
                </a:solidFill>
              </a:defRPr>
            </a:lvl2pPr>
            <a:lvl3pPr>
              <a:defRPr sz="1500">
                <a:solidFill>
                  <a:srgbClr val="002B45"/>
                </a:solidFill>
              </a:defRPr>
            </a:lvl3pPr>
            <a:lvl4pPr>
              <a:defRPr sz="1400">
                <a:solidFill>
                  <a:srgbClr val="002B45"/>
                </a:solidFill>
              </a:defRPr>
            </a:lvl4pPr>
            <a:lvl5pPr>
              <a:defRPr sz="1300">
                <a:solidFill>
                  <a:srgbClr val="002B45"/>
                </a:solidFill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848785" y="1454729"/>
            <a:ext cx="5759201" cy="46142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2377" tIns="26188" rIns="52377" bIns="26188" rtlCol="0" anchor="ctr"/>
          <a:lstStyle/>
          <a:p>
            <a:pPr algn="ctr"/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2858746" y="1463387"/>
            <a:ext cx="5749239" cy="4605554"/>
          </a:xfrm>
        </p:spPr>
        <p:txBody>
          <a:bodyPr anchor="ctr" anchorCtr="0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PLACE GRAPHIC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291718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Lis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369296"/>
            <a:ext cx="2202330" cy="4903133"/>
          </a:xfrm>
        </p:spPr>
        <p:txBody>
          <a:bodyPr/>
          <a:lstStyle>
            <a:lvl1pPr>
              <a:spcBef>
                <a:spcPts val="0"/>
              </a:spcBef>
              <a:spcAft>
                <a:spcPts val="1375"/>
              </a:spcAft>
              <a:defRPr sz="1700">
                <a:solidFill>
                  <a:srgbClr val="002B45"/>
                </a:solidFill>
              </a:defRPr>
            </a:lvl1pPr>
            <a:lvl2pPr>
              <a:defRPr sz="1600">
                <a:solidFill>
                  <a:srgbClr val="002B45"/>
                </a:solidFill>
              </a:defRPr>
            </a:lvl2pPr>
            <a:lvl3pPr>
              <a:defRPr sz="1500">
                <a:solidFill>
                  <a:srgbClr val="002B45"/>
                </a:solidFill>
              </a:defRPr>
            </a:lvl3pPr>
            <a:lvl4pPr>
              <a:defRPr sz="1400">
                <a:solidFill>
                  <a:srgbClr val="002B45"/>
                </a:solidFill>
              </a:defRPr>
            </a:lvl4pPr>
            <a:lvl5pPr>
              <a:defRPr sz="1300">
                <a:solidFill>
                  <a:srgbClr val="002B45"/>
                </a:solidFill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0"/>
          </p:nvPr>
        </p:nvSpPr>
        <p:spPr>
          <a:xfrm>
            <a:off x="2823882" y="1369296"/>
            <a:ext cx="5784103" cy="4903133"/>
          </a:xfrm>
        </p:spPr>
        <p:txBody>
          <a:bodyPr/>
          <a:lstStyle>
            <a:lvl1pPr>
              <a:spcBef>
                <a:spcPts val="0"/>
              </a:spcBef>
              <a:spcAft>
                <a:spcPts val="1375"/>
              </a:spcAft>
              <a:defRPr sz="1700" b="1">
                <a:solidFill>
                  <a:srgbClr val="002B45"/>
                </a:solidFill>
              </a:defRPr>
            </a:lvl1pPr>
            <a:lvl2pPr>
              <a:defRPr sz="1600">
                <a:solidFill>
                  <a:srgbClr val="002B45"/>
                </a:solidFill>
              </a:defRPr>
            </a:lvl2pPr>
            <a:lvl3pPr>
              <a:defRPr sz="1500">
                <a:solidFill>
                  <a:srgbClr val="002B45"/>
                </a:solidFill>
              </a:defRPr>
            </a:lvl3pPr>
            <a:lvl4pPr>
              <a:defRPr sz="1400">
                <a:solidFill>
                  <a:srgbClr val="002B45"/>
                </a:solidFill>
              </a:defRPr>
            </a:lvl4pPr>
            <a:lvl5pPr>
              <a:defRPr sz="1300">
                <a:solidFill>
                  <a:srgbClr val="002B45"/>
                </a:solidFill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7291718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Dotted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69296"/>
            <a:ext cx="2202330" cy="4903133"/>
          </a:xfrm>
        </p:spPr>
        <p:txBody>
          <a:bodyPr/>
          <a:lstStyle>
            <a:lvl1pPr>
              <a:defRPr sz="1700">
                <a:solidFill>
                  <a:srgbClr val="002B45"/>
                </a:solidFill>
              </a:defRPr>
            </a:lvl1pPr>
            <a:lvl2pPr>
              <a:defRPr sz="1600">
                <a:solidFill>
                  <a:srgbClr val="002B45"/>
                </a:solidFill>
              </a:defRPr>
            </a:lvl2pPr>
            <a:lvl3pPr>
              <a:defRPr sz="1500">
                <a:solidFill>
                  <a:srgbClr val="002B45"/>
                </a:solidFill>
              </a:defRPr>
            </a:lvl3pPr>
            <a:lvl4pPr>
              <a:defRPr sz="1400">
                <a:solidFill>
                  <a:srgbClr val="002B45"/>
                </a:solidFill>
              </a:defRPr>
            </a:lvl4pPr>
            <a:lvl5pPr>
              <a:defRPr sz="1300">
                <a:solidFill>
                  <a:srgbClr val="002B45"/>
                </a:solidFill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2858747" y="1465194"/>
            <a:ext cx="5749239" cy="601443"/>
          </a:xfrm>
          <a:ln w="19050" cap="rnd" cmpd="sng" algn="ctr">
            <a:solidFill>
              <a:srgbClr val="FFA2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anchor="ctr" anchorCtr="0">
            <a:normAutofit/>
          </a:bodyPr>
          <a:lstStyle>
            <a:lvl1pPr algn="ctr">
              <a:defRPr sz="1600" baseline="0">
                <a:ln w="15875" cap="flat" cmpd="sng" algn="ctr">
                  <a:noFill/>
                  <a:prstDash val="dot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PLACE TEXT HERE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1" hasCustomPrompt="1"/>
          </p:nvPr>
        </p:nvSpPr>
        <p:spPr>
          <a:xfrm>
            <a:off x="2858747" y="2132245"/>
            <a:ext cx="5749239" cy="601443"/>
          </a:xfrm>
          <a:ln w="19050" cap="rnd" cmpd="sng" algn="ctr">
            <a:solidFill>
              <a:schemeClr val="accent5"/>
            </a:solidFill>
            <a:prstDash val="sysDot"/>
            <a:round/>
            <a:headEnd type="none" w="med" len="med"/>
            <a:tailEnd type="none" w="med" len="med"/>
          </a:ln>
        </p:spPr>
        <p:txBody>
          <a:bodyPr anchor="ctr" anchorCtr="0">
            <a:normAutofit/>
          </a:bodyPr>
          <a:lstStyle>
            <a:lvl1pPr algn="ctr">
              <a:defRPr sz="1600" baseline="0">
                <a:ln w="15875" cap="flat" cmpd="sng" algn="ctr">
                  <a:noFill/>
                  <a:prstDash val="dot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PLACE TEXT HERE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2" hasCustomPrompt="1"/>
          </p:nvPr>
        </p:nvSpPr>
        <p:spPr>
          <a:xfrm>
            <a:off x="2858747" y="2799296"/>
            <a:ext cx="5749239" cy="601443"/>
          </a:xfrm>
          <a:ln w="19050" cap="rnd" cmpd="sng" algn="ctr">
            <a:solidFill>
              <a:schemeClr val="accent4"/>
            </a:solidFill>
            <a:prstDash val="sysDot"/>
            <a:round/>
            <a:headEnd type="none" w="med" len="med"/>
            <a:tailEnd type="none" w="med" len="med"/>
          </a:ln>
        </p:spPr>
        <p:txBody>
          <a:bodyPr anchor="ctr" anchorCtr="0">
            <a:normAutofit/>
          </a:bodyPr>
          <a:lstStyle>
            <a:lvl1pPr algn="ctr">
              <a:defRPr sz="1600" baseline="0">
                <a:ln w="15875" cap="flat" cmpd="sng" algn="ctr">
                  <a:noFill/>
                  <a:prstDash val="dot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PLACE TEXT HERE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3" hasCustomPrompt="1"/>
          </p:nvPr>
        </p:nvSpPr>
        <p:spPr>
          <a:xfrm>
            <a:off x="2858747" y="3466346"/>
            <a:ext cx="5749239" cy="601443"/>
          </a:xfrm>
          <a:ln w="19050" cap="rnd" cmpd="sng" algn="ctr">
            <a:solidFill>
              <a:schemeClr val="accent2"/>
            </a:solidFill>
            <a:prstDash val="sysDot"/>
            <a:round/>
            <a:headEnd type="none" w="med" len="med"/>
            <a:tailEnd type="none" w="med" len="med"/>
          </a:ln>
        </p:spPr>
        <p:txBody>
          <a:bodyPr anchor="ctr" anchorCtr="0">
            <a:normAutofit/>
          </a:bodyPr>
          <a:lstStyle>
            <a:lvl1pPr algn="ctr">
              <a:defRPr sz="1600" baseline="0">
                <a:ln w="15875" cap="flat" cmpd="sng" algn="ctr">
                  <a:noFill/>
                  <a:prstDash val="dot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PLACE TEXT HERE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4" hasCustomPrompt="1"/>
          </p:nvPr>
        </p:nvSpPr>
        <p:spPr>
          <a:xfrm>
            <a:off x="2858747" y="4133397"/>
            <a:ext cx="5749239" cy="601443"/>
          </a:xfrm>
          <a:ln w="19050" cap="rnd" cmpd="sng" algn="ctr">
            <a:solidFill>
              <a:schemeClr val="accent6"/>
            </a:solidFill>
            <a:prstDash val="sysDot"/>
            <a:round/>
            <a:headEnd type="none" w="med" len="med"/>
            <a:tailEnd type="none" w="med" len="med"/>
          </a:ln>
        </p:spPr>
        <p:txBody>
          <a:bodyPr anchor="ctr" anchorCtr="0">
            <a:normAutofit/>
          </a:bodyPr>
          <a:lstStyle>
            <a:lvl1pPr algn="ctr">
              <a:defRPr sz="1600" baseline="0">
                <a:ln w="15875" cap="flat" cmpd="sng" algn="ctr">
                  <a:noFill/>
                  <a:prstDash val="dot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PLACE TEXT HERE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5" hasCustomPrompt="1"/>
          </p:nvPr>
        </p:nvSpPr>
        <p:spPr>
          <a:xfrm>
            <a:off x="2858747" y="4800448"/>
            <a:ext cx="5749239" cy="601443"/>
          </a:xfrm>
          <a:ln w="19050" cap="rnd" cmpd="sng" algn="ctr">
            <a:solidFill>
              <a:schemeClr val="accent5"/>
            </a:solidFill>
            <a:prstDash val="sysDot"/>
            <a:round/>
            <a:headEnd type="none" w="med" len="med"/>
            <a:tailEnd type="none" w="med" len="med"/>
          </a:ln>
        </p:spPr>
        <p:txBody>
          <a:bodyPr anchor="ctr" anchorCtr="0">
            <a:normAutofit/>
          </a:bodyPr>
          <a:lstStyle>
            <a:lvl1pPr algn="ctr">
              <a:defRPr sz="1600" baseline="0">
                <a:ln w="15875" cap="flat" cmpd="sng" algn="ctr">
                  <a:noFill/>
                  <a:prstDash val="dot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PLACE TEXT HERE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idx="16" hasCustomPrompt="1"/>
          </p:nvPr>
        </p:nvSpPr>
        <p:spPr>
          <a:xfrm>
            <a:off x="2858747" y="5467499"/>
            <a:ext cx="5749239" cy="601443"/>
          </a:xfrm>
          <a:ln w="19050" cap="rnd" cmpd="sng" algn="ctr">
            <a:solidFill>
              <a:schemeClr val="accent4"/>
            </a:solidFill>
            <a:prstDash val="sysDot"/>
            <a:round/>
            <a:headEnd type="none" w="med" len="med"/>
            <a:tailEnd type="none" w="med" len="med"/>
          </a:ln>
        </p:spPr>
        <p:txBody>
          <a:bodyPr anchor="ctr" anchorCtr="0">
            <a:normAutofit/>
          </a:bodyPr>
          <a:lstStyle>
            <a:lvl1pPr algn="ctr">
              <a:defRPr sz="1600" baseline="0">
                <a:ln w="15875" cap="flat" cmpd="sng" algn="ctr">
                  <a:noFill/>
                  <a:prstDash val="dot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PLACE 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291718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356810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36341" y="3973569"/>
            <a:ext cx="2312528" cy="273402"/>
          </a:xfrm>
          <a:prstGeom prst="rect">
            <a:avLst/>
          </a:prstGeom>
        </p:spPr>
      </p:pic>
      <p:grpSp>
        <p:nvGrpSpPr>
          <p:cNvPr id="12" name="Group 11"/>
          <p:cNvGrpSpPr/>
          <p:nvPr userDrawn="1"/>
        </p:nvGrpSpPr>
        <p:grpSpPr>
          <a:xfrm>
            <a:off x="3439934" y="2020455"/>
            <a:ext cx="2320863" cy="1799780"/>
            <a:chOff x="4580994" y="3244909"/>
            <a:chExt cx="6347873" cy="2358101"/>
          </a:xfrm>
        </p:grpSpPr>
        <p:cxnSp>
          <p:nvCxnSpPr>
            <p:cNvPr id="4" name="Straight Connector 3"/>
            <p:cNvCxnSpPr/>
            <p:nvPr userDrawn="1"/>
          </p:nvCxnSpPr>
          <p:spPr>
            <a:xfrm>
              <a:off x="4580994" y="3244909"/>
              <a:ext cx="6347873" cy="1"/>
            </a:xfrm>
            <a:prstGeom prst="line">
              <a:avLst/>
            </a:prstGeom>
            <a:ln w="3810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 userDrawn="1"/>
          </p:nvCxnSpPr>
          <p:spPr>
            <a:xfrm>
              <a:off x="4580994" y="5603009"/>
              <a:ext cx="6347873" cy="1"/>
            </a:xfrm>
            <a:prstGeom prst="line">
              <a:avLst/>
            </a:prstGeom>
            <a:ln w="3810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353186" y="2108201"/>
            <a:ext cx="2391588" cy="1921163"/>
          </a:xfrm>
        </p:spPr>
        <p:txBody>
          <a:bodyPr/>
          <a:lstStyle>
            <a:lvl1pPr marL="0" indent="0">
              <a:defRPr sz="2000" b="1" cap="all">
                <a:solidFill>
                  <a:srgbClr val="000000"/>
                </a:solidFill>
              </a:defRPr>
            </a:lvl1pPr>
            <a:lvl2pPr marL="0" indent="0">
              <a:buNone/>
              <a:defRPr sz="1500" b="1">
                <a:solidFill>
                  <a:schemeClr val="tx1"/>
                </a:solidFill>
              </a:defRPr>
            </a:lvl2pPr>
            <a:lvl3pPr marL="0" indent="0">
              <a:buNone/>
              <a:defRPr sz="1100">
                <a:solidFill>
                  <a:srgbClr val="5F6062"/>
                </a:solidFill>
              </a:defRPr>
            </a:lvl3pPr>
            <a:lvl4pPr>
              <a:defRPr sz="1400">
                <a:solidFill>
                  <a:srgbClr val="002B45"/>
                </a:solidFill>
              </a:defRPr>
            </a:lvl4pPr>
            <a:lvl5pPr>
              <a:defRPr sz="1300">
                <a:solidFill>
                  <a:srgbClr val="002B45"/>
                </a:solidFill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dirty="0" smtClean="0"/>
              <a:t>Click to edit NAME</a:t>
            </a:r>
          </a:p>
          <a:p>
            <a:pPr lvl="1"/>
            <a:r>
              <a:rPr lang="en-US" dirty="0" smtClean="0"/>
              <a:t>Title</a:t>
            </a:r>
          </a:p>
          <a:p>
            <a:pPr lvl="2"/>
            <a:r>
              <a:rPr lang="en-US" dirty="0" smtClean="0"/>
              <a:t>Number</a:t>
            </a:r>
          </a:p>
          <a:p>
            <a:pPr lvl="2"/>
            <a:r>
              <a:rPr lang="en-US" dirty="0" smtClean="0"/>
              <a:t>email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4203"/>
          </a:xfrm>
        </p:spPr>
        <p:txBody>
          <a:bodyPr/>
          <a:lstStyle>
            <a:lvl1pPr>
              <a:defRPr b="1" i="0">
                <a:latin typeface="TSTAR Q Regular"/>
                <a:cs typeface="TSTAR Q Regular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0961" y="737389"/>
            <a:ext cx="5029200" cy="441325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32554710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F1F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>
            <a:off x="685800" y="2673229"/>
            <a:ext cx="7772400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685800" y="4127346"/>
            <a:ext cx="7772400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685800" y="2754978"/>
            <a:ext cx="7772400" cy="1300677"/>
          </a:xfrm>
        </p:spPr>
        <p:txBody>
          <a:bodyPr anchor="ctr">
            <a:normAutofit/>
          </a:bodyPr>
          <a:lstStyle>
            <a:lvl1pPr algn="ctr">
              <a:defRPr sz="4000" b="1" i="0">
                <a:solidFill>
                  <a:schemeClr val="bg1"/>
                </a:solidFill>
                <a:latin typeface="TSTAR Q Regular"/>
                <a:cs typeface="TSTAR Q Regular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61268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Option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>
            <a:off x="536736" y="2673229"/>
            <a:ext cx="8081084" cy="170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536736" y="4127346"/>
            <a:ext cx="8081084" cy="170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536736" y="2743433"/>
            <a:ext cx="8081084" cy="1300677"/>
          </a:xfrm>
        </p:spPr>
        <p:txBody>
          <a:bodyPr anchor="ctr">
            <a:normAutofit/>
          </a:bodyPr>
          <a:lstStyle>
            <a:lvl1pPr algn="ctr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612689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0F1F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8073755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gradFill flip="none" rotWithShape="1">
          <a:gsLst>
            <a:gs pos="31000">
              <a:srgbClr val="F2F2F2">
                <a:alpha val="70000"/>
              </a:srgbClr>
            </a:gs>
            <a:gs pos="100000">
              <a:srgbClr val="CCCCCC">
                <a:alpha val="49000"/>
              </a:srgbClr>
            </a:gs>
            <a:gs pos="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TSTAR Q Regular"/>
                <a:cs typeface="TSTAR Q Regular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48733" y="6421685"/>
            <a:ext cx="4572000" cy="233397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7200">
              <a:lnSpc>
                <a:spcPct val="90000"/>
              </a:lnSpc>
            </a:pPr>
            <a:r>
              <a:rPr lang="en-US" sz="1000" cap="all" dirty="0" smtClean="0">
                <a:solidFill>
                  <a:srgbClr val="001421"/>
                </a:solidFill>
                <a:latin typeface="TSTAR Q Regular"/>
                <a:cs typeface="TSTAR Q Regular"/>
              </a:rPr>
              <a:t>GLOBAL Marketing &amp; Communications Q3 2012 report</a:t>
            </a:r>
          </a:p>
        </p:txBody>
      </p:sp>
    </p:spTree>
    <p:extLst>
      <p:ext uri="{BB962C8B-B14F-4D97-AF65-F5344CB8AC3E}">
        <p14:creationId xmlns="" xmlns:p14="http://schemas.microsoft.com/office/powerpoint/2010/main" val="23396148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4203"/>
          </a:xfrm>
        </p:spPr>
        <p:txBody>
          <a:bodyPr/>
          <a:lstStyle>
            <a:lvl1pPr>
              <a:defRPr b="1" i="0">
                <a:latin typeface="TSTAR Q Regular"/>
                <a:cs typeface="TSTAR Q Regular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0961" y="737389"/>
            <a:ext cx="5029200" cy="441325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32554710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r>
              <a:rPr lang="en-US" sz="1800" smtClean="0">
                <a:solidFill>
                  <a:srgbClr val="000000"/>
                </a:solidFill>
              </a:rPr>
              <a:t>NASDAQ OMX | </a:t>
            </a: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843C3506-F664-CA4B-8877-0230E2AAC41D}" type="slidenum">
              <a:rPr lang="en-US" sz="1800" smtClean="0">
                <a:solidFill>
                  <a:srgbClr val="000000"/>
                </a:solidFill>
              </a:rPr>
              <a:pPr defTabSz="457200"/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19901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solidFill>
                  <a:srgbClr val="122640"/>
                </a:solidFill>
                <a:latin typeface="TSTAR Q Regular"/>
                <a:cs typeface="TSTAR Q Regular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2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2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r>
              <a:rPr lang="en-US" sz="1800" smtClean="0">
                <a:solidFill>
                  <a:srgbClr val="000000"/>
                </a:solidFill>
              </a:rPr>
              <a:t>NASDAQ OMX | </a:t>
            </a: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843C3506-F664-CA4B-8877-0230E2AAC41D}" type="slidenum">
              <a:rPr lang="en-US" sz="1800" smtClean="0">
                <a:solidFill>
                  <a:srgbClr val="000000"/>
                </a:solidFill>
              </a:rPr>
              <a:pPr defTabSz="457200"/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91718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TSTAR Q Regular"/>
                <a:cs typeface="TSTAR Q Regular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 cap="all">
                <a:solidFill>
                  <a:srgbClr val="0095B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 cap="all">
                <a:solidFill>
                  <a:srgbClr val="0095B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r>
              <a:rPr lang="en-US" sz="1800" smtClean="0">
                <a:solidFill>
                  <a:srgbClr val="000000"/>
                </a:solidFill>
              </a:rPr>
              <a:t>NASDAQ OMX | </a:t>
            </a: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843C3506-F664-CA4B-8877-0230E2AAC41D}" type="slidenum">
              <a:rPr lang="en-US" sz="1800" smtClean="0">
                <a:solidFill>
                  <a:srgbClr val="000000"/>
                </a:solidFill>
              </a:rPr>
              <a:pPr defTabSz="457200"/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56522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TSTAR Q Regular"/>
                <a:cs typeface="TSTAR Q Regular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r>
              <a:rPr lang="en-US" sz="1800" smtClean="0">
                <a:solidFill>
                  <a:srgbClr val="000000"/>
                </a:solidFill>
              </a:rPr>
              <a:t>NASDAQ OMX | </a:t>
            </a: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843C3506-F664-CA4B-8877-0230E2AAC41D}" type="slidenum">
              <a:rPr lang="en-US" sz="1800" smtClean="0">
                <a:solidFill>
                  <a:srgbClr val="000000"/>
                </a:solidFill>
              </a:rPr>
              <a:pPr defTabSz="457200"/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56096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843C3506-F664-CA4B-8877-0230E2AAC41D}" type="slidenum">
              <a:rPr lang="en-US" sz="1800" smtClean="0">
                <a:solidFill>
                  <a:srgbClr val="000000"/>
                </a:solidFill>
              </a:rPr>
              <a:pPr defTabSz="457200"/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56810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74700"/>
            <a:ext cx="9144000" cy="53056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942249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 i="0">
                <a:latin typeface="TSTAR Q Regular"/>
                <a:cs typeface="TSTAR Q Regular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r>
              <a:rPr lang="en-US" sz="1800" smtClean="0">
                <a:solidFill>
                  <a:srgbClr val="000000"/>
                </a:solidFill>
              </a:rPr>
              <a:t>NASDAQ OMX | </a:t>
            </a: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843C3506-F664-CA4B-8877-0230E2AAC41D}" type="slidenum">
              <a:rPr lang="en-US" sz="1800" smtClean="0">
                <a:solidFill>
                  <a:srgbClr val="000000"/>
                </a:solidFill>
              </a:rPr>
              <a:pPr defTabSz="457200"/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5884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Option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>
            <a:off x="536736" y="2536846"/>
            <a:ext cx="8081084" cy="1083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458785" y="2426024"/>
            <a:ext cx="8185290" cy="2518317"/>
          </a:xfrm>
        </p:spPr>
        <p:txBody>
          <a:bodyPr anchor="t" anchorCtr="0">
            <a:norm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SECTION BREAK SLIDE V2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536736" y="6502793"/>
            <a:ext cx="8081084" cy="1083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073755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 i="0">
                <a:latin typeface="TSTAR Q Regular"/>
                <a:cs typeface="TSTAR Q Regular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r>
              <a:rPr lang="en-US" sz="1800" smtClean="0">
                <a:solidFill>
                  <a:srgbClr val="000000"/>
                </a:solidFill>
              </a:rPr>
              <a:t>NASDAQ OMX | </a:t>
            </a: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843C3506-F664-CA4B-8877-0230E2AAC41D}" type="slidenum">
              <a:rPr lang="en-US" sz="1800" smtClean="0">
                <a:solidFill>
                  <a:srgbClr val="000000"/>
                </a:solidFill>
              </a:rPr>
              <a:pPr defTabSz="457200"/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43865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F1F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>
            <a:off x="685800" y="2673229"/>
            <a:ext cx="7772400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685800" y="4127346"/>
            <a:ext cx="7772400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685800" y="2754978"/>
            <a:ext cx="7772400" cy="1300677"/>
          </a:xfrm>
        </p:spPr>
        <p:txBody>
          <a:bodyPr anchor="ctr">
            <a:normAutofit/>
          </a:bodyPr>
          <a:lstStyle>
            <a:lvl1pPr algn="ctr">
              <a:defRPr sz="4000" b="1" i="0">
                <a:solidFill>
                  <a:schemeClr val="bg1"/>
                </a:solidFill>
                <a:latin typeface="TSTAR Q Regular"/>
                <a:cs typeface="TSTAR Q Regular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612689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0F1F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8073755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gradFill flip="none" rotWithShape="1">
          <a:gsLst>
            <a:gs pos="31000">
              <a:srgbClr val="F2F2F2">
                <a:alpha val="70000"/>
              </a:srgbClr>
            </a:gs>
            <a:gs pos="100000">
              <a:srgbClr val="CCCCCC">
                <a:alpha val="49000"/>
              </a:srgbClr>
            </a:gs>
            <a:gs pos="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TSTAR Q Regular"/>
                <a:cs typeface="TSTAR Q Regular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48733" y="6421685"/>
            <a:ext cx="4572000" cy="233397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7200">
              <a:lnSpc>
                <a:spcPct val="90000"/>
              </a:lnSpc>
            </a:pPr>
            <a:r>
              <a:rPr lang="en-US" sz="1000" cap="all" dirty="0" smtClean="0">
                <a:solidFill>
                  <a:srgbClr val="001421"/>
                </a:solidFill>
                <a:latin typeface="TSTAR Q Regular"/>
                <a:cs typeface="TSTAR Q Regular"/>
              </a:rPr>
              <a:t>GLOBAL Marketing &amp; Communications Q3 2012 report</a:t>
            </a:r>
          </a:p>
        </p:txBody>
      </p:sp>
    </p:spTree>
    <p:extLst>
      <p:ext uri="{BB962C8B-B14F-4D97-AF65-F5344CB8AC3E}">
        <p14:creationId xmlns="" xmlns:p14="http://schemas.microsoft.com/office/powerpoint/2010/main" val="23396148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4203"/>
          </a:xfrm>
        </p:spPr>
        <p:txBody>
          <a:bodyPr/>
          <a:lstStyle>
            <a:lvl1pPr>
              <a:defRPr b="1" i="0">
                <a:latin typeface="TSTAR Q Regular"/>
                <a:cs typeface="TSTAR Q Regular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0961" y="737389"/>
            <a:ext cx="5029200" cy="441325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325547102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r>
              <a:rPr lang="en-US" sz="1800" smtClean="0">
                <a:solidFill>
                  <a:srgbClr val="000000"/>
                </a:solidFill>
              </a:rPr>
              <a:t>NASDAQ OMX | </a:t>
            </a: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843C3506-F664-CA4B-8877-0230E2AAC41D}" type="slidenum">
              <a:rPr lang="en-US" sz="1800" smtClean="0">
                <a:solidFill>
                  <a:srgbClr val="000000"/>
                </a:solidFill>
              </a:rPr>
              <a:pPr defTabSz="457200"/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199011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solidFill>
                  <a:srgbClr val="122640"/>
                </a:solidFill>
                <a:latin typeface="TSTAR Q Regular"/>
                <a:cs typeface="TSTAR Q Regular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2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2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r>
              <a:rPr lang="en-US" sz="1800" smtClean="0">
                <a:solidFill>
                  <a:srgbClr val="000000"/>
                </a:solidFill>
              </a:rPr>
              <a:t>NASDAQ OMX | </a:t>
            </a: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843C3506-F664-CA4B-8877-0230E2AAC41D}" type="slidenum">
              <a:rPr lang="en-US" sz="1800" smtClean="0">
                <a:solidFill>
                  <a:srgbClr val="000000"/>
                </a:solidFill>
              </a:rPr>
              <a:pPr defTabSz="457200"/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917185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TSTAR Q Regular"/>
                <a:cs typeface="TSTAR Q Regular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 cap="all">
                <a:solidFill>
                  <a:srgbClr val="0095B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 cap="all">
                <a:solidFill>
                  <a:srgbClr val="0095B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r>
              <a:rPr lang="en-US" sz="1800" smtClean="0">
                <a:solidFill>
                  <a:srgbClr val="000000"/>
                </a:solidFill>
              </a:rPr>
              <a:t>NASDAQ OMX | </a:t>
            </a: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843C3506-F664-CA4B-8877-0230E2AAC41D}" type="slidenum">
              <a:rPr lang="en-US" sz="1800" smtClean="0">
                <a:solidFill>
                  <a:srgbClr val="000000"/>
                </a:solidFill>
              </a:rPr>
              <a:pPr defTabSz="457200"/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56522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TSTAR Q Regular"/>
                <a:cs typeface="TSTAR Q Regular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r>
              <a:rPr lang="en-US" sz="1800" smtClean="0">
                <a:solidFill>
                  <a:srgbClr val="000000"/>
                </a:solidFill>
              </a:rPr>
              <a:t>NASDAQ OMX | </a:t>
            </a: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843C3506-F664-CA4B-8877-0230E2AAC41D}" type="slidenum">
              <a:rPr lang="en-US" sz="1800" smtClean="0">
                <a:solidFill>
                  <a:srgbClr val="000000"/>
                </a:solidFill>
              </a:rPr>
              <a:pPr defTabSz="457200"/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560960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843C3506-F664-CA4B-8877-0230E2AAC41D}" type="slidenum">
              <a:rPr lang="en-US" sz="1800" smtClean="0">
                <a:solidFill>
                  <a:srgbClr val="000000"/>
                </a:solidFill>
              </a:rPr>
              <a:pPr defTabSz="457200"/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5681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6570599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74700"/>
            <a:ext cx="9144000" cy="53056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9422491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 i="0">
                <a:latin typeface="TSTAR Q Regular"/>
                <a:cs typeface="TSTAR Q Regular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r>
              <a:rPr lang="en-US" sz="1800" smtClean="0">
                <a:solidFill>
                  <a:srgbClr val="000000"/>
                </a:solidFill>
              </a:rPr>
              <a:t>NASDAQ OMX | </a:t>
            </a: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843C3506-F664-CA4B-8877-0230E2AAC41D}" type="slidenum">
              <a:rPr lang="en-US" sz="1800" smtClean="0">
                <a:solidFill>
                  <a:srgbClr val="000000"/>
                </a:solidFill>
              </a:rPr>
              <a:pPr defTabSz="457200"/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588498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 i="0">
                <a:latin typeface="TSTAR Q Regular"/>
                <a:cs typeface="TSTAR Q Regular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r>
              <a:rPr lang="en-US" sz="1800" smtClean="0">
                <a:solidFill>
                  <a:srgbClr val="000000"/>
                </a:solidFill>
              </a:rPr>
              <a:t>NASDAQ OMX | </a:t>
            </a: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843C3506-F664-CA4B-8877-0230E2AAC41D}" type="slidenum">
              <a:rPr lang="en-US" sz="1800" smtClean="0">
                <a:solidFill>
                  <a:srgbClr val="000000"/>
                </a:solidFill>
              </a:rPr>
              <a:pPr defTabSz="457200"/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438656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i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4557" y="4146512"/>
            <a:ext cx="2835910" cy="335280"/>
          </a:xfrm>
          <a:prstGeom prst="rect">
            <a:avLst/>
          </a:prstGeom>
        </p:spPr>
      </p:pic>
      <p:cxnSp>
        <p:nvCxnSpPr>
          <p:cNvPr id="4" name="Straight Connector 3"/>
          <p:cNvCxnSpPr/>
          <p:nvPr userDrawn="1"/>
        </p:nvCxnSpPr>
        <p:spPr>
          <a:xfrm>
            <a:off x="2749371" y="2362527"/>
            <a:ext cx="3734043" cy="1"/>
          </a:xfrm>
          <a:prstGeom prst="line">
            <a:avLst/>
          </a:prstGeom>
          <a:ln w="381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2749371" y="3970322"/>
            <a:ext cx="3734043" cy="1"/>
          </a:xfrm>
          <a:prstGeom prst="line">
            <a:avLst/>
          </a:prstGeom>
          <a:ln w="381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2652958" y="2572946"/>
            <a:ext cx="3840256" cy="1240834"/>
          </a:xfrm>
        </p:spPr>
        <p:txBody>
          <a:bodyPr wrap="square" anchor="ctr" anchorCtr="0">
            <a:spAutoFit/>
          </a:bodyPr>
          <a:lstStyle>
            <a:lvl1pPr>
              <a:lnSpc>
                <a:spcPct val="80000"/>
              </a:lnSpc>
              <a:defRPr sz="4600" b="0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Bullet Slide">
    <p:bg>
      <p:bgPr>
        <a:gradFill flip="none" rotWithShape="1">
          <a:gsLst>
            <a:gs pos="31000">
              <a:srgbClr val="F2F2F2">
                <a:alpha val="70000"/>
              </a:srgbClr>
            </a:gs>
            <a:gs pos="100000">
              <a:srgbClr val="CCCCCC">
                <a:alpha val="49000"/>
              </a:srgbClr>
            </a:gs>
            <a:gs pos="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Font typeface="Lucida Grande"/>
              <a:buChar char="▶"/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39614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LUS Bullet Slide">
    <p:bg>
      <p:bgPr>
        <a:gradFill flip="none" rotWithShape="1">
          <a:gsLst>
            <a:gs pos="31000">
              <a:srgbClr val="F2F2F2">
                <a:alpha val="70000"/>
              </a:srgbClr>
            </a:gs>
            <a:gs pos="100000">
              <a:srgbClr val="CCCCCC">
                <a:alpha val="49000"/>
              </a:srgbClr>
            </a:gs>
            <a:gs pos="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61884" indent="-261884">
              <a:spcBef>
                <a:spcPts val="1375"/>
              </a:spcBef>
              <a:buClr>
                <a:schemeClr val="accent6"/>
              </a:buClr>
              <a:buSzPct val="70000"/>
              <a:buFont typeface="Lucida Grande"/>
              <a:buChar char="+"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39614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 Bullets with Lines Slide">
    <p:bg>
      <p:bgPr>
        <a:gradFill flip="none" rotWithShape="1">
          <a:gsLst>
            <a:gs pos="31000">
              <a:srgbClr val="F2F2F2">
                <a:alpha val="70000"/>
              </a:srgbClr>
            </a:gs>
            <a:gs pos="100000">
              <a:srgbClr val="CCCCCC">
                <a:alpha val="49000"/>
              </a:srgbClr>
            </a:gs>
            <a:gs pos="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3244"/>
            <a:ext cx="5160682" cy="4525963"/>
          </a:xfrm>
        </p:spPr>
        <p:txBody>
          <a:bodyPr/>
          <a:lstStyle>
            <a:lvl1pPr marL="261884" indent="-261884">
              <a:spcBef>
                <a:spcPts val="1375"/>
              </a:spcBef>
              <a:buClr>
                <a:schemeClr val="accent6"/>
              </a:buClr>
              <a:buSzPct val="70000"/>
              <a:buFont typeface="Lucida Grande"/>
              <a:buChar char="▶"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560918" y="1672163"/>
            <a:ext cx="5046197" cy="3200020"/>
            <a:chOff x="953559" y="2452504"/>
            <a:chExt cx="10205774" cy="5032018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953559" y="2452504"/>
              <a:ext cx="10205773" cy="0"/>
            </a:xfrm>
            <a:prstGeom prst="line">
              <a:avLst/>
            </a:prstGeom>
            <a:ln>
              <a:solidFill>
                <a:schemeClr val="accent5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953559" y="7484522"/>
              <a:ext cx="10205773" cy="0"/>
            </a:xfrm>
            <a:prstGeom prst="line">
              <a:avLst/>
            </a:prstGeom>
            <a:ln>
              <a:solidFill>
                <a:srgbClr val="0094B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457326" y="6572944"/>
              <a:ext cx="9702007" cy="0"/>
            </a:xfrm>
            <a:prstGeom prst="line">
              <a:avLst/>
            </a:prstGeom>
            <a:ln w="9525" cmpd="sng"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1457326" y="5743212"/>
              <a:ext cx="9702007" cy="0"/>
            </a:xfrm>
            <a:prstGeom prst="line">
              <a:avLst/>
            </a:prstGeom>
            <a:ln w="9525" cmpd="sng"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457326" y="4083748"/>
              <a:ext cx="9702007" cy="0"/>
            </a:xfrm>
            <a:prstGeom prst="line">
              <a:avLst/>
            </a:prstGeom>
            <a:ln w="9525" cmpd="sng"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1457326" y="3254016"/>
              <a:ext cx="9702007" cy="0"/>
            </a:xfrm>
            <a:prstGeom prst="line">
              <a:avLst/>
            </a:prstGeom>
            <a:ln w="9525" cmpd="sng"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1457326" y="4913480"/>
              <a:ext cx="9702007" cy="0"/>
            </a:xfrm>
            <a:prstGeom prst="line">
              <a:avLst/>
            </a:prstGeom>
            <a:ln w="9525" cmpd="sng"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339614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Slide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2420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0961" y="737390"/>
            <a:ext cx="5029200" cy="44132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5471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rgbClr val="F2F2F2">
                <a:alpha val="70000"/>
              </a:srgbClr>
            </a:gs>
            <a:gs pos="100000">
              <a:srgbClr val="CCCCCC">
                <a:alpha val="49000"/>
              </a:srgbClr>
            </a:gs>
            <a:gs pos="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86137"/>
          </a:xfrm>
          <a:prstGeom prst="rect">
            <a:avLst/>
          </a:prstGeom>
        </p:spPr>
        <p:txBody>
          <a:bodyPr vert="horz" lIns="83803" tIns="41901" rIns="83803" bIns="41901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42251"/>
            <a:ext cx="8229600" cy="4525963"/>
          </a:xfrm>
          <a:prstGeom prst="rect">
            <a:avLst/>
          </a:prstGeom>
        </p:spPr>
        <p:txBody>
          <a:bodyPr vert="horz" lIns="83803" tIns="41901" rIns="83803" bIns="4190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488512" y="6509042"/>
            <a:ext cx="3351371" cy="191387"/>
          </a:xfrm>
          <a:prstGeom prst="rect">
            <a:avLst/>
          </a:prstGeom>
          <a:noFill/>
        </p:spPr>
        <p:txBody>
          <a:bodyPr wrap="square" lIns="52377" tIns="26188" rIns="52377" bIns="26188" rtlCol="0">
            <a:spAutoFit/>
          </a:bodyPr>
          <a:lstStyle>
            <a:defPPr>
              <a:defRPr lang="en-US"/>
            </a:defPPr>
            <a:lvl1pPr marL="0" algn="l" defTabSz="731520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520" algn="l" defTabSz="731520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63040" algn="l" defTabSz="731520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94560" algn="l" defTabSz="731520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26080" algn="l" defTabSz="731520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600" algn="l" defTabSz="731520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89120" algn="l" defTabSz="731520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20640" algn="l" defTabSz="731520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52160" algn="l" defTabSz="731520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 smtClean="0">
                <a:solidFill>
                  <a:schemeClr val="tx2"/>
                </a:solidFill>
                <a:latin typeface="Arial"/>
                <a:cs typeface="Arial"/>
              </a:rPr>
              <a:t>NASDAQ OMX</a:t>
            </a:r>
            <a:endParaRPr lang="en-US" sz="900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19956" y="6419635"/>
            <a:ext cx="2132853" cy="364764"/>
          </a:xfrm>
          <a:prstGeom prst="rect">
            <a:avLst/>
          </a:prstGeom>
        </p:spPr>
        <p:txBody>
          <a:bodyPr vert="horz" lIns="52377" tIns="26188" rIns="52377" bIns="26188" rtlCol="0" anchor="ctr"/>
          <a:lstStyle>
            <a:lvl1pPr algn="r">
              <a:defRPr sz="9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9715AB08-7B81-5845-B7E6-2E9FB75C45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82380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83" r:id="rId2"/>
    <p:sldLayoutId id="2147483649" r:id="rId3"/>
    <p:sldLayoutId id="2147483662" r:id="rId4"/>
    <p:sldLayoutId id="2147483663" r:id="rId5"/>
    <p:sldLayoutId id="2147483650" r:id="rId6"/>
    <p:sldLayoutId id="2147483668" r:id="rId7"/>
    <p:sldLayoutId id="2147483669" r:id="rId8"/>
    <p:sldLayoutId id="2147483661" r:id="rId9"/>
    <p:sldLayoutId id="2147483682" r:id="rId10"/>
    <p:sldLayoutId id="2147483678" r:id="rId11"/>
    <p:sldLayoutId id="2147483671" r:id="rId12"/>
    <p:sldLayoutId id="2147483679" r:id="rId13"/>
    <p:sldLayoutId id="2147483680" r:id="rId14"/>
    <p:sldLayoutId id="2147483681" r:id="rId15"/>
    <p:sldLayoutId id="2147483713" r:id="rId16"/>
    <p:sldLayoutId id="2147483674" r:id="rId17"/>
    <p:sldLayoutId id="2147483665" r:id="rId18"/>
    <p:sldLayoutId id="2147483675" r:id="rId19"/>
    <p:sldLayoutId id="2147483673" r:id="rId20"/>
    <p:sldLayoutId id="2147483652" r:id="rId21"/>
    <p:sldLayoutId id="2147483666" r:id="rId22"/>
    <p:sldLayoutId id="2147483676" r:id="rId23"/>
    <p:sldLayoutId id="2147483677" r:id="rId24"/>
    <p:sldLayoutId id="2147483670" r:id="rId25"/>
    <p:sldLayoutId id="2147483655" r:id="rId26"/>
    <p:sldLayoutId id="2147483672" r:id="rId27"/>
    <p:sldLayoutId id="2147483712" r:id="rId28"/>
  </p:sldLayoutIdLst>
  <p:hf hdr="0" ftr="0" dt="0"/>
  <p:txStyles>
    <p:titleStyle>
      <a:lvl1pPr algn="l" defTabSz="419015" rtl="0" eaLnBrk="1" latinLnBrk="0" hangingPunct="1">
        <a:spcBef>
          <a:spcPct val="0"/>
        </a:spcBef>
        <a:buNone/>
        <a:defRPr sz="2400" b="1" i="0" u="none" kern="1200" cap="all">
          <a:solidFill>
            <a:schemeClr val="tx2"/>
          </a:solidFill>
          <a:latin typeface="Arial"/>
          <a:ea typeface="+mj-ea"/>
          <a:cs typeface="Arial"/>
        </a:defRPr>
      </a:lvl1pPr>
    </p:titleStyle>
    <p:bodyStyle>
      <a:lvl1pPr marL="0" indent="0" algn="l" defTabSz="419015" rtl="0" eaLnBrk="1" latinLnBrk="0" hangingPunct="1">
        <a:spcBef>
          <a:spcPct val="20000"/>
        </a:spcBef>
        <a:buFontTx/>
        <a:buNone/>
        <a:defRPr sz="2000" kern="1200">
          <a:solidFill>
            <a:srgbClr val="002B45"/>
          </a:solidFill>
          <a:latin typeface="Arial"/>
          <a:ea typeface="+mn-ea"/>
          <a:cs typeface="Arial"/>
        </a:defRPr>
      </a:lvl1pPr>
      <a:lvl2pPr marL="261884" indent="-261884" algn="l" defTabSz="419015" rtl="0" eaLnBrk="1" latinLnBrk="0" hangingPunct="1">
        <a:spcBef>
          <a:spcPct val="20000"/>
        </a:spcBef>
        <a:buClr>
          <a:schemeClr val="accent6"/>
        </a:buClr>
        <a:buSzPct val="70000"/>
        <a:buFont typeface="Lucida Grande"/>
        <a:buChar char="▶"/>
        <a:defRPr sz="1800" kern="1200">
          <a:solidFill>
            <a:srgbClr val="002B45"/>
          </a:solidFill>
          <a:latin typeface="Arial"/>
          <a:ea typeface="+mn-ea"/>
          <a:cs typeface="Arial"/>
        </a:defRPr>
      </a:lvl2pPr>
      <a:lvl3pPr marL="529588" indent="-209507" algn="l" defTabSz="419015" rtl="0" eaLnBrk="1" latinLnBrk="0" hangingPunct="1">
        <a:spcBef>
          <a:spcPct val="20000"/>
        </a:spcBef>
        <a:buClr>
          <a:schemeClr val="tx2"/>
        </a:buClr>
        <a:buSzPct val="80000"/>
        <a:buFont typeface="Lucida Grande"/>
        <a:buChar char="+"/>
        <a:defRPr sz="1600" kern="1200">
          <a:solidFill>
            <a:srgbClr val="002B45"/>
          </a:solidFill>
          <a:latin typeface="Arial"/>
          <a:ea typeface="+mn-ea"/>
          <a:cs typeface="Arial"/>
        </a:defRPr>
      </a:lvl3pPr>
      <a:lvl4pPr marL="791472" indent="-209507" algn="l" defTabSz="419015" rtl="0" eaLnBrk="1" latinLnBrk="0" hangingPunct="1">
        <a:spcBef>
          <a:spcPct val="20000"/>
        </a:spcBef>
        <a:buClr>
          <a:schemeClr val="tx2"/>
        </a:buClr>
        <a:buFont typeface="Arial"/>
        <a:buChar char="–"/>
        <a:defRPr sz="1400" kern="1200">
          <a:solidFill>
            <a:srgbClr val="002B45"/>
          </a:solidFill>
          <a:latin typeface="Arial"/>
          <a:ea typeface="+mn-ea"/>
          <a:cs typeface="Arial"/>
        </a:defRPr>
      </a:lvl4pPr>
      <a:lvl5pPr marL="993705" indent="-209507" algn="l" defTabSz="519404" rtl="0" eaLnBrk="1" latinLnBrk="0" hangingPunct="1">
        <a:spcBef>
          <a:spcPct val="20000"/>
        </a:spcBef>
        <a:buClr>
          <a:schemeClr val="tx2"/>
        </a:buClr>
        <a:buFont typeface="Arial"/>
        <a:buChar char="»"/>
        <a:defRPr sz="1400" kern="1200">
          <a:solidFill>
            <a:srgbClr val="002B45"/>
          </a:solidFill>
          <a:latin typeface="Arial"/>
          <a:ea typeface="+mn-ea"/>
          <a:cs typeface="Arial"/>
        </a:defRPr>
      </a:lvl5pPr>
      <a:lvl6pPr marL="2304581" indent="-209507" algn="l" defTabSz="419015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3595" indent="-209507" algn="l" defTabSz="419015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42610" indent="-209507" algn="l" defTabSz="419015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61625" indent="-209507" algn="l" defTabSz="419015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901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19015" algn="l" defTabSz="41901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38029" algn="l" defTabSz="41901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044" algn="l" defTabSz="41901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76059" algn="l" defTabSz="41901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073" algn="l" defTabSz="41901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14088" algn="l" defTabSz="41901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33103" algn="l" defTabSz="41901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52117" algn="l" defTabSz="41901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rgbClr val="F2F2F2">
                <a:alpha val="70000"/>
              </a:srgbClr>
            </a:gs>
            <a:gs pos="100000">
              <a:srgbClr val="CCCCCC">
                <a:alpha val="49000"/>
              </a:srgbClr>
            </a:gs>
            <a:gs pos="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861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4225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7418864" y="6424841"/>
            <a:ext cx="1603005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3136EC6-77C4-AD4E-9C5A-F3643A30EC54}" type="slidenum">
              <a:rPr lang="en-US" sz="900" smtClean="0">
                <a:solidFill>
                  <a:srgbClr val="000000"/>
                </a:solidFill>
                <a:latin typeface="TSTAR"/>
              </a:rPr>
              <a:pPr/>
              <a:t>‹#›</a:t>
            </a:fld>
            <a:endParaRPr lang="en-US" sz="900" dirty="0">
              <a:solidFill>
                <a:srgbClr val="000000"/>
              </a:solidFill>
              <a:latin typeface="TSTAR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2380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600" b="1" i="0" u="none" kern="1200" cap="all">
          <a:solidFill>
            <a:srgbClr val="122640"/>
          </a:solidFill>
          <a:latin typeface="TSTAR Q Bold"/>
          <a:ea typeface="+mj-ea"/>
          <a:cs typeface="TSTAR Q Bold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2200" kern="1200">
          <a:solidFill>
            <a:srgbClr val="122640"/>
          </a:solidFill>
          <a:latin typeface="TSTAR Q Regular"/>
          <a:ea typeface="+mn-ea"/>
          <a:cs typeface="TSTAR Q Regular"/>
        </a:defRPr>
      </a:lvl1pPr>
      <a:lvl2pPr marL="285750" indent="-285750" algn="l" defTabSz="457200" rtl="0" eaLnBrk="1" latinLnBrk="0" hangingPunct="1">
        <a:spcBef>
          <a:spcPct val="20000"/>
        </a:spcBef>
        <a:buClr>
          <a:srgbClr val="E78E23"/>
        </a:buClr>
        <a:buSzPct val="70000"/>
        <a:buFont typeface="Lucida Grande"/>
        <a:buChar char="▶"/>
        <a:defRPr sz="2200" kern="1200">
          <a:solidFill>
            <a:srgbClr val="122640"/>
          </a:solidFill>
          <a:latin typeface="TSTAR Q Regular"/>
          <a:ea typeface="+mn-ea"/>
          <a:cs typeface="TSTAR Q Regular"/>
        </a:defRPr>
      </a:lvl2pPr>
      <a:lvl3pPr marL="577850" indent="-228600" algn="l" defTabSz="457200" rtl="0" eaLnBrk="1" latinLnBrk="0" hangingPunct="1">
        <a:spcBef>
          <a:spcPct val="20000"/>
        </a:spcBef>
        <a:buSzPct val="80000"/>
        <a:buFont typeface="Lucida Grande"/>
        <a:buChar char="+"/>
        <a:defRPr sz="2000" kern="1200">
          <a:solidFill>
            <a:srgbClr val="122640"/>
          </a:solidFill>
          <a:latin typeface="TSTAR Q Regular"/>
          <a:ea typeface="+mn-ea"/>
          <a:cs typeface="TSTAR Q Regular"/>
        </a:defRPr>
      </a:lvl3pPr>
      <a:lvl4pPr marL="8636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rgbClr val="122640"/>
          </a:solidFill>
          <a:latin typeface="TSTAR Q Regular"/>
          <a:ea typeface="+mn-ea"/>
          <a:cs typeface="TSTAR Q Regular"/>
        </a:defRPr>
      </a:lvl4pPr>
      <a:lvl5pPr marL="1084263" indent="-228600" algn="l" defTabSz="566738" rtl="0" eaLnBrk="1" latinLnBrk="0" hangingPunct="1">
        <a:spcBef>
          <a:spcPct val="20000"/>
        </a:spcBef>
        <a:buFont typeface="Arial"/>
        <a:buChar char="»"/>
        <a:defRPr sz="1400" kern="1200">
          <a:solidFill>
            <a:srgbClr val="122640"/>
          </a:solidFill>
          <a:latin typeface="TSTAR Q Regular"/>
          <a:ea typeface="+mn-ea"/>
          <a:cs typeface="TSTAR Q Regular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rgbClr val="F2F2F2">
                <a:alpha val="70000"/>
              </a:srgbClr>
            </a:gs>
            <a:gs pos="100000">
              <a:srgbClr val="CCCCCC">
                <a:alpha val="49000"/>
              </a:srgbClr>
            </a:gs>
            <a:gs pos="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861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4225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7418864" y="6424841"/>
            <a:ext cx="1603005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3136EC6-77C4-AD4E-9C5A-F3643A30EC54}" type="slidenum">
              <a:rPr lang="en-US" sz="900" smtClean="0">
                <a:solidFill>
                  <a:srgbClr val="000000"/>
                </a:solidFill>
                <a:latin typeface="TSTAR"/>
              </a:rPr>
              <a:pPr/>
              <a:t>‹#›</a:t>
            </a:fld>
            <a:endParaRPr lang="en-US" sz="900" dirty="0">
              <a:solidFill>
                <a:srgbClr val="000000"/>
              </a:solidFill>
              <a:latin typeface="TSTAR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2380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600" b="1" i="0" u="none" kern="1200" cap="all">
          <a:solidFill>
            <a:srgbClr val="122640"/>
          </a:solidFill>
          <a:latin typeface="TSTAR Q Bold"/>
          <a:ea typeface="+mj-ea"/>
          <a:cs typeface="TSTAR Q Bold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2200" kern="1200">
          <a:solidFill>
            <a:srgbClr val="122640"/>
          </a:solidFill>
          <a:latin typeface="TSTAR Q Regular"/>
          <a:ea typeface="+mn-ea"/>
          <a:cs typeface="TSTAR Q Regular"/>
        </a:defRPr>
      </a:lvl1pPr>
      <a:lvl2pPr marL="285750" indent="-285750" algn="l" defTabSz="457200" rtl="0" eaLnBrk="1" latinLnBrk="0" hangingPunct="1">
        <a:spcBef>
          <a:spcPct val="20000"/>
        </a:spcBef>
        <a:buClr>
          <a:srgbClr val="E78E23"/>
        </a:buClr>
        <a:buSzPct val="70000"/>
        <a:buFont typeface="Lucida Grande"/>
        <a:buChar char="▶"/>
        <a:defRPr sz="2200" kern="1200">
          <a:solidFill>
            <a:srgbClr val="122640"/>
          </a:solidFill>
          <a:latin typeface="TSTAR Q Regular"/>
          <a:ea typeface="+mn-ea"/>
          <a:cs typeface="TSTAR Q Regular"/>
        </a:defRPr>
      </a:lvl2pPr>
      <a:lvl3pPr marL="577850" indent="-228600" algn="l" defTabSz="457200" rtl="0" eaLnBrk="1" latinLnBrk="0" hangingPunct="1">
        <a:spcBef>
          <a:spcPct val="20000"/>
        </a:spcBef>
        <a:buSzPct val="80000"/>
        <a:buFont typeface="Lucida Grande"/>
        <a:buChar char="+"/>
        <a:defRPr sz="2000" kern="1200">
          <a:solidFill>
            <a:srgbClr val="122640"/>
          </a:solidFill>
          <a:latin typeface="TSTAR Q Regular"/>
          <a:ea typeface="+mn-ea"/>
          <a:cs typeface="TSTAR Q Regular"/>
        </a:defRPr>
      </a:lvl3pPr>
      <a:lvl4pPr marL="8636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rgbClr val="122640"/>
          </a:solidFill>
          <a:latin typeface="TSTAR Q Regular"/>
          <a:ea typeface="+mn-ea"/>
          <a:cs typeface="TSTAR Q Regular"/>
        </a:defRPr>
      </a:lvl4pPr>
      <a:lvl5pPr marL="1084263" indent="-228600" algn="l" defTabSz="566738" rtl="0" eaLnBrk="1" latinLnBrk="0" hangingPunct="1">
        <a:spcBef>
          <a:spcPct val="20000"/>
        </a:spcBef>
        <a:buFont typeface="Arial"/>
        <a:buChar char="»"/>
        <a:defRPr sz="1400" kern="1200">
          <a:solidFill>
            <a:srgbClr val="122640"/>
          </a:solidFill>
          <a:latin typeface="TSTAR Q Regular"/>
          <a:ea typeface="+mn-ea"/>
          <a:cs typeface="TSTAR Q Regular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52400" y="2618839"/>
            <a:ext cx="8991600" cy="1161838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3500" b="1" dirty="0" smtClean="0"/>
              <a:t>Central depository of </a:t>
            </a:r>
            <a:r>
              <a:rPr lang="en-US" sz="3500" b="1" dirty="0" err="1" smtClean="0"/>
              <a:t>armenia</a:t>
            </a:r>
            <a:r>
              <a:rPr lang="en-US" sz="3500" b="1" dirty="0" smtClean="0"/>
              <a:t>:</a:t>
            </a:r>
            <a:br>
              <a:rPr lang="en-US" sz="3500" b="1" dirty="0" smtClean="0"/>
            </a:br>
            <a:r>
              <a:rPr lang="en-US" sz="3500" b="1" dirty="0" smtClean="0"/>
              <a:t>the system and risk management</a:t>
            </a:r>
            <a:endParaRPr lang="en-US" sz="35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Arial Narrow" pitchFamily="34" charset="0"/>
              </a:rPr>
              <a:t>Cda</a:t>
            </a:r>
            <a:r>
              <a:rPr lang="en-US" dirty="0" smtClean="0">
                <a:latin typeface="Arial Narrow" pitchFamily="34" charset="0"/>
              </a:rPr>
              <a:t> risk types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715AB08-7B81-5845-B7E6-2E9FB75C45EB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4" name="Content Placeholder 4"/>
          <p:cNvGraphicFramePr>
            <a:graphicFrameLocks/>
          </p:cNvGraphicFramePr>
          <p:nvPr/>
        </p:nvGraphicFramePr>
        <p:xfrm>
          <a:off x="1647107" y="995395"/>
          <a:ext cx="5848845" cy="50426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Arial Narrow" pitchFamily="34" charset="0"/>
              </a:rPr>
              <a:t>Cda</a:t>
            </a:r>
            <a:r>
              <a:rPr lang="en-US" dirty="0" smtClean="0">
                <a:latin typeface="Arial Narrow" pitchFamily="34" charset="0"/>
              </a:rPr>
              <a:t> risk management: settlement risk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715AB08-7B81-5845-B7E6-2E9FB75C45EB}" type="slidenum">
              <a:rPr lang="en-US" smtClean="0"/>
              <a:pPr/>
              <a:t>11</a:t>
            </a:fld>
            <a:endParaRPr lang="en-US" dirty="0"/>
          </a:p>
        </p:txBody>
      </p:sp>
      <p:grpSp>
        <p:nvGrpSpPr>
          <p:cNvPr id="41" name="Group 40"/>
          <p:cNvGrpSpPr/>
          <p:nvPr/>
        </p:nvGrpSpPr>
        <p:grpSpPr>
          <a:xfrm>
            <a:off x="520995" y="2261164"/>
            <a:ext cx="3895064" cy="485479"/>
            <a:chOff x="233916" y="2431291"/>
            <a:chExt cx="3895064" cy="485479"/>
          </a:xfrm>
        </p:grpSpPr>
        <p:sp>
          <p:nvSpPr>
            <p:cNvPr id="20" name="Rectangle 19"/>
            <p:cNvSpPr/>
            <p:nvPr/>
          </p:nvSpPr>
          <p:spPr>
            <a:xfrm>
              <a:off x="241008" y="2431291"/>
              <a:ext cx="3342168" cy="417645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8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cap="all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Liquidity risk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661148" y="2449010"/>
              <a:ext cx="467832" cy="4572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233916" y="2895577"/>
              <a:ext cx="3870251" cy="0"/>
            </a:xfrm>
            <a:prstGeom prst="line">
              <a:avLst/>
            </a:prstGeom>
            <a:ln w="1270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21"/>
            <p:cNvSpPr/>
            <p:nvPr/>
          </p:nvSpPr>
          <p:spPr>
            <a:xfrm>
              <a:off x="3661081" y="2831709"/>
              <a:ext cx="85061" cy="850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Rectangle 25"/>
          <p:cNvSpPr/>
          <p:nvPr/>
        </p:nvSpPr>
        <p:spPr>
          <a:xfrm>
            <a:off x="499729" y="2785703"/>
            <a:ext cx="3476848" cy="2211591"/>
          </a:xfrm>
          <a:prstGeom prst="rect">
            <a:avLst/>
          </a:prstGeom>
          <a:noFill/>
          <a:ln>
            <a:noFill/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full guarantee mechanism for corporate instruments  </a:t>
            </a:r>
          </a:p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guaranty fund mechanism for credit resources</a:t>
            </a:r>
          </a:p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netting</a:t>
            </a:r>
          </a:p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b="1" dirty="0" smtClean="0">
                <a:solidFill>
                  <a:schemeClr val="accent5"/>
                </a:solidFill>
                <a:latin typeface="Arial Narrow" pitchFamily="34" charset="0"/>
                <a:cs typeface="Arial" pitchFamily="34" charset="0"/>
              </a:rPr>
              <a:t>new model: </a:t>
            </a:r>
            <a:r>
              <a:rPr lang="en-US" sz="1800" dirty="0" smtClean="0">
                <a:solidFill>
                  <a:schemeClr val="accent5"/>
                </a:solidFill>
                <a:latin typeface="Arial Narrow" pitchFamily="34" charset="0"/>
                <a:cs typeface="Arial" pitchFamily="34" charset="0"/>
              </a:rPr>
              <a:t>on-line additional deposition and withdraw possibilities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3958860" y="3728459"/>
            <a:ext cx="4823633" cy="496113"/>
            <a:chOff x="3682414" y="4026171"/>
            <a:chExt cx="4823633" cy="496113"/>
          </a:xfrm>
        </p:grpSpPr>
        <p:sp>
          <p:nvSpPr>
            <p:cNvPr id="32" name="Rectangle 31"/>
            <p:cNvSpPr/>
            <p:nvPr/>
          </p:nvSpPr>
          <p:spPr>
            <a:xfrm>
              <a:off x="3682414" y="4054524"/>
              <a:ext cx="467832" cy="4572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196316" y="4026171"/>
              <a:ext cx="4288466" cy="417645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cap="all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Counterparty risk</a:t>
              </a:r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4033284" y="4501091"/>
              <a:ext cx="4472763" cy="0"/>
            </a:xfrm>
            <a:prstGeom prst="line">
              <a:avLst/>
            </a:prstGeom>
            <a:ln w="12700">
              <a:solidFill>
                <a:schemeClr val="accent3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34"/>
            <p:cNvSpPr/>
            <p:nvPr/>
          </p:nvSpPr>
          <p:spPr>
            <a:xfrm>
              <a:off x="4075768" y="4437223"/>
              <a:ext cx="85061" cy="850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Rectangle 35"/>
          <p:cNvSpPr/>
          <p:nvPr/>
        </p:nvSpPr>
        <p:spPr>
          <a:xfrm>
            <a:off x="4423142" y="4306162"/>
            <a:ext cx="4720858" cy="2254125"/>
          </a:xfrm>
          <a:prstGeom prst="rect">
            <a:avLst/>
          </a:prstGeom>
          <a:noFill/>
          <a:ln>
            <a:noFill/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collateral management</a:t>
            </a:r>
          </a:p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full guarantee mechanism for corporate instruments  </a:t>
            </a:r>
          </a:p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guarantee fund mechanism for credit resources</a:t>
            </a:r>
          </a:p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netting</a:t>
            </a:r>
          </a:p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b="1" dirty="0" smtClean="0">
                <a:solidFill>
                  <a:schemeClr val="accent5"/>
                </a:solidFill>
                <a:latin typeface="Arial Narrow" pitchFamily="34" charset="0"/>
                <a:cs typeface="Arial" pitchFamily="34" charset="0"/>
              </a:rPr>
              <a:t>new model</a:t>
            </a:r>
            <a:r>
              <a:rPr lang="en-US" sz="1800" dirty="0" smtClean="0">
                <a:solidFill>
                  <a:schemeClr val="accent5"/>
                </a:solidFill>
                <a:latin typeface="Arial Narrow" pitchFamily="34" charset="0"/>
                <a:cs typeface="Arial" pitchFamily="34" charset="0"/>
              </a:rPr>
              <a:t>: DPV with confirmation of 2 account operators</a:t>
            </a:r>
          </a:p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b="1" dirty="0" smtClean="0">
                <a:solidFill>
                  <a:schemeClr val="accent5"/>
                </a:solidFill>
                <a:latin typeface="Arial Narrow" pitchFamily="34" charset="0"/>
                <a:cs typeface="Arial" pitchFamily="34" charset="0"/>
              </a:rPr>
              <a:t>new model</a:t>
            </a:r>
            <a:r>
              <a:rPr lang="en-US" sz="1800" dirty="0" smtClean="0">
                <a:solidFill>
                  <a:schemeClr val="accent5"/>
                </a:solidFill>
                <a:latin typeface="Arial Narrow" pitchFamily="34" charset="0"/>
                <a:cs typeface="Arial" pitchFamily="34" charset="0"/>
              </a:rPr>
              <a:t>:  FOP (free on payment) account operator – account operator</a:t>
            </a:r>
          </a:p>
        </p:txBody>
      </p:sp>
      <p:sp>
        <p:nvSpPr>
          <p:cNvPr id="6" name="Rectangle 5"/>
          <p:cNvSpPr/>
          <p:nvPr/>
        </p:nvSpPr>
        <p:spPr>
          <a:xfrm>
            <a:off x="4586174" y="886040"/>
            <a:ext cx="3781648" cy="417645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</a:schemeClr>
              </a:gs>
              <a:gs pos="100000">
                <a:schemeClr val="bg1">
                  <a:alpha val="50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cap="all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Asset Commitment Risk</a:t>
            </a:r>
            <a:endParaRPr lang="en-US" b="1" cap="all" dirty="0">
              <a:solidFill>
                <a:schemeClr val="accent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11" y="925025"/>
            <a:ext cx="467832" cy="4572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4412511" y="1371592"/>
            <a:ext cx="3965944" cy="0"/>
          </a:xfrm>
          <a:prstGeom prst="line">
            <a:avLst/>
          </a:prstGeom>
          <a:ln w="12700"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4348665" y="1307724"/>
            <a:ext cx="85061" cy="85061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547188" y="1336159"/>
            <a:ext cx="4384161" cy="1513372"/>
          </a:xfrm>
          <a:prstGeom prst="rect">
            <a:avLst/>
          </a:prstGeom>
          <a:noFill/>
          <a:ln>
            <a:noFill/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real-time securities and cash transfer</a:t>
            </a:r>
          </a:p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settlement on T+0</a:t>
            </a:r>
          </a:p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b="1" dirty="0" smtClean="0">
                <a:solidFill>
                  <a:schemeClr val="accent5"/>
                </a:solidFill>
                <a:latin typeface="Arial Narrow" pitchFamily="34" charset="0"/>
              </a:rPr>
              <a:t>new model</a:t>
            </a:r>
            <a:r>
              <a:rPr lang="en-US" sz="1800" dirty="0" smtClean="0">
                <a:solidFill>
                  <a:schemeClr val="accent5"/>
                </a:solidFill>
                <a:latin typeface="Arial Narrow" pitchFamily="34" charset="0"/>
              </a:rPr>
              <a:t>: delegation of support functions to account operators thus increasing speed of support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Arial Narrow" pitchFamily="34" charset="0"/>
              </a:rPr>
              <a:t>Cda</a:t>
            </a:r>
            <a:r>
              <a:rPr lang="en-US" dirty="0" smtClean="0">
                <a:latin typeface="Arial Narrow" pitchFamily="34" charset="0"/>
              </a:rPr>
              <a:t> risk management: corporate actions &amp; financial risks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715AB08-7B81-5845-B7E6-2E9FB75C45EB}" type="slidenum">
              <a:rPr lang="en-US" smtClean="0"/>
              <a:pPr/>
              <a:t>12</a:t>
            </a:fld>
            <a:endParaRPr lang="en-US" dirty="0"/>
          </a:p>
        </p:txBody>
      </p:sp>
      <p:grpSp>
        <p:nvGrpSpPr>
          <p:cNvPr id="3" name="Group 40"/>
          <p:cNvGrpSpPr/>
          <p:nvPr/>
        </p:nvGrpSpPr>
        <p:grpSpPr>
          <a:xfrm>
            <a:off x="520995" y="3047974"/>
            <a:ext cx="3895064" cy="485479"/>
            <a:chOff x="233916" y="2431291"/>
            <a:chExt cx="3895064" cy="485479"/>
          </a:xfrm>
        </p:grpSpPr>
        <p:sp>
          <p:nvSpPr>
            <p:cNvPr id="20" name="Rectangle 19"/>
            <p:cNvSpPr/>
            <p:nvPr/>
          </p:nvSpPr>
          <p:spPr>
            <a:xfrm>
              <a:off x="241008" y="2431291"/>
              <a:ext cx="3342168" cy="417645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8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cap="all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Assets safety risk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661148" y="2449010"/>
              <a:ext cx="467832" cy="457200"/>
            </a:xfrm>
            <a:prstGeom prst="rect">
              <a:avLst/>
            </a:prstGeom>
            <a:solidFill>
              <a:schemeClr val="accent5">
                <a:lumMod val="50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233916" y="2895577"/>
              <a:ext cx="3870251" cy="0"/>
            </a:xfrm>
            <a:prstGeom prst="line">
              <a:avLst/>
            </a:prstGeom>
            <a:ln w="12700">
              <a:solidFill>
                <a:schemeClr val="accent5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21"/>
            <p:cNvSpPr/>
            <p:nvPr/>
          </p:nvSpPr>
          <p:spPr>
            <a:xfrm>
              <a:off x="3661081" y="2831709"/>
              <a:ext cx="85061" cy="850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Rectangle 25"/>
          <p:cNvSpPr/>
          <p:nvPr/>
        </p:nvSpPr>
        <p:spPr>
          <a:xfrm>
            <a:off x="499729" y="3572513"/>
            <a:ext cx="3476848" cy="1488585"/>
          </a:xfrm>
          <a:prstGeom prst="rect">
            <a:avLst/>
          </a:prstGeom>
          <a:noFill/>
          <a:ln>
            <a:noFill/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contingency  policies and planning</a:t>
            </a:r>
          </a:p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recovery  procedures</a:t>
            </a:r>
          </a:p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system cold backup in territory of CDA  and weekly backup out of building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3955311" y="1417668"/>
            <a:ext cx="4423144" cy="506767"/>
            <a:chOff x="3955311" y="1417668"/>
            <a:chExt cx="4423144" cy="506767"/>
          </a:xfrm>
        </p:grpSpPr>
        <p:sp>
          <p:nvSpPr>
            <p:cNvPr id="6" name="Rectangle 5"/>
            <p:cNvSpPr/>
            <p:nvPr/>
          </p:nvSpPr>
          <p:spPr>
            <a:xfrm>
              <a:off x="4586174" y="1417668"/>
              <a:ext cx="3781648" cy="417645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cap="all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Asset Servicing risk</a:t>
              </a:r>
              <a:endParaRPr lang="en-US" b="1" cap="all" dirty="0">
                <a:solidFill>
                  <a:schemeClr val="accent4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3955311" y="1456653"/>
              <a:ext cx="4423144" cy="467782"/>
              <a:chOff x="3955311" y="1456653"/>
              <a:chExt cx="4423144" cy="467782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3955311" y="1456653"/>
                <a:ext cx="467832" cy="457200"/>
              </a:xfrm>
              <a:prstGeom prst="rect">
                <a:avLst/>
              </a:prstGeom>
              <a:solidFill>
                <a:schemeClr val="accent5">
                  <a:lumMod val="75000"/>
                  <a:alpha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4412511" y="1903220"/>
                <a:ext cx="3965944" cy="0"/>
              </a:xfrm>
              <a:prstGeom prst="line">
                <a:avLst/>
              </a:prstGeom>
              <a:ln w="12700">
                <a:solidFill>
                  <a:schemeClr val="accent5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Oval 10"/>
              <p:cNvSpPr/>
              <p:nvPr/>
            </p:nvSpPr>
            <p:spPr>
              <a:xfrm>
                <a:off x="4359298" y="1839374"/>
                <a:ext cx="85061" cy="85061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7" name="Rectangle 16"/>
          <p:cNvSpPr/>
          <p:nvPr/>
        </p:nvSpPr>
        <p:spPr>
          <a:xfrm>
            <a:off x="4547188" y="1931579"/>
            <a:ext cx="4384161" cy="1513372"/>
          </a:xfrm>
          <a:prstGeom prst="rect">
            <a:avLst/>
          </a:prstGeom>
          <a:noFill/>
          <a:ln>
            <a:noFill/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clear statement of liability</a:t>
            </a:r>
          </a:p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b="1" dirty="0" smtClean="0">
                <a:solidFill>
                  <a:schemeClr val="accent5"/>
                </a:solidFill>
                <a:latin typeface="Arial Narrow" pitchFamily="34" charset="0"/>
                <a:cs typeface="Arial" pitchFamily="34" charset="0"/>
              </a:rPr>
              <a:t>new model: </a:t>
            </a:r>
            <a:r>
              <a:rPr lang="en-US" sz="1800" dirty="0" smtClean="0">
                <a:solidFill>
                  <a:schemeClr val="accent5"/>
                </a:solidFill>
                <a:latin typeface="Arial Narrow" pitchFamily="34" charset="0"/>
                <a:cs typeface="Arial" pitchFamily="34" charset="0"/>
              </a:rPr>
              <a:t>double verification and acceptance mechanism</a:t>
            </a:r>
          </a:p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b="1" dirty="0" smtClean="0">
                <a:solidFill>
                  <a:schemeClr val="accent5"/>
                </a:solidFill>
                <a:latin typeface="Arial Narrow" pitchFamily="34" charset="0"/>
                <a:cs typeface="Arial" pitchFamily="34" charset="0"/>
              </a:rPr>
              <a:t>new model: </a:t>
            </a:r>
            <a:r>
              <a:rPr lang="en-US" sz="1800" dirty="0" smtClean="0">
                <a:solidFill>
                  <a:schemeClr val="accent5"/>
                </a:solidFill>
                <a:latin typeface="Arial Narrow" pitchFamily="34" charset="0"/>
                <a:cs typeface="Arial" pitchFamily="34" charset="0"/>
              </a:rPr>
              <a:t>CDA monitoring (random selection) on transactions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3990748" y="4536552"/>
            <a:ext cx="4423144" cy="506767"/>
            <a:chOff x="3955311" y="1417668"/>
            <a:chExt cx="4423144" cy="506767"/>
          </a:xfrm>
        </p:grpSpPr>
        <p:sp>
          <p:nvSpPr>
            <p:cNvPr id="27" name="Rectangle 26"/>
            <p:cNvSpPr/>
            <p:nvPr/>
          </p:nvSpPr>
          <p:spPr>
            <a:xfrm>
              <a:off x="4586174" y="1417668"/>
              <a:ext cx="3781648" cy="417645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cap="all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Financial risk</a:t>
              </a:r>
              <a:endParaRPr lang="en-US" b="1" cap="all" dirty="0">
                <a:solidFill>
                  <a:schemeClr val="accent4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28" name="Group 22"/>
            <p:cNvGrpSpPr/>
            <p:nvPr/>
          </p:nvGrpSpPr>
          <p:grpSpPr>
            <a:xfrm>
              <a:off x="3955311" y="1456653"/>
              <a:ext cx="4423144" cy="467782"/>
              <a:chOff x="3955311" y="1456653"/>
              <a:chExt cx="4423144" cy="467782"/>
            </a:xfrm>
          </p:grpSpPr>
          <p:sp>
            <p:nvSpPr>
              <p:cNvPr id="29" name="Rectangle 28"/>
              <p:cNvSpPr/>
              <p:nvPr/>
            </p:nvSpPr>
            <p:spPr>
              <a:xfrm>
                <a:off x="3955311" y="1456653"/>
                <a:ext cx="467832" cy="45720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0" name="Straight Connector 29"/>
              <p:cNvCxnSpPr/>
              <p:nvPr/>
            </p:nvCxnSpPr>
            <p:spPr>
              <a:xfrm>
                <a:off x="4412511" y="1903220"/>
                <a:ext cx="3965944" cy="0"/>
              </a:xfrm>
              <a:prstGeom prst="line">
                <a:avLst/>
              </a:prstGeom>
              <a:ln w="12700">
                <a:solidFill>
                  <a:schemeClr val="accent5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Oval 30"/>
              <p:cNvSpPr/>
              <p:nvPr/>
            </p:nvSpPr>
            <p:spPr>
              <a:xfrm>
                <a:off x="4359298" y="1839374"/>
                <a:ext cx="85061" cy="85061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7" name="Rectangle 36"/>
          <p:cNvSpPr/>
          <p:nvPr/>
        </p:nvSpPr>
        <p:spPr>
          <a:xfrm>
            <a:off x="4582625" y="5050463"/>
            <a:ext cx="4384161" cy="776179"/>
          </a:xfrm>
          <a:prstGeom prst="rect">
            <a:avLst/>
          </a:prstGeom>
          <a:noFill/>
          <a:ln>
            <a:noFill/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limited commercial activities</a:t>
            </a:r>
          </a:p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insurance coverage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Arial Narrow" pitchFamily="34" charset="0"/>
              </a:rPr>
              <a:t>Cda</a:t>
            </a:r>
            <a:r>
              <a:rPr lang="en-US" dirty="0" smtClean="0">
                <a:latin typeface="Arial Narrow" pitchFamily="34" charset="0"/>
              </a:rPr>
              <a:t> risk management: operational risk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715AB08-7B81-5845-B7E6-2E9FB75C45EB}" type="slidenum">
              <a:rPr lang="en-US" smtClean="0"/>
              <a:pPr/>
              <a:t>13</a:t>
            </a:fld>
            <a:endParaRPr lang="en-US" dirty="0"/>
          </a:p>
        </p:txBody>
      </p:sp>
      <p:grpSp>
        <p:nvGrpSpPr>
          <p:cNvPr id="3" name="Group 40"/>
          <p:cNvGrpSpPr/>
          <p:nvPr/>
        </p:nvGrpSpPr>
        <p:grpSpPr>
          <a:xfrm>
            <a:off x="531627" y="3742660"/>
            <a:ext cx="3895064" cy="609499"/>
            <a:chOff x="233916" y="2307271"/>
            <a:chExt cx="3895064" cy="609499"/>
          </a:xfrm>
        </p:grpSpPr>
        <p:sp>
          <p:nvSpPr>
            <p:cNvPr id="20" name="Rectangle 19"/>
            <p:cNvSpPr/>
            <p:nvPr/>
          </p:nvSpPr>
          <p:spPr>
            <a:xfrm>
              <a:off x="241008" y="2307271"/>
              <a:ext cx="3342168" cy="541665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8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cap="all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Governance &amp; transparency risk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661148" y="2449010"/>
              <a:ext cx="467832" cy="4572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233916" y="2895577"/>
              <a:ext cx="3870251" cy="0"/>
            </a:xfrm>
            <a:prstGeom prst="line">
              <a:avLst/>
            </a:prstGeom>
            <a:ln w="1270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21"/>
            <p:cNvSpPr/>
            <p:nvPr/>
          </p:nvSpPr>
          <p:spPr>
            <a:xfrm>
              <a:off x="3661081" y="2831709"/>
              <a:ext cx="85061" cy="850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Rectangle 25"/>
          <p:cNvSpPr/>
          <p:nvPr/>
        </p:nvSpPr>
        <p:spPr>
          <a:xfrm>
            <a:off x="510361" y="4391220"/>
            <a:ext cx="3476848" cy="1648074"/>
          </a:xfrm>
          <a:prstGeom prst="rect">
            <a:avLst/>
          </a:prstGeom>
          <a:noFill/>
          <a:ln>
            <a:noFill/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any major changes are discussed by participants</a:t>
            </a:r>
          </a:p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acceptance steps to the final decision: stockholders/supervisory board – regulator registration</a:t>
            </a:r>
          </a:p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internal and external audit </a:t>
            </a:r>
            <a:endParaRPr lang="en-US" sz="1800" dirty="0" smtClean="0">
              <a:solidFill>
                <a:schemeClr val="accent5"/>
              </a:solidFill>
              <a:latin typeface="Arial Narrow" pitchFamily="34" charset="0"/>
              <a:cs typeface="Arial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3955311" y="1236929"/>
            <a:ext cx="4423144" cy="506745"/>
            <a:chOff x="3955311" y="886040"/>
            <a:chExt cx="4423144" cy="506745"/>
          </a:xfrm>
        </p:grpSpPr>
        <p:sp>
          <p:nvSpPr>
            <p:cNvPr id="6" name="Rectangle 5"/>
            <p:cNvSpPr/>
            <p:nvPr/>
          </p:nvSpPr>
          <p:spPr>
            <a:xfrm>
              <a:off x="4586174" y="886040"/>
              <a:ext cx="3781648" cy="417645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cap="all" dirty="0" smtClean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Operational Risk</a:t>
              </a:r>
              <a:endParaRPr lang="en-US" b="1" cap="all" dirty="0">
                <a:solidFill>
                  <a:schemeClr val="accent4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3955311" y="925025"/>
              <a:ext cx="4423144" cy="467760"/>
              <a:chOff x="3955311" y="925025"/>
              <a:chExt cx="4423144" cy="467760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3955311" y="925025"/>
                <a:ext cx="467832" cy="4572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4412511" y="1371592"/>
                <a:ext cx="3965944" cy="0"/>
              </a:xfrm>
              <a:prstGeom prst="line">
                <a:avLst/>
              </a:prstGeom>
              <a:ln w="12700">
                <a:solidFill>
                  <a:schemeClr val="accent3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Oval 10"/>
              <p:cNvSpPr/>
              <p:nvPr/>
            </p:nvSpPr>
            <p:spPr>
              <a:xfrm>
                <a:off x="4348665" y="1307724"/>
                <a:ext cx="85061" cy="85061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7" name="Rectangle 16"/>
          <p:cNvSpPr/>
          <p:nvPr/>
        </p:nvSpPr>
        <p:spPr>
          <a:xfrm>
            <a:off x="4547188" y="2239942"/>
            <a:ext cx="4384161" cy="1513372"/>
          </a:xfrm>
          <a:prstGeom prst="rect">
            <a:avLst/>
          </a:prstGeom>
          <a:noFill/>
          <a:ln>
            <a:noFill/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comprehensive controls and procedures</a:t>
            </a:r>
          </a:p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BCP procedures</a:t>
            </a:r>
          </a:p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b="1" dirty="0" smtClean="0">
                <a:solidFill>
                  <a:schemeClr val="accent5"/>
                </a:solidFill>
                <a:latin typeface="Arial Narrow" pitchFamily="34" charset="0"/>
                <a:cs typeface="Arial" pitchFamily="34" charset="0"/>
              </a:rPr>
              <a:t>new model: </a:t>
            </a:r>
            <a:r>
              <a:rPr lang="en-US" sz="1800" dirty="0" smtClean="0">
                <a:solidFill>
                  <a:schemeClr val="accent5"/>
                </a:solidFill>
                <a:latin typeface="Arial Narrow" pitchFamily="34" charset="0"/>
                <a:cs typeface="Arial" pitchFamily="34" charset="0"/>
              </a:rPr>
              <a:t>account operators are specialized and licensed investment companies and banks</a:t>
            </a:r>
          </a:p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b="1" dirty="0" smtClean="0">
                <a:solidFill>
                  <a:schemeClr val="accent5"/>
                </a:solidFill>
                <a:latin typeface="Arial Narrow" pitchFamily="34" charset="0"/>
                <a:cs typeface="Arial" pitchFamily="34" charset="0"/>
              </a:rPr>
              <a:t>new model: </a:t>
            </a:r>
            <a:r>
              <a:rPr lang="en-US" sz="1800" dirty="0" smtClean="0">
                <a:solidFill>
                  <a:schemeClr val="accent5"/>
                </a:solidFill>
                <a:latin typeface="Arial Narrow" pitchFamily="34" charset="0"/>
                <a:cs typeface="Arial" pitchFamily="34" charset="0"/>
              </a:rPr>
              <a:t>periodic trainings are held for system users</a:t>
            </a:r>
          </a:p>
          <a:p>
            <a:pPr marL="342900" indent="-342900">
              <a:buClr>
                <a:srgbClr val="002B45"/>
              </a:buClr>
              <a:buFont typeface="GHEA Grapalat" pitchFamily="50" charset="0"/>
              <a:buChar char="+"/>
            </a:pPr>
            <a:r>
              <a:rPr lang="en-US" sz="1800" b="1" dirty="0" smtClean="0">
                <a:solidFill>
                  <a:schemeClr val="accent5"/>
                </a:solidFill>
                <a:latin typeface="Arial Narrow" pitchFamily="34" charset="0"/>
                <a:cs typeface="Arial" pitchFamily="34" charset="0"/>
              </a:rPr>
              <a:t>new model: </a:t>
            </a:r>
            <a:r>
              <a:rPr lang="en-US" sz="1800" dirty="0" smtClean="0">
                <a:solidFill>
                  <a:schemeClr val="accent5"/>
                </a:solidFill>
                <a:latin typeface="Arial Narrow" pitchFamily="34" charset="0"/>
                <a:cs typeface="Arial" pitchFamily="34" charset="0"/>
              </a:rPr>
              <a:t>double verification and acceptance mechanism + CDA monitoring </a:t>
            </a:r>
            <a:endParaRPr lang="en-US" sz="1800" dirty="0" smtClean="0">
              <a:solidFill>
                <a:schemeClr val="accent5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2B45"/>
                </a:solidFill>
                <a:latin typeface="Arial Narrow" pitchFamily="34" charset="0"/>
                <a:cs typeface="Arial"/>
              </a:rPr>
              <a:t>CDA: planning ahead</a:t>
            </a:r>
            <a:endParaRPr lang="en-US" sz="2400" dirty="0">
              <a:solidFill>
                <a:srgbClr val="002B45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715AB08-7B81-5845-B7E6-2E9FB75C45EB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pPr lvl="0"/>
            <a:r>
              <a:rPr lang="en-US" sz="2400" dirty="0" smtClean="0"/>
              <a:t>Pension system second pillar  launch</a:t>
            </a:r>
          </a:p>
          <a:p>
            <a:pPr lvl="0"/>
            <a:r>
              <a:rPr lang="en-US" sz="1200" dirty="0" smtClean="0"/>
              <a:t>Starting from 2014</a:t>
            </a:r>
          </a:p>
          <a:p>
            <a:pPr lvl="0"/>
            <a:r>
              <a:rPr lang="en-US" sz="1200" dirty="0" smtClean="0"/>
              <a:t>All working risk management procedures will cover the system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idx="20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sz="2400" dirty="0" smtClean="0"/>
              <a:t>Improving backup system</a:t>
            </a:r>
          </a:p>
          <a:p>
            <a:r>
              <a:rPr lang="en-US" sz="1200" dirty="0" smtClean="0"/>
              <a:t>Hot backup in 2014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idx="2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2400" dirty="0" smtClean="0"/>
              <a:t>Additional insurance </a:t>
            </a:r>
          </a:p>
          <a:p>
            <a:endParaRPr lang="en-US" sz="1200" dirty="0" smtClean="0"/>
          </a:p>
          <a:p>
            <a:r>
              <a:rPr lang="en-US" sz="1200" dirty="0" smtClean="0"/>
              <a:t>Insurance of operational risks: human error, management failures, fraud, etc.  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idx="22"/>
          </p:nvPr>
        </p:nvSpPr>
        <p:spPr>
          <a:xfrm>
            <a:off x="1205856" y="3643865"/>
            <a:ext cx="3568162" cy="2145361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sz="2400" dirty="0" smtClean="0"/>
              <a:t>International standards implementation</a:t>
            </a:r>
          </a:p>
          <a:p>
            <a:endParaRPr lang="en-US" sz="800" dirty="0" smtClean="0"/>
          </a:p>
          <a:p>
            <a:r>
              <a:rPr lang="en-US" sz="1200" dirty="0" smtClean="0"/>
              <a:t>ISO 27000 – Information Security Management Systems (ISMS) </a:t>
            </a:r>
            <a:r>
              <a:rPr lang="en-US" sz="1200" dirty="0" smtClean="0"/>
              <a:t>standards</a:t>
            </a:r>
          </a:p>
          <a:p>
            <a:endParaRPr lang="en-US" sz="300" dirty="0" smtClean="0"/>
          </a:p>
          <a:p>
            <a:r>
              <a:rPr lang="en-US" sz="1200" dirty="0" smtClean="0"/>
              <a:t>Compliance with </a:t>
            </a:r>
            <a:r>
              <a:rPr lang="en-US" sz="1200" dirty="0" err="1" smtClean="0"/>
              <a:t>cpss</a:t>
            </a:r>
            <a:r>
              <a:rPr lang="en-US" sz="1200" dirty="0" smtClean="0"/>
              <a:t>-IOSCO principles</a:t>
            </a:r>
            <a:endParaRPr lang="en-US" sz="12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52400" y="2884287"/>
            <a:ext cx="8991600" cy="630942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3500" b="1" dirty="0" smtClean="0"/>
              <a:t>Thank you!</a:t>
            </a:r>
            <a:endParaRPr lang="en-US" sz="35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CDA system overview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 Narrow" pitchFamily="34" charset="0"/>
                <a:cs typeface="Arial" pitchFamily="34" charset="0"/>
              </a:rPr>
              <a:t>CDA functions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900" b="1" dirty="0" smtClean="0">
                <a:solidFill>
                  <a:schemeClr val="accent6"/>
                </a:solidFill>
              </a:rPr>
              <a:t>Payment system</a:t>
            </a:r>
          </a:p>
          <a:p>
            <a:pPr lvl="0"/>
            <a:endParaRPr lang="en-US" sz="1900" b="0" dirty="0" smtClean="0"/>
          </a:p>
          <a:p>
            <a:pPr lvl="0"/>
            <a:r>
              <a:rPr lang="en-US" cap="none" dirty="0" smtClean="0">
                <a:latin typeface="Arial Narrow" pitchFamily="34" charset="0"/>
              </a:rPr>
              <a:t>System  with set of instruments, rules and procedures for transferring funds between or among participants</a:t>
            </a:r>
          </a:p>
          <a:p>
            <a:endParaRPr lang="en-US" sz="1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i="1" dirty="0" smtClean="0">
                <a:latin typeface="Arial Narrow" pitchFamily="34" charset="0"/>
                <a:cs typeface="Arial" pitchFamily="34" charset="0"/>
              </a:rPr>
              <a:t>by IOSCO FMI Classification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715AB08-7B81-5845-B7E6-2E9FB75C45EB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pPr lvl="0"/>
            <a:r>
              <a:rPr lang="en-US" sz="1900" b="1" dirty="0" smtClean="0">
                <a:solidFill>
                  <a:schemeClr val="accent6"/>
                </a:solidFill>
              </a:rPr>
              <a:t>Central Securities Depository</a:t>
            </a:r>
          </a:p>
          <a:p>
            <a:endParaRPr lang="en-US" dirty="0" smtClean="0"/>
          </a:p>
          <a:p>
            <a:r>
              <a:rPr lang="en-US" cap="none" dirty="0" smtClean="0">
                <a:latin typeface="Arial Narrow" pitchFamily="34" charset="0"/>
              </a:rPr>
              <a:t>Provide central safekeeping services, asset services and securities accounts</a:t>
            </a:r>
            <a:endParaRPr lang="en-US" b="1" cap="none" dirty="0" smtClean="0">
              <a:latin typeface="Arial Narrow" pitchFamily="34" charset="0"/>
            </a:endParaRPr>
          </a:p>
          <a:p>
            <a:endParaRPr lang="en-US" cap="none" dirty="0"/>
          </a:p>
        </p:txBody>
      </p:sp>
      <p:sp>
        <p:nvSpPr>
          <p:cNvPr id="10" name="Content Placeholder 9"/>
          <p:cNvSpPr>
            <a:spLocks noGrp="1"/>
          </p:cNvSpPr>
          <p:nvPr>
            <p:ph idx="15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sz="2200" b="1" dirty="0" smtClean="0">
                <a:solidFill>
                  <a:schemeClr val="accent6"/>
                </a:solidFill>
              </a:rPr>
              <a:t>Securities Settlement System</a:t>
            </a:r>
          </a:p>
          <a:p>
            <a:pPr lvl="0"/>
            <a:endParaRPr lang="en-US" sz="1600" cap="none" dirty="0" smtClean="0"/>
          </a:p>
          <a:p>
            <a:pPr lvl="0"/>
            <a:r>
              <a:rPr lang="en-US" sz="1600" cap="none" dirty="0" smtClean="0">
                <a:latin typeface="Arial Narrow" pitchFamily="34" charset="0"/>
              </a:rPr>
              <a:t>Transfer and settle securities, most of which have infrastructure that facilitates the delivery of securities into the name of the new owner at the exact moment that payment is made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600" dirty="0" smtClean="0">
                <a:solidFill>
                  <a:srgbClr val="002B45"/>
                </a:solidFill>
                <a:latin typeface="Arial Narrow" pitchFamily="34" charset="0"/>
              </a:rPr>
              <a:t>CDA activities</a:t>
            </a:r>
            <a:endParaRPr lang="en-US" sz="2600" dirty="0">
              <a:solidFill>
                <a:srgbClr val="002B45"/>
              </a:solidFill>
              <a:latin typeface="Arial Narrow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3244"/>
            <a:ext cx="5372100" cy="4525963"/>
          </a:xfrm>
        </p:spPr>
        <p:txBody>
          <a:bodyPr/>
          <a:lstStyle/>
          <a:p>
            <a:r>
              <a:rPr lang="en-US" sz="2100" dirty="0" smtClean="0">
                <a:latin typeface="Arial Narrow" pitchFamily="34" charset="0"/>
              </a:rPr>
              <a:t>Clearing &amp; Settlement</a:t>
            </a:r>
          </a:p>
          <a:p>
            <a:r>
              <a:rPr lang="en-US" sz="2100" dirty="0" smtClean="0">
                <a:latin typeface="Arial Narrow" pitchFamily="34" charset="0"/>
              </a:rPr>
              <a:t>Collateral Management</a:t>
            </a:r>
          </a:p>
          <a:p>
            <a:r>
              <a:rPr lang="en-US" sz="2100" dirty="0" smtClean="0">
                <a:latin typeface="Arial Narrow" pitchFamily="34" charset="0"/>
              </a:rPr>
              <a:t>Centralized Registry Keeping &amp; Custody Services </a:t>
            </a:r>
          </a:p>
          <a:p>
            <a:r>
              <a:rPr lang="en-US" sz="2100" dirty="0" smtClean="0">
                <a:latin typeface="Arial Narrow" pitchFamily="34" charset="0"/>
              </a:rPr>
              <a:t>Assigning ISIN and CFI</a:t>
            </a:r>
          </a:p>
          <a:p>
            <a:r>
              <a:rPr lang="en-US" sz="2100" dirty="0" smtClean="0">
                <a:latin typeface="Arial Narrow" pitchFamily="34" charset="0"/>
              </a:rPr>
              <a:t>Servicing Pension System</a:t>
            </a:r>
          </a:p>
          <a:p>
            <a:r>
              <a:rPr lang="en-US" sz="2100" dirty="0" smtClean="0">
                <a:latin typeface="Arial Narrow" pitchFamily="34" charset="0"/>
              </a:rPr>
              <a:t>Foreign nominee accounts of NSD, Kazakhstan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715AB08-7B81-5845-B7E6-2E9FB75C45E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915025" y="1743075"/>
            <a:ext cx="2771775" cy="419099"/>
          </a:xfrm>
          <a:prstGeom prst="rect">
            <a:avLst/>
          </a:prstGeom>
          <a:noFill/>
          <a:ln w="25400" cap="sq" cmpd="sng">
            <a:solidFill>
              <a:schemeClr val="accent6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accent6"/>
                </a:solidFill>
                <a:latin typeface="Arial Narrow" pitchFamily="34" charset="0"/>
              </a:rPr>
              <a:t>+     </a:t>
            </a:r>
            <a:r>
              <a:rPr lang="en-US" sz="2000" b="1" dirty="0" smtClean="0">
                <a:solidFill>
                  <a:schemeClr val="accent5"/>
                </a:solidFill>
                <a:latin typeface="Arial Narrow" pitchFamily="34" charset="0"/>
              </a:rPr>
              <a:t>EQUITY</a:t>
            </a:r>
            <a:endParaRPr lang="en-US" sz="2000" b="1" dirty="0">
              <a:solidFill>
                <a:schemeClr val="accent5"/>
              </a:solidFill>
              <a:latin typeface="Arial Narrow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915025" y="2238375"/>
            <a:ext cx="2771775" cy="419099"/>
          </a:xfrm>
          <a:prstGeom prst="rect">
            <a:avLst/>
          </a:prstGeom>
          <a:noFill/>
          <a:ln w="25400" cap="sq" cmpd="sng">
            <a:solidFill>
              <a:schemeClr val="accent6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accent6"/>
                </a:solidFill>
                <a:latin typeface="Arial Narrow" pitchFamily="34" charset="0"/>
              </a:rPr>
              <a:t>+     </a:t>
            </a:r>
            <a:r>
              <a:rPr lang="en-US" sz="2000" b="1" dirty="0" smtClean="0">
                <a:solidFill>
                  <a:schemeClr val="accent5"/>
                </a:solidFill>
                <a:latin typeface="Arial Narrow" pitchFamily="34" charset="0"/>
              </a:rPr>
              <a:t>FIXED INCOME</a:t>
            </a:r>
            <a:endParaRPr lang="en-US" sz="2000" b="1" dirty="0">
              <a:solidFill>
                <a:schemeClr val="accent5"/>
              </a:solidFill>
              <a:latin typeface="Arial Narrow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915025" y="2733675"/>
            <a:ext cx="2771775" cy="419099"/>
          </a:xfrm>
          <a:prstGeom prst="rect">
            <a:avLst/>
          </a:prstGeom>
          <a:noFill/>
          <a:ln w="25400" cap="sq" cmpd="sng">
            <a:solidFill>
              <a:schemeClr val="accent6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accent6"/>
                </a:solidFill>
                <a:latin typeface="Arial Narrow" pitchFamily="34" charset="0"/>
              </a:rPr>
              <a:t>+     </a:t>
            </a:r>
            <a:r>
              <a:rPr lang="en-US" sz="2000" b="1" dirty="0" smtClean="0">
                <a:solidFill>
                  <a:schemeClr val="accent5"/>
                </a:solidFill>
                <a:latin typeface="Arial Narrow" pitchFamily="34" charset="0"/>
              </a:rPr>
              <a:t>CREDIT CONTRACTS</a:t>
            </a:r>
            <a:endParaRPr lang="en-US" sz="2000" b="1" dirty="0">
              <a:solidFill>
                <a:schemeClr val="accent5"/>
              </a:solidFill>
              <a:latin typeface="Arial Narrow" pitchFamily="34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5905500" y="1657350"/>
            <a:ext cx="2809875" cy="9525"/>
          </a:xfrm>
          <a:prstGeom prst="line">
            <a:avLst/>
          </a:pr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5915025" y="3238500"/>
            <a:ext cx="2809875" cy="9525"/>
          </a:xfrm>
          <a:prstGeom prst="line">
            <a:avLst/>
          </a:pr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547"/>
            <a:ext cx="8229600" cy="524203"/>
          </a:xfrm>
        </p:spPr>
        <p:txBody>
          <a:bodyPr>
            <a:noAutofit/>
          </a:bodyPr>
          <a:lstStyle/>
          <a:p>
            <a:r>
              <a:rPr lang="en-US" sz="2600" dirty="0" smtClean="0">
                <a:solidFill>
                  <a:srgbClr val="002B45"/>
                </a:solidFill>
                <a:latin typeface="Arial Narrow" pitchFamily="34" charset="0"/>
                <a:cs typeface="Arial"/>
              </a:rPr>
              <a:t>Highlights OF 2012</a:t>
            </a:r>
            <a:endParaRPr lang="en-US" sz="2600" dirty="0">
              <a:solidFill>
                <a:srgbClr val="002B45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14350" y="1722183"/>
            <a:ext cx="6231467" cy="43928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 sz="2200" kern="1200">
                <a:solidFill>
                  <a:srgbClr val="122640"/>
                </a:solidFill>
                <a:latin typeface="TSTAR Q Regular"/>
                <a:ea typeface="+mn-ea"/>
                <a:cs typeface="TSTAR Q Regular"/>
              </a:defRPr>
            </a:lvl1pPr>
            <a:lvl2pPr marL="285750" indent="-285750" algn="l" defTabSz="457200" rtl="0" eaLnBrk="1" latinLnBrk="0" hangingPunct="1">
              <a:spcBef>
                <a:spcPct val="20000"/>
              </a:spcBef>
              <a:buClr>
                <a:srgbClr val="E78E23"/>
              </a:buClr>
              <a:buSzPct val="70000"/>
              <a:buFont typeface="Lucida Grande"/>
              <a:buChar char="▶"/>
              <a:defRPr sz="2200" kern="1200">
                <a:solidFill>
                  <a:srgbClr val="122640"/>
                </a:solidFill>
                <a:latin typeface="TSTAR Q Regular"/>
                <a:ea typeface="+mn-ea"/>
                <a:cs typeface="TSTAR Q Regular"/>
              </a:defRPr>
            </a:lvl2pPr>
            <a:lvl3pPr marL="577850" indent="-228600" algn="l" defTabSz="457200" rtl="0" eaLnBrk="1" latinLnBrk="0" hangingPunct="1">
              <a:spcBef>
                <a:spcPct val="20000"/>
              </a:spcBef>
              <a:buSzPct val="80000"/>
              <a:buFont typeface="Lucida Grande"/>
              <a:buChar char="+"/>
              <a:defRPr sz="2000" kern="1200">
                <a:solidFill>
                  <a:srgbClr val="122640"/>
                </a:solidFill>
                <a:latin typeface="TSTAR Q Regular"/>
                <a:ea typeface="+mn-ea"/>
                <a:cs typeface="TSTAR Q Regular"/>
              </a:defRPr>
            </a:lvl3pPr>
            <a:lvl4pPr marL="8636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rgbClr val="122640"/>
                </a:solidFill>
                <a:latin typeface="TSTAR Q Regular"/>
                <a:ea typeface="+mn-ea"/>
                <a:cs typeface="TSTAR Q Regular"/>
              </a:defRPr>
            </a:lvl4pPr>
            <a:lvl5pPr marL="1084263" indent="-228600" algn="l" defTabSz="566738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rgbClr val="122640"/>
                </a:solidFill>
                <a:latin typeface="TSTAR Q Regular"/>
                <a:ea typeface="+mn-ea"/>
                <a:cs typeface="TSTAR Q Regular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sz="1800" dirty="0" smtClean="0">
                <a:solidFill>
                  <a:srgbClr val="000000"/>
                </a:solidFill>
                <a:latin typeface="Arial Narrow" pitchFamily="34" charset="0"/>
                <a:cs typeface="Arial" pitchFamily="34" charset="0"/>
              </a:rPr>
              <a:t>Launched the new Depository system</a:t>
            </a:r>
            <a:endParaRPr lang="en-US" sz="1800" dirty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sz="1800" dirty="0" smtClean="0">
                <a:solidFill>
                  <a:srgbClr val="000000"/>
                </a:solidFill>
                <a:latin typeface="Arial Narrow" pitchFamily="34" charset="0"/>
                <a:cs typeface="Arial" pitchFamily="34" charset="0"/>
              </a:rPr>
              <a:t>Introduced FX nominated corporate bonds</a:t>
            </a:r>
            <a:endParaRPr lang="en-US" sz="1800" dirty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sz="1800" dirty="0" smtClean="0">
                <a:solidFill>
                  <a:srgbClr val="000000"/>
                </a:solidFill>
                <a:latin typeface="Arial Narrow" pitchFamily="34" charset="0"/>
                <a:cs typeface="Arial" pitchFamily="34" charset="0"/>
              </a:rPr>
              <a:t>Introduced new system of servicing REPO transactions 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sz="1800" dirty="0" smtClean="0">
                <a:solidFill>
                  <a:srgbClr val="000000"/>
                </a:solidFill>
                <a:latin typeface="Arial Narrow" pitchFamily="34" charset="0"/>
                <a:cs typeface="Arial" pitchFamily="34" charset="0"/>
              </a:rPr>
              <a:t>Launched new additional services to </a:t>
            </a:r>
            <a:r>
              <a:rPr lang="en-US" sz="1800" dirty="0" smtClean="0">
                <a:solidFill>
                  <a:srgbClr val="000000"/>
                </a:solidFill>
                <a:latin typeface="Arial Narrow" pitchFamily="34" charset="0"/>
                <a:cs typeface="Arial" pitchFamily="34" charset="0"/>
              </a:rPr>
              <a:t>issuers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sz="1800" dirty="0" smtClean="0">
                <a:solidFill>
                  <a:srgbClr val="000000"/>
                </a:solidFill>
                <a:latin typeface="Arial Narrow" pitchFamily="34" charset="0"/>
                <a:cs typeface="Arial" pitchFamily="34" charset="0"/>
              </a:rPr>
              <a:t>Launched credit resources market </a:t>
            </a:r>
            <a:endParaRPr lang="en-US" sz="1800" dirty="0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sz="1800" dirty="0" smtClean="0">
                <a:solidFill>
                  <a:srgbClr val="000000"/>
                </a:solidFill>
                <a:latin typeface="Arial Narrow" pitchFamily="34" charset="0"/>
                <a:cs typeface="Arial" pitchFamily="34" charset="0"/>
              </a:rPr>
              <a:t>Increased international cooperation with ANNA, global custodians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sz="1800" dirty="0" smtClean="0">
                <a:solidFill>
                  <a:srgbClr val="000000"/>
                </a:solidFill>
                <a:latin typeface="Arial Narrow" pitchFamily="34" charset="0"/>
                <a:cs typeface="Arial" pitchFamily="34" charset="0"/>
              </a:rPr>
              <a:t>Pension reform project </a:t>
            </a:r>
            <a:r>
              <a:rPr lang="en-US" sz="1800" dirty="0" smtClean="0">
                <a:solidFill>
                  <a:srgbClr val="000000"/>
                </a:solidFill>
                <a:latin typeface="Arial Narrow" pitchFamily="34" charset="0"/>
                <a:cs typeface="Arial" pitchFamily="34" charset="0"/>
              </a:rPr>
              <a:t>support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570442" y="5783785"/>
            <a:ext cx="6003396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57250" y="2091648"/>
            <a:ext cx="5707063" cy="0"/>
          </a:xfrm>
          <a:prstGeom prst="line">
            <a:avLst/>
          </a:prstGeom>
          <a:ln w="9525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857250" y="4374473"/>
            <a:ext cx="5707063" cy="0"/>
          </a:xfrm>
          <a:prstGeom prst="line">
            <a:avLst/>
          </a:prstGeom>
          <a:ln w="9525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57250" y="3192316"/>
            <a:ext cx="5707063" cy="0"/>
          </a:xfrm>
          <a:prstGeom prst="line">
            <a:avLst/>
          </a:prstGeom>
          <a:ln w="9525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857250" y="3791332"/>
            <a:ext cx="5707063" cy="0"/>
          </a:xfrm>
          <a:prstGeom prst="line">
            <a:avLst/>
          </a:prstGeom>
          <a:ln w="9525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57250" y="2641981"/>
            <a:ext cx="5707063" cy="0"/>
          </a:xfrm>
          <a:prstGeom prst="line">
            <a:avLst/>
          </a:prstGeom>
          <a:ln w="9525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" name="Group 12"/>
          <p:cNvGrpSpPr/>
          <p:nvPr/>
        </p:nvGrpSpPr>
        <p:grpSpPr>
          <a:xfrm>
            <a:off x="7010400" y="1510583"/>
            <a:ext cx="1722645" cy="1689817"/>
            <a:chOff x="1934437" y="1977081"/>
            <a:chExt cx="2704756" cy="3199027"/>
          </a:xfrm>
        </p:grpSpPr>
        <p:sp>
          <p:nvSpPr>
            <p:cNvPr id="14" name="Snip Single Corner Rectangle 13"/>
            <p:cNvSpPr/>
            <p:nvPr/>
          </p:nvSpPr>
          <p:spPr>
            <a:xfrm>
              <a:off x="1934437" y="1977081"/>
              <a:ext cx="2704756" cy="3199027"/>
            </a:xfrm>
            <a:prstGeom prst="snip1Rect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Right Triangle 14"/>
            <p:cNvSpPr/>
            <p:nvPr/>
          </p:nvSpPr>
          <p:spPr>
            <a:xfrm>
              <a:off x="4186114" y="1977083"/>
              <a:ext cx="446680" cy="44668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US" sz="1800" dirty="0">
                <a:solidFill>
                  <a:prstClr val="white"/>
                </a:solidFill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069667" y="1788068"/>
            <a:ext cx="1625599" cy="1247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lnSpc>
                <a:spcPct val="90000"/>
              </a:lnSpc>
              <a:spcAft>
                <a:spcPts val="400"/>
              </a:spcAft>
            </a:pPr>
            <a:r>
              <a:rPr lang="en-US" sz="1600" b="1" dirty="0" smtClean="0">
                <a:solidFill>
                  <a:srgbClr val="183451"/>
                </a:solidFill>
                <a:latin typeface="TSTAR Q Regular"/>
                <a:cs typeface="TSTAR Q Regular"/>
              </a:rPr>
              <a:t>AT A GLANCE</a:t>
            </a:r>
          </a:p>
          <a:p>
            <a:pPr marL="171450" indent="-171450" defTabSz="457200">
              <a:lnSpc>
                <a:spcPct val="90000"/>
              </a:lnSpc>
              <a:spcAft>
                <a:spcPts val="400"/>
              </a:spcAft>
              <a:buClr>
                <a:prstClr val="white"/>
              </a:buClr>
              <a:buFont typeface="Lucida Grande"/>
              <a:buChar char="-"/>
            </a:pPr>
            <a:r>
              <a:rPr lang="en-US" sz="1200" dirty="0" smtClean="0">
                <a:solidFill>
                  <a:srgbClr val="000000"/>
                </a:solidFill>
                <a:latin typeface="TSTAR Q Regular"/>
                <a:cs typeface="TSTAR Q Regular"/>
              </a:rPr>
              <a:t>160,000 </a:t>
            </a:r>
            <a:r>
              <a:rPr lang="en-US" sz="1200" dirty="0" smtClean="0">
                <a:solidFill>
                  <a:prstClr val="white"/>
                </a:solidFill>
                <a:latin typeface="TSTAR Q Regular"/>
                <a:cs typeface="TSTAR Q Regular"/>
              </a:rPr>
              <a:t>securities accounts</a:t>
            </a:r>
          </a:p>
          <a:p>
            <a:pPr marL="171450" indent="-171450" defTabSz="457200">
              <a:lnSpc>
                <a:spcPct val="90000"/>
              </a:lnSpc>
              <a:spcAft>
                <a:spcPts val="400"/>
              </a:spcAft>
              <a:buClr>
                <a:prstClr val="white"/>
              </a:buClr>
              <a:buFont typeface="Lucida Grande"/>
              <a:buChar char="-"/>
            </a:pPr>
            <a:r>
              <a:rPr lang="en-US" sz="1200" dirty="0" smtClean="0">
                <a:solidFill>
                  <a:schemeClr val="bg1"/>
                </a:solidFill>
                <a:latin typeface="TSTAR Q Regular"/>
                <a:cs typeface="TSTAR Q Regular"/>
              </a:rPr>
              <a:t>About </a:t>
            </a:r>
            <a:r>
              <a:rPr lang="en-US" sz="1200" dirty="0" smtClean="0">
                <a:solidFill>
                  <a:srgbClr val="000000"/>
                </a:solidFill>
                <a:latin typeface="TSTAR Q Regular"/>
                <a:cs typeface="TSTAR Q Regular"/>
              </a:rPr>
              <a:t>1,700 </a:t>
            </a:r>
            <a:r>
              <a:rPr lang="en-US" sz="1200" dirty="0" smtClean="0">
                <a:solidFill>
                  <a:prstClr val="white"/>
                </a:solidFill>
                <a:latin typeface="TSTAR Q Regular"/>
                <a:cs typeface="TSTAR Q Regular"/>
              </a:rPr>
              <a:t>companies registries kept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857250" y="4935390"/>
            <a:ext cx="5707063" cy="0"/>
          </a:xfrm>
          <a:prstGeom prst="line">
            <a:avLst/>
          </a:prstGeom>
          <a:ln w="9525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60917" y="1536695"/>
            <a:ext cx="6003396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866775" y="5544990"/>
            <a:ext cx="5707063" cy="0"/>
          </a:xfrm>
          <a:prstGeom prst="line">
            <a:avLst/>
          </a:prstGeom>
          <a:ln w="9525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83207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0814"/>
            <a:ext cx="8229600" cy="886137"/>
          </a:xfrm>
        </p:spPr>
        <p:txBody>
          <a:bodyPr>
            <a:normAutofit/>
          </a:bodyPr>
          <a:lstStyle/>
          <a:p>
            <a:r>
              <a:rPr lang="en-US" sz="2600" dirty="0" smtClean="0">
                <a:latin typeface="Arial Narrow" pitchFamily="34" charset="0"/>
                <a:cs typeface="Arial" pitchFamily="34" charset="0"/>
              </a:rPr>
              <a:t>CDA New business model</a:t>
            </a:r>
            <a:endParaRPr lang="en-US" sz="2600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715AB08-7B81-5845-B7E6-2E9FB75C45EB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>
            <a:off x="514350" y="809625"/>
            <a:ext cx="3990975" cy="874800"/>
          </a:xfrm>
          <a:prstGeom prst="rightArrow">
            <a:avLst>
              <a:gd name="adj1" fmla="val 99600"/>
              <a:gd name="adj2" fmla="val 50000"/>
            </a:avLst>
          </a:prstGeom>
          <a:solidFill>
            <a:schemeClr val="accent5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defTabSz="457149" fontAlgn="auto">
              <a:spcBef>
                <a:spcPts val="933"/>
              </a:spcBef>
              <a:spcAft>
                <a:spcPts val="0"/>
              </a:spcAft>
              <a:defRPr/>
            </a:pPr>
            <a:r>
              <a:rPr lang="en-US" b="1" cap="all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Centralized registry keeping</a:t>
            </a:r>
          </a:p>
        </p:txBody>
      </p:sp>
      <p:sp>
        <p:nvSpPr>
          <p:cNvPr id="7" name="Right Arrow 6"/>
          <p:cNvSpPr/>
          <p:nvPr/>
        </p:nvSpPr>
        <p:spPr>
          <a:xfrm>
            <a:off x="514350" y="1743074"/>
            <a:ext cx="3990975" cy="876302"/>
          </a:xfrm>
          <a:prstGeom prst="rightArrow">
            <a:avLst>
              <a:gd name="adj1" fmla="val 99600"/>
              <a:gd name="adj2" fmla="val 50000"/>
            </a:avLst>
          </a:prstGeom>
          <a:solidFill>
            <a:schemeClr val="accent5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cap="all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Investment companies and banks: account and issuer operators</a:t>
            </a:r>
            <a:endParaRPr lang="en-US" b="1" cap="all" dirty="0">
              <a:solidFill>
                <a:schemeClr val="bg1"/>
              </a:solidFill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523875" y="2686049"/>
            <a:ext cx="3990975" cy="874800"/>
          </a:xfrm>
          <a:prstGeom prst="rightArrow">
            <a:avLst>
              <a:gd name="adj1" fmla="val 99600"/>
              <a:gd name="adj2" fmla="val 50000"/>
            </a:avLst>
          </a:prstGeom>
          <a:solidFill>
            <a:schemeClr val="accent5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cap="all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Increased investor protection</a:t>
            </a:r>
          </a:p>
        </p:txBody>
      </p:sp>
      <p:sp>
        <p:nvSpPr>
          <p:cNvPr id="9" name="Right Arrow 8"/>
          <p:cNvSpPr/>
          <p:nvPr/>
        </p:nvSpPr>
        <p:spPr>
          <a:xfrm>
            <a:off x="523875" y="3619499"/>
            <a:ext cx="3990975" cy="874800"/>
          </a:xfrm>
          <a:prstGeom prst="rightArrow">
            <a:avLst>
              <a:gd name="adj1" fmla="val 99600"/>
              <a:gd name="adj2" fmla="val 50000"/>
            </a:avLst>
          </a:prstGeom>
          <a:solidFill>
            <a:schemeClr val="accent5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b="1" cap="all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Competition on the level of account and issuer operators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523875" y="4543424"/>
            <a:ext cx="3990975" cy="874800"/>
          </a:xfrm>
          <a:prstGeom prst="rightArrow">
            <a:avLst>
              <a:gd name="adj1" fmla="val 99600"/>
              <a:gd name="adj2" fmla="val 50000"/>
            </a:avLst>
          </a:prstGeom>
          <a:solidFill>
            <a:schemeClr val="accent5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cap="all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Centralization of fixed costs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533400" y="5476874"/>
            <a:ext cx="3990975" cy="874800"/>
          </a:xfrm>
          <a:prstGeom prst="rightArrow">
            <a:avLst>
              <a:gd name="adj1" fmla="val 99600"/>
              <a:gd name="adj2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cap="all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Cost effectiveness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591050" y="2695575"/>
            <a:ext cx="4181475" cy="876300"/>
          </a:xfrm>
          <a:prstGeom prst="rect">
            <a:avLst/>
          </a:prstGeom>
          <a:noFill/>
          <a:ln>
            <a:solidFill>
              <a:schemeClr val="accent5"/>
            </a:solidFill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10604" lvl="2" indent="-342900" defTabSz="457149">
              <a:spcBef>
                <a:spcPts val="220"/>
              </a:spcBef>
              <a:buClr>
                <a:schemeClr val="accent5"/>
              </a:buClr>
              <a:buFont typeface="Arial" pitchFamily="34" charset="0"/>
              <a:buChar char="+"/>
              <a:defRPr/>
            </a:pPr>
            <a:r>
              <a:rPr lang="en-US" sz="15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All information stored in CDA system </a:t>
            </a:r>
          </a:p>
          <a:p>
            <a:pPr marL="610604" lvl="2" indent="-342900" defTabSz="457149">
              <a:spcBef>
                <a:spcPts val="220"/>
              </a:spcBef>
              <a:buClr>
                <a:schemeClr val="accent5"/>
              </a:buClr>
              <a:buFont typeface="Arial" pitchFamily="34" charset="0"/>
              <a:buChar char="+"/>
              <a:defRPr/>
            </a:pPr>
            <a:r>
              <a:rPr lang="en-US" sz="15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All transactions conducted via CDA system</a:t>
            </a:r>
          </a:p>
          <a:p>
            <a:pPr marL="610604" lvl="2" indent="-342900" defTabSz="457149">
              <a:spcBef>
                <a:spcPts val="220"/>
              </a:spcBef>
              <a:buClr>
                <a:schemeClr val="accent5"/>
              </a:buClr>
              <a:buFont typeface="Arial" pitchFamily="34" charset="0"/>
              <a:buChar char="+"/>
              <a:defRPr/>
            </a:pPr>
            <a:r>
              <a:rPr lang="en-US" sz="15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Increased information protection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591050" y="1743075"/>
            <a:ext cx="4181475" cy="876300"/>
          </a:xfrm>
          <a:prstGeom prst="rect">
            <a:avLst/>
          </a:prstGeom>
          <a:noFill/>
          <a:ln>
            <a:solidFill>
              <a:schemeClr val="accent5"/>
            </a:solidFill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10604" lvl="2" indent="-342900" defTabSz="457149">
              <a:spcBef>
                <a:spcPts val="220"/>
              </a:spcBef>
              <a:buClr>
                <a:schemeClr val="accent5"/>
              </a:buClr>
              <a:buFont typeface="Arial" pitchFamily="34" charset="0"/>
              <a:buChar char="+"/>
              <a:defRPr/>
            </a:pPr>
            <a:r>
              <a:rPr lang="en-US" sz="15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international standards of IT security </a:t>
            </a:r>
          </a:p>
          <a:p>
            <a:pPr marL="612000" lvl="2" indent="-342000" defTabSz="457149" fontAlgn="auto">
              <a:spcAft>
                <a:spcPts val="0"/>
              </a:spcAft>
              <a:buClr>
                <a:schemeClr val="accent5"/>
              </a:buClr>
              <a:buFont typeface="Arial" pitchFamily="34" charset="0"/>
              <a:buChar char="+"/>
              <a:defRPr/>
            </a:pPr>
            <a:r>
              <a:rPr lang="en-US" sz="1500" dirty="0" smtClean="0">
                <a:solidFill>
                  <a:srgbClr val="002B45"/>
                </a:solidFill>
                <a:latin typeface="Arial Narrow" pitchFamily="34" charset="0"/>
                <a:cs typeface="Arial" pitchFamily="34" charset="0"/>
              </a:rPr>
              <a:t> IT and operational risk management standards</a:t>
            </a:r>
            <a:endParaRPr lang="en-US" sz="1500" dirty="0" smtClean="0">
              <a:solidFill>
                <a:srgbClr val="002B4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B45"/>
                </a:solidFill>
                <a:latin typeface="Arial Narrow" pitchFamily="34" charset="0"/>
              </a:rPr>
              <a:t>NEW MODEL ADVANTAGES</a:t>
            </a:r>
            <a:endParaRPr lang="en-US" dirty="0">
              <a:solidFill>
                <a:srgbClr val="002B45"/>
              </a:solidFill>
              <a:latin typeface="Arial Narrow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715AB08-7B81-5845-B7E6-2E9FB75C45EB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76447" y="3296098"/>
            <a:ext cx="228600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 smtClean="0">
                <a:solidFill>
                  <a:schemeClr val="accent5"/>
                </a:solidFill>
                <a:latin typeface="Arial Narrow" pitchFamily="34" charset="0"/>
              </a:rPr>
              <a:t>ADVANTAGES</a:t>
            </a:r>
            <a:endParaRPr lang="en-US" sz="2700" b="1" dirty="0">
              <a:solidFill>
                <a:schemeClr val="accent5"/>
              </a:solidFill>
              <a:latin typeface="Arial Narrow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rot="5400000">
            <a:off x="824022" y="3588490"/>
            <a:ext cx="3817092" cy="0"/>
          </a:xfrm>
          <a:prstGeom prst="line">
            <a:avLst/>
          </a:prstGeom>
          <a:ln w="12700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732567" y="1674085"/>
            <a:ext cx="287080" cy="0"/>
          </a:xfrm>
          <a:prstGeom prst="line">
            <a:avLst/>
          </a:prstGeom>
          <a:ln w="12700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729023" y="5504122"/>
            <a:ext cx="288000" cy="0"/>
          </a:xfrm>
          <a:prstGeom prst="line">
            <a:avLst/>
          </a:prstGeom>
          <a:ln w="12700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/>
        </p:nvGrpSpPr>
        <p:grpSpPr>
          <a:xfrm>
            <a:off x="2966481" y="946301"/>
            <a:ext cx="5454499" cy="2092881"/>
            <a:chOff x="3094077" y="946301"/>
            <a:chExt cx="5454499" cy="2092881"/>
          </a:xfrm>
        </p:grpSpPr>
        <p:sp>
          <p:nvSpPr>
            <p:cNvPr id="14" name="TextBox 13"/>
            <p:cNvSpPr txBox="1"/>
            <p:nvPr/>
          </p:nvSpPr>
          <p:spPr>
            <a:xfrm>
              <a:off x="3094077" y="946301"/>
              <a:ext cx="1297150" cy="20928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000" dirty="0" smtClean="0">
                  <a:solidFill>
                    <a:schemeClr val="bg1">
                      <a:lumMod val="85000"/>
                    </a:schemeClr>
                  </a:solidFill>
                  <a:latin typeface="Arial Black" pitchFamily="34" charset="0"/>
                </a:rPr>
                <a:t>1</a:t>
              </a:r>
              <a:endParaRPr lang="en-US" sz="13000" dirty="0">
                <a:solidFill>
                  <a:schemeClr val="bg1">
                    <a:lumMod val="85000"/>
                  </a:schemeClr>
                </a:solidFill>
                <a:latin typeface="Arial Black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774557" y="1350334"/>
              <a:ext cx="4774019" cy="1184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Arial Narrow" pitchFamily="34" charset="0"/>
                </a:rPr>
                <a:t>REGULATORY</a:t>
              </a:r>
            </a:p>
            <a:p>
              <a:pPr marL="180000" indent="-180000">
                <a:buClr>
                  <a:schemeClr val="accent5"/>
                </a:buClr>
                <a:buSzPct val="70000"/>
                <a:buFont typeface="GHEA Grapalat" pitchFamily="50" charset="0"/>
                <a:buChar char="+"/>
              </a:pPr>
              <a:r>
                <a:rPr lang="en-US" sz="1800" dirty="0" smtClean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Centralized response to all queries sent by state authorities</a:t>
              </a:r>
            </a:p>
            <a:p>
              <a:pPr marL="180000" indent="-180000">
                <a:buClr>
                  <a:schemeClr val="accent5"/>
                </a:buClr>
                <a:buSzPct val="70000"/>
                <a:buFont typeface="GHEA Grapalat" pitchFamily="50" charset="0"/>
                <a:buChar char="+"/>
              </a:pPr>
              <a:r>
                <a:rPr lang="en-US" sz="1800" dirty="0" smtClean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Easy regulatory reporting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012552" y="2555356"/>
            <a:ext cx="5486398" cy="2092881"/>
            <a:chOff x="3129515" y="2449026"/>
            <a:chExt cx="5486398" cy="2092881"/>
          </a:xfrm>
        </p:grpSpPr>
        <p:sp>
          <p:nvSpPr>
            <p:cNvPr id="15" name="TextBox 14"/>
            <p:cNvSpPr txBox="1"/>
            <p:nvPr/>
          </p:nvSpPr>
          <p:spPr>
            <a:xfrm>
              <a:off x="3129515" y="2449026"/>
              <a:ext cx="1297150" cy="20928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0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Arial Black" pitchFamily="34" charset="0"/>
                </a:rPr>
                <a:t>2</a:t>
              </a:r>
              <a:endParaRPr lang="en-US" sz="13000" dirty="0">
                <a:solidFill>
                  <a:schemeClr val="accent3">
                    <a:lumMod val="40000"/>
                    <a:lumOff val="60000"/>
                  </a:schemeClr>
                </a:solidFill>
                <a:latin typeface="Arial Black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841894" y="2746738"/>
              <a:ext cx="4774019" cy="1461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5">
                      <a:lumMod val="75000"/>
                    </a:schemeClr>
                  </a:solidFill>
                  <a:latin typeface="Arial Narrow" pitchFamily="34" charset="0"/>
                </a:rPr>
                <a:t>MARKET</a:t>
              </a:r>
            </a:p>
            <a:p>
              <a:pPr marL="180000" indent="-180000">
                <a:buClr>
                  <a:schemeClr val="accent5"/>
                </a:buClr>
                <a:buSzPct val="70000"/>
                <a:buFont typeface="GHEA Grapalat" pitchFamily="50" charset="0"/>
                <a:buChar char="+"/>
              </a:pPr>
              <a:r>
                <a:rPr lang="en-US" sz="1800" dirty="0" smtClean="0">
                  <a:solidFill>
                    <a:schemeClr val="accent3">
                      <a:lumMod val="50000"/>
                    </a:schemeClr>
                  </a:solidFill>
                  <a:latin typeface="Arial Narrow" pitchFamily="34" charset="0"/>
                </a:rPr>
                <a:t>Expanding geographical access to depository services: time and cost saving for customers</a:t>
              </a:r>
            </a:p>
            <a:p>
              <a:pPr marL="180000" indent="-180000">
                <a:buClr>
                  <a:schemeClr val="accent5"/>
                </a:buClr>
                <a:buSzPct val="70000"/>
                <a:buFont typeface="GHEA Grapalat" pitchFamily="50" charset="0"/>
                <a:buChar char="+"/>
              </a:pPr>
              <a:r>
                <a:rPr lang="en-US" sz="1800" dirty="0" smtClean="0">
                  <a:solidFill>
                    <a:schemeClr val="accent3">
                      <a:lumMod val="50000"/>
                    </a:schemeClr>
                  </a:solidFill>
                  <a:latin typeface="Arial Narrow" pitchFamily="34" charset="0"/>
                </a:rPr>
                <a:t> Scale effect: the system allows to increase scope of services, including Government bonds market, etc.</a:t>
              </a:r>
            </a:p>
          </p:txBody>
        </p:sp>
      </p:grpSp>
      <p:cxnSp>
        <p:nvCxnSpPr>
          <p:cNvPr id="29" name="Straight Connector 28"/>
          <p:cNvCxnSpPr/>
          <p:nvPr/>
        </p:nvCxnSpPr>
        <p:spPr>
          <a:xfrm>
            <a:off x="2466753" y="3552493"/>
            <a:ext cx="576000" cy="0"/>
          </a:xfrm>
          <a:prstGeom prst="line">
            <a:avLst/>
          </a:prstGeom>
          <a:ln w="12700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026727" y="4504663"/>
            <a:ext cx="1297150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0" spc="-150" dirty="0" smtClean="0">
                <a:solidFill>
                  <a:srgbClr val="B6CBDC"/>
                </a:solidFill>
                <a:latin typeface="Arial Black" pitchFamily="34" charset="0"/>
              </a:rPr>
              <a:t>3</a:t>
            </a:r>
            <a:endParaRPr lang="en-US" sz="13000" spc="-150" dirty="0">
              <a:solidFill>
                <a:srgbClr val="B6CBDC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45437" y="4919337"/>
            <a:ext cx="47740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cap="all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Financial services</a:t>
            </a:r>
          </a:p>
          <a:p>
            <a:pPr marL="180000" indent="-180000">
              <a:buClr>
                <a:schemeClr val="tx2"/>
              </a:buClr>
              <a:buSzPct val="70000"/>
              <a:buFont typeface="GHEA Grapalat" pitchFamily="50" charset="0"/>
              <a:buChar char="+"/>
            </a:pPr>
            <a:r>
              <a:rPr lang="en-US" sz="1800" dirty="0" smtClean="0">
                <a:solidFill>
                  <a:srgbClr val="002B45"/>
                </a:solidFill>
                <a:latin typeface="Arial Narrow" pitchFamily="34" charset="0"/>
              </a:rPr>
              <a:t>Investment companies and banks provide full package of services to securities owners and issuers</a:t>
            </a:r>
          </a:p>
        </p:txBody>
      </p:sp>
      <p:sp>
        <p:nvSpPr>
          <p:cNvPr id="32" name="Oval 31"/>
          <p:cNvSpPr/>
          <p:nvPr/>
        </p:nvSpPr>
        <p:spPr>
          <a:xfrm>
            <a:off x="2371070" y="3508760"/>
            <a:ext cx="85061" cy="85061"/>
          </a:xfrm>
          <a:prstGeom prst="ellipse">
            <a:avLst/>
          </a:prstGeom>
          <a:noFill/>
          <a:ln w="25400"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lock Arc 16"/>
          <p:cNvSpPr/>
          <p:nvPr/>
        </p:nvSpPr>
        <p:spPr>
          <a:xfrm>
            <a:off x="2962275" y="1504949"/>
            <a:ext cx="2880000" cy="2880000"/>
          </a:xfrm>
          <a:prstGeom prst="blockArc">
            <a:avLst>
              <a:gd name="adj1" fmla="val 10800000"/>
              <a:gd name="adj2" fmla="val 21513529"/>
              <a:gd name="adj3" fmla="val 12941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600" dirty="0" smtClean="0">
                <a:solidFill>
                  <a:srgbClr val="002B45"/>
                </a:solidFill>
                <a:latin typeface="Arial Narrow" pitchFamily="34" charset="0"/>
                <a:cs typeface="Arial"/>
              </a:rPr>
              <a:t>Collateral management system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i="1" dirty="0" smtClean="0">
                <a:latin typeface="Arial Narrow" pitchFamily="34" charset="0"/>
              </a:rPr>
              <a:t>Credit Resources Market</a:t>
            </a:r>
            <a:endParaRPr lang="en-US" i="1" dirty="0">
              <a:latin typeface="Arial Narrow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66749" y="2466975"/>
            <a:ext cx="3211200" cy="790576"/>
          </a:xfrm>
          <a:prstGeom prst="rect">
            <a:avLst/>
          </a:prstGeom>
          <a:gradFill flip="none" rotWithShape="1">
            <a:gsLst>
              <a:gs pos="2200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cap="all" dirty="0" smtClean="0">
                <a:latin typeface="Arial Narrow" pitchFamily="34" charset="0"/>
                <a:cs typeface="Arial" pitchFamily="34" charset="0"/>
              </a:rPr>
              <a:t>Central Depository of Armenia</a:t>
            </a:r>
            <a:endParaRPr lang="en-US" b="1" cap="all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57224" y="4352925"/>
            <a:ext cx="3211200" cy="48577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1000">
                <a:schemeClr val="tx1">
                  <a:lumMod val="50000"/>
                  <a:lumOff val="50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latin typeface="Arial" pitchFamily="34" charset="0"/>
                <a:cs typeface="Arial" pitchFamily="34" charset="0"/>
              </a:rPr>
              <a:t>Effective risk management via Multi-layer haircuts application</a:t>
            </a:r>
            <a:endParaRPr lang="en-US" sz="1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57224" y="4867275"/>
            <a:ext cx="3211200" cy="48577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1000">
                <a:schemeClr val="tx1">
                  <a:lumMod val="50000"/>
                  <a:lumOff val="50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latin typeface="Arial" pitchFamily="34" charset="0"/>
                <a:cs typeface="Arial" pitchFamily="34" charset="0"/>
              </a:rPr>
              <a:t>Collateral is marked to market daily</a:t>
            </a:r>
          </a:p>
        </p:txBody>
      </p:sp>
      <p:sp>
        <p:nvSpPr>
          <p:cNvPr id="8" name="Rectangle 7"/>
          <p:cNvSpPr/>
          <p:nvPr/>
        </p:nvSpPr>
        <p:spPr>
          <a:xfrm>
            <a:off x="657224" y="3324225"/>
            <a:ext cx="3211200" cy="48577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1000">
                <a:schemeClr val="tx1">
                  <a:lumMod val="50000"/>
                  <a:lumOff val="50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latin typeface="Arial" pitchFamily="34" charset="0"/>
                <a:cs typeface="Arial" pitchFamily="34" charset="0"/>
              </a:rPr>
              <a:t>Multilateral clearing &amp; settlement</a:t>
            </a:r>
          </a:p>
        </p:txBody>
      </p:sp>
      <p:sp>
        <p:nvSpPr>
          <p:cNvPr id="9" name="Rectangle 8"/>
          <p:cNvSpPr/>
          <p:nvPr/>
        </p:nvSpPr>
        <p:spPr>
          <a:xfrm>
            <a:off x="657224" y="3838575"/>
            <a:ext cx="3211200" cy="48577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1000">
                <a:schemeClr val="tx1">
                  <a:lumMod val="50000"/>
                  <a:lumOff val="50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latin typeface="Arial" pitchFamily="34" charset="0"/>
                <a:cs typeface="Arial" pitchFamily="34" charset="0"/>
              </a:rPr>
              <a:t>Collateral used for covering transactions in case of default</a:t>
            </a:r>
          </a:p>
        </p:txBody>
      </p:sp>
      <p:sp>
        <p:nvSpPr>
          <p:cNvPr id="10" name="Rectangle 9"/>
          <p:cNvSpPr/>
          <p:nvPr/>
        </p:nvSpPr>
        <p:spPr>
          <a:xfrm>
            <a:off x="5162550" y="2466975"/>
            <a:ext cx="3190875" cy="790576"/>
          </a:xfrm>
          <a:prstGeom prst="rect">
            <a:avLst/>
          </a:prstGeom>
          <a:gradFill flip="none" rotWithShape="1">
            <a:gsLst>
              <a:gs pos="2200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cap="all" dirty="0" smtClean="0">
                <a:latin typeface="Arial Narrow" pitchFamily="34" charset="0"/>
                <a:cs typeface="Arial" pitchFamily="34" charset="0"/>
              </a:rPr>
              <a:t>Opportunities for market participants / banks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153025" y="3857625"/>
            <a:ext cx="3209925" cy="48577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1000">
                <a:schemeClr val="tx1">
                  <a:lumMod val="50000"/>
                  <a:lumOff val="50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latin typeface="Arial" pitchFamily="34" charset="0"/>
                <a:cs typeface="Arial" pitchFamily="34" charset="0"/>
              </a:rPr>
              <a:t>Refinancing credits based on the same collateral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43500" y="4371975"/>
            <a:ext cx="3219450" cy="48577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1000">
                <a:schemeClr val="tx1">
                  <a:lumMod val="50000"/>
                  <a:lumOff val="50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latin typeface="Arial" pitchFamily="34" charset="0"/>
                <a:cs typeface="Arial" pitchFamily="34" charset="0"/>
              </a:rPr>
              <a:t>Flexible collateral management / online collateral substitution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153025" y="3333750"/>
            <a:ext cx="3209925" cy="48577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1000">
                <a:schemeClr val="tx1">
                  <a:lumMod val="50000"/>
                  <a:lumOff val="50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latin typeface="Arial" pitchFamily="34" charset="0"/>
                <a:cs typeface="Arial" pitchFamily="34" charset="0"/>
              </a:rPr>
              <a:t>Safe interbank trading in credit resources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153025" y="4886325"/>
            <a:ext cx="3209925" cy="48577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1000">
                <a:schemeClr val="tx1">
                  <a:lumMod val="50000"/>
                  <a:lumOff val="50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latin typeface="Arial" pitchFamily="34" charset="0"/>
                <a:cs typeface="Arial" pitchFamily="34" charset="0"/>
              </a:rPr>
              <a:t>Outsourced collateral management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CDA: risk classification and mitigation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ASDAQ_2012_Arial_Standard%5b1%5d">
  <a:themeElements>
    <a:clrScheme name="2012 NASDAQ OMX">
      <a:dk1>
        <a:srgbClr val="5F6062"/>
      </a:dk1>
      <a:lt1>
        <a:srgbClr val="FFFFFF"/>
      </a:lt1>
      <a:dk2>
        <a:srgbClr val="002B45"/>
      </a:dk2>
      <a:lt2>
        <a:srgbClr val="A8A9AD"/>
      </a:lt2>
      <a:accent1>
        <a:srgbClr val="CA0E08"/>
      </a:accent1>
      <a:accent2>
        <a:srgbClr val="66BC29"/>
      </a:accent2>
      <a:accent3>
        <a:srgbClr val="A0DAE8"/>
      </a:accent3>
      <a:accent4>
        <a:srgbClr val="505153"/>
      </a:accent4>
      <a:accent5>
        <a:srgbClr val="0094B3"/>
      </a:accent5>
      <a:accent6>
        <a:srgbClr val="FFA200"/>
      </a:accent6>
      <a:hlink>
        <a:srgbClr val="0194B3"/>
      </a:hlink>
      <a:folHlink>
        <a:srgbClr val="FFA2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ysClr val="window" lastClr="FFFFFF"/>
      </a:lt1>
      <a:dk2>
        <a:srgbClr val="D74536"/>
      </a:dk2>
      <a:lt2>
        <a:srgbClr val="C6C5C5"/>
      </a:lt2>
      <a:accent1>
        <a:srgbClr val="0095BD"/>
      </a:accent1>
      <a:accent2>
        <a:srgbClr val="E78E23"/>
      </a:accent2>
      <a:accent3>
        <a:srgbClr val="52A835"/>
      </a:accent3>
      <a:accent4>
        <a:srgbClr val="006061"/>
      </a:accent4>
      <a:accent5>
        <a:srgbClr val="777877"/>
      </a:accent5>
      <a:accent6>
        <a:srgbClr val="3F4082"/>
      </a:accent6>
      <a:hlink>
        <a:srgbClr val="BED600"/>
      </a:hlink>
      <a:folHlink>
        <a:srgbClr val="3F408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Office Theme">
  <a:themeElements>
    <a:clrScheme name="Custom 1">
      <a:dk1>
        <a:srgbClr val="000000"/>
      </a:dk1>
      <a:lt1>
        <a:sysClr val="window" lastClr="FFFFFF"/>
      </a:lt1>
      <a:dk2>
        <a:srgbClr val="D74536"/>
      </a:dk2>
      <a:lt2>
        <a:srgbClr val="C6C5C5"/>
      </a:lt2>
      <a:accent1>
        <a:srgbClr val="0095BD"/>
      </a:accent1>
      <a:accent2>
        <a:srgbClr val="E78E23"/>
      </a:accent2>
      <a:accent3>
        <a:srgbClr val="52A835"/>
      </a:accent3>
      <a:accent4>
        <a:srgbClr val="006061"/>
      </a:accent4>
      <a:accent5>
        <a:srgbClr val="777877"/>
      </a:accent5>
      <a:accent6>
        <a:srgbClr val="3F4082"/>
      </a:accent6>
      <a:hlink>
        <a:srgbClr val="BED600"/>
      </a:hlink>
      <a:folHlink>
        <a:srgbClr val="3F408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D74536"/>
    </a:dk2>
    <a:lt2>
      <a:srgbClr val="C6C5C5"/>
    </a:lt2>
    <a:accent1>
      <a:srgbClr val="0095BD"/>
    </a:accent1>
    <a:accent2>
      <a:srgbClr val="E78E23"/>
    </a:accent2>
    <a:accent3>
      <a:srgbClr val="52A835"/>
    </a:accent3>
    <a:accent4>
      <a:srgbClr val="006061"/>
    </a:accent4>
    <a:accent5>
      <a:srgbClr val="777877"/>
    </a:accent5>
    <a:accent6>
      <a:srgbClr val="3F4082"/>
    </a:accent6>
    <a:hlink>
      <a:srgbClr val="BED600"/>
    </a:hlink>
    <a:folHlink>
      <a:srgbClr val="3F4082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D74536"/>
    </a:dk2>
    <a:lt2>
      <a:srgbClr val="C6C5C5"/>
    </a:lt2>
    <a:accent1>
      <a:srgbClr val="0095BD"/>
    </a:accent1>
    <a:accent2>
      <a:srgbClr val="E78E23"/>
    </a:accent2>
    <a:accent3>
      <a:srgbClr val="52A835"/>
    </a:accent3>
    <a:accent4>
      <a:srgbClr val="006061"/>
    </a:accent4>
    <a:accent5>
      <a:srgbClr val="777877"/>
    </a:accent5>
    <a:accent6>
      <a:srgbClr val="3F4082"/>
    </a:accent6>
    <a:hlink>
      <a:srgbClr val="BED600"/>
    </a:hlink>
    <a:folHlink>
      <a:srgbClr val="3F4082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D74536"/>
    </a:dk2>
    <a:lt2>
      <a:srgbClr val="C6C5C5"/>
    </a:lt2>
    <a:accent1>
      <a:srgbClr val="0095BD"/>
    </a:accent1>
    <a:accent2>
      <a:srgbClr val="E78E23"/>
    </a:accent2>
    <a:accent3>
      <a:srgbClr val="52A835"/>
    </a:accent3>
    <a:accent4>
      <a:srgbClr val="006061"/>
    </a:accent4>
    <a:accent5>
      <a:srgbClr val="777877"/>
    </a:accent5>
    <a:accent6>
      <a:srgbClr val="3F4082"/>
    </a:accent6>
    <a:hlink>
      <a:srgbClr val="BED600"/>
    </a:hlink>
    <a:folHlink>
      <a:srgbClr val="3F4082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D74536"/>
    </a:dk2>
    <a:lt2>
      <a:srgbClr val="C6C5C5"/>
    </a:lt2>
    <a:accent1>
      <a:srgbClr val="0095BD"/>
    </a:accent1>
    <a:accent2>
      <a:srgbClr val="E78E23"/>
    </a:accent2>
    <a:accent3>
      <a:srgbClr val="52A835"/>
    </a:accent3>
    <a:accent4>
      <a:srgbClr val="006061"/>
    </a:accent4>
    <a:accent5>
      <a:srgbClr val="777877"/>
    </a:accent5>
    <a:accent6>
      <a:srgbClr val="3F4082"/>
    </a:accent6>
    <a:hlink>
      <a:srgbClr val="BED600"/>
    </a:hlink>
    <a:folHlink>
      <a:srgbClr val="3F4082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D74536"/>
    </a:dk2>
    <a:lt2>
      <a:srgbClr val="C6C5C5"/>
    </a:lt2>
    <a:accent1>
      <a:srgbClr val="0095BD"/>
    </a:accent1>
    <a:accent2>
      <a:srgbClr val="E78E23"/>
    </a:accent2>
    <a:accent3>
      <a:srgbClr val="52A835"/>
    </a:accent3>
    <a:accent4>
      <a:srgbClr val="006061"/>
    </a:accent4>
    <a:accent5>
      <a:srgbClr val="777877"/>
    </a:accent5>
    <a:accent6>
      <a:srgbClr val="3F4082"/>
    </a:accent6>
    <a:hlink>
      <a:srgbClr val="BED600"/>
    </a:hlink>
    <a:folHlink>
      <a:srgbClr val="3F4082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D74536"/>
    </a:dk2>
    <a:lt2>
      <a:srgbClr val="C6C5C5"/>
    </a:lt2>
    <a:accent1>
      <a:srgbClr val="0095BD"/>
    </a:accent1>
    <a:accent2>
      <a:srgbClr val="E78E23"/>
    </a:accent2>
    <a:accent3>
      <a:srgbClr val="52A835"/>
    </a:accent3>
    <a:accent4>
      <a:srgbClr val="006061"/>
    </a:accent4>
    <a:accent5>
      <a:srgbClr val="777877"/>
    </a:accent5>
    <a:accent6>
      <a:srgbClr val="3F4082"/>
    </a:accent6>
    <a:hlink>
      <a:srgbClr val="BED600"/>
    </a:hlink>
    <a:folHlink>
      <a:srgbClr val="3F4082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D74536"/>
    </a:dk2>
    <a:lt2>
      <a:srgbClr val="C6C5C5"/>
    </a:lt2>
    <a:accent1>
      <a:srgbClr val="0095BD"/>
    </a:accent1>
    <a:accent2>
      <a:srgbClr val="E78E23"/>
    </a:accent2>
    <a:accent3>
      <a:srgbClr val="52A835"/>
    </a:accent3>
    <a:accent4>
      <a:srgbClr val="006061"/>
    </a:accent4>
    <a:accent5>
      <a:srgbClr val="777877"/>
    </a:accent5>
    <a:accent6>
      <a:srgbClr val="3F4082"/>
    </a:accent6>
    <a:hlink>
      <a:srgbClr val="BED600"/>
    </a:hlink>
    <a:folHlink>
      <a:srgbClr val="3F4082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D74536"/>
    </a:dk2>
    <a:lt2>
      <a:srgbClr val="C6C5C5"/>
    </a:lt2>
    <a:accent1>
      <a:srgbClr val="0095BD"/>
    </a:accent1>
    <a:accent2>
      <a:srgbClr val="E78E23"/>
    </a:accent2>
    <a:accent3>
      <a:srgbClr val="52A835"/>
    </a:accent3>
    <a:accent4>
      <a:srgbClr val="006061"/>
    </a:accent4>
    <a:accent5>
      <a:srgbClr val="777877"/>
    </a:accent5>
    <a:accent6>
      <a:srgbClr val="3F4082"/>
    </a:accent6>
    <a:hlink>
      <a:srgbClr val="BED600"/>
    </a:hlink>
    <a:folHlink>
      <a:srgbClr val="3F4082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D74536"/>
    </a:dk2>
    <a:lt2>
      <a:srgbClr val="C6C5C5"/>
    </a:lt2>
    <a:accent1>
      <a:srgbClr val="0095BD"/>
    </a:accent1>
    <a:accent2>
      <a:srgbClr val="E78E23"/>
    </a:accent2>
    <a:accent3>
      <a:srgbClr val="52A835"/>
    </a:accent3>
    <a:accent4>
      <a:srgbClr val="006061"/>
    </a:accent4>
    <a:accent5>
      <a:srgbClr val="777877"/>
    </a:accent5>
    <a:accent6>
      <a:srgbClr val="3F4082"/>
    </a:accent6>
    <a:hlink>
      <a:srgbClr val="BED600"/>
    </a:hlink>
    <a:folHlink>
      <a:srgbClr val="3F4082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F7C91F69818F4E97ED6865622B44A9" ma:contentTypeVersion="0" ma:contentTypeDescription="Create a new document." ma:contentTypeScope="" ma:versionID="687be6fef95b71a62b4516d2e10b668d">
  <xsd:schema xmlns:xsd="http://www.w3.org/2001/XMLSchema" xmlns:p="http://schemas.microsoft.com/office/2006/metadata/properties" targetNamespace="http://schemas.microsoft.com/office/2006/metadata/properties" ma:root="true" ma:fieldsID="74a34f8ae59ef3969074a5355025be0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D73467EB-6137-419A-B833-FA51D4B844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AAC5F001-D22C-41C7-9330-8A44F878148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702EEB-945F-4A8E-B06E-F08EFF4BC304}">
  <ds:schemaRefs>
    <ds:schemaRef ds:uri="http://schemas.microsoft.com/office/2006/metadata/properties"/>
    <ds:schemaRef ds:uri="http://schemas.microsoft.com/office/2006/documentManagement/types"/>
    <ds:schemaRef ds:uri="http://purl.org/dc/terms/"/>
    <ds:schemaRef ds:uri="http://purl.org/dc/dcmitype/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NASDAQ_2012_Arial_Standard%5b1%5d</Template>
  <TotalTime>533</TotalTime>
  <Words>677</Words>
  <Application>Microsoft Office PowerPoint</Application>
  <PresentationFormat>On-screen Show (4:3)</PresentationFormat>
  <Paragraphs>150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NASDAQ_2012_Arial_Standard%5b1%5d</vt:lpstr>
      <vt:lpstr>Office Theme</vt:lpstr>
      <vt:lpstr>1_Office Theme</vt:lpstr>
      <vt:lpstr>Central depository of armenia: the system and risk management</vt:lpstr>
      <vt:lpstr>CDA system overview</vt:lpstr>
      <vt:lpstr>CDA functions</vt:lpstr>
      <vt:lpstr>CDA activities</vt:lpstr>
      <vt:lpstr>Highlights OF 2012</vt:lpstr>
      <vt:lpstr>CDA New business model</vt:lpstr>
      <vt:lpstr>NEW MODEL ADVANTAGES</vt:lpstr>
      <vt:lpstr>Collateral management system</vt:lpstr>
      <vt:lpstr>CDA: risk classification and mitigation</vt:lpstr>
      <vt:lpstr>Cda risk types</vt:lpstr>
      <vt:lpstr>Cda risk management: settlement risk</vt:lpstr>
      <vt:lpstr>Cda risk management: corporate actions &amp; financial risks</vt:lpstr>
      <vt:lpstr>Cda risk management: operational risk</vt:lpstr>
      <vt:lpstr>CDA: planning ahead</vt:lpstr>
      <vt:lpstr>Thank you!</vt:lpstr>
    </vt:vector>
  </TitlesOfParts>
  <Company>NASDAQ OMX Armenia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Eugenia Evoyan</dc:creator>
  <cp:lastModifiedBy>Eugenia Evoyan</cp:lastModifiedBy>
  <cp:revision>56</cp:revision>
  <dcterms:created xsi:type="dcterms:W3CDTF">2013-03-28T07:13:49Z</dcterms:created>
  <dcterms:modified xsi:type="dcterms:W3CDTF">2013-05-20T12:41:44Z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0x01010075F7C91F69818F4E97ED6865622B44A9</vt:lpwstr>
  </property>
</Properties>
</file>