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97" r:id="rId2"/>
  </p:sldMasterIdLst>
  <p:notesMasterIdLst>
    <p:notesMasterId r:id="rId18"/>
  </p:notesMasterIdLst>
  <p:sldIdLst>
    <p:sldId id="286" r:id="rId3"/>
    <p:sldId id="284" r:id="rId4"/>
    <p:sldId id="282" r:id="rId5"/>
    <p:sldId id="287" r:id="rId6"/>
    <p:sldId id="281" r:id="rId7"/>
    <p:sldId id="283" r:id="rId8"/>
    <p:sldId id="288" r:id="rId9"/>
    <p:sldId id="300" r:id="rId10"/>
    <p:sldId id="289" r:id="rId11"/>
    <p:sldId id="291" r:id="rId12"/>
    <p:sldId id="292" r:id="rId13"/>
    <p:sldId id="294" r:id="rId14"/>
    <p:sldId id="293" r:id="rId15"/>
    <p:sldId id="299" r:id="rId16"/>
    <p:sldId id="295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68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CORP\Users\Ababicke\My%20Documents\Copy%20of%20FS%20Vo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00495196346998E-2"/>
          <c:y val="0.25640673290617266"/>
          <c:w val="0.98499504803653004"/>
          <c:h val="0.74359319362718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Daily Avg Trade Vol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</c:spPr>
          <c:invertIfNegative val="0"/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1.66666666666666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layout>
                <c:manualLayout>
                  <c:x val="-1.66666666666666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delete val="1"/>
            </c:dLbl>
            <c:dLbl>
              <c:idx val="19"/>
              <c:layout>
                <c:manualLayout>
                  <c:x val="-1.11111111111111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delete val="1"/>
            </c:dLbl>
            <c:dLbl>
              <c:idx val="23"/>
              <c:layout>
                <c:manualLayout>
                  <c:x val="-1.6824395373291272E-2"/>
                  <c:y val="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9.5332374332154062E-3"/>
                  <c:y val="1.4172089337407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5"/>
              <c:layout>
                <c:manualLayout>
                  <c:x val="-6.355337553354503E-4"/>
                  <c:y val="-4.6436309371130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Sheet1!$A$2:$A$28</c:f>
              <c:numCache>
                <c:formatCode>General</c:formatCode>
                <c:ptCount val="27"/>
                <c:pt idx="0">
                  <c:v>1986</c:v>
                </c:pt>
                <c:pt idx="1">
                  <c:v>1987</c:v>
                </c:pt>
                <c:pt idx="2">
                  <c:v>1988</c:v>
                </c:pt>
                <c:pt idx="3">
                  <c:v>1989</c:v>
                </c:pt>
                <c:pt idx="4">
                  <c:v>1990</c:v>
                </c:pt>
                <c:pt idx="5">
                  <c:v>1991</c:v>
                </c:pt>
                <c:pt idx="6">
                  <c:v>1992</c:v>
                </c:pt>
                <c:pt idx="7">
                  <c:v>1993</c:v>
                </c:pt>
                <c:pt idx="8">
                  <c:v>1994</c:v>
                </c:pt>
                <c:pt idx="9">
                  <c:v>1995</c:v>
                </c:pt>
                <c:pt idx="10">
                  <c:v>1996</c:v>
                </c:pt>
                <c:pt idx="11">
                  <c:v>1997</c:v>
                </c:pt>
                <c:pt idx="12">
                  <c:v>1998</c:v>
                </c:pt>
                <c:pt idx="13">
                  <c:v>1999</c:v>
                </c:pt>
                <c:pt idx="14">
                  <c:v>2000</c:v>
                </c:pt>
                <c:pt idx="15">
                  <c:v>2001</c:v>
                </c:pt>
                <c:pt idx="16">
                  <c:v>2002</c:v>
                </c:pt>
                <c:pt idx="17">
                  <c:v>2003</c:v>
                </c:pt>
                <c:pt idx="18">
                  <c:v>2004</c:v>
                </c:pt>
                <c:pt idx="19">
                  <c:v>2005</c:v>
                </c:pt>
                <c:pt idx="20">
                  <c:v>2006</c:v>
                </c:pt>
                <c:pt idx="21">
                  <c:v>2007</c:v>
                </c:pt>
                <c:pt idx="22">
                  <c:v>2008</c:v>
                </c:pt>
                <c:pt idx="23">
                  <c:v>2009</c:v>
                </c:pt>
                <c:pt idx="24">
                  <c:v>2010</c:v>
                </c:pt>
                <c:pt idx="25">
                  <c:v>2011</c:v>
                </c:pt>
                <c:pt idx="26">
                  <c:v>2012</c:v>
                </c:pt>
              </c:numCache>
            </c:numRef>
          </c:cat>
          <c:val>
            <c:numRef>
              <c:f>Sheet1!$B$2:$B$28</c:f>
              <c:numCache>
                <c:formatCode>_(* #,##0_);_(* \(#,##0\);_(* "-"??_);_(@_)</c:formatCode>
                <c:ptCount val="27"/>
                <c:pt idx="0">
                  <c:v>308.5</c:v>
                </c:pt>
                <c:pt idx="1">
                  <c:v>3804.5</c:v>
                </c:pt>
                <c:pt idx="2">
                  <c:v>4212</c:v>
                </c:pt>
                <c:pt idx="3">
                  <c:v>6904.916666666667</c:v>
                </c:pt>
                <c:pt idx="4">
                  <c:v>10919.583333333334</c:v>
                </c:pt>
                <c:pt idx="5">
                  <c:v>14678.583333333334</c:v>
                </c:pt>
                <c:pt idx="6">
                  <c:v>22568.083333333332</c:v>
                </c:pt>
                <c:pt idx="7">
                  <c:v>33737.166666666664</c:v>
                </c:pt>
                <c:pt idx="8">
                  <c:v>38272</c:v>
                </c:pt>
                <c:pt idx="9">
                  <c:v>47020.583333333336</c:v>
                </c:pt>
                <c:pt idx="10">
                  <c:v>74977.5</c:v>
                </c:pt>
                <c:pt idx="11">
                  <c:v>111009.75</c:v>
                </c:pt>
                <c:pt idx="12">
                  <c:v>149642.41666666666</c:v>
                </c:pt>
                <c:pt idx="13">
                  <c:v>192253.08333333334</c:v>
                </c:pt>
                <c:pt idx="14">
                  <c:v>275647.16666666669</c:v>
                </c:pt>
                <c:pt idx="15">
                  <c:v>287875.71793878631</c:v>
                </c:pt>
                <c:pt idx="16">
                  <c:v>325514.30187305383</c:v>
                </c:pt>
                <c:pt idx="17">
                  <c:v>341434.30953330296</c:v>
                </c:pt>
                <c:pt idx="18">
                  <c:v>400107</c:v>
                </c:pt>
                <c:pt idx="19">
                  <c:v>476065</c:v>
                </c:pt>
                <c:pt idx="20">
                  <c:v>578914</c:v>
                </c:pt>
                <c:pt idx="21">
                  <c:v>680865</c:v>
                </c:pt>
                <c:pt idx="22">
                  <c:v>775264</c:v>
                </c:pt>
                <c:pt idx="23">
                  <c:v>777345</c:v>
                </c:pt>
                <c:pt idx="24">
                  <c:v>864414</c:v>
                </c:pt>
                <c:pt idx="25">
                  <c:v>888337</c:v>
                </c:pt>
                <c:pt idx="26">
                  <c:v>812177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239040"/>
        <c:axId val="183240576"/>
      </c:barChart>
      <c:catAx>
        <c:axId val="183239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3240576"/>
        <c:crosses val="autoZero"/>
        <c:auto val="1"/>
        <c:lblAlgn val="ctr"/>
        <c:lblOffset val="100"/>
        <c:noMultiLvlLbl val="0"/>
      </c:catAx>
      <c:valAx>
        <c:axId val="183240576"/>
        <c:scaling>
          <c:orientation val="minMax"/>
        </c:scaling>
        <c:delete val="1"/>
        <c:axPos val="l"/>
        <c:numFmt formatCode="_(* #,##0_);_(* \(#,##0\);_(* &quot;-&quot;??_);_(@_)" sourceLinked="1"/>
        <c:majorTickMark val="out"/>
        <c:minorTickMark val="none"/>
        <c:tickLblPos val="none"/>
        <c:crossAx val="183239040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4.4025156505964828E-2"/>
          <c:y val="0.26788580643731685"/>
          <c:w val="0.15322568624068264"/>
          <c:h val="3.9065707003132367E-2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1331278373919609E-2"/>
          <c:y val="4.1944565466881509E-2"/>
          <c:w val="0.98601853709860243"/>
          <c:h val="0.872164234818948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AUM ($B)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800"/>
                      <a:t> $716 B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800"/>
                      <a:t> $2T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z="800"/>
                      <a:t> $7T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sz="800"/>
                      <a:t> $8T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/>
              <c:tx>
                <c:rich>
                  <a:bodyPr/>
                  <a:lstStyle/>
                  <a:p>
                    <a:r>
                      <a:rPr lang="en-US" sz="800"/>
                      <a:t> $12T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/>
              <c:tx>
                <c:rich>
                  <a:bodyPr/>
                  <a:lstStyle/>
                  <a:p>
                    <a:r>
                      <a:rPr lang="en-US" sz="800"/>
                      <a:t> $13</a:t>
                    </a:r>
                    <a:r>
                      <a:rPr lang="en-US" sz="800" baseline="0"/>
                      <a:t>T</a:t>
                    </a:r>
                    <a:r>
                      <a:rPr lang="en-US" sz="800"/>
                      <a:t>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Sheet2!$A$2:$A$28</c:f>
              <c:numCache>
                <c:formatCode>General</c:formatCode>
                <c:ptCount val="27"/>
                <c:pt idx="0">
                  <c:v>1986</c:v>
                </c:pt>
                <c:pt idx="1">
                  <c:v>1987</c:v>
                </c:pt>
                <c:pt idx="2">
                  <c:v>1988</c:v>
                </c:pt>
                <c:pt idx="3">
                  <c:v>1989</c:v>
                </c:pt>
                <c:pt idx="4">
                  <c:v>1990</c:v>
                </c:pt>
                <c:pt idx="5">
                  <c:v>1991</c:v>
                </c:pt>
                <c:pt idx="6">
                  <c:v>1992</c:v>
                </c:pt>
                <c:pt idx="7">
                  <c:v>1993</c:v>
                </c:pt>
                <c:pt idx="8">
                  <c:v>1994</c:v>
                </c:pt>
                <c:pt idx="9">
                  <c:v>1995</c:v>
                </c:pt>
                <c:pt idx="10">
                  <c:v>1996</c:v>
                </c:pt>
                <c:pt idx="11">
                  <c:v>1997</c:v>
                </c:pt>
                <c:pt idx="12">
                  <c:v>1998</c:v>
                </c:pt>
                <c:pt idx="13">
                  <c:v>1999</c:v>
                </c:pt>
                <c:pt idx="14">
                  <c:v>2000</c:v>
                </c:pt>
                <c:pt idx="15">
                  <c:v>2001</c:v>
                </c:pt>
                <c:pt idx="16">
                  <c:v>2002</c:v>
                </c:pt>
                <c:pt idx="17">
                  <c:v>2003</c:v>
                </c:pt>
                <c:pt idx="18">
                  <c:v>2004</c:v>
                </c:pt>
                <c:pt idx="19">
                  <c:v>2005</c:v>
                </c:pt>
                <c:pt idx="20">
                  <c:v>2006</c:v>
                </c:pt>
                <c:pt idx="21">
                  <c:v>2007</c:v>
                </c:pt>
                <c:pt idx="22">
                  <c:v>2008</c:v>
                </c:pt>
                <c:pt idx="23">
                  <c:v>2009</c:v>
                </c:pt>
                <c:pt idx="24">
                  <c:v>2010</c:v>
                </c:pt>
                <c:pt idx="25">
                  <c:v>2011</c:v>
                </c:pt>
                <c:pt idx="26">
                  <c:v>2012</c:v>
                </c:pt>
              </c:numCache>
            </c:numRef>
          </c:cat>
          <c:val>
            <c:numRef>
              <c:f>Sheet2!$B$2:$B$28</c:f>
              <c:numCache>
                <c:formatCode>_("$"* #,##0_);_("$"* \(#,##0\);_("$"* "-"??_);_(@_)</c:formatCode>
                <c:ptCount val="27"/>
                <c:pt idx="0">
                  <c:v>715.67</c:v>
                </c:pt>
                <c:pt idx="1">
                  <c:v>769.17</c:v>
                </c:pt>
                <c:pt idx="2">
                  <c:v>809.37</c:v>
                </c:pt>
                <c:pt idx="3">
                  <c:v>980.67</c:v>
                </c:pt>
                <c:pt idx="4">
                  <c:v>1065.19</c:v>
                </c:pt>
                <c:pt idx="5">
                  <c:v>1393.19</c:v>
                </c:pt>
                <c:pt idx="6">
                  <c:v>1642.54</c:v>
                </c:pt>
                <c:pt idx="7">
                  <c:v>2069.96</c:v>
                </c:pt>
                <c:pt idx="8">
                  <c:v>2155.3200000000002</c:v>
                </c:pt>
                <c:pt idx="9">
                  <c:v>2811.29</c:v>
                </c:pt>
                <c:pt idx="10">
                  <c:v>3525.8</c:v>
                </c:pt>
                <c:pt idx="11">
                  <c:v>4468.2</c:v>
                </c:pt>
                <c:pt idx="12">
                  <c:v>5525.21</c:v>
                </c:pt>
                <c:pt idx="13">
                  <c:v>6846.34</c:v>
                </c:pt>
                <c:pt idx="14">
                  <c:v>6964.63</c:v>
                </c:pt>
                <c:pt idx="15">
                  <c:v>6974.91</c:v>
                </c:pt>
                <c:pt idx="16">
                  <c:v>6390.36</c:v>
                </c:pt>
                <c:pt idx="17">
                  <c:v>7414.4</c:v>
                </c:pt>
                <c:pt idx="18">
                  <c:v>8106</c:v>
                </c:pt>
                <c:pt idx="19">
                  <c:v>8905</c:v>
                </c:pt>
                <c:pt idx="20">
                  <c:v>10413</c:v>
                </c:pt>
                <c:pt idx="21">
                  <c:v>12020</c:v>
                </c:pt>
                <c:pt idx="22">
                  <c:v>9061</c:v>
                </c:pt>
                <c:pt idx="23">
                  <c:v>11120</c:v>
                </c:pt>
                <c:pt idx="24">
                  <c:v>11820</c:v>
                </c:pt>
                <c:pt idx="25">
                  <c:v>11620</c:v>
                </c:pt>
                <c:pt idx="26">
                  <c:v>13423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286016"/>
        <c:axId val="183050240"/>
      </c:barChart>
      <c:catAx>
        <c:axId val="183286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3120000"/>
          <a:lstStyle/>
          <a:p>
            <a:pPr>
              <a:defRPr sz="1100"/>
            </a:pPr>
            <a:endParaRPr lang="en-US"/>
          </a:p>
        </c:txPr>
        <c:crossAx val="183050240"/>
        <c:crosses val="autoZero"/>
        <c:auto val="1"/>
        <c:lblAlgn val="ctr"/>
        <c:lblOffset val="100"/>
        <c:noMultiLvlLbl val="0"/>
      </c:catAx>
      <c:valAx>
        <c:axId val="183050240"/>
        <c:scaling>
          <c:orientation val="minMax"/>
        </c:scaling>
        <c:delete val="1"/>
        <c:axPos val="l"/>
        <c:majorGridlines>
          <c:spPr>
            <a:ln>
              <a:noFill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one"/>
        <c:crossAx val="18328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890492855059784E-2"/>
          <c:y val="0.58964083605252449"/>
          <c:w val="0.97810946184404834"/>
          <c:h val="0.34993091465097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Fees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delete val="1"/>
            </c:dLbl>
            <c:dLbl>
              <c:idx val="2"/>
              <c:layout>
                <c:manualLayout>
                  <c:x val="0"/>
                  <c:y val="-9.0161483120901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0"/>
                  <c:y val="-1.5778259546157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delete val="1"/>
            </c:dLbl>
            <c:dLbl>
              <c:idx val="13"/>
              <c:layout>
                <c:manualLayout>
                  <c:x val="-5.2910052910052907E-3"/>
                  <c:y val="-2.0286333702202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layout>
                <c:manualLayout>
                  <c:x val="-9.7512437810945277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delete val="1"/>
            </c:dLbl>
            <c:dLbl>
              <c:idx val="21"/>
              <c:layout>
                <c:manualLayout>
                  <c:x val="-4.3781094527363187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189054726368159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5.1741448985543476E-2"/>
                  <c:y val="2.3755953453246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delete val="1"/>
            </c:dLbl>
            <c:dLbl>
              <c:idx val="25"/>
              <c:layout>
                <c:manualLayout>
                  <c:x val="-3.7179206765820941E-2"/>
                  <c:y val="-2.6253142562520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/>
              <c:tx>
                <c:rich>
                  <a:bodyPr/>
                  <a:lstStyle/>
                  <a:p>
                    <a:r>
                      <a:rPr lang="en-US" smtClean="0"/>
                      <a:t>0.07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yVal>
            <c:numRef>
              <c:f>Sheet1!$H$2:$H$28</c:f>
              <c:numCache>
                <c:formatCode>General</c:formatCode>
                <c:ptCount val="27"/>
                <c:pt idx="0">
                  <c:v>0.35</c:v>
                </c:pt>
                <c:pt idx="1">
                  <c:v>0.35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0.4</c:v>
                </c:pt>
                <c:pt idx="8">
                  <c:v>0.4</c:v>
                </c:pt>
                <c:pt idx="9">
                  <c:v>0.4</c:v>
                </c:pt>
                <c:pt idx="10">
                  <c:v>0.35</c:v>
                </c:pt>
                <c:pt idx="11">
                  <c:v>0.35</c:v>
                </c:pt>
                <c:pt idx="12">
                  <c:v>0.3</c:v>
                </c:pt>
                <c:pt idx="13">
                  <c:v>0.25</c:v>
                </c:pt>
                <c:pt idx="14">
                  <c:v>0.25</c:v>
                </c:pt>
                <c:pt idx="15">
                  <c:v>0.17499999999999999</c:v>
                </c:pt>
                <c:pt idx="16">
                  <c:v>0.17499999999999999</c:v>
                </c:pt>
                <c:pt idx="17">
                  <c:v>0.17499999999999999</c:v>
                </c:pt>
                <c:pt idx="18">
                  <c:v>0.17499999999999999</c:v>
                </c:pt>
                <c:pt idx="19">
                  <c:v>0.17499999999999999</c:v>
                </c:pt>
                <c:pt idx="20">
                  <c:v>0.11</c:v>
                </c:pt>
                <c:pt idx="21">
                  <c:v>0.11</c:v>
                </c:pt>
                <c:pt idx="22">
                  <c:v>7.4999999999999997E-2</c:v>
                </c:pt>
                <c:pt idx="23">
                  <c:v>0.05</c:v>
                </c:pt>
                <c:pt idx="24">
                  <c:v>0.06</c:v>
                </c:pt>
                <c:pt idx="25">
                  <c:v>0.06</c:v>
                </c:pt>
                <c:pt idx="26">
                  <c:v>0.06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3057792"/>
        <c:axId val="183182464"/>
      </c:scatterChart>
      <c:valAx>
        <c:axId val="183057792"/>
        <c:scaling>
          <c:orientation val="minMax"/>
        </c:scaling>
        <c:delete val="1"/>
        <c:axPos val="b"/>
        <c:majorTickMark val="out"/>
        <c:minorTickMark val="none"/>
        <c:tickLblPos val="none"/>
        <c:crossAx val="183182464"/>
        <c:crosses val="autoZero"/>
        <c:crossBetween val="midCat"/>
      </c:valAx>
      <c:valAx>
        <c:axId val="183182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30577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7F699A-E3B5-4B5F-8812-86E09E8CB2B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9967B5-AAC8-47F8-B797-FDFD7C587351}">
      <dgm:prSet phldrT="[Text]" custT="1"/>
      <dgm:spPr/>
      <dgm:t>
        <a:bodyPr/>
        <a:lstStyle/>
        <a:p>
          <a:endParaRPr lang="en-US" sz="2000" b="1" dirty="0" smtClean="0">
            <a:solidFill>
              <a:schemeClr val="tx1"/>
            </a:solidFill>
          </a:endParaRPr>
        </a:p>
        <a:p>
          <a:r>
            <a:rPr lang="en-US" sz="2000" b="1" dirty="0" smtClean="0">
              <a:solidFill>
                <a:schemeClr val="tx1"/>
              </a:solidFill>
            </a:rPr>
            <a:t>Fund/SERV – </a:t>
          </a:r>
          <a:r>
            <a:rPr lang="en-US" sz="1800" b="1" dirty="0" smtClean="0">
              <a:solidFill>
                <a:schemeClr val="tx1"/>
              </a:solidFill>
            </a:rPr>
            <a:t>interconnecting funds and dealers</a:t>
          </a:r>
        </a:p>
        <a:p>
          <a:r>
            <a:rPr lang="en-US" sz="1600" b="1" dirty="0" smtClean="0">
              <a:solidFill>
                <a:schemeClr val="tx1"/>
              </a:solidFill>
            </a:rPr>
            <a:t>Order entry and confirmations, 22 hours a day;            multiple messaging choices, including web; multiple registration choices, including individual, nominee, omnibus accounting</a:t>
          </a:r>
        </a:p>
        <a:p>
          <a:endParaRPr lang="en-US" sz="2000" b="1" dirty="0">
            <a:solidFill>
              <a:schemeClr val="tx1"/>
            </a:solidFill>
          </a:endParaRPr>
        </a:p>
      </dgm:t>
    </dgm:pt>
    <dgm:pt modelId="{31ED3E25-84FC-4F27-83AF-B07233237954}" type="parTrans" cxnId="{2368CBC5-BA04-468A-A111-77520481E6AE}">
      <dgm:prSet/>
      <dgm:spPr/>
      <dgm:t>
        <a:bodyPr/>
        <a:lstStyle/>
        <a:p>
          <a:endParaRPr lang="en-US"/>
        </a:p>
      </dgm:t>
    </dgm:pt>
    <dgm:pt modelId="{36074EE5-0BDA-4AAD-B0AC-A632E54AB6C5}" type="sibTrans" cxnId="{2368CBC5-BA04-468A-A111-77520481E6AE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2C87FC8-7940-4AF2-BC1E-1D7E4DFC5895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000" b="1" dirty="0" smtClean="0">
              <a:solidFill>
                <a:schemeClr val="tx1"/>
              </a:solidFill>
            </a:rPr>
            <a:t>Networking</a:t>
          </a:r>
        </a:p>
        <a:p>
          <a:r>
            <a:rPr lang="en-US" sz="1600" b="1" dirty="0" smtClean="0">
              <a:solidFill>
                <a:schemeClr val="tx1"/>
              </a:solidFill>
            </a:rPr>
            <a:t>Aligns all position changes between fund and dealers, including fund dividends, corporate actions, position realignment</a:t>
          </a:r>
          <a:endParaRPr lang="en-US" sz="1600" b="1" dirty="0">
            <a:solidFill>
              <a:schemeClr val="tx1"/>
            </a:solidFill>
          </a:endParaRPr>
        </a:p>
      </dgm:t>
    </dgm:pt>
    <dgm:pt modelId="{DE26FE68-BE38-4BB3-9478-64DB061D84A9}" type="parTrans" cxnId="{9689BAAB-9DD7-4B57-BD60-0DF5CF5C512B}">
      <dgm:prSet/>
      <dgm:spPr/>
      <dgm:t>
        <a:bodyPr/>
        <a:lstStyle/>
        <a:p>
          <a:endParaRPr lang="en-US"/>
        </a:p>
      </dgm:t>
    </dgm:pt>
    <dgm:pt modelId="{8FA428D3-2405-40DF-880F-88A44C598663}" type="sibTrans" cxnId="{9689BAAB-9DD7-4B57-BD60-0DF5CF5C512B}">
      <dgm:prSet/>
      <dgm:spPr/>
      <dgm:t>
        <a:bodyPr/>
        <a:lstStyle/>
        <a:p>
          <a:endParaRPr lang="en-US"/>
        </a:p>
      </dgm:t>
    </dgm:pt>
    <dgm:pt modelId="{896524A4-9DD1-4464-BF0C-61AFE17A9CE3}">
      <dgm:prSet phldrT="[Text]" custT="1"/>
      <dgm:spPr>
        <a:solidFill>
          <a:srgbClr val="AC68AC"/>
        </a:solidFill>
      </dgm:spPr>
      <dgm:t>
        <a:bodyPr/>
        <a:lstStyle/>
        <a:p>
          <a:endParaRPr lang="en-US" sz="2000" b="1" dirty="0" smtClean="0">
            <a:solidFill>
              <a:schemeClr val="tx1"/>
            </a:solidFill>
          </a:endParaRPr>
        </a:p>
        <a:p>
          <a:r>
            <a:rPr lang="en-US" sz="2000" b="1" dirty="0" smtClean="0">
              <a:solidFill>
                <a:schemeClr val="tx1"/>
              </a:solidFill>
            </a:rPr>
            <a:t>DTCC Payment </a:t>
          </a:r>
          <a:r>
            <a:rPr lang="en-US" sz="2000" b="1" dirty="0" err="1" smtClean="0">
              <a:solidFill>
                <a:schemeClr val="tx1"/>
              </a:solidFill>
            </a:rPr>
            <a:t>aXis</a:t>
          </a:r>
          <a:endParaRPr lang="en-US" sz="2000" b="1" dirty="0" smtClean="0">
            <a:solidFill>
              <a:schemeClr val="tx1"/>
            </a:solidFill>
          </a:endParaRPr>
        </a:p>
        <a:p>
          <a:r>
            <a:rPr lang="en-US" sz="1600" b="1" dirty="0" smtClean="0">
              <a:solidFill>
                <a:schemeClr val="tx1"/>
              </a:solidFill>
            </a:rPr>
            <a:t>Settlement accounting for commissions, rebates, shareholder servicing fees, on a direct or omnibus basis. Provides all sub-accounting details behind the net money</a:t>
          </a:r>
        </a:p>
        <a:p>
          <a:endParaRPr lang="en-US" sz="1600" b="1" dirty="0">
            <a:solidFill>
              <a:schemeClr val="tx1"/>
            </a:solidFill>
          </a:endParaRPr>
        </a:p>
      </dgm:t>
    </dgm:pt>
    <dgm:pt modelId="{4CF55FD4-0E0F-416B-ADE0-75BDFD9F2326}" type="parTrans" cxnId="{C970A594-BBE4-43F2-B702-30B9236320FE}">
      <dgm:prSet/>
      <dgm:spPr/>
      <dgm:t>
        <a:bodyPr/>
        <a:lstStyle/>
        <a:p>
          <a:endParaRPr lang="en-US"/>
        </a:p>
      </dgm:t>
    </dgm:pt>
    <dgm:pt modelId="{39042F5B-362B-45D3-A197-BEEE2B7F501D}" type="sibTrans" cxnId="{C970A594-BBE4-43F2-B702-30B9236320FE}">
      <dgm:prSet/>
      <dgm:spPr/>
      <dgm:t>
        <a:bodyPr/>
        <a:lstStyle/>
        <a:p>
          <a:endParaRPr lang="en-US"/>
        </a:p>
      </dgm:t>
    </dgm:pt>
    <dgm:pt modelId="{76378B71-D67E-463D-8EB9-2C180E17401E}" type="pres">
      <dgm:prSet presAssocID="{957F699A-E3B5-4B5F-8812-86E09E8CB2B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C41B8A3C-777A-403E-8E78-FEF3AB1016EF}" type="pres">
      <dgm:prSet presAssocID="{957F699A-E3B5-4B5F-8812-86E09E8CB2BE}" presName="Name1" presStyleCnt="0"/>
      <dgm:spPr/>
    </dgm:pt>
    <dgm:pt modelId="{7D1D43A8-E2AE-4887-9169-5B6F57AEC085}" type="pres">
      <dgm:prSet presAssocID="{957F699A-E3B5-4B5F-8812-86E09E8CB2BE}" presName="cycle" presStyleCnt="0"/>
      <dgm:spPr/>
    </dgm:pt>
    <dgm:pt modelId="{D3CE1D89-7305-46FF-94E2-43093CA4A85F}" type="pres">
      <dgm:prSet presAssocID="{957F699A-E3B5-4B5F-8812-86E09E8CB2BE}" presName="srcNode" presStyleLbl="node1" presStyleIdx="0" presStyleCnt="3"/>
      <dgm:spPr/>
    </dgm:pt>
    <dgm:pt modelId="{17DB1975-87BA-40D5-AF40-AB442856A7BE}" type="pres">
      <dgm:prSet presAssocID="{957F699A-E3B5-4B5F-8812-86E09E8CB2BE}" presName="conn" presStyleLbl="parChTrans1D2" presStyleIdx="0" presStyleCnt="1"/>
      <dgm:spPr/>
      <dgm:t>
        <a:bodyPr/>
        <a:lstStyle/>
        <a:p>
          <a:endParaRPr lang="en-US"/>
        </a:p>
      </dgm:t>
    </dgm:pt>
    <dgm:pt modelId="{FA45ACED-1657-42B3-9D14-12EAA725ECB1}" type="pres">
      <dgm:prSet presAssocID="{957F699A-E3B5-4B5F-8812-86E09E8CB2BE}" presName="extraNode" presStyleLbl="node1" presStyleIdx="0" presStyleCnt="3"/>
      <dgm:spPr/>
    </dgm:pt>
    <dgm:pt modelId="{3C807488-A7F8-4D4F-9780-84990989ABA1}" type="pres">
      <dgm:prSet presAssocID="{957F699A-E3B5-4B5F-8812-86E09E8CB2BE}" presName="dstNode" presStyleLbl="node1" presStyleIdx="0" presStyleCnt="3"/>
      <dgm:spPr/>
    </dgm:pt>
    <dgm:pt modelId="{7BA9E5D5-2638-4A79-9379-1466E8FC9800}" type="pres">
      <dgm:prSet presAssocID="{7D9967B5-AAC8-47F8-B797-FDFD7C587351}" presName="text_1" presStyleLbl="node1" presStyleIdx="0" presStyleCnt="3" custScaleX="100241" custScaleY="15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F146E0-A894-46E7-94E3-8003D59E9697}" type="pres">
      <dgm:prSet presAssocID="{7D9967B5-AAC8-47F8-B797-FDFD7C587351}" presName="accent_1" presStyleCnt="0"/>
      <dgm:spPr/>
    </dgm:pt>
    <dgm:pt modelId="{2F573BC8-C412-4BBE-97C2-77430981463A}" type="pres">
      <dgm:prSet presAssocID="{7D9967B5-AAC8-47F8-B797-FDFD7C587351}" presName="accentRepeatNode" presStyleLbl="solidFgAcc1" presStyleIdx="0" presStyleCnt="3"/>
      <dgm:spPr/>
    </dgm:pt>
    <dgm:pt modelId="{746594DF-076D-4286-83E0-ECCF9FC90241}" type="pres">
      <dgm:prSet presAssocID="{82C87FC8-7940-4AF2-BC1E-1D7E4DFC5895}" presName="text_2" presStyleLbl="node1" presStyleIdx="1" presStyleCnt="3" custScaleX="102131" custScaleY="1312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D9FD7E-E256-4658-A38A-72E43260E4FC}" type="pres">
      <dgm:prSet presAssocID="{82C87FC8-7940-4AF2-BC1E-1D7E4DFC5895}" presName="accent_2" presStyleCnt="0"/>
      <dgm:spPr/>
    </dgm:pt>
    <dgm:pt modelId="{CA615EA6-D113-49FC-A0F2-0548AE31541A}" type="pres">
      <dgm:prSet presAssocID="{82C87FC8-7940-4AF2-BC1E-1D7E4DFC5895}" presName="accentRepeatNode" presStyleLbl="solidFgAcc1" presStyleIdx="1" presStyleCnt="3"/>
      <dgm:spPr/>
    </dgm:pt>
    <dgm:pt modelId="{B13C78E9-D764-40FD-8B3D-06D1D6CD1B2B}" type="pres">
      <dgm:prSet presAssocID="{896524A4-9DD1-4464-BF0C-61AFE17A9CE3}" presName="text_3" presStyleLbl="node1" presStyleIdx="2" presStyleCnt="3" custScaleX="97352" custScaleY="148485" custLinFactNeighborX="3015" custLinFactNeighborY="75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FDE605-A6FC-45A8-B3A8-5FA9C1982B8C}" type="pres">
      <dgm:prSet presAssocID="{896524A4-9DD1-4464-BF0C-61AFE17A9CE3}" presName="accent_3" presStyleCnt="0"/>
      <dgm:spPr/>
    </dgm:pt>
    <dgm:pt modelId="{C6B52B2D-7D9C-4097-8E39-43D401D6B04B}" type="pres">
      <dgm:prSet presAssocID="{896524A4-9DD1-4464-BF0C-61AFE17A9CE3}" presName="accentRepeatNode" presStyleLbl="solidFgAcc1" presStyleIdx="2" presStyleCnt="3"/>
      <dgm:spPr/>
      <dgm:t>
        <a:bodyPr/>
        <a:lstStyle/>
        <a:p>
          <a:endParaRPr lang="en-US"/>
        </a:p>
      </dgm:t>
    </dgm:pt>
  </dgm:ptLst>
  <dgm:cxnLst>
    <dgm:cxn modelId="{9689BAAB-9DD7-4B57-BD60-0DF5CF5C512B}" srcId="{957F699A-E3B5-4B5F-8812-86E09E8CB2BE}" destId="{82C87FC8-7940-4AF2-BC1E-1D7E4DFC5895}" srcOrd="1" destOrd="0" parTransId="{DE26FE68-BE38-4BB3-9478-64DB061D84A9}" sibTransId="{8FA428D3-2405-40DF-880F-88A44C598663}"/>
    <dgm:cxn modelId="{2368CBC5-BA04-468A-A111-77520481E6AE}" srcId="{957F699A-E3B5-4B5F-8812-86E09E8CB2BE}" destId="{7D9967B5-AAC8-47F8-B797-FDFD7C587351}" srcOrd="0" destOrd="0" parTransId="{31ED3E25-84FC-4F27-83AF-B07233237954}" sibTransId="{36074EE5-0BDA-4AAD-B0AC-A632E54AB6C5}"/>
    <dgm:cxn modelId="{83F680F8-F525-4FB1-A653-5357712AC254}" type="presOf" srcId="{957F699A-E3B5-4B5F-8812-86E09E8CB2BE}" destId="{76378B71-D67E-463D-8EB9-2C180E17401E}" srcOrd="0" destOrd="0" presId="urn:microsoft.com/office/officeart/2008/layout/VerticalCurvedList"/>
    <dgm:cxn modelId="{CBBA1FE2-8A95-4752-89C6-0386965A83B6}" type="presOf" srcId="{36074EE5-0BDA-4AAD-B0AC-A632E54AB6C5}" destId="{17DB1975-87BA-40D5-AF40-AB442856A7BE}" srcOrd="0" destOrd="0" presId="urn:microsoft.com/office/officeart/2008/layout/VerticalCurvedList"/>
    <dgm:cxn modelId="{EC36DC4C-2916-4F67-9386-3989EE7BC0E2}" type="presOf" srcId="{7D9967B5-AAC8-47F8-B797-FDFD7C587351}" destId="{7BA9E5D5-2638-4A79-9379-1466E8FC9800}" srcOrd="0" destOrd="0" presId="urn:microsoft.com/office/officeart/2008/layout/VerticalCurvedList"/>
    <dgm:cxn modelId="{C970A594-BBE4-43F2-B702-30B9236320FE}" srcId="{957F699A-E3B5-4B5F-8812-86E09E8CB2BE}" destId="{896524A4-9DD1-4464-BF0C-61AFE17A9CE3}" srcOrd="2" destOrd="0" parTransId="{4CF55FD4-0E0F-416B-ADE0-75BDFD9F2326}" sibTransId="{39042F5B-362B-45D3-A197-BEEE2B7F501D}"/>
    <dgm:cxn modelId="{397AAE32-4C5F-4E95-A5B9-EEEC38B3878F}" type="presOf" srcId="{896524A4-9DD1-4464-BF0C-61AFE17A9CE3}" destId="{B13C78E9-D764-40FD-8B3D-06D1D6CD1B2B}" srcOrd="0" destOrd="0" presId="urn:microsoft.com/office/officeart/2008/layout/VerticalCurvedList"/>
    <dgm:cxn modelId="{F139FD61-FD8B-4E38-AB51-E6BE46137794}" type="presOf" srcId="{82C87FC8-7940-4AF2-BC1E-1D7E4DFC5895}" destId="{746594DF-076D-4286-83E0-ECCF9FC90241}" srcOrd="0" destOrd="0" presId="urn:microsoft.com/office/officeart/2008/layout/VerticalCurvedList"/>
    <dgm:cxn modelId="{C8489C9F-B892-4189-AAF2-41E0348D121E}" type="presParOf" srcId="{76378B71-D67E-463D-8EB9-2C180E17401E}" destId="{C41B8A3C-777A-403E-8E78-FEF3AB1016EF}" srcOrd="0" destOrd="0" presId="urn:microsoft.com/office/officeart/2008/layout/VerticalCurvedList"/>
    <dgm:cxn modelId="{C8AD2529-2656-41D6-AB41-2B8E0D188230}" type="presParOf" srcId="{C41B8A3C-777A-403E-8E78-FEF3AB1016EF}" destId="{7D1D43A8-E2AE-4887-9169-5B6F57AEC085}" srcOrd="0" destOrd="0" presId="urn:microsoft.com/office/officeart/2008/layout/VerticalCurvedList"/>
    <dgm:cxn modelId="{D8F64162-F0F3-4C76-BA1E-D1D29F875510}" type="presParOf" srcId="{7D1D43A8-E2AE-4887-9169-5B6F57AEC085}" destId="{D3CE1D89-7305-46FF-94E2-43093CA4A85F}" srcOrd="0" destOrd="0" presId="urn:microsoft.com/office/officeart/2008/layout/VerticalCurvedList"/>
    <dgm:cxn modelId="{129597ED-981E-46A6-A916-6534FD17FB65}" type="presParOf" srcId="{7D1D43A8-E2AE-4887-9169-5B6F57AEC085}" destId="{17DB1975-87BA-40D5-AF40-AB442856A7BE}" srcOrd="1" destOrd="0" presId="urn:microsoft.com/office/officeart/2008/layout/VerticalCurvedList"/>
    <dgm:cxn modelId="{8C1C92EC-0267-4FEB-BE97-0CCDB098460E}" type="presParOf" srcId="{7D1D43A8-E2AE-4887-9169-5B6F57AEC085}" destId="{FA45ACED-1657-42B3-9D14-12EAA725ECB1}" srcOrd="2" destOrd="0" presId="urn:microsoft.com/office/officeart/2008/layout/VerticalCurvedList"/>
    <dgm:cxn modelId="{A2D66898-188B-43CF-9E5F-36367F97EA37}" type="presParOf" srcId="{7D1D43A8-E2AE-4887-9169-5B6F57AEC085}" destId="{3C807488-A7F8-4D4F-9780-84990989ABA1}" srcOrd="3" destOrd="0" presId="urn:microsoft.com/office/officeart/2008/layout/VerticalCurvedList"/>
    <dgm:cxn modelId="{5334D232-8175-499F-828C-2BD99E9D8496}" type="presParOf" srcId="{C41B8A3C-777A-403E-8E78-FEF3AB1016EF}" destId="{7BA9E5D5-2638-4A79-9379-1466E8FC9800}" srcOrd="1" destOrd="0" presId="urn:microsoft.com/office/officeart/2008/layout/VerticalCurvedList"/>
    <dgm:cxn modelId="{9D672A9E-8746-4D6F-9BEA-6E92724AF10B}" type="presParOf" srcId="{C41B8A3C-777A-403E-8E78-FEF3AB1016EF}" destId="{CFF146E0-A894-46E7-94E3-8003D59E9697}" srcOrd="2" destOrd="0" presId="urn:microsoft.com/office/officeart/2008/layout/VerticalCurvedList"/>
    <dgm:cxn modelId="{1C41AD9B-16DA-4074-8487-24F37C807AB0}" type="presParOf" srcId="{CFF146E0-A894-46E7-94E3-8003D59E9697}" destId="{2F573BC8-C412-4BBE-97C2-77430981463A}" srcOrd="0" destOrd="0" presId="urn:microsoft.com/office/officeart/2008/layout/VerticalCurvedList"/>
    <dgm:cxn modelId="{65221910-B91E-4979-9E61-6303848E86BA}" type="presParOf" srcId="{C41B8A3C-777A-403E-8E78-FEF3AB1016EF}" destId="{746594DF-076D-4286-83E0-ECCF9FC90241}" srcOrd="3" destOrd="0" presId="urn:microsoft.com/office/officeart/2008/layout/VerticalCurvedList"/>
    <dgm:cxn modelId="{9849ECC4-542B-48B2-9592-00B6674A78E1}" type="presParOf" srcId="{C41B8A3C-777A-403E-8E78-FEF3AB1016EF}" destId="{A3D9FD7E-E256-4658-A38A-72E43260E4FC}" srcOrd="4" destOrd="0" presId="urn:microsoft.com/office/officeart/2008/layout/VerticalCurvedList"/>
    <dgm:cxn modelId="{078AF5F6-928B-4403-A2D5-6D197A26BBA5}" type="presParOf" srcId="{A3D9FD7E-E256-4658-A38A-72E43260E4FC}" destId="{CA615EA6-D113-49FC-A0F2-0548AE31541A}" srcOrd="0" destOrd="0" presId="urn:microsoft.com/office/officeart/2008/layout/VerticalCurvedList"/>
    <dgm:cxn modelId="{C1E96D94-9D8D-4B0D-9AF7-699768DFB023}" type="presParOf" srcId="{C41B8A3C-777A-403E-8E78-FEF3AB1016EF}" destId="{B13C78E9-D764-40FD-8B3D-06D1D6CD1B2B}" srcOrd="5" destOrd="0" presId="urn:microsoft.com/office/officeart/2008/layout/VerticalCurvedList"/>
    <dgm:cxn modelId="{7EB80370-0930-4CB4-89AC-2F169EF1A6C8}" type="presParOf" srcId="{C41B8A3C-777A-403E-8E78-FEF3AB1016EF}" destId="{37FDE605-A6FC-45A8-B3A8-5FA9C1982B8C}" srcOrd="6" destOrd="0" presId="urn:microsoft.com/office/officeart/2008/layout/VerticalCurvedList"/>
    <dgm:cxn modelId="{FBD1D63A-B835-4125-94EC-FAE6C1181EA9}" type="presParOf" srcId="{37FDE605-A6FC-45A8-B3A8-5FA9C1982B8C}" destId="{C6B52B2D-7D9C-4097-8E39-43D401D6B04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B1975-87BA-40D5-AF40-AB442856A7BE}">
      <dsp:nvSpPr>
        <dsp:cNvPr id="0" name=""/>
        <dsp:cNvSpPr/>
      </dsp:nvSpPr>
      <dsp:spPr>
        <a:xfrm>
          <a:off x="-5713381" y="-870422"/>
          <a:ext cx="6770044" cy="6770044"/>
        </a:xfrm>
        <a:prstGeom prst="blockArc">
          <a:avLst>
            <a:gd name="adj1" fmla="val 18900000"/>
            <a:gd name="adj2" fmla="val 2700000"/>
            <a:gd name="adj3" fmla="val 319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9E5D5-2638-4A79-9379-1466E8FC9800}">
      <dsp:nvSpPr>
        <dsp:cNvPr id="0" name=""/>
        <dsp:cNvSpPr/>
      </dsp:nvSpPr>
      <dsp:spPr>
        <a:xfrm>
          <a:off x="663200" y="251460"/>
          <a:ext cx="5646920" cy="1508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838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>
            <a:solidFill>
              <a:schemeClr val="tx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Fund/SERV – </a:t>
          </a:r>
          <a:r>
            <a:rPr lang="en-US" sz="1800" b="1" kern="1200" dirty="0" smtClean="0">
              <a:solidFill>
                <a:schemeClr val="tx1"/>
              </a:solidFill>
            </a:rPr>
            <a:t>interconnecting funds and dealers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Order entry and confirmations, 22 hours a day;            multiple messaging choices, including web; multiple registration choices, including individual, nominee, omnibus accounting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>
            <a:solidFill>
              <a:schemeClr val="tx1"/>
            </a:solidFill>
          </a:endParaRPr>
        </a:p>
      </dsp:txBody>
      <dsp:txXfrm>
        <a:off x="663200" y="251460"/>
        <a:ext cx="5646920" cy="1508759"/>
      </dsp:txXfrm>
    </dsp:sp>
    <dsp:sp modelId="{2F573BC8-C412-4BBE-97C2-77430981463A}">
      <dsp:nvSpPr>
        <dsp:cNvPr id="0" name=""/>
        <dsp:cNvSpPr/>
      </dsp:nvSpPr>
      <dsp:spPr>
        <a:xfrm>
          <a:off x="41339" y="377189"/>
          <a:ext cx="1257299" cy="1257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6594DF-076D-4286-83E0-ECCF9FC90241}">
      <dsp:nvSpPr>
        <dsp:cNvPr id="0" name=""/>
        <dsp:cNvSpPr/>
      </dsp:nvSpPr>
      <dsp:spPr>
        <a:xfrm>
          <a:off x="979484" y="1854517"/>
          <a:ext cx="5379976" cy="132016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838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Networking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Aligns all position changes between fund and dealers, including fund dividends, corporate actions, position realignment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979484" y="1854517"/>
        <a:ext cx="5379976" cy="1320165"/>
      </dsp:txXfrm>
    </dsp:sp>
    <dsp:sp modelId="{CA615EA6-D113-49FC-A0F2-0548AE31541A}">
      <dsp:nvSpPr>
        <dsp:cNvPr id="0" name=""/>
        <dsp:cNvSpPr/>
      </dsp:nvSpPr>
      <dsp:spPr>
        <a:xfrm>
          <a:off x="406962" y="1885950"/>
          <a:ext cx="1257299" cy="1257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3C78E9-D764-40FD-8B3D-06D1D6CD1B2B}">
      <dsp:nvSpPr>
        <dsp:cNvPr id="0" name=""/>
        <dsp:cNvSpPr/>
      </dsp:nvSpPr>
      <dsp:spPr>
        <a:xfrm>
          <a:off x="914419" y="3352801"/>
          <a:ext cx="5484173" cy="1493521"/>
        </a:xfrm>
        <a:prstGeom prst="rect">
          <a:avLst/>
        </a:prstGeom>
        <a:solidFill>
          <a:srgbClr val="AC68A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838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>
            <a:solidFill>
              <a:schemeClr val="tx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DTCC Payment </a:t>
          </a:r>
          <a:r>
            <a:rPr lang="en-US" sz="2000" b="1" kern="1200" dirty="0" err="1" smtClean="0">
              <a:solidFill>
                <a:schemeClr val="tx1"/>
              </a:solidFill>
            </a:rPr>
            <a:t>aXis</a:t>
          </a:r>
          <a:endParaRPr lang="en-US" sz="2000" b="1" kern="1200" dirty="0" smtClean="0">
            <a:solidFill>
              <a:schemeClr val="tx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Settlement accounting for commissions, rebates, shareholder servicing fees, on a direct or omnibus basis. Provides all sub-accounting details behind the net money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</a:endParaRPr>
        </a:p>
      </dsp:txBody>
      <dsp:txXfrm>
        <a:off x="914419" y="3352801"/>
        <a:ext cx="5484173" cy="1493521"/>
      </dsp:txXfrm>
    </dsp:sp>
    <dsp:sp modelId="{C6B52B2D-7D9C-4097-8E39-43D401D6B04B}">
      <dsp:nvSpPr>
        <dsp:cNvPr id="0" name=""/>
        <dsp:cNvSpPr/>
      </dsp:nvSpPr>
      <dsp:spPr>
        <a:xfrm>
          <a:off x="41339" y="3394709"/>
          <a:ext cx="1257299" cy="1257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0.04407</cdr:x>
      <cdr:y>0.18897</cdr:y>
    </cdr:from>
    <cdr:to>
      <cdr:x>0.20327</cdr:x>
      <cdr:y>0.23742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3081" y="1064727"/>
          <a:ext cx="1528549" cy="272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D3978F22-E0C5-453D-A78B-6AC02C77B72C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923F5AEF-06C9-463A-A2E9-CF56CCA1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67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11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538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3 Distinct Markets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Asset </a:t>
            </a:r>
            <a:r>
              <a:rPr lang="en-US" sz="900" dirty="0" err="1">
                <a:latin typeface="Times New Roman" pitchFamily="18" charset="0"/>
              </a:rPr>
              <a:t>Mgmt</a:t>
            </a:r>
            <a:r>
              <a:rPr lang="en-US" sz="900" dirty="0">
                <a:latin typeface="Times New Roman" pitchFamily="18" charset="0"/>
              </a:rPr>
              <a:t> Prods via 3</a:t>
            </a:r>
            <a:r>
              <a:rPr lang="en-US" sz="900" baseline="30000" dirty="0">
                <a:latin typeface="Times New Roman" pitchFamily="18" charset="0"/>
              </a:rPr>
              <a:t>rd</a:t>
            </a:r>
            <a:r>
              <a:rPr lang="en-US" sz="900" dirty="0">
                <a:latin typeface="Times New Roman" pitchFamily="18" charset="0"/>
              </a:rPr>
              <a:t> Party Distribution</a:t>
            </a:r>
          </a:p>
          <a:p>
            <a:pPr>
              <a:lnSpc>
                <a:spcPct val="90000"/>
              </a:lnSpc>
            </a:pPr>
            <a:endParaRPr lang="en-US" sz="90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F/S 1</a:t>
            </a:r>
            <a:r>
              <a:rPr lang="en-US" sz="900" baseline="30000" dirty="0">
                <a:latin typeface="Times New Roman" pitchFamily="18" charset="0"/>
              </a:rPr>
              <a:t>st</a:t>
            </a:r>
            <a:r>
              <a:rPr lang="en-US" sz="900" dirty="0">
                <a:latin typeface="Times New Roman" pitchFamily="18" charset="0"/>
              </a:rPr>
              <a:t> product – 25 years ago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Progression of Services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Address STP and STR for all aspects of Funds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One of the services delivered in 2001 was ultimately sunset – intended to address the fund business coming in through the FAs manually – costly </a:t>
            </a:r>
            <a:r>
              <a:rPr lang="en-US" sz="900" dirty="0" err="1">
                <a:latin typeface="Times New Roman" pitchFamily="18" charset="0"/>
              </a:rPr>
              <a:t>vs</a:t>
            </a:r>
            <a:r>
              <a:rPr lang="en-US" sz="900" dirty="0">
                <a:latin typeface="Times New Roman" pitchFamily="18" charset="0"/>
              </a:rPr>
              <a:t> F/S trades- competing interests among service providers – FAs didn’t recognize it as a problem.  </a:t>
            </a:r>
            <a:r>
              <a:rPr lang="en-US" sz="900" b="1" dirty="0">
                <a:latin typeface="Times New Roman" pitchFamily="18" charset="0"/>
              </a:rPr>
              <a:t>Issue still exists </a:t>
            </a:r>
          </a:p>
          <a:p>
            <a:pPr>
              <a:lnSpc>
                <a:spcPct val="90000"/>
              </a:lnSpc>
            </a:pPr>
            <a:endParaRPr lang="en-US" sz="900" b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In 2006 engaged w MMI for SMA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Client Overlap  B/D Sponsors – many of your firms and the MFs participating in these programs made this a natural extension of our services / Also Provided </a:t>
            </a:r>
            <a:r>
              <a:rPr lang="en-US" sz="900" dirty="0" err="1">
                <a:latin typeface="Times New Roman" pitchFamily="18" charset="0"/>
              </a:rPr>
              <a:t>Add’l</a:t>
            </a:r>
            <a:r>
              <a:rPr lang="en-US" sz="900" dirty="0">
                <a:latin typeface="Times New Roman" pitchFamily="18" charset="0"/>
              </a:rPr>
              <a:t> exposure to </a:t>
            </a:r>
            <a:r>
              <a:rPr lang="en-US" sz="900" dirty="0" err="1">
                <a:latin typeface="Times New Roman" pitchFamily="18" charset="0"/>
              </a:rPr>
              <a:t>Inst</a:t>
            </a:r>
            <a:r>
              <a:rPr lang="en-US" sz="900" dirty="0">
                <a:latin typeface="Times New Roman" pitchFamily="18" charset="0"/>
              </a:rPr>
              <a:t> </a:t>
            </a:r>
            <a:r>
              <a:rPr lang="en-US" sz="900" dirty="0" err="1">
                <a:latin typeface="Times New Roman" pitchFamily="18" charset="0"/>
              </a:rPr>
              <a:t>MMgrs</a:t>
            </a:r>
            <a:endParaRPr lang="en-US" sz="90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90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2008 we launched AIP to address capital flows and reporting for a broad group of Products including HF and </a:t>
            </a:r>
            <a:r>
              <a:rPr lang="en-US" sz="900" dirty="0" err="1">
                <a:latin typeface="Times New Roman" pitchFamily="18" charset="0"/>
              </a:rPr>
              <a:t>FoF</a:t>
            </a:r>
            <a:r>
              <a:rPr lang="en-US" sz="900" dirty="0">
                <a:latin typeface="Times New Roman" pitchFamily="18" charset="0"/>
              </a:rPr>
              <a:t> and non-traded REITS.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	 Need for controls and automation. 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	.Again, the B/D participants in our MF services are anxious to offer these AI Products to their clients – but had concerns regarding scalability and control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A filing with the SEC will allow these assets to conform with the </a:t>
            </a:r>
            <a:r>
              <a:rPr lang="en-US" sz="900" dirty="0" err="1">
                <a:latin typeface="Times New Roman" pitchFamily="18" charset="0"/>
              </a:rPr>
              <a:t>poss</a:t>
            </a:r>
            <a:r>
              <a:rPr lang="en-US" sz="900" dirty="0">
                <a:latin typeface="Times New Roman" pitchFamily="18" charset="0"/>
              </a:rPr>
              <a:t> and control requirements of 15c3-3</a:t>
            </a:r>
          </a:p>
          <a:p>
            <a:pPr>
              <a:lnSpc>
                <a:spcPct val="90000"/>
              </a:lnSpc>
            </a:pPr>
            <a:endParaRPr lang="en-US" sz="90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2009 launched an initiative to address demand for MCS 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	– beginning with the European cross border market- our existing clients will be able to move more of their offshore ops to our platform</a:t>
            </a:r>
          </a:p>
          <a:p>
            <a:pPr>
              <a:lnSpc>
                <a:spcPct val="90000"/>
              </a:lnSpc>
            </a:pPr>
            <a:r>
              <a:rPr lang="en-US" sz="900" dirty="0">
                <a:latin typeface="Times New Roman" pitchFamily="18" charset="0"/>
              </a:rPr>
              <a:t>Anticipate having an FSA approved payments facility in the near term – to settle Euros and Pound Sterling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87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F5AEF-06C9-463A-A2E9-CF56CCA129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63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32675" y="336550"/>
            <a:ext cx="12065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859766"/>
            <a:ext cx="8164377" cy="915059"/>
          </a:xfrm>
        </p:spPr>
        <p:txBody>
          <a:bodyPr>
            <a:normAutofit/>
          </a:bodyPr>
          <a:lstStyle>
            <a:lvl1pPr algn="l">
              <a:defRPr sz="3800" b="1" i="0">
                <a:ln>
                  <a:noFill/>
                </a:ln>
                <a:solidFill>
                  <a:schemeClr val="accent4"/>
                </a:solidFill>
                <a:latin typeface="+mj-lt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7432675" y="336552"/>
            <a:ext cx="1277126" cy="3104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103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solidFill>
                  <a:schemeClr val="accent2"/>
                </a:solidFill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622209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8963" y="64277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3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78231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3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530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1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546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152400"/>
            <a:ext cx="7772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4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981200"/>
            <a:ext cx="3581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581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55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981200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34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18" charset="0"/>
                <a:ea typeface="Geneva" charset="-128"/>
                <a:cs typeface="+mn-cs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18" charset="0"/>
                <a:ea typeface="Geneva" charset="-128"/>
                <a:cs typeface="+mn-cs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7C8C8-399E-42C8-A814-EF8FDFCC79F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77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+mj-lt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336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57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125901" y="2855611"/>
            <a:ext cx="2592516" cy="63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125901" y="2854817"/>
            <a:ext cx="2630636" cy="639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868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+mj-lt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/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4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/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6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/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7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304800" y="6324600"/>
            <a:ext cx="2743200" cy="228600"/>
          </a:xfrm>
          <a:prstGeom prst="rect">
            <a:avLst/>
          </a:prstGeom>
          <a:ln/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/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23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6934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371600"/>
            <a:ext cx="7620000" cy="48006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/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986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8963" y="64277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3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78231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3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637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412579"/>
            <a:ext cx="9144000" cy="4454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8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9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8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FFFFFF"/>
                </a:solidFill>
                <a:latin typeface="Times"/>
                <a:cs typeface="Times"/>
              </a:rPr>
              <a:t>© DTCC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7202" y="6486402"/>
            <a:ext cx="98616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FFFFFF"/>
                </a:solidFill>
                <a:latin typeface="Cambria" pitchFamily="18" charset="0"/>
                <a:cs typeface="Times"/>
              </a:rPr>
              <a:t>DTCC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21" y="6427789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9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708" r:id="rId9"/>
  </p:sldLayoutIdLst>
  <p:hf sldNum="0"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i="0" kern="1200">
          <a:solidFill>
            <a:schemeClr val="bg1"/>
          </a:solidFill>
          <a:latin typeface="+mj-lt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mbria" pitchFamily="18" charset="0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mbria" pitchFamily="18" charset="0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4" b="90888"/>
          <a:stretch/>
        </p:blipFill>
        <p:spPr>
          <a:xfrm>
            <a:off x="-1" y="956948"/>
            <a:ext cx="9146132" cy="30731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tx1"/>
                </a:solidFill>
                <a:latin typeface="Times"/>
                <a:ea typeface="Times" charset="0"/>
                <a:cs typeface="Times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prstClr val="black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prstClr val="black"/>
                </a:solidFill>
                <a:latin typeface="Times"/>
                <a:ea typeface="ヒラギノ角ゴ Pro W3" charset="-128"/>
                <a:cs typeface="Times"/>
              </a:rPr>
              <a:t>© DTCC</a:t>
            </a:r>
            <a:endParaRPr lang="en-US" sz="800" dirty="0">
              <a:solidFill>
                <a:prstClr val="black"/>
              </a:solidFill>
              <a:latin typeface="Times"/>
              <a:ea typeface="ヒラギノ角ゴ Pro W3" charset="-128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49009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0" i="0" kern="1200">
          <a:solidFill>
            <a:schemeClr val="accent3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gweiss@dtcc.com" TargetMode="Externa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84"/>
          <a:stretch/>
        </p:blipFill>
        <p:spPr>
          <a:xfrm>
            <a:off x="-9144" y="5491163"/>
            <a:ext cx="9146132" cy="136683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2134" y="2362200"/>
            <a:ext cx="9146133" cy="18288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Investment Fund Services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U.S. and Non-U.S. Funds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Alternative Investment Products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                                 </a:t>
            </a:r>
            <a:r>
              <a:rPr lang="en-US" sz="2000" b="0" dirty="0" smtClean="0">
                <a:solidFill>
                  <a:schemeClr val="tx1"/>
                </a:solidFill>
              </a:rPr>
              <a:t/>
            </a:r>
            <a:br>
              <a:rPr lang="en-US" sz="2000" b="0" dirty="0" smtClean="0">
                <a:solidFill>
                  <a:schemeClr val="tx1"/>
                </a:solidFill>
              </a:rPr>
            </a:br>
            <a:r>
              <a:rPr lang="en-US" sz="2000" b="0" dirty="0" smtClean="0">
                <a:solidFill>
                  <a:schemeClr val="tx1"/>
                </a:solidFill>
              </a:rPr>
              <a:t>                                                                                         </a:t>
            </a:r>
            <a:r>
              <a:rPr lang="en-US" sz="2000" dirty="0" smtClean="0">
                <a:solidFill>
                  <a:schemeClr val="tx1"/>
                </a:solidFill>
              </a:rPr>
              <a:t>Mary Ann Callahan                                                                </a:t>
            </a:r>
            <a:r>
              <a:rPr lang="en-US" sz="2000" b="0" dirty="0" smtClean="0">
                <a:solidFill>
                  <a:schemeClr val="tx1"/>
                </a:solidFill>
              </a:rPr>
              <a:t/>
            </a:r>
            <a:br>
              <a:rPr lang="en-US" sz="2000" b="0" dirty="0" smtClean="0">
                <a:solidFill>
                  <a:schemeClr val="tx1"/>
                </a:solidFill>
              </a:rPr>
            </a:b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smtClean="0">
                <a:solidFill>
                  <a:schemeClr val="tx1"/>
                </a:solidFill>
              </a:rPr>
              <a:t>                                                                                      </a:t>
            </a:r>
            <a:r>
              <a:rPr lang="en-US" sz="2000" dirty="0" smtClean="0">
                <a:solidFill>
                  <a:schemeClr val="tx1"/>
                </a:solidFill>
              </a:rPr>
              <a:t>CSD 12 - Stream B 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                                                                                                   Investment Fund Services                                                                            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                                                    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-4264" y="5491163"/>
            <a:ext cx="91440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24" y="4648200"/>
            <a:ext cx="2282617" cy="6537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11692" y="529066"/>
            <a:ext cx="388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accent3"/>
                </a:solidFill>
                <a:latin typeface="Arial Bold"/>
                <a:cs typeface="Arial Bold"/>
              </a:rPr>
              <a:t>Wealth Management Services</a:t>
            </a:r>
            <a:endParaRPr lang="en-US" dirty="0">
              <a:solidFill>
                <a:schemeClr val="accent3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128512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233488"/>
            <a:ext cx="8226425" cy="4570412"/>
          </a:xfrm>
        </p:spPr>
        <p:txBody>
          <a:bodyPr/>
          <a:lstStyle/>
          <a:p>
            <a:pPr eaLnBrk="1" hangingPunct="1"/>
            <a:endParaRPr lang="en-US" sz="2000" dirty="0" smtClean="0"/>
          </a:p>
          <a:p>
            <a:pPr eaLnBrk="1" hangingPunct="1"/>
            <a:r>
              <a:rPr lang="en-US" sz="2000" dirty="0" smtClean="0"/>
              <a:t>Available from 2:00 A.M. to midnight (Monday – Friday).</a:t>
            </a:r>
          </a:p>
          <a:p>
            <a:pPr eaLnBrk="1" hangingPunct="1"/>
            <a:r>
              <a:rPr lang="en-US" sz="2000" dirty="0" smtClean="0"/>
              <a:t>There are 29 cycles.  Orders may be submitted MQ, single batch or multi batch throughout the day.</a:t>
            </a:r>
          </a:p>
          <a:p>
            <a:pPr eaLnBrk="1" hangingPunct="1"/>
            <a:r>
              <a:rPr lang="en-US" sz="2000" dirty="0" smtClean="0"/>
              <a:t>All submitted orders are either sent on to the fund or rejected back to the firm.</a:t>
            </a:r>
          </a:p>
          <a:p>
            <a:pPr eaLnBrk="1" hangingPunct="1"/>
            <a:r>
              <a:rPr lang="en-US" sz="2000" dirty="0" smtClean="0"/>
              <a:t>Firm </a:t>
            </a:r>
            <a:r>
              <a:rPr lang="en-US" dirty="0" smtClean="0"/>
              <a:t>may be able to</a:t>
            </a:r>
            <a:r>
              <a:rPr lang="en-US" sz="2000" dirty="0" smtClean="0"/>
              <a:t> cancel a trade any time prior to settlement.  </a:t>
            </a:r>
          </a:p>
          <a:p>
            <a:pPr eaLnBrk="1" hangingPunct="1"/>
            <a:r>
              <a:rPr lang="en-US" sz="2000" dirty="0" smtClean="0"/>
              <a:t>Firm may be able to correct trades prior to and/or after settlement. </a:t>
            </a:r>
          </a:p>
          <a:p>
            <a:pPr eaLnBrk="1" hangingPunct="1"/>
            <a:r>
              <a:rPr lang="en-US" sz="2000" dirty="0" smtClean="0"/>
              <a:t>All Fund/SERV buy and sell transactions are totaled and then netted to a single settlement obligation.  This figure is netted with all other Fund Services debit and credits and further netted with any other NSCC activity.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62000" y="152400"/>
            <a:ext cx="5486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r>
              <a:rPr lang="en-US" sz="2800" b="1" kern="0" dirty="0" smtClean="0">
                <a:latin typeface="+mj-lt"/>
                <a:ea typeface="+mj-ea"/>
                <a:cs typeface="+mj-cs"/>
              </a:rPr>
              <a:t>Fund/SERV Operations</a:t>
            </a:r>
            <a:endParaRPr lang="en-US" sz="2800" b="1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1612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233488"/>
            <a:ext cx="8226425" cy="4570412"/>
          </a:xfrm>
        </p:spPr>
        <p:txBody>
          <a:bodyPr/>
          <a:lstStyle/>
          <a:p>
            <a:pPr eaLnBrk="1" hangingPunct="1"/>
            <a:r>
              <a:rPr lang="en-US" sz="2000" b="1" dirty="0" smtClean="0"/>
              <a:t>Benefits both firms and funds</a:t>
            </a:r>
          </a:p>
          <a:p>
            <a:pPr lvl="1" eaLnBrk="1" hangingPunct="1"/>
            <a:r>
              <a:rPr lang="en-US" sz="2000" dirty="0" smtClean="0"/>
              <a:t>Single connection for information exchange</a:t>
            </a:r>
          </a:p>
          <a:p>
            <a:pPr lvl="1" eaLnBrk="1" hangingPunct="1"/>
            <a:r>
              <a:rPr lang="en-US" sz="2000" dirty="0" smtClean="0"/>
              <a:t>Standardized information</a:t>
            </a:r>
          </a:p>
          <a:p>
            <a:pPr lvl="1" eaLnBrk="1" hangingPunct="1"/>
            <a:r>
              <a:rPr lang="en-US" sz="2000" dirty="0" smtClean="0"/>
              <a:t>Eliminates duplicate systems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3400" y="762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r>
              <a:rPr lang="en-US" sz="2600" b="1" kern="0" dirty="0">
                <a:latin typeface="+mj-lt"/>
                <a:ea typeface="+mj-ea"/>
                <a:cs typeface="Arial" charset="0"/>
              </a:rPr>
              <a:t>Networking</a:t>
            </a:r>
          </a:p>
        </p:txBody>
      </p:sp>
      <p:grpSp>
        <p:nvGrpSpPr>
          <p:cNvPr id="4" name="Group 216"/>
          <p:cNvGrpSpPr>
            <a:grpSpLocks/>
          </p:cNvGrpSpPr>
          <p:nvPr/>
        </p:nvGrpSpPr>
        <p:grpSpPr bwMode="auto">
          <a:xfrm>
            <a:off x="762000" y="2743200"/>
            <a:ext cx="7662863" cy="3657600"/>
            <a:chOff x="480" y="1440"/>
            <a:chExt cx="4827" cy="2304"/>
          </a:xfrm>
        </p:grpSpPr>
        <p:sp>
          <p:nvSpPr>
            <p:cNvPr id="6" name="AutoShape 142"/>
            <p:cNvSpPr>
              <a:spLocks noChangeArrowheads="1"/>
            </p:cNvSpPr>
            <p:nvPr/>
          </p:nvSpPr>
          <p:spPr bwMode="auto">
            <a:xfrm>
              <a:off x="2325" y="1440"/>
              <a:ext cx="1131" cy="2304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" name="Group 190"/>
            <p:cNvGrpSpPr>
              <a:grpSpLocks/>
            </p:cNvGrpSpPr>
            <p:nvPr/>
          </p:nvGrpSpPr>
          <p:grpSpPr bwMode="auto">
            <a:xfrm>
              <a:off x="1317" y="1728"/>
              <a:ext cx="960" cy="1488"/>
              <a:chOff x="1317" y="1728"/>
              <a:chExt cx="960" cy="1488"/>
            </a:xfrm>
          </p:grpSpPr>
          <p:grpSp>
            <p:nvGrpSpPr>
              <p:cNvPr id="31" name="Group 149"/>
              <p:cNvGrpSpPr>
                <a:grpSpLocks/>
              </p:cNvGrpSpPr>
              <p:nvPr/>
            </p:nvGrpSpPr>
            <p:grpSpPr bwMode="auto">
              <a:xfrm>
                <a:off x="1413" y="1728"/>
                <a:ext cx="816" cy="173"/>
                <a:chOff x="1296" y="1488"/>
                <a:chExt cx="816" cy="173"/>
              </a:xfrm>
            </p:grpSpPr>
            <p:sp>
              <p:nvSpPr>
                <p:cNvPr id="47" name="Line 150"/>
                <p:cNvSpPr>
                  <a:spLocks noChangeShapeType="1"/>
                </p:cNvSpPr>
                <p:nvPr/>
              </p:nvSpPr>
              <p:spPr bwMode="auto">
                <a:xfrm flipH="1">
                  <a:off x="1296" y="163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1392" y="1488"/>
                  <a:ext cx="624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Activity</a:t>
                  </a:r>
                </a:p>
              </p:txBody>
            </p:sp>
          </p:grpSp>
          <p:grpSp>
            <p:nvGrpSpPr>
              <p:cNvPr id="32" name="Group 189"/>
              <p:cNvGrpSpPr>
                <a:grpSpLocks/>
              </p:cNvGrpSpPr>
              <p:nvPr/>
            </p:nvGrpSpPr>
            <p:grpSpPr bwMode="auto">
              <a:xfrm>
                <a:off x="1317" y="1968"/>
                <a:ext cx="960" cy="173"/>
                <a:chOff x="1317" y="1968"/>
                <a:chExt cx="960" cy="173"/>
              </a:xfrm>
            </p:grpSpPr>
            <p:sp>
              <p:nvSpPr>
                <p:cNvPr id="45" name="Line 156"/>
                <p:cNvSpPr>
                  <a:spLocks noChangeShapeType="1"/>
                </p:cNvSpPr>
                <p:nvPr/>
              </p:nvSpPr>
              <p:spPr bwMode="auto">
                <a:xfrm flipH="1">
                  <a:off x="1413" y="211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6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1317" y="1968"/>
                  <a:ext cx="960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Dividends</a:t>
                  </a:r>
                </a:p>
              </p:txBody>
            </p:sp>
          </p:grpSp>
          <p:grpSp>
            <p:nvGrpSpPr>
              <p:cNvPr id="33" name="Group 158"/>
              <p:cNvGrpSpPr>
                <a:grpSpLocks/>
              </p:cNvGrpSpPr>
              <p:nvPr/>
            </p:nvGrpSpPr>
            <p:grpSpPr bwMode="auto">
              <a:xfrm>
                <a:off x="1413" y="2208"/>
                <a:ext cx="816" cy="173"/>
                <a:chOff x="1296" y="1488"/>
                <a:chExt cx="816" cy="173"/>
              </a:xfrm>
            </p:grpSpPr>
            <p:sp>
              <p:nvSpPr>
                <p:cNvPr id="43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296" y="163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1392" y="1488"/>
                  <a:ext cx="624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Settlement</a:t>
                  </a:r>
                </a:p>
              </p:txBody>
            </p:sp>
          </p:grpSp>
          <p:grpSp>
            <p:nvGrpSpPr>
              <p:cNvPr id="34" name="Group 167"/>
              <p:cNvGrpSpPr>
                <a:grpSpLocks/>
              </p:cNvGrpSpPr>
              <p:nvPr/>
            </p:nvGrpSpPr>
            <p:grpSpPr bwMode="auto">
              <a:xfrm>
                <a:off x="1317" y="2448"/>
                <a:ext cx="960" cy="288"/>
                <a:chOff x="1200" y="1728"/>
                <a:chExt cx="960" cy="288"/>
              </a:xfrm>
            </p:grpSpPr>
            <p:sp>
              <p:nvSpPr>
                <p:cNvPr id="41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1296" y="187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1200" y="1728"/>
                  <a:ext cx="96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Account Maintenance</a:t>
                  </a:r>
                </a:p>
              </p:txBody>
            </p:sp>
          </p:grpSp>
          <p:grpSp>
            <p:nvGrpSpPr>
              <p:cNvPr id="35" name="Group 173"/>
              <p:cNvGrpSpPr>
                <a:grpSpLocks/>
              </p:cNvGrpSpPr>
              <p:nvPr/>
            </p:nvGrpSpPr>
            <p:grpSpPr bwMode="auto">
              <a:xfrm>
                <a:off x="1317" y="2688"/>
                <a:ext cx="960" cy="173"/>
                <a:chOff x="1200" y="2448"/>
                <a:chExt cx="960" cy="173"/>
              </a:xfrm>
            </p:grpSpPr>
            <p:sp>
              <p:nvSpPr>
                <p:cNvPr id="39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1296" y="259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0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1200" y="2448"/>
                  <a:ext cx="960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Positions</a:t>
                  </a:r>
                </a:p>
              </p:txBody>
            </p:sp>
          </p:grpSp>
          <p:grpSp>
            <p:nvGrpSpPr>
              <p:cNvPr id="36" name="Group 179"/>
              <p:cNvGrpSpPr>
                <a:grpSpLocks/>
              </p:cNvGrpSpPr>
              <p:nvPr/>
            </p:nvGrpSpPr>
            <p:grpSpPr bwMode="auto">
              <a:xfrm>
                <a:off x="1317" y="2928"/>
                <a:ext cx="960" cy="288"/>
                <a:chOff x="1200" y="1728"/>
                <a:chExt cx="960" cy="288"/>
              </a:xfrm>
            </p:grpSpPr>
            <p:sp>
              <p:nvSpPr>
                <p:cNvPr id="37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1296" y="187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" name="Text Box 181"/>
                <p:cNvSpPr txBox="1">
                  <a:spLocks noChangeArrowheads="1"/>
                </p:cNvSpPr>
                <p:nvPr/>
              </p:nvSpPr>
              <p:spPr bwMode="auto">
                <a:xfrm>
                  <a:off x="1200" y="1728"/>
                  <a:ext cx="96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Year End Processing</a:t>
                  </a:r>
                </a:p>
              </p:txBody>
            </p:sp>
          </p:grpSp>
        </p:grpSp>
        <p:sp>
          <p:nvSpPr>
            <p:cNvPr id="8" name="Text Box 182"/>
            <p:cNvSpPr txBox="1">
              <a:spLocks noChangeArrowheads="1"/>
            </p:cNvSpPr>
            <p:nvPr/>
          </p:nvSpPr>
          <p:spPr bwMode="auto">
            <a:xfrm>
              <a:off x="2325" y="2304"/>
              <a:ext cx="1152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/>
                <a:t>Networking</a:t>
              </a:r>
              <a:r>
                <a:rPr lang="en-US" sz="2000" dirty="0"/>
                <a:t>	</a:t>
              </a:r>
            </a:p>
          </p:txBody>
        </p:sp>
        <p:grpSp>
          <p:nvGrpSpPr>
            <p:cNvPr id="9" name="Group 192"/>
            <p:cNvGrpSpPr>
              <a:grpSpLocks/>
            </p:cNvGrpSpPr>
            <p:nvPr/>
          </p:nvGrpSpPr>
          <p:grpSpPr bwMode="auto">
            <a:xfrm>
              <a:off x="3552" y="1728"/>
              <a:ext cx="816" cy="173"/>
              <a:chOff x="1296" y="1488"/>
              <a:chExt cx="816" cy="173"/>
            </a:xfrm>
          </p:grpSpPr>
          <p:sp>
            <p:nvSpPr>
              <p:cNvPr id="29" name="Line 193"/>
              <p:cNvSpPr>
                <a:spLocks noChangeShapeType="1"/>
              </p:cNvSpPr>
              <p:nvPr/>
            </p:nvSpPr>
            <p:spPr bwMode="auto">
              <a:xfrm flipH="1">
                <a:off x="1296" y="163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" name="Text Box 194"/>
              <p:cNvSpPr txBox="1">
                <a:spLocks noChangeArrowheads="1"/>
              </p:cNvSpPr>
              <p:nvPr/>
            </p:nvSpPr>
            <p:spPr bwMode="auto">
              <a:xfrm>
                <a:off x="1392" y="148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Activity</a:t>
                </a:r>
              </a:p>
            </p:txBody>
          </p:sp>
        </p:grpSp>
        <p:grpSp>
          <p:nvGrpSpPr>
            <p:cNvPr id="10" name="Group 195"/>
            <p:cNvGrpSpPr>
              <a:grpSpLocks/>
            </p:cNvGrpSpPr>
            <p:nvPr/>
          </p:nvGrpSpPr>
          <p:grpSpPr bwMode="auto">
            <a:xfrm>
              <a:off x="3456" y="1968"/>
              <a:ext cx="960" cy="173"/>
              <a:chOff x="1317" y="1968"/>
              <a:chExt cx="960" cy="173"/>
            </a:xfrm>
          </p:grpSpPr>
          <p:sp>
            <p:nvSpPr>
              <p:cNvPr id="27" name="Line 196"/>
              <p:cNvSpPr>
                <a:spLocks noChangeShapeType="1"/>
              </p:cNvSpPr>
              <p:nvPr/>
            </p:nvSpPr>
            <p:spPr bwMode="auto">
              <a:xfrm flipH="1">
                <a:off x="1413" y="211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" name="Text Box 197"/>
              <p:cNvSpPr txBox="1">
                <a:spLocks noChangeArrowheads="1"/>
              </p:cNvSpPr>
              <p:nvPr/>
            </p:nvSpPr>
            <p:spPr bwMode="auto">
              <a:xfrm>
                <a:off x="1317" y="196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Dividends</a:t>
                </a:r>
              </a:p>
            </p:txBody>
          </p:sp>
        </p:grpSp>
        <p:grpSp>
          <p:nvGrpSpPr>
            <p:cNvPr id="11" name="Group 198"/>
            <p:cNvGrpSpPr>
              <a:grpSpLocks/>
            </p:cNvGrpSpPr>
            <p:nvPr/>
          </p:nvGrpSpPr>
          <p:grpSpPr bwMode="auto">
            <a:xfrm>
              <a:off x="3552" y="2208"/>
              <a:ext cx="816" cy="173"/>
              <a:chOff x="1296" y="1488"/>
              <a:chExt cx="816" cy="173"/>
            </a:xfrm>
          </p:grpSpPr>
          <p:sp>
            <p:nvSpPr>
              <p:cNvPr id="25" name="Line 199"/>
              <p:cNvSpPr>
                <a:spLocks noChangeShapeType="1"/>
              </p:cNvSpPr>
              <p:nvPr/>
            </p:nvSpPr>
            <p:spPr bwMode="auto">
              <a:xfrm flipH="1">
                <a:off x="1296" y="163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" name="Text Box 200"/>
              <p:cNvSpPr txBox="1">
                <a:spLocks noChangeArrowheads="1"/>
              </p:cNvSpPr>
              <p:nvPr/>
            </p:nvSpPr>
            <p:spPr bwMode="auto">
              <a:xfrm>
                <a:off x="1392" y="148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Settlement</a:t>
                </a:r>
              </a:p>
            </p:txBody>
          </p:sp>
        </p:grpSp>
        <p:grpSp>
          <p:nvGrpSpPr>
            <p:cNvPr id="12" name="Group 201"/>
            <p:cNvGrpSpPr>
              <a:grpSpLocks/>
            </p:cNvGrpSpPr>
            <p:nvPr/>
          </p:nvGrpSpPr>
          <p:grpSpPr bwMode="auto">
            <a:xfrm>
              <a:off x="3456" y="2448"/>
              <a:ext cx="960" cy="288"/>
              <a:chOff x="1200" y="1728"/>
              <a:chExt cx="960" cy="288"/>
            </a:xfrm>
          </p:grpSpPr>
          <p:sp>
            <p:nvSpPr>
              <p:cNvPr id="23" name="Line 202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" name="Text Box 203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Account Maintenance</a:t>
                </a:r>
              </a:p>
            </p:txBody>
          </p:sp>
        </p:grpSp>
        <p:grpSp>
          <p:nvGrpSpPr>
            <p:cNvPr id="13" name="Group 204"/>
            <p:cNvGrpSpPr>
              <a:grpSpLocks/>
            </p:cNvGrpSpPr>
            <p:nvPr/>
          </p:nvGrpSpPr>
          <p:grpSpPr bwMode="auto">
            <a:xfrm>
              <a:off x="3456" y="2688"/>
              <a:ext cx="960" cy="173"/>
              <a:chOff x="1200" y="2448"/>
              <a:chExt cx="960" cy="173"/>
            </a:xfrm>
          </p:grpSpPr>
          <p:sp>
            <p:nvSpPr>
              <p:cNvPr id="21" name="Line 205"/>
              <p:cNvSpPr>
                <a:spLocks noChangeShapeType="1"/>
              </p:cNvSpPr>
              <p:nvPr/>
            </p:nvSpPr>
            <p:spPr bwMode="auto">
              <a:xfrm flipH="1">
                <a:off x="1296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" name="Text Box 206"/>
              <p:cNvSpPr txBox="1">
                <a:spLocks noChangeArrowheads="1"/>
              </p:cNvSpPr>
              <p:nvPr/>
            </p:nvSpPr>
            <p:spPr bwMode="auto">
              <a:xfrm>
                <a:off x="1200" y="244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Positions</a:t>
                </a:r>
              </a:p>
            </p:txBody>
          </p:sp>
        </p:grpSp>
        <p:grpSp>
          <p:nvGrpSpPr>
            <p:cNvPr id="14" name="Group 207"/>
            <p:cNvGrpSpPr>
              <a:grpSpLocks/>
            </p:cNvGrpSpPr>
            <p:nvPr/>
          </p:nvGrpSpPr>
          <p:grpSpPr bwMode="auto">
            <a:xfrm>
              <a:off x="3456" y="2928"/>
              <a:ext cx="960" cy="288"/>
              <a:chOff x="1200" y="1728"/>
              <a:chExt cx="960" cy="288"/>
            </a:xfrm>
          </p:grpSpPr>
          <p:sp>
            <p:nvSpPr>
              <p:cNvPr id="19" name="Line 208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" name="Text Box 209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Year End Processing</a:t>
                </a:r>
              </a:p>
            </p:txBody>
          </p:sp>
        </p:grpSp>
        <p:sp>
          <p:nvSpPr>
            <p:cNvPr id="15" name="AutoShape 211"/>
            <p:cNvSpPr>
              <a:spLocks noChangeArrowheads="1"/>
            </p:cNvSpPr>
            <p:nvPr/>
          </p:nvSpPr>
          <p:spPr bwMode="auto">
            <a:xfrm>
              <a:off x="4416" y="1440"/>
              <a:ext cx="891" cy="2304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800" dirty="0" smtClean="0"/>
                <a:t>Fund</a:t>
              </a:r>
              <a:endParaRPr lang="en-US" sz="2800" dirty="0"/>
            </a:p>
          </p:txBody>
        </p:sp>
        <p:grpSp>
          <p:nvGrpSpPr>
            <p:cNvPr id="16" name="Group 213"/>
            <p:cNvGrpSpPr>
              <a:grpSpLocks/>
            </p:cNvGrpSpPr>
            <p:nvPr/>
          </p:nvGrpSpPr>
          <p:grpSpPr bwMode="auto">
            <a:xfrm>
              <a:off x="480" y="1440"/>
              <a:ext cx="891" cy="2304"/>
              <a:chOff x="384" y="1536"/>
              <a:chExt cx="864" cy="2160"/>
            </a:xfrm>
          </p:grpSpPr>
          <p:sp>
            <p:nvSpPr>
              <p:cNvPr id="17" name="AutoShape 214"/>
              <p:cNvSpPr>
                <a:spLocks noChangeArrowheads="1"/>
              </p:cNvSpPr>
              <p:nvPr/>
            </p:nvSpPr>
            <p:spPr bwMode="auto">
              <a:xfrm>
                <a:off x="384" y="1536"/>
                <a:ext cx="864" cy="216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aphicFrame>
            <p:nvGraphicFramePr>
              <p:cNvPr id="18" name="Object 215"/>
              <p:cNvGraphicFramePr>
                <a:graphicFrameLocks noChangeAspect="1"/>
              </p:cNvGraphicFramePr>
              <p:nvPr/>
            </p:nvGraphicFramePr>
            <p:xfrm>
              <a:off x="480" y="1968"/>
              <a:ext cx="672" cy="1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10" name="Bitmap Image" r:id="rId3" imgW="704948" imgH="1324160" progId="PBrush">
                      <p:embed/>
                    </p:oleObj>
                  </mc:Choice>
                  <mc:Fallback>
                    <p:oleObj name="Bitmap Image" r:id="rId3" imgW="704948" imgH="1324160" progId="PBrush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968"/>
                            <a:ext cx="672" cy="12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92068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3050"/>
            <a:ext cx="8610600" cy="793750"/>
          </a:xfrm>
        </p:spPr>
        <p:txBody>
          <a:bodyPr/>
          <a:lstStyle/>
          <a:p>
            <a:pPr eaLnBrk="1" hangingPunct="1"/>
            <a:r>
              <a:rPr lang="en-US" sz="2600" b="1" dirty="0" smtClean="0">
                <a:solidFill>
                  <a:schemeClr val="tx1"/>
                </a:solidFill>
                <a:cs typeface="Arial" charset="0"/>
              </a:rPr>
              <a:t>Networking </a:t>
            </a:r>
            <a:r>
              <a:rPr lang="en-US" sz="1600" b="1" dirty="0" smtClean="0">
                <a:solidFill>
                  <a:schemeClr val="tx1"/>
                </a:solidFill>
                <a:cs typeface="Arial" charset="0"/>
              </a:rPr>
              <a:t>(updates, balances client records between broker and fund)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233488"/>
            <a:ext cx="8226425" cy="5243512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 centralized and standardized system which allows funds and their distributors to exchange customer account information including: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Account Position Information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Dividend Processing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Account Maintenance Reconciliation 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Transfers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Year-end Reporting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Conversions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Activity Reporting 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Standardized Data Reporting</a:t>
            </a:r>
          </a:p>
          <a:p>
            <a:pPr lvl="1" eaLnBrk="1" hangingPunct="1">
              <a:lnSpc>
                <a:spcPct val="80000"/>
              </a:lnSpc>
              <a:spcBef>
                <a:spcPct val="80000"/>
              </a:spcBef>
            </a:pPr>
            <a:r>
              <a:rPr lang="en-US" sz="1800" dirty="0" smtClean="0"/>
              <a:t>Omnibus Data Exchange</a:t>
            </a:r>
          </a:p>
        </p:txBody>
      </p:sp>
    </p:spTree>
    <p:extLst>
      <p:ext uri="{BB962C8B-B14F-4D97-AF65-F5344CB8AC3E}">
        <p14:creationId xmlns:p14="http://schemas.microsoft.com/office/powerpoint/2010/main" val="403551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233488"/>
            <a:ext cx="8226425" cy="4570412"/>
          </a:xfrm>
        </p:spPr>
        <p:txBody>
          <a:bodyPr/>
          <a:lstStyle/>
          <a:p>
            <a:pPr eaLnBrk="1" hangingPunct="1"/>
            <a:r>
              <a:rPr lang="en-US" sz="2400" b="1" dirty="0" smtClean="0"/>
              <a:t>Converting and Updating Existing Accounts </a:t>
            </a:r>
            <a:r>
              <a:rPr lang="en-US" sz="2400" dirty="0" smtClean="0"/>
              <a:t>(Information flow between firms and funds)</a:t>
            </a:r>
          </a:p>
        </p:txBody>
      </p:sp>
      <p:grpSp>
        <p:nvGrpSpPr>
          <p:cNvPr id="4100" name="Group 106"/>
          <p:cNvGrpSpPr>
            <a:grpSpLocks/>
          </p:cNvGrpSpPr>
          <p:nvPr/>
        </p:nvGrpSpPr>
        <p:grpSpPr bwMode="auto">
          <a:xfrm>
            <a:off x="685800" y="2286000"/>
            <a:ext cx="7815263" cy="3657600"/>
            <a:chOff x="432" y="1440"/>
            <a:chExt cx="4923" cy="2304"/>
          </a:xfrm>
        </p:grpSpPr>
        <p:grpSp>
          <p:nvGrpSpPr>
            <p:cNvPr id="4102" name="Group 94"/>
            <p:cNvGrpSpPr>
              <a:grpSpLocks/>
            </p:cNvGrpSpPr>
            <p:nvPr/>
          </p:nvGrpSpPr>
          <p:grpSpPr bwMode="auto">
            <a:xfrm>
              <a:off x="3456" y="2448"/>
              <a:ext cx="1035" cy="173"/>
              <a:chOff x="3456" y="2448"/>
              <a:chExt cx="1035" cy="173"/>
            </a:xfrm>
          </p:grpSpPr>
          <p:sp>
            <p:nvSpPr>
              <p:cNvPr id="4141" name="Line 58"/>
              <p:cNvSpPr>
                <a:spLocks noChangeShapeType="1"/>
              </p:cNvSpPr>
              <p:nvPr/>
            </p:nvSpPr>
            <p:spPr bwMode="auto">
              <a:xfrm flipH="1">
                <a:off x="3552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42" name="Text Box 59"/>
              <p:cNvSpPr txBox="1">
                <a:spLocks noChangeArrowheads="1"/>
              </p:cNvSpPr>
              <p:nvPr/>
            </p:nvSpPr>
            <p:spPr bwMode="auto">
              <a:xfrm>
                <a:off x="3456" y="2448"/>
                <a:ext cx="103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Acknowledgements</a:t>
                </a:r>
              </a:p>
            </p:txBody>
          </p:sp>
        </p:grpSp>
        <p:grpSp>
          <p:nvGrpSpPr>
            <p:cNvPr id="4103" name="Group 93"/>
            <p:cNvGrpSpPr>
              <a:grpSpLocks/>
            </p:cNvGrpSpPr>
            <p:nvPr/>
          </p:nvGrpSpPr>
          <p:grpSpPr bwMode="auto">
            <a:xfrm>
              <a:off x="3456" y="1728"/>
              <a:ext cx="987" cy="653"/>
              <a:chOff x="3456" y="1728"/>
              <a:chExt cx="987" cy="653"/>
            </a:xfrm>
          </p:grpSpPr>
          <p:sp>
            <p:nvSpPr>
              <p:cNvPr id="4133" name="Line 56"/>
              <p:cNvSpPr>
                <a:spLocks noChangeShapeType="1"/>
              </p:cNvSpPr>
              <p:nvPr/>
            </p:nvSpPr>
            <p:spPr bwMode="auto">
              <a:xfrm flipH="1">
                <a:off x="3552" y="235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4" name="Text Box 57"/>
              <p:cNvSpPr txBox="1">
                <a:spLocks noChangeArrowheads="1"/>
              </p:cNvSpPr>
              <p:nvPr/>
            </p:nvSpPr>
            <p:spPr bwMode="auto">
              <a:xfrm>
                <a:off x="3648" y="220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Transfers</a:t>
                </a:r>
              </a:p>
            </p:txBody>
          </p:sp>
          <p:grpSp>
            <p:nvGrpSpPr>
              <p:cNvPr id="4135" name="Group 92"/>
              <p:cNvGrpSpPr>
                <a:grpSpLocks/>
              </p:cNvGrpSpPr>
              <p:nvPr/>
            </p:nvGrpSpPr>
            <p:grpSpPr bwMode="auto">
              <a:xfrm>
                <a:off x="3456" y="1728"/>
                <a:ext cx="987" cy="413"/>
                <a:chOff x="3456" y="1728"/>
                <a:chExt cx="987" cy="413"/>
              </a:xfrm>
            </p:grpSpPr>
            <p:sp>
              <p:nvSpPr>
                <p:cNvPr id="4136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3552" y="2112"/>
                  <a:ext cx="81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137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3456" y="1968"/>
                  <a:ext cx="960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200" dirty="0"/>
                    <a:t>  Firm Update</a:t>
                  </a:r>
                </a:p>
              </p:txBody>
            </p:sp>
            <p:grpSp>
              <p:nvGrpSpPr>
                <p:cNvPr id="4138" name="Group 91"/>
                <p:cNvGrpSpPr>
                  <a:grpSpLocks/>
                </p:cNvGrpSpPr>
                <p:nvPr/>
              </p:nvGrpSpPr>
              <p:grpSpPr bwMode="auto">
                <a:xfrm>
                  <a:off x="3483" y="1728"/>
                  <a:ext cx="960" cy="173"/>
                  <a:chOff x="3483" y="1728"/>
                  <a:chExt cx="960" cy="173"/>
                </a:xfrm>
              </p:grpSpPr>
              <p:sp>
                <p:nvSpPr>
                  <p:cNvPr id="4139" name="Line 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52" y="1872"/>
                    <a:ext cx="816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 type="triangle" w="med" len="med"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40" name="Text Box 6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83" y="1728"/>
                    <a:ext cx="960" cy="17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dirty="0"/>
                      <a:t>Conversions</a:t>
                    </a:r>
                  </a:p>
                </p:txBody>
              </p:sp>
            </p:grpSp>
          </p:grpSp>
        </p:grpSp>
        <p:sp>
          <p:nvSpPr>
            <p:cNvPr id="4104" name="AutoShape 5"/>
            <p:cNvSpPr>
              <a:spLocks noChangeArrowheads="1"/>
            </p:cNvSpPr>
            <p:nvPr/>
          </p:nvSpPr>
          <p:spPr bwMode="auto">
            <a:xfrm>
              <a:off x="2325" y="1440"/>
              <a:ext cx="1131" cy="2304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05" name="Text Box 31"/>
            <p:cNvSpPr txBox="1">
              <a:spLocks noChangeArrowheads="1"/>
            </p:cNvSpPr>
            <p:nvPr/>
          </p:nvSpPr>
          <p:spPr bwMode="auto">
            <a:xfrm>
              <a:off x="2325" y="2304"/>
              <a:ext cx="1152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/>
                <a:t>Networking</a:t>
              </a:r>
              <a:r>
                <a:rPr lang="en-US" sz="2000" dirty="0"/>
                <a:t>	</a:t>
              </a:r>
            </a:p>
          </p:txBody>
        </p:sp>
        <p:grpSp>
          <p:nvGrpSpPr>
            <p:cNvPr id="4106" name="Group 88"/>
            <p:cNvGrpSpPr>
              <a:grpSpLocks/>
            </p:cNvGrpSpPr>
            <p:nvPr/>
          </p:nvGrpSpPr>
          <p:grpSpPr bwMode="auto">
            <a:xfrm>
              <a:off x="1317" y="1968"/>
              <a:ext cx="960" cy="173"/>
              <a:chOff x="1317" y="1968"/>
              <a:chExt cx="960" cy="173"/>
            </a:xfrm>
          </p:grpSpPr>
          <p:sp>
            <p:nvSpPr>
              <p:cNvPr id="4131" name="Line 17"/>
              <p:cNvSpPr>
                <a:spLocks noChangeShapeType="1"/>
              </p:cNvSpPr>
              <p:nvPr/>
            </p:nvSpPr>
            <p:spPr bwMode="auto">
              <a:xfrm flipH="1">
                <a:off x="1413" y="211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2" name="Text Box 18"/>
              <p:cNvSpPr txBox="1">
                <a:spLocks noChangeArrowheads="1"/>
              </p:cNvSpPr>
              <p:nvPr/>
            </p:nvSpPr>
            <p:spPr bwMode="auto">
              <a:xfrm>
                <a:off x="1317" y="196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  Firm Update</a:t>
                </a:r>
              </a:p>
            </p:txBody>
          </p:sp>
        </p:grpSp>
        <p:grpSp>
          <p:nvGrpSpPr>
            <p:cNvPr id="4107" name="Group 89"/>
            <p:cNvGrpSpPr>
              <a:grpSpLocks/>
            </p:cNvGrpSpPr>
            <p:nvPr/>
          </p:nvGrpSpPr>
          <p:grpSpPr bwMode="auto">
            <a:xfrm>
              <a:off x="1413" y="2208"/>
              <a:ext cx="816" cy="173"/>
              <a:chOff x="1413" y="2208"/>
              <a:chExt cx="816" cy="173"/>
            </a:xfrm>
          </p:grpSpPr>
          <p:sp>
            <p:nvSpPr>
              <p:cNvPr id="4129" name="Line 20"/>
              <p:cNvSpPr>
                <a:spLocks noChangeShapeType="1"/>
              </p:cNvSpPr>
              <p:nvPr/>
            </p:nvSpPr>
            <p:spPr bwMode="auto">
              <a:xfrm flipH="1">
                <a:off x="1413" y="235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0" name="Text Box 21"/>
              <p:cNvSpPr txBox="1">
                <a:spLocks noChangeArrowheads="1"/>
              </p:cNvSpPr>
              <p:nvPr/>
            </p:nvSpPr>
            <p:spPr bwMode="auto">
              <a:xfrm>
                <a:off x="1509" y="220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Transfers</a:t>
                </a:r>
              </a:p>
            </p:txBody>
          </p:sp>
        </p:grpSp>
        <p:grpSp>
          <p:nvGrpSpPr>
            <p:cNvPr id="4108" name="Group 90"/>
            <p:cNvGrpSpPr>
              <a:grpSpLocks/>
            </p:cNvGrpSpPr>
            <p:nvPr/>
          </p:nvGrpSpPr>
          <p:grpSpPr bwMode="auto">
            <a:xfrm>
              <a:off x="1317" y="2448"/>
              <a:ext cx="1035" cy="173"/>
              <a:chOff x="1317" y="2448"/>
              <a:chExt cx="1035" cy="173"/>
            </a:xfrm>
          </p:grpSpPr>
          <p:sp>
            <p:nvSpPr>
              <p:cNvPr id="4127" name="Line 23"/>
              <p:cNvSpPr>
                <a:spLocks noChangeShapeType="1"/>
              </p:cNvSpPr>
              <p:nvPr/>
            </p:nvSpPr>
            <p:spPr bwMode="auto">
              <a:xfrm flipH="1">
                <a:off x="1413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8" name="Text Box 24"/>
              <p:cNvSpPr txBox="1">
                <a:spLocks noChangeArrowheads="1"/>
              </p:cNvSpPr>
              <p:nvPr/>
            </p:nvSpPr>
            <p:spPr bwMode="auto">
              <a:xfrm>
                <a:off x="1317" y="2448"/>
                <a:ext cx="103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Acknowledgements</a:t>
                </a:r>
              </a:p>
            </p:txBody>
          </p:sp>
        </p:grpSp>
        <p:grpSp>
          <p:nvGrpSpPr>
            <p:cNvPr id="4109" name="Group 25"/>
            <p:cNvGrpSpPr>
              <a:grpSpLocks/>
            </p:cNvGrpSpPr>
            <p:nvPr/>
          </p:nvGrpSpPr>
          <p:grpSpPr bwMode="auto">
            <a:xfrm>
              <a:off x="1317" y="2688"/>
              <a:ext cx="960" cy="173"/>
              <a:chOff x="1200" y="2448"/>
              <a:chExt cx="960" cy="173"/>
            </a:xfrm>
          </p:grpSpPr>
          <p:sp>
            <p:nvSpPr>
              <p:cNvPr id="4125" name="Line 26"/>
              <p:cNvSpPr>
                <a:spLocks noChangeShapeType="1"/>
              </p:cNvSpPr>
              <p:nvPr/>
            </p:nvSpPr>
            <p:spPr bwMode="auto">
              <a:xfrm flipH="1">
                <a:off x="1296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6" name="Text Box 27"/>
              <p:cNvSpPr txBox="1">
                <a:spLocks noChangeArrowheads="1"/>
              </p:cNvSpPr>
              <p:nvPr/>
            </p:nvSpPr>
            <p:spPr bwMode="auto">
              <a:xfrm>
                <a:off x="1200" y="244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Fund Updates</a:t>
                </a:r>
              </a:p>
            </p:txBody>
          </p:sp>
        </p:grpSp>
        <p:grpSp>
          <p:nvGrpSpPr>
            <p:cNvPr id="4110" name="Group 28"/>
            <p:cNvGrpSpPr>
              <a:grpSpLocks/>
            </p:cNvGrpSpPr>
            <p:nvPr/>
          </p:nvGrpSpPr>
          <p:grpSpPr bwMode="auto">
            <a:xfrm>
              <a:off x="1317" y="2928"/>
              <a:ext cx="960" cy="173"/>
              <a:chOff x="1200" y="1728"/>
              <a:chExt cx="960" cy="173"/>
            </a:xfrm>
          </p:grpSpPr>
          <p:sp>
            <p:nvSpPr>
              <p:cNvPr id="4123" name="Line 29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4" name="Text Box 30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Reminders</a:t>
                </a:r>
              </a:p>
            </p:txBody>
          </p:sp>
        </p:grpSp>
        <p:grpSp>
          <p:nvGrpSpPr>
            <p:cNvPr id="4111" name="Group 87"/>
            <p:cNvGrpSpPr>
              <a:grpSpLocks/>
            </p:cNvGrpSpPr>
            <p:nvPr/>
          </p:nvGrpSpPr>
          <p:grpSpPr bwMode="auto">
            <a:xfrm>
              <a:off x="1344" y="1728"/>
              <a:ext cx="960" cy="173"/>
              <a:chOff x="1344" y="1728"/>
              <a:chExt cx="960" cy="173"/>
            </a:xfrm>
          </p:grpSpPr>
          <p:sp>
            <p:nvSpPr>
              <p:cNvPr id="4121" name="Line 14"/>
              <p:cNvSpPr>
                <a:spLocks noChangeShapeType="1"/>
              </p:cNvSpPr>
              <p:nvPr/>
            </p:nvSpPr>
            <p:spPr bwMode="auto">
              <a:xfrm flipH="1">
                <a:off x="1413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2" name="Text Box 50"/>
              <p:cNvSpPr txBox="1">
                <a:spLocks noChangeArrowheads="1"/>
              </p:cNvSpPr>
              <p:nvPr/>
            </p:nvSpPr>
            <p:spPr bwMode="auto">
              <a:xfrm>
                <a:off x="1344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Conversions</a:t>
                </a:r>
              </a:p>
            </p:txBody>
          </p:sp>
        </p:grpSp>
        <p:grpSp>
          <p:nvGrpSpPr>
            <p:cNvPr id="4112" name="Group 60"/>
            <p:cNvGrpSpPr>
              <a:grpSpLocks/>
            </p:cNvGrpSpPr>
            <p:nvPr/>
          </p:nvGrpSpPr>
          <p:grpSpPr bwMode="auto">
            <a:xfrm>
              <a:off x="3456" y="2688"/>
              <a:ext cx="960" cy="173"/>
              <a:chOff x="1200" y="2448"/>
              <a:chExt cx="960" cy="173"/>
            </a:xfrm>
          </p:grpSpPr>
          <p:sp>
            <p:nvSpPr>
              <p:cNvPr id="4119" name="Line 61"/>
              <p:cNvSpPr>
                <a:spLocks noChangeShapeType="1"/>
              </p:cNvSpPr>
              <p:nvPr/>
            </p:nvSpPr>
            <p:spPr bwMode="auto">
              <a:xfrm flipH="1">
                <a:off x="1296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0" name="Text Box 62"/>
              <p:cNvSpPr txBox="1">
                <a:spLocks noChangeArrowheads="1"/>
              </p:cNvSpPr>
              <p:nvPr/>
            </p:nvSpPr>
            <p:spPr bwMode="auto">
              <a:xfrm>
                <a:off x="1200" y="244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Fund Updates</a:t>
                </a:r>
              </a:p>
            </p:txBody>
          </p:sp>
        </p:grpSp>
        <p:grpSp>
          <p:nvGrpSpPr>
            <p:cNvPr id="4113" name="Group 63"/>
            <p:cNvGrpSpPr>
              <a:grpSpLocks/>
            </p:cNvGrpSpPr>
            <p:nvPr/>
          </p:nvGrpSpPr>
          <p:grpSpPr bwMode="auto">
            <a:xfrm>
              <a:off x="3456" y="2928"/>
              <a:ext cx="960" cy="173"/>
              <a:chOff x="1200" y="1728"/>
              <a:chExt cx="960" cy="173"/>
            </a:xfrm>
          </p:grpSpPr>
          <p:sp>
            <p:nvSpPr>
              <p:cNvPr id="4117" name="Line 64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18" name="Text Box 65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Reminders</a:t>
                </a:r>
              </a:p>
            </p:txBody>
          </p:sp>
        </p:grpSp>
        <p:sp>
          <p:nvSpPr>
            <p:cNvPr id="4114" name="AutoShape 97"/>
            <p:cNvSpPr>
              <a:spLocks noChangeArrowheads="1"/>
            </p:cNvSpPr>
            <p:nvPr/>
          </p:nvSpPr>
          <p:spPr bwMode="auto">
            <a:xfrm>
              <a:off x="4464" y="1440"/>
              <a:ext cx="891" cy="2304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800" dirty="0" smtClean="0"/>
                <a:t>Fund</a:t>
              </a:r>
              <a:endParaRPr lang="en-US" sz="2800" dirty="0"/>
            </a:p>
          </p:txBody>
        </p:sp>
        <p:grpSp>
          <p:nvGrpSpPr>
            <p:cNvPr id="4115" name="Group 103"/>
            <p:cNvGrpSpPr>
              <a:grpSpLocks/>
            </p:cNvGrpSpPr>
            <p:nvPr/>
          </p:nvGrpSpPr>
          <p:grpSpPr bwMode="auto">
            <a:xfrm>
              <a:off x="432" y="1440"/>
              <a:ext cx="891" cy="2304"/>
              <a:chOff x="384" y="1536"/>
              <a:chExt cx="864" cy="2160"/>
            </a:xfrm>
          </p:grpSpPr>
          <p:sp>
            <p:nvSpPr>
              <p:cNvPr id="4116" name="AutoShape 104"/>
              <p:cNvSpPr>
                <a:spLocks noChangeArrowheads="1"/>
              </p:cNvSpPr>
              <p:nvPr/>
            </p:nvSpPr>
            <p:spPr bwMode="auto">
              <a:xfrm>
                <a:off x="384" y="1536"/>
                <a:ext cx="864" cy="216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aphicFrame>
            <p:nvGraphicFramePr>
              <p:cNvPr id="4098" name="Object 105"/>
              <p:cNvGraphicFramePr>
                <a:graphicFrameLocks noChangeAspect="1"/>
              </p:cNvGraphicFramePr>
              <p:nvPr/>
            </p:nvGraphicFramePr>
            <p:xfrm>
              <a:off x="480" y="1968"/>
              <a:ext cx="672" cy="1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34" name="Bitmap Image" r:id="rId3" imgW="704948" imgH="1324160" progId="PBrush">
                      <p:embed/>
                    </p:oleObj>
                  </mc:Choice>
                  <mc:Fallback>
                    <p:oleObj name="Bitmap Image" r:id="rId3" imgW="704948" imgH="1324160" progId="PBrush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968"/>
                            <a:ext cx="672" cy="12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467600" cy="793750"/>
          </a:xfrm>
        </p:spPr>
        <p:txBody>
          <a:bodyPr/>
          <a:lstStyle/>
          <a:p>
            <a:pPr eaLnBrk="1" hangingPunct="1"/>
            <a:r>
              <a:rPr lang="en-US" sz="2600" dirty="0" smtClean="0">
                <a:solidFill>
                  <a:schemeClr val="tx1"/>
                </a:solidFill>
                <a:cs typeface="Arial" charset="0"/>
              </a:rPr>
              <a:t>Networking</a:t>
            </a:r>
          </a:p>
        </p:txBody>
      </p:sp>
    </p:spTree>
    <p:extLst>
      <p:ext uri="{BB962C8B-B14F-4D97-AF65-F5344CB8AC3E}">
        <p14:creationId xmlns:p14="http://schemas.microsoft.com/office/powerpoint/2010/main" val="3689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6425" cy="960438"/>
          </a:xfrm>
          <a:noFill/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 Bold" charset="0"/>
              </a:rPr>
              <a:t>DTCC Payment </a:t>
            </a:r>
            <a:r>
              <a:rPr lang="en-US" sz="2800" b="1" dirty="0" err="1" smtClean="0">
                <a:solidFill>
                  <a:schemeClr val="tx1"/>
                </a:solidFill>
                <a:latin typeface="Arial" pitchFamily="34" charset="0"/>
                <a:cs typeface="Arial Bold" charset="0"/>
              </a:rPr>
              <a:t>aXis</a:t>
            </a:r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 Bold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 Bold" charset="0"/>
              </a:rPr>
              <a:t>(formerly Commission Settlement)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7" y="1684066"/>
            <a:ext cx="8652681" cy="4380931"/>
          </a:xfrm>
        </p:spPr>
      </p:pic>
      <p:sp>
        <p:nvSpPr>
          <p:cNvPr id="2" name="TextBox 1"/>
          <p:cNvSpPr txBox="1"/>
          <p:nvPr/>
        </p:nvSpPr>
        <p:spPr>
          <a:xfrm>
            <a:off x="228600" y="1928764"/>
            <a:ext cx="1143000" cy="424731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49588" y="1862334"/>
            <a:ext cx="1981200" cy="20313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0" y="2667000"/>
            <a:ext cx="1524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Non-Omnibus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50328" y="3897635"/>
            <a:ext cx="1981200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62400" y="4572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Omnibus     Invoicing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505200"/>
            <a:ext cx="884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Fund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749864" y="1928763"/>
            <a:ext cx="1165536" cy="4247317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749864" y="3689866"/>
            <a:ext cx="11734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Dealer/</a:t>
            </a:r>
          </a:p>
          <a:p>
            <a:r>
              <a:rPr lang="en-US" b="1" dirty="0" smtClean="0"/>
              <a:t>   Agent</a:t>
            </a:r>
          </a:p>
          <a:p>
            <a:r>
              <a:rPr lang="en-US" sz="1400" b="1" dirty="0" smtClean="0"/>
              <a:t>(Distributor)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3277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</a:rPr>
              <a:t>DTCC Payment </a:t>
            </a:r>
            <a:r>
              <a:rPr lang="en-US" sz="2800" dirty="0" err="1" smtClean="0">
                <a:solidFill>
                  <a:schemeClr val="tx1"/>
                </a:solidFill>
              </a:rPr>
              <a:t>aXis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590800"/>
            <a:ext cx="2590800" cy="1600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Zapf Dingbats" pitchFamily="1" charset="2"/>
              <a:buNone/>
            </a:pPr>
            <a:r>
              <a:rPr lang="en-US" sz="2200" dirty="0" smtClean="0"/>
              <a:t>	Automation and standardization of commission and shareholder services fees and payments via a centralized hub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38600" y="1447800"/>
            <a:ext cx="4876800" cy="335280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900" dirty="0" smtClean="0"/>
              <a:t>Process multiple types of investment fund commissions and shareholder fees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Front End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CDSC Advance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Supplemental Commission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Promotional Commission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12B-1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Finders Fee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Basis Point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Negotiated Commission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>
                <a:solidFill>
                  <a:schemeClr val="tx1"/>
                </a:solidFill>
              </a:rPr>
              <a:t>Re-Invested </a:t>
            </a:r>
            <a:r>
              <a:rPr lang="en-US" sz="1400" dirty="0" smtClean="0">
                <a:solidFill>
                  <a:schemeClr val="tx1"/>
                </a:solidFill>
              </a:rPr>
              <a:t>Dividend</a:t>
            </a:r>
          </a:p>
          <a:p>
            <a:pPr marL="1657350" lvl="3">
              <a:lnSpc>
                <a:spcPct val="80000"/>
              </a:lnSpc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Other Shareholder Service Fees (e.g., short-term redemption fees and underwriter and sub-transfer agent fees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900" dirty="0" smtClean="0"/>
              <a:t>Simplified, automated reconciliation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900" dirty="0"/>
              <a:t>Centralized money settlement into a single daily settlement figure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900" dirty="0" smtClean="0"/>
              <a:t>Omnibus invoicing available</a:t>
            </a:r>
            <a:endParaRPr lang="en-US" sz="1900" dirty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900" dirty="0" smtClean="0"/>
              <a:t>Invoicing flexibility (daily, weekly, monthly)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3886200" y="2286000"/>
            <a:ext cx="0" cy="205740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457200"/>
            <a:ext cx="7239000" cy="1676400"/>
          </a:xfrm>
        </p:spPr>
        <p:txBody>
          <a:bodyPr/>
          <a:lstStyle/>
          <a:p>
            <a:pPr eaLnBrk="1" hangingPunct="1"/>
            <a:r>
              <a:rPr lang="en-US" sz="2600" dirty="0"/>
              <a:t/>
            </a:r>
            <a:br>
              <a:rPr lang="en-US" sz="2600" dirty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800" dirty="0" smtClean="0">
                <a:solidFill>
                  <a:schemeClr val="tx1"/>
                </a:solidFill>
              </a:rPr>
              <a:t>Fund Services at DTCC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743200"/>
            <a:ext cx="3048000" cy="2286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Zapf Dingbats" pitchFamily="1" charset="2"/>
              <a:buNone/>
            </a:pPr>
            <a:r>
              <a:rPr lang="en-US" sz="1100" dirty="0" smtClean="0"/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 catalyst for dramatic expansion of the business relationships that exist in the </a:t>
            </a:r>
          </a:p>
          <a:p>
            <a:pPr algn="ctr" eaLnBrk="1" hangingPunct="1">
              <a:lnSpc>
                <a:spcPct val="80000"/>
              </a:lnSpc>
              <a:buFont typeface="Zapf Dingbats" pitchFamily="1" charset="2"/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fund industry</a:t>
            </a:r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91000" y="1524000"/>
            <a:ext cx="4724400" cy="472440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600" dirty="0" smtClean="0"/>
              <a:t>Our sole focus as a neutral processing hub is to serve the needs of customers and safeguard the integrity of the financial markets  </a:t>
            </a:r>
          </a:p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600" dirty="0" smtClean="0"/>
              <a:t>Currently, connecting 350+ dealers to 850 fund companies with 50,000+ funds: including over 8,600 non-U.S. funds, mainly UCITS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600" dirty="0" smtClean="0"/>
              <a:t>Automated, standardized, centralized services via a single interface to market participants</a:t>
            </a:r>
            <a:r>
              <a:rPr lang="en-US" sz="1600" dirty="0"/>
              <a:t> </a:t>
            </a:r>
            <a:r>
              <a:rPr lang="en-US" sz="1600" dirty="0" smtClean="0"/>
              <a:t>@ USD 0.07 per subscription or redemption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600" dirty="0" smtClean="0"/>
              <a:t> Alternative </a:t>
            </a:r>
            <a:r>
              <a:rPr lang="en-US" sz="1600" dirty="0"/>
              <a:t>Investment Products </a:t>
            </a:r>
            <a:r>
              <a:rPr lang="en-US" sz="1600" dirty="0" smtClean="0"/>
              <a:t>(AIP) now </a:t>
            </a:r>
            <a:r>
              <a:rPr lang="en-US" sz="1600" dirty="0"/>
              <a:t>connecting 75 members, </a:t>
            </a:r>
            <a:r>
              <a:rPr lang="en-US" sz="1600" dirty="0" smtClean="0"/>
              <a:t>40 fund companies’ 700 funds, </a:t>
            </a:r>
            <a:r>
              <a:rPr lang="en-US" sz="1600" dirty="0"/>
              <a:t>primarily hedge funds and funds of </a:t>
            </a:r>
            <a:r>
              <a:rPr lang="en-US" sz="1600" dirty="0" smtClean="0"/>
              <a:t>funds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chemeClr val="accent2"/>
              </a:buClr>
              <a:buFont typeface="Zapf Dingbats" pitchFamily="1" charset="2"/>
              <a:buChar char="l"/>
            </a:pPr>
            <a:r>
              <a:rPr lang="en-US" sz="1600" dirty="0" smtClean="0"/>
              <a:t>Linking the vast network of fund companies, transfer agents, broker/dealers, banks, trusts and other financial services firms that offer fund investments to the market, settling $3 trillion a year</a:t>
            </a:r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>
            <a:off x="3886200" y="1905000"/>
            <a:ext cx="0" cy="358140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94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153"/>
          <p:cNvSpPr txBox="1">
            <a:spLocks noChangeArrowheads="1"/>
          </p:cNvSpPr>
          <p:nvPr/>
        </p:nvSpPr>
        <p:spPr bwMode="auto">
          <a:xfrm>
            <a:off x="3886200" y="9906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21506" name="Rectangle 40"/>
          <p:cNvSpPr>
            <a:spLocks noChangeArrowheads="1"/>
          </p:cNvSpPr>
          <p:nvPr/>
        </p:nvSpPr>
        <p:spPr bwMode="auto">
          <a:xfrm>
            <a:off x="990600" y="1462592"/>
            <a:ext cx="21682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  <a:t>Industry Prior to </a:t>
            </a:r>
            <a:br>
              <a:rPr lang="en-US" b="1" dirty="0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</a:br>
            <a:r>
              <a:rPr lang="en-US" b="1" dirty="0" smtClean="0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  <a:t>Fund/SERV (1986)</a:t>
            </a:r>
            <a:endParaRPr lang="en-US" b="1" dirty="0">
              <a:solidFill>
                <a:srgbClr val="E16E22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21507" name="Rectangle 41"/>
          <p:cNvSpPr>
            <a:spLocks noChangeArrowheads="1"/>
          </p:cNvSpPr>
          <p:nvPr/>
        </p:nvSpPr>
        <p:spPr bwMode="auto">
          <a:xfrm>
            <a:off x="1143000" y="4129592"/>
            <a:ext cx="1437253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  <a:t>…with</a:t>
            </a:r>
            <a:br>
              <a:rPr lang="en-US" b="1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</a:br>
            <a:r>
              <a:rPr lang="en-US" b="1">
                <a:solidFill>
                  <a:srgbClr val="E16E22"/>
                </a:solidFill>
                <a:latin typeface="Arial" pitchFamily="34" charset="0"/>
                <a:ea typeface="MS PGothic" pitchFamily="34" charset="-128"/>
              </a:rPr>
              <a:t>Fund/SERV</a:t>
            </a:r>
          </a:p>
        </p:txBody>
      </p:sp>
      <p:sp>
        <p:nvSpPr>
          <p:cNvPr id="21508" name="Line 82"/>
          <p:cNvSpPr>
            <a:spLocks noChangeShapeType="1"/>
          </p:cNvSpPr>
          <p:nvPr/>
        </p:nvSpPr>
        <p:spPr bwMode="auto">
          <a:xfrm>
            <a:off x="457200" y="3900992"/>
            <a:ext cx="8153400" cy="0"/>
          </a:xfrm>
          <a:prstGeom prst="line">
            <a:avLst/>
          </a:prstGeom>
          <a:noFill/>
          <a:ln w="28575">
            <a:solidFill>
              <a:srgbClr val="E16E2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ヒラギノ角ゴ Pro W3" charset="-128"/>
            </a:endParaRPr>
          </a:p>
        </p:txBody>
      </p:sp>
      <p:grpSp>
        <p:nvGrpSpPr>
          <p:cNvPr id="21510" name="Group 254"/>
          <p:cNvGrpSpPr>
            <a:grpSpLocks/>
          </p:cNvGrpSpPr>
          <p:nvPr/>
        </p:nvGrpSpPr>
        <p:grpSpPr bwMode="auto">
          <a:xfrm>
            <a:off x="3933597" y="1430604"/>
            <a:ext cx="4446588" cy="2362200"/>
            <a:chOff x="576" y="720"/>
            <a:chExt cx="3648" cy="1920"/>
          </a:xfrm>
        </p:grpSpPr>
        <p:grpSp>
          <p:nvGrpSpPr>
            <p:cNvPr id="21539" name="Group 255"/>
            <p:cNvGrpSpPr>
              <a:grpSpLocks/>
            </p:cNvGrpSpPr>
            <p:nvPr/>
          </p:nvGrpSpPr>
          <p:grpSpPr bwMode="auto">
            <a:xfrm>
              <a:off x="576" y="720"/>
              <a:ext cx="624" cy="528"/>
              <a:chOff x="576" y="576"/>
              <a:chExt cx="624" cy="528"/>
            </a:xfrm>
          </p:grpSpPr>
          <p:sp>
            <p:nvSpPr>
              <p:cNvPr id="21577" name="Oval 256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78" name="Text Box 257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Firm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“A”</a:t>
                </a:r>
              </a:p>
            </p:txBody>
          </p:sp>
        </p:grpSp>
        <p:grpSp>
          <p:nvGrpSpPr>
            <p:cNvPr id="21540" name="Group 258"/>
            <p:cNvGrpSpPr>
              <a:grpSpLocks/>
            </p:cNvGrpSpPr>
            <p:nvPr/>
          </p:nvGrpSpPr>
          <p:grpSpPr bwMode="auto">
            <a:xfrm>
              <a:off x="1584" y="720"/>
              <a:ext cx="624" cy="528"/>
              <a:chOff x="576" y="576"/>
              <a:chExt cx="624" cy="528"/>
            </a:xfrm>
          </p:grpSpPr>
          <p:sp>
            <p:nvSpPr>
              <p:cNvPr id="21575" name="Oval 259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76" name="Text Box 260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Firm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“B”</a:t>
                </a:r>
              </a:p>
            </p:txBody>
          </p:sp>
        </p:grpSp>
        <p:grpSp>
          <p:nvGrpSpPr>
            <p:cNvPr id="21541" name="Group 261"/>
            <p:cNvGrpSpPr>
              <a:grpSpLocks/>
            </p:cNvGrpSpPr>
            <p:nvPr/>
          </p:nvGrpSpPr>
          <p:grpSpPr bwMode="auto">
            <a:xfrm>
              <a:off x="2592" y="720"/>
              <a:ext cx="624" cy="528"/>
              <a:chOff x="576" y="576"/>
              <a:chExt cx="624" cy="528"/>
            </a:xfrm>
          </p:grpSpPr>
          <p:sp>
            <p:nvSpPr>
              <p:cNvPr id="21573" name="Oval 262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74" name="Text Box 263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Firm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“C”</a:t>
                </a:r>
              </a:p>
            </p:txBody>
          </p:sp>
        </p:grpSp>
        <p:grpSp>
          <p:nvGrpSpPr>
            <p:cNvPr id="21542" name="Group 264"/>
            <p:cNvGrpSpPr>
              <a:grpSpLocks/>
            </p:cNvGrpSpPr>
            <p:nvPr/>
          </p:nvGrpSpPr>
          <p:grpSpPr bwMode="auto">
            <a:xfrm>
              <a:off x="3600" y="720"/>
              <a:ext cx="624" cy="528"/>
              <a:chOff x="576" y="576"/>
              <a:chExt cx="624" cy="528"/>
            </a:xfrm>
          </p:grpSpPr>
          <p:sp>
            <p:nvSpPr>
              <p:cNvPr id="21571" name="Oval 265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72" name="Text Box 266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Firm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“D”</a:t>
                </a:r>
              </a:p>
            </p:txBody>
          </p:sp>
        </p:grpSp>
        <p:sp>
          <p:nvSpPr>
            <p:cNvPr id="21543" name="Line 267"/>
            <p:cNvSpPr>
              <a:spLocks noChangeShapeType="1"/>
            </p:cNvSpPr>
            <p:nvPr/>
          </p:nvSpPr>
          <p:spPr bwMode="auto">
            <a:xfrm>
              <a:off x="912" y="1248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44" name="Line 268"/>
            <p:cNvSpPr>
              <a:spLocks noChangeShapeType="1"/>
            </p:cNvSpPr>
            <p:nvPr/>
          </p:nvSpPr>
          <p:spPr bwMode="auto">
            <a:xfrm>
              <a:off x="1920" y="1248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45" name="Line 269"/>
            <p:cNvSpPr>
              <a:spLocks noChangeShapeType="1"/>
            </p:cNvSpPr>
            <p:nvPr/>
          </p:nvSpPr>
          <p:spPr bwMode="auto">
            <a:xfrm>
              <a:off x="2928" y="1248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46" name="Line 270"/>
            <p:cNvSpPr>
              <a:spLocks noChangeShapeType="1"/>
            </p:cNvSpPr>
            <p:nvPr/>
          </p:nvSpPr>
          <p:spPr bwMode="auto">
            <a:xfrm>
              <a:off x="3936" y="1248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grpSp>
          <p:nvGrpSpPr>
            <p:cNvPr id="21547" name="Group 271"/>
            <p:cNvGrpSpPr>
              <a:grpSpLocks/>
            </p:cNvGrpSpPr>
            <p:nvPr/>
          </p:nvGrpSpPr>
          <p:grpSpPr bwMode="auto">
            <a:xfrm>
              <a:off x="576" y="2112"/>
              <a:ext cx="624" cy="528"/>
              <a:chOff x="576" y="576"/>
              <a:chExt cx="624" cy="528"/>
            </a:xfrm>
          </p:grpSpPr>
          <p:sp>
            <p:nvSpPr>
              <p:cNvPr id="21569" name="Oval 272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70" name="Text Box 273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Fund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“A”</a:t>
                </a:r>
              </a:p>
            </p:txBody>
          </p:sp>
        </p:grpSp>
        <p:grpSp>
          <p:nvGrpSpPr>
            <p:cNvPr id="21548" name="Group 274"/>
            <p:cNvGrpSpPr>
              <a:grpSpLocks/>
            </p:cNvGrpSpPr>
            <p:nvPr/>
          </p:nvGrpSpPr>
          <p:grpSpPr bwMode="auto">
            <a:xfrm>
              <a:off x="1584" y="2112"/>
              <a:ext cx="624" cy="528"/>
              <a:chOff x="576" y="576"/>
              <a:chExt cx="624" cy="528"/>
            </a:xfrm>
          </p:grpSpPr>
          <p:sp>
            <p:nvSpPr>
              <p:cNvPr id="21567" name="Oval 275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68" name="Text Box 276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Fund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“B”</a:t>
                </a:r>
              </a:p>
            </p:txBody>
          </p:sp>
        </p:grpSp>
        <p:grpSp>
          <p:nvGrpSpPr>
            <p:cNvPr id="21549" name="Group 277"/>
            <p:cNvGrpSpPr>
              <a:grpSpLocks/>
            </p:cNvGrpSpPr>
            <p:nvPr/>
          </p:nvGrpSpPr>
          <p:grpSpPr bwMode="auto">
            <a:xfrm>
              <a:off x="2592" y="2112"/>
              <a:ext cx="624" cy="528"/>
              <a:chOff x="576" y="576"/>
              <a:chExt cx="624" cy="528"/>
            </a:xfrm>
          </p:grpSpPr>
          <p:sp>
            <p:nvSpPr>
              <p:cNvPr id="21565" name="Oval 278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66" name="Text Box 279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Fund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“C”</a:t>
                </a:r>
              </a:p>
            </p:txBody>
          </p:sp>
        </p:grpSp>
        <p:grpSp>
          <p:nvGrpSpPr>
            <p:cNvPr id="21550" name="Group 280"/>
            <p:cNvGrpSpPr>
              <a:grpSpLocks/>
            </p:cNvGrpSpPr>
            <p:nvPr/>
          </p:nvGrpSpPr>
          <p:grpSpPr bwMode="auto">
            <a:xfrm>
              <a:off x="3600" y="2112"/>
              <a:ext cx="624" cy="528"/>
              <a:chOff x="576" y="576"/>
              <a:chExt cx="624" cy="528"/>
            </a:xfrm>
          </p:grpSpPr>
          <p:sp>
            <p:nvSpPr>
              <p:cNvPr id="21563" name="Oval 281"/>
              <p:cNvSpPr>
                <a:spLocks noChangeArrowheads="1"/>
              </p:cNvSpPr>
              <p:nvPr/>
            </p:nvSpPr>
            <p:spPr bwMode="auto">
              <a:xfrm>
                <a:off x="576" y="576"/>
                <a:ext cx="624" cy="5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912813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  <a:latin typeface="Arial" charset="0"/>
                  <a:ea typeface="ヒラギノ角ゴ Pro W3" charset="-128"/>
                </a:endParaRPr>
              </a:p>
            </p:txBody>
          </p:sp>
          <p:sp>
            <p:nvSpPr>
              <p:cNvPr id="21564" name="Text Box 282"/>
              <p:cNvSpPr txBox="1">
                <a:spLocks noChangeArrowheads="1"/>
              </p:cNvSpPr>
              <p:nvPr/>
            </p:nvSpPr>
            <p:spPr bwMode="auto">
              <a:xfrm>
                <a:off x="624" y="672"/>
                <a:ext cx="528" cy="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1pPr>
                <a:lvl2pPr marL="742950" indent="-28575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2pPr>
                <a:lvl3pPr marL="11430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3pPr>
                <a:lvl4pPr marL="16002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4pPr>
                <a:lvl5pPr marL="2057400" indent="-228600" defTabSz="912813" eaLnBrk="0" hangingPunct="0"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Geneva" charset="-128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Fund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Arial" pitchFamily="34" charset="0"/>
                  </a:rPr>
                  <a:t>“D”</a:t>
                </a:r>
              </a:p>
            </p:txBody>
          </p:sp>
        </p:grpSp>
        <p:sp>
          <p:nvSpPr>
            <p:cNvPr id="21551" name="Line 283"/>
            <p:cNvSpPr>
              <a:spLocks noChangeShapeType="1"/>
            </p:cNvSpPr>
            <p:nvPr/>
          </p:nvSpPr>
          <p:spPr bwMode="auto">
            <a:xfrm>
              <a:off x="912" y="1248"/>
              <a:ext cx="3024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2" name="Line 284"/>
            <p:cNvSpPr>
              <a:spLocks noChangeShapeType="1"/>
            </p:cNvSpPr>
            <p:nvPr/>
          </p:nvSpPr>
          <p:spPr bwMode="auto">
            <a:xfrm>
              <a:off x="912" y="1248"/>
              <a:ext cx="2016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3" name="Line 285"/>
            <p:cNvSpPr>
              <a:spLocks noChangeShapeType="1"/>
            </p:cNvSpPr>
            <p:nvPr/>
          </p:nvSpPr>
          <p:spPr bwMode="auto">
            <a:xfrm>
              <a:off x="912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4" name="Line 286"/>
            <p:cNvSpPr>
              <a:spLocks noChangeShapeType="1"/>
            </p:cNvSpPr>
            <p:nvPr/>
          </p:nvSpPr>
          <p:spPr bwMode="auto">
            <a:xfrm flipH="1">
              <a:off x="912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5" name="Line 287"/>
            <p:cNvSpPr>
              <a:spLocks noChangeShapeType="1"/>
            </p:cNvSpPr>
            <p:nvPr/>
          </p:nvSpPr>
          <p:spPr bwMode="auto">
            <a:xfrm>
              <a:off x="1920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6" name="Line 288"/>
            <p:cNvSpPr>
              <a:spLocks noChangeShapeType="1"/>
            </p:cNvSpPr>
            <p:nvPr/>
          </p:nvSpPr>
          <p:spPr bwMode="auto">
            <a:xfrm>
              <a:off x="1920" y="1248"/>
              <a:ext cx="2016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7" name="Line 289"/>
            <p:cNvSpPr>
              <a:spLocks noChangeShapeType="1"/>
            </p:cNvSpPr>
            <p:nvPr/>
          </p:nvSpPr>
          <p:spPr bwMode="auto">
            <a:xfrm flipH="1">
              <a:off x="912" y="1248"/>
              <a:ext cx="2016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8" name="Line 290"/>
            <p:cNvSpPr>
              <a:spLocks noChangeShapeType="1"/>
            </p:cNvSpPr>
            <p:nvPr/>
          </p:nvSpPr>
          <p:spPr bwMode="auto">
            <a:xfrm flipH="1">
              <a:off x="1920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59" name="Line 291"/>
            <p:cNvSpPr>
              <a:spLocks noChangeShapeType="1"/>
            </p:cNvSpPr>
            <p:nvPr/>
          </p:nvSpPr>
          <p:spPr bwMode="auto">
            <a:xfrm>
              <a:off x="2928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60" name="Line 292"/>
            <p:cNvSpPr>
              <a:spLocks noChangeShapeType="1"/>
            </p:cNvSpPr>
            <p:nvPr/>
          </p:nvSpPr>
          <p:spPr bwMode="auto">
            <a:xfrm flipH="1">
              <a:off x="912" y="1248"/>
              <a:ext cx="3024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61" name="Line 293"/>
            <p:cNvSpPr>
              <a:spLocks noChangeShapeType="1"/>
            </p:cNvSpPr>
            <p:nvPr/>
          </p:nvSpPr>
          <p:spPr bwMode="auto">
            <a:xfrm flipH="1">
              <a:off x="1920" y="1248"/>
              <a:ext cx="2016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62" name="Line 294"/>
            <p:cNvSpPr>
              <a:spLocks noChangeShapeType="1"/>
            </p:cNvSpPr>
            <p:nvPr/>
          </p:nvSpPr>
          <p:spPr bwMode="auto">
            <a:xfrm flipH="1">
              <a:off x="2928" y="1248"/>
              <a:ext cx="100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grpSp>
        <p:nvGrpSpPr>
          <p:cNvPr id="21511" name="Group 336"/>
          <p:cNvGrpSpPr>
            <a:grpSpLocks/>
          </p:cNvGrpSpPr>
          <p:nvPr/>
        </p:nvGrpSpPr>
        <p:grpSpPr bwMode="auto">
          <a:xfrm>
            <a:off x="3960585" y="3965496"/>
            <a:ext cx="4419600" cy="2554288"/>
            <a:chOff x="672" y="432"/>
            <a:chExt cx="3648" cy="2165"/>
          </a:xfrm>
        </p:grpSpPr>
        <p:sp>
          <p:nvSpPr>
            <p:cNvPr id="21513" name="Oval 337"/>
            <p:cNvSpPr>
              <a:spLocks noChangeArrowheads="1"/>
            </p:cNvSpPr>
            <p:nvPr/>
          </p:nvSpPr>
          <p:spPr bwMode="auto">
            <a:xfrm>
              <a:off x="672" y="432"/>
              <a:ext cx="624" cy="528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14" name="Text Box 338"/>
            <p:cNvSpPr txBox="1">
              <a:spLocks noChangeArrowheads="1"/>
            </p:cNvSpPr>
            <p:nvPr/>
          </p:nvSpPr>
          <p:spPr bwMode="auto">
            <a:xfrm>
              <a:off x="720" y="529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Firm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“A”</a:t>
              </a:r>
            </a:p>
          </p:txBody>
        </p:sp>
        <p:sp>
          <p:nvSpPr>
            <p:cNvPr id="21515" name="Oval 339"/>
            <p:cNvSpPr>
              <a:spLocks noChangeArrowheads="1"/>
            </p:cNvSpPr>
            <p:nvPr/>
          </p:nvSpPr>
          <p:spPr bwMode="auto">
            <a:xfrm>
              <a:off x="1680" y="432"/>
              <a:ext cx="624" cy="528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16" name="Text Box 340"/>
            <p:cNvSpPr txBox="1">
              <a:spLocks noChangeArrowheads="1"/>
            </p:cNvSpPr>
            <p:nvPr/>
          </p:nvSpPr>
          <p:spPr bwMode="auto">
            <a:xfrm>
              <a:off x="1728" y="529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Firm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“B”</a:t>
              </a:r>
            </a:p>
          </p:txBody>
        </p:sp>
        <p:sp>
          <p:nvSpPr>
            <p:cNvPr id="21517" name="Oval 341"/>
            <p:cNvSpPr>
              <a:spLocks noChangeArrowheads="1"/>
            </p:cNvSpPr>
            <p:nvPr/>
          </p:nvSpPr>
          <p:spPr bwMode="auto">
            <a:xfrm>
              <a:off x="2688" y="432"/>
              <a:ext cx="624" cy="528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18" name="Text Box 342"/>
            <p:cNvSpPr txBox="1">
              <a:spLocks noChangeArrowheads="1"/>
            </p:cNvSpPr>
            <p:nvPr/>
          </p:nvSpPr>
          <p:spPr bwMode="auto">
            <a:xfrm>
              <a:off x="2736" y="529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Firm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“C”</a:t>
              </a:r>
            </a:p>
          </p:txBody>
        </p:sp>
        <p:sp>
          <p:nvSpPr>
            <p:cNvPr id="21519" name="Oval 343"/>
            <p:cNvSpPr>
              <a:spLocks noChangeArrowheads="1"/>
            </p:cNvSpPr>
            <p:nvPr/>
          </p:nvSpPr>
          <p:spPr bwMode="auto">
            <a:xfrm>
              <a:off x="3696" y="432"/>
              <a:ext cx="624" cy="528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20" name="Text Box 344"/>
            <p:cNvSpPr txBox="1">
              <a:spLocks noChangeArrowheads="1"/>
            </p:cNvSpPr>
            <p:nvPr/>
          </p:nvSpPr>
          <p:spPr bwMode="auto">
            <a:xfrm>
              <a:off x="3744" y="529"/>
              <a:ext cx="529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Firm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“D”</a:t>
              </a:r>
            </a:p>
          </p:txBody>
        </p:sp>
        <p:sp>
          <p:nvSpPr>
            <p:cNvPr id="21521" name="Oval 345"/>
            <p:cNvSpPr>
              <a:spLocks noChangeArrowheads="1"/>
            </p:cNvSpPr>
            <p:nvPr/>
          </p:nvSpPr>
          <p:spPr bwMode="auto">
            <a:xfrm>
              <a:off x="672" y="2064"/>
              <a:ext cx="624" cy="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22" name="Text Box 346"/>
            <p:cNvSpPr txBox="1">
              <a:spLocks noChangeArrowheads="1"/>
            </p:cNvSpPr>
            <p:nvPr/>
          </p:nvSpPr>
          <p:spPr bwMode="auto">
            <a:xfrm>
              <a:off x="720" y="2161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Fund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“A”</a:t>
              </a:r>
            </a:p>
          </p:txBody>
        </p:sp>
        <p:sp>
          <p:nvSpPr>
            <p:cNvPr id="21523" name="Oval 347"/>
            <p:cNvSpPr>
              <a:spLocks noChangeArrowheads="1"/>
            </p:cNvSpPr>
            <p:nvPr/>
          </p:nvSpPr>
          <p:spPr bwMode="auto">
            <a:xfrm>
              <a:off x="1680" y="2064"/>
              <a:ext cx="624" cy="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24" name="Text Box 348"/>
            <p:cNvSpPr txBox="1">
              <a:spLocks noChangeArrowheads="1"/>
            </p:cNvSpPr>
            <p:nvPr/>
          </p:nvSpPr>
          <p:spPr bwMode="auto">
            <a:xfrm>
              <a:off x="1728" y="2161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Fund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“B”</a:t>
              </a:r>
            </a:p>
          </p:txBody>
        </p:sp>
        <p:sp>
          <p:nvSpPr>
            <p:cNvPr id="21525" name="Oval 349"/>
            <p:cNvSpPr>
              <a:spLocks noChangeArrowheads="1"/>
            </p:cNvSpPr>
            <p:nvPr/>
          </p:nvSpPr>
          <p:spPr bwMode="auto">
            <a:xfrm>
              <a:off x="2688" y="2064"/>
              <a:ext cx="624" cy="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26" name="Text Box 350"/>
            <p:cNvSpPr txBox="1">
              <a:spLocks noChangeArrowheads="1"/>
            </p:cNvSpPr>
            <p:nvPr/>
          </p:nvSpPr>
          <p:spPr bwMode="auto">
            <a:xfrm>
              <a:off x="2736" y="2161"/>
              <a:ext cx="528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Fund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“C”</a:t>
              </a:r>
            </a:p>
          </p:txBody>
        </p:sp>
        <p:sp>
          <p:nvSpPr>
            <p:cNvPr id="21527" name="Oval 351"/>
            <p:cNvSpPr>
              <a:spLocks noChangeArrowheads="1"/>
            </p:cNvSpPr>
            <p:nvPr/>
          </p:nvSpPr>
          <p:spPr bwMode="auto">
            <a:xfrm>
              <a:off x="3696" y="2064"/>
              <a:ext cx="624" cy="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21528" name="Text Box 352"/>
            <p:cNvSpPr txBox="1">
              <a:spLocks noChangeArrowheads="1"/>
            </p:cNvSpPr>
            <p:nvPr/>
          </p:nvSpPr>
          <p:spPr bwMode="auto">
            <a:xfrm>
              <a:off x="3744" y="2161"/>
              <a:ext cx="529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Fund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prstClr val="black"/>
                  </a:solidFill>
                  <a:latin typeface="Arial" pitchFamily="34" charset="0"/>
                </a:rPr>
                <a:t>“D”</a:t>
              </a:r>
            </a:p>
          </p:txBody>
        </p:sp>
        <p:sp>
          <p:nvSpPr>
            <p:cNvPr id="26649" name="AutoShape 353"/>
            <p:cNvSpPr>
              <a:spLocks noChangeArrowheads="1"/>
            </p:cNvSpPr>
            <p:nvPr/>
          </p:nvSpPr>
          <p:spPr bwMode="auto">
            <a:xfrm>
              <a:off x="2016" y="1296"/>
              <a:ext cx="959" cy="48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Times New Roman" charset="0"/>
                <a:ea typeface="ヒラギノ角ゴ Pro W3" charset="-128"/>
                <a:cs typeface="Geneva" charset="-128"/>
              </a:endParaRPr>
            </a:p>
          </p:txBody>
        </p:sp>
        <p:cxnSp>
          <p:nvCxnSpPr>
            <p:cNvPr id="21530" name="AutoShape 354"/>
            <p:cNvCxnSpPr>
              <a:cxnSpLocks noChangeShapeType="1"/>
              <a:stCxn id="21513" idx="4"/>
              <a:endCxn id="26649" idx="0"/>
            </p:cNvCxnSpPr>
            <p:nvPr/>
          </p:nvCxnSpPr>
          <p:spPr bwMode="auto">
            <a:xfrm>
              <a:off x="984" y="960"/>
              <a:ext cx="1512" cy="33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1" name="AutoShape 355"/>
            <p:cNvCxnSpPr>
              <a:cxnSpLocks noChangeShapeType="1"/>
              <a:stCxn id="21515" idx="4"/>
              <a:endCxn id="26649" idx="0"/>
            </p:cNvCxnSpPr>
            <p:nvPr/>
          </p:nvCxnSpPr>
          <p:spPr bwMode="auto">
            <a:xfrm>
              <a:off x="1992" y="960"/>
              <a:ext cx="504" cy="33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2" name="AutoShape 356"/>
            <p:cNvCxnSpPr>
              <a:cxnSpLocks noChangeShapeType="1"/>
              <a:stCxn id="26649" idx="0"/>
              <a:endCxn id="21517" idx="4"/>
            </p:cNvCxnSpPr>
            <p:nvPr/>
          </p:nvCxnSpPr>
          <p:spPr bwMode="auto">
            <a:xfrm flipV="1">
              <a:off x="2496" y="960"/>
              <a:ext cx="504" cy="33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3" name="AutoShape 357"/>
            <p:cNvCxnSpPr>
              <a:cxnSpLocks noChangeShapeType="1"/>
              <a:stCxn id="26649" idx="0"/>
              <a:endCxn id="21519" idx="4"/>
            </p:cNvCxnSpPr>
            <p:nvPr/>
          </p:nvCxnSpPr>
          <p:spPr bwMode="auto">
            <a:xfrm flipV="1">
              <a:off x="2496" y="960"/>
              <a:ext cx="1512" cy="33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4" name="AutoShape 358"/>
            <p:cNvCxnSpPr>
              <a:cxnSpLocks noChangeShapeType="1"/>
              <a:stCxn id="26649" idx="2"/>
              <a:endCxn id="21521" idx="0"/>
            </p:cNvCxnSpPr>
            <p:nvPr/>
          </p:nvCxnSpPr>
          <p:spPr bwMode="auto">
            <a:xfrm flipH="1">
              <a:off x="984" y="1776"/>
              <a:ext cx="1512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5" name="AutoShape 359"/>
            <p:cNvCxnSpPr>
              <a:cxnSpLocks noChangeShapeType="1"/>
              <a:stCxn id="26649" idx="2"/>
              <a:endCxn id="21523" idx="0"/>
            </p:cNvCxnSpPr>
            <p:nvPr/>
          </p:nvCxnSpPr>
          <p:spPr bwMode="auto">
            <a:xfrm flipH="1">
              <a:off x="1992" y="1776"/>
              <a:ext cx="504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6" name="AutoShape 360"/>
            <p:cNvCxnSpPr>
              <a:cxnSpLocks noChangeShapeType="1"/>
              <a:stCxn id="26649" idx="2"/>
              <a:endCxn id="21525" idx="0"/>
            </p:cNvCxnSpPr>
            <p:nvPr/>
          </p:nvCxnSpPr>
          <p:spPr bwMode="auto">
            <a:xfrm>
              <a:off x="2496" y="1776"/>
              <a:ext cx="504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7" name="AutoShape 361"/>
            <p:cNvCxnSpPr>
              <a:cxnSpLocks noChangeShapeType="1"/>
              <a:stCxn id="26649" idx="2"/>
              <a:endCxn id="21527" idx="0"/>
            </p:cNvCxnSpPr>
            <p:nvPr/>
          </p:nvCxnSpPr>
          <p:spPr bwMode="auto">
            <a:xfrm>
              <a:off x="2496" y="1776"/>
              <a:ext cx="1512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38" name="Text Box 362"/>
            <p:cNvSpPr txBox="1">
              <a:spLocks noChangeArrowheads="1"/>
            </p:cNvSpPr>
            <p:nvPr/>
          </p:nvSpPr>
          <p:spPr bwMode="auto">
            <a:xfrm>
              <a:off x="2056" y="1351"/>
              <a:ext cx="887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1pPr>
              <a:lvl2pPr marL="742950" indent="-28575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2pPr>
              <a:lvl3pPr marL="11430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3pPr>
              <a:lvl4pPr marL="16002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4pPr>
              <a:lvl5pPr marL="2057400" indent="-228600" defTabSz="912813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Geneva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FFFFFF"/>
                  </a:solidFill>
                  <a:latin typeface="Arial" pitchFamily="34" charset="0"/>
                </a:rPr>
                <a:t>NSCC</a:t>
              </a:r>
            </a:p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FFFFFF"/>
                  </a:solidFill>
                  <a:latin typeface="Arial" pitchFamily="34" charset="0"/>
                </a:rPr>
                <a:t>Fund/SERV</a:t>
              </a:r>
            </a:p>
          </p:txBody>
        </p:sp>
      </p:grpSp>
      <p:sp>
        <p:nvSpPr>
          <p:cNvPr id="21512" name="Rectangle 2"/>
          <p:cNvSpPr txBox="1">
            <a:spLocks noChangeArrowheads="1"/>
          </p:cNvSpPr>
          <p:nvPr/>
        </p:nvSpPr>
        <p:spPr bwMode="auto">
          <a:xfrm>
            <a:off x="455613" y="152400"/>
            <a:ext cx="8226425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56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4556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4556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4556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4556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b="0">
                <a:solidFill>
                  <a:prstClr val="white"/>
                </a:solidFill>
                <a:latin typeface="Arial" pitchFamily="34" charset="0"/>
                <a:ea typeface="ヒラギノ角ゴ Pro W3" charset="-128"/>
              </a:rPr>
              <a:t>Fund/SERV</a:t>
            </a:r>
          </a:p>
        </p:txBody>
      </p:sp>
      <p:sp>
        <p:nvSpPr>
          <p:cNvPr id="76" name="Rectangle 2"/>
          <p:cNvSpPr>
            <a:spLocks noGrp="1" noChangeArrowheads="1"/>
          </p:cNvSpPr>
          <p:nvPr>
            <p:ph type="title"/>
          </p:nvPr>
        </p:nvSpPr>
        <p:spPr>
          <a:xfrm>
            <a:off x="327546" y="204812"/>
            <a:ext cx="8228250" cy="600406"/>
          </a:xfrm>
          <a:noFill/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 Bold" charset="0"/>
              </a:rPr>
              <a:t>Fund/SERV</a:t>
            </a:r>
          </a:p>
        </p:txBody>
      </p:sp>
    </p:spTree>
    <p:extLst>
      <p:ext uri="{BB962C8B-B14F-4D97-AF65-F5344CB8AC3E}">
        <p14:creationId xmlns:p14="http://schemas.microsoft.com/office/powerpoint/2010/main" val="5951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41288"/>
            <a:ext cx="8763000" cy="646112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Services leading to Central Net Money Settlement</a:t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45973211"/>
              </p:ext>
            </p:extLst>
          </p:nvPr>
        </p:nvGraphicFramePr>
        <p:xfrm>
          <a:off x="1295400" y="1371600"/>
          <a:ext cx="6400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843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/>
          <p:cNvSpPr/>
          <p:nvPr/>
        </p:nvSpPr>
        <p:spPr bwMode="auto">
          <a:xfrm>
            <a:off x="0" y="3773062"/>
            <a:ext cx="9144340" cy="913887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marL="457200" indent="-457200" defTabSz="4572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7413" name="Up Arrow Callout 12"/>
          <p:cNvSpPr>
            <a:spLocks noChangeArrowheads="1"/>
          </p:cNvSpPr>
          <p:nvPr/>
        </p:nvSpPr>
        <p:spPr bwMode="auto">
          <a:xfrm rot="10800000">
            <a:off x="2170906" y="4099186"/>
            <a:ext cx="514350" cy="401638"/>
          </a:xfrm>
          <a:prstGeom prst="upArrowCallout">
            <a:avLst>
              <a:gd name="adj1" fmla="val 24949"/>
              <a:gd name="adj2" fmla="val 24943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endParaRPr lang="en-US" sz="1100" dirty="0">
              <a:solidFill>
                <a:srgbClr val="FFFFFF"/>
              </a:solidFill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17414" name="Up Arrow Callout 15"/>
          <p:cNvSpPr>
            <a:spLocks noChangeArrowheads="1"/>
          </p:cNvSpPr>
          <p:nvPr/>
        </p:nvSpPr>
        <p:spPr bwMode="auto">
          <a:xfrm rot="10800000">
            <a:off x="667792" y="4087459"/>
            <a:ext cx="514350" cy="401638"/>
          </a:xfrm>
          <a:prstGeom prst="upArrowCallout">
            <a:avLst>
              <a:gd name="adj1" fmla="val 24949"/>
              <a:gd name="adj2" fmla="val 24943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endParaRPr lang="en-US" sz="1100" dirty="0">
              <a:solidFill>
                <a:srgbClr val="FFFFFF"/>
              </a:solidFill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17415" name="Up Arrow Callout 20"/>
          <p:cNvSpPr>
            <a:spLocks noChangeArrowheads="1"/>
          </p:cNvSpPr>
          <p:nvPr/>
        </p:nvSpPr>
        <p:spPr bwMode="auto">
          <a:xfrm rot="10800000">
            <a:off x="5362173" y="4085872"/>
            <a:ext cx="514350" cy="404812"/>
          </a:xfrm>
          <a:prstGeom prst="upArrowCallout">
            <a:avLst>
              <a:gd name="adj1" fmla="val 24929"/>
              <a:gd name="adj2" fmla="val 24929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endParaRPr lang="en-US" sz="1100" dirty="0">
              <a:solidFill>
                <a:srgbClr val="FFFFFF"/>
              </a:solidFill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17416" name="Up Arrow Callout 21"/>
          <p:cNvSpPr>
            <a:spLocks noChangeArrowheads="1"/>
          </p:cNvSpPr>
          <p:nvPr/>
        </p:nvSpPr>
        <p:spPr bwMode="auto">
          <a:xfrm rot="10800000">
            <a:off x="3776663" y="4057650"/>
            <a:ext cx="514350" cy="401637"/>
          </a:xfrm>
          <a:prstGeom prst="upArrowCallout">
            <a:avLst>
              <a:gd name="adj1" fmla="val 24949"/>
              <a:gd name="adj2" fmla="val 24943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endParaRPr lang="en-US" sz="1100" dirty="0">
              <a:solidFill>
                <a:srgbClr val="FFFFFF"/>
              </a:solidFill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3" name="Up Arrow Callout 12"/>
          <p:cNvSpPr>
            <a:spLocks noChangeArrowheads="1"/>
          </p:cNvSpPr>
          <p:nvPr/>
        </p:nvSpPr>
        <p:spPr bwMode="auto">
          <a:xfrm rot="10800000">
            <a:off x="6690388" y="4096224"/>
            <a:ext cx="671401" cy="376238"/>
          </a:xfrm>
          <a:prstGeom prst="upArrowCallout">
            <a:avLst>
              <a:gd name="adj1" fmla="val 24949"/>
              <a:gd name="adj2" fmla="val 24943"/>
              <a:gd name="adj3" fmla="val 25000"/>
              <a:gd name="adj4" fmla="val 70410"/>
            </a:avLst>
          </a:prstGeom>
          <a:solidFill>
            <a:srgbClr val="00206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anchor="b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defTabSz="4572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100" dirty="0">
              <a:solidFill>
                <a:srgbClr val="0000FF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17419" name="Up Arrow Callout 6"/>
          <p:cNvSpPr>
            <a:spLocks noChangeArrowheads="1"/>
          </p:cNvSpPr>
          <p:nvPr/>
        </p:nvSpPr>
        <p:spPr bwMode="auto">
          <a:xfrm>
            <a:off x="77385" y="3925888"/>
            <a:ext cx="557212" cy="422275"/>
          </a:xfrm>
          <a:prstGeom prst="upArrowCallout">
            <a:avLst>
              <a:gd name="adj1" fmla="val 25035"/>
              <a:gd name="adj2" fmla="val 25029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1986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	</a:t>
            </a:r>
          </a:p>
        </p:txBody>
      </p:sp>
      <p:sp>
        <p:nvSpPr>
          <p:cNvPr id="17420" name="Up Arrow Callout 16"/>
          <p:cNvSpPr>
            <a:spLocks noChangeArrowheads="1"/>
          </p:cNvSpPr>
          <p:nvPr/>
        </p:nvSpPr>
        <p:spPr bwMode="auto">
          <a:xfrm>
            <a:off x="1297379" y="3935413"/>
            <a:ext cx="557212" cy="422275"/>
          </a:xfrm>
          <a:prstGeom prst="upArrowCallout">
            <a:avLst>
              <a:gd name="adj1" fmla="val 25035"/>
              <a:gd name="adj2" fmla="val 25029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1989</a:t>
            </a:r>
          </a:p>
        </p:txBody>
      </p:sp>
      <p:sp>
        <p:nvSpPr>
          <p:cNvPr id="17421" name="Up Arrow Callout 17"/>
          <p:cNvSpPr>
            <a:spLocks noChangeArrowheads="1"/>
          </p:cNvSpPr>
          <p:nvPr/>
        </p:nvSpPr>
        <p:spPr bwMode="auto">
          <a:xfrm>
            <a:off x="2956346" y="3954903"/>
            <a:ext cx="557213" cy="422275"/>
          </a:xfrm>
          <a:prstGeom prst="upArrowCallout">
            <a:avLst>
              <a:gd name="adj1" fmla="val 25059"/>
              <a:gd name="adj2" fmla="val 25065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1997</a:t>
            </a:r>
            <a:r>
              <a:rPr lang="en-US" sz="1200" dirty="0">
                <a:solidFill>
                  <a:srgbClr val="0000FF"/>
                </a:solidFill>
                <a:latin typeface="Arial" pitchFamily="34" charset="0"/>
                <a:ea typeface="ヒラギノ角ゴ Pro W3" charset="-128"/>
              </a:rPr>
              <a:t>	</a:t>
            </a:r>
          </a:p>
        </p:txBody>
      </p:sp>
      <p:sp>
        <p:nvSpPr>
          <p:cNvPr id="17422" name="Up Arrow Callout 18"/>
          <p:cNvSpPr>
            <a:spLocks noChangeArrowheads="1"/>
          </p:cNvSpPr>
          <p:nvPr/>
        </p:nvSpPr>
        <p:spPr bwMode="auto">
          <a:xfrm>
            <a:off x="4604937" y="3925888"/>
            <a:ext cx="557212" cy="422275"/>
          </a:xfrm>
          <a:prstGeom prst="upArrowCallout">
            <a:avLst>
              <a:gd name="adj1" fmla="val 19231"/>
              <a:gd name="adj2" fmla="val 25035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2006</a:t>
            </a:r>
          </a:p>
        </p:txBody>
      </p:sp>
      <p:sp>
        <p:nvSpPr>
          <p:cNvPr id="17423" name="TextBox 22"/>
          <p:cNvSpPr txBox="1">
            <a:spLocks noChangeArrowheads="1"/>
          </p:cNvSpPr>
          <p:nvPr/>
        </p:nvSpPr>
        <p:spPr bwMode="auto">
          <a:xfrm>
            <a:off x="646360" y="4057650"/>
            <a:ext cx="5572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</a:rPr>
              <a:t>1988</a:t>
            </a:r>
          </a:p>
        </p:txBody>
      </p:sp>
      <p:sp>
        <p:nvSpPr>
          <p:cNvPr id="17424" name="TextBox 23"/>
          <p:cNvSpPr txBox="1">
            <a:spLocks noChangeArrowheads="1"/>
          </p:cNvSpPr>
          <p:nvPr/>
        </p:nvSpPr>
        <p:spPr bwMode="auto">
          <a:xfrm>
            <a:off x="5340742" y="4082057"/>
            <a:ext cx="5572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</a:rPr>
              <a:t>2008</a:t>
            </a:r>
          </a:p>
        </p:txBody>
      </p:sp>
      <p:sp>
        <p:nvSpPr>
          <p:cNvPr id="17425" name="TextBox 24"/>
          <p:cNvSpPr txBox="1">
            <a:spLocks noChangeArrowheads="1"/>
          </p:cNvSpPr>
          <p:nvPr/>
        </p:nvSpPr>
        <p:spPr bwMode="auto">
          <a:xfrm>
            <a:off x="3733800" y="4075168"/>
            <a:ext cx="557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</a:rPr>
              <a:t>2001</a:t>
            </a:r>
          </a:p>
        </p:txBody>
      </p:sp>
      <p:sp>
        <p:nvSpPr>
          <p:cNvPr id="17426" name="TextBox 25"/>
          <p:cNvSpPr txBox="1">
            <a:spLocks noChangeArrowheads="1"/>
          </p:cNvSpPr>
          <p:nvPr/>
        </p:nvSpPr>
        <p:spPr bwMode="auto">
          <a:xfrm>
            <a:off x="2079531" y="4072916"/>
            <a:ext cx="5572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</a:rPr>
              <a:t>1992</a:t>
            </a:r>
          </a:p>
        </p:txBody>
      </p:sp>
      <p:sp>
        <p:nvSpPr>
          <p:cNvPr id="17427" name="Up Arrow Callout 6"/>
          <p:cNvSpPr>
            <a:spLocks noChangeArrowheads="1"/>
          </p:cNvSpPr>
          <p:nvPr/>
        </p:nvSpPr>
        <p:spPr bwMode="auto">
          <a:xfrm>
            <a:off x="6076549" y="3939060"/>
            <a:ext cx="557212" cy="422275"/>
          </a:xfrm>
          <a:prstGeom prst="upArrowCallout">
            <a:avLst>
              <a:gd name="adj1" fmla="val 25059"/>
              <a:gd name="adj2" fmla="val 25065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2009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	</a:t>
            </a:r>
          </a:p>
        </p:txBody>
      </p:sp>
      <p:sp>
        <p:nvSpPr>
          <p:cNvPr id="17428" name="Rectangle 30"/>
          <p:cNvSpPr>
            <a:spLocks noChangeArrowheads="1"/>
          </p:cNvSpPr>
          <p:nvPr/>
        </p:nvSpPr>
        <p:spPr bwMode="auto">
          <a:xfrm>
            <a:off x="217488" y="1208088"/>
            <a:ext cx="8621712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Wealth Management Services provides transactional and information services to three distinct markets: mutual funds, managed accounts and alternative investment products. These services link asset managers and their distribution partners, lowering risk, operational costs and errors.</a:t>
            </a:r>
          </a:p>
        </p:txBody>
      </p:sp>
      <p:sp>
        <p:nvSpPr>
          <p:cNvPr id="17429" name="Up Arrow Callout 6"/>
          <p:cNvSpPr>
            <a:spLocks noChangeArrowheads="1"/>
          </p:cNvSpPr>
          <p:nvPr/>
        </p:nvSpPr>
        <p:spPr bwMode="auto">
          <a:xfrm>
            <a:off x="7460306" y="3958653"/>
            <a:ext cx="557212" cy="422275"/>
          </a:xfrm>
          <a:prstGeom prst="upArrowCallout">
            <a:avLst>
              <a:gd name="adj1" fmla="val 25059"/>
              <a:gd name="adj2" fmla="val 25065"/>
              <a:gd name="adj3" fmla="val 25000"/>
              <a:gd name="adj4" fmla="val 64977"/>
            </a:avLst>
          </a:prstGeom>
          <a:solidFill>
            <a:srgbClr val="00206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marL="455613" indent="-455613"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ヒラギノ角ゴ Pro W3" charset="-128"/>
              </a:rPr>
              <a:t>2011</a:t>
            </a:r>
          </a:p>
        </p:txBody>
      </p:sp>
      <p:sp>
        <p:nvSpPr>
          <p:cNvPr id="17430" name="TextBox 25"/>
          <p:cNvSpPr txBox="1">
            <a:spLocks noChangeArrowheads="1"/>
          </p:cNvSpPr>
          <p:nvPr/>
        </p:nvSpPr>
        <p:spPr bwMode="auto">
          <a:xfrm>
            <a:off x="6747483" y="4077118"/>
            <a:ext cx="5572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17433" name="TextBox 27"/>
          <p:cNvSpPr txBox="1">
            <a:spLocks noChangeArrowheads="1"/>
          </p:cNvSpPr>
          <p:nvPr/>
        </p:nvSpPr>
        <p:spPr bwMode="auto">
          <a:xfrm>
            <a:off x="355991" y="4616449"/>
            <a:ext cx="14986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Networking is introduced  as a centralized record-keeping reconciliation service</a:t>
            </a:r>
          </a:p>
        </p:txBody>
      </p:sp>
      <p:sp>
        <p:nvSpPr>
          <p:cNvPr id="17434" name="TextBox 31"/>
          <p:cNvSpPr txBox="1">
            <a:spLocks noChangeArrowheads="1"/>
          </p:cNvSpPr>
          <p:nvPr/>
        </p:nvSpPr>
        <p:spPr bwMode="auto">
          <a:xfrm>
            <a:off x="5340741" y="4584700"/>
            <a:ext cx="1416597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Alternative Investment Products (AIP) is approved by the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U.S. SEC, to service </a:t>
            </a:r>
            <a:r>
              <a:rPr lang="en-US" sz="1000" dirty="0" smtClean="0">
                <a:latin typeface="Arial" pitchFamily="34" charset="0"/>
                <a:ea typeface="ヒラギノ角ゴ Pro W3" pitchFamily="1" charset="-128"/>
                <a:cs typeface="Arial" pitchFamily="34" charset="0"/>
              </a:rPr>
              <a:t>hedge </a:t>
            </a:r>
            <a:r>
              <a:rPr lang="en-US" sz="1000" dirty="0">
                <a:latin typeface="Arial" pitchFamily="34" charset="0"/>
                <a:ea typeface="ヒラギノ角ゴ Pro W3" pitchFamily="1" charset="-128"/>
                <a:cs typeface="Arial" pitchFamily="34" charset="0"/>
              </a:rPr>
              <a:t>funds, funds of funds, private equity, real estate investment trusts and limited </a:t>
            </a:r>
            <a:r>
              <a:rPr lang="en-US" sz="1000" dirty="0" smtClean="0">
                <a:latin typeface="Arial" pitchFamily="34" charset="0"/>
                <a:ea typeface="ヒラギノ角ゴ Pro W3" pitchFamily="1" charset="-128"/>
                <a:cs typeface="Arial" pitchFamily="34" charset="0"/>
              </a:rPr>
              <a:t>partnerships. </a:t>
            </a: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7436" name="TextBox 27"/>
          <p:cNvSpPr txBox="1">
            <a:spLocks noChangeArrowheads="1"/>
          </p:cNvSpPr>
          <p:nvPr/>
        </p:nvSpPr>
        <p:spPr bwMode="auto">
          <a:xfrm>
            <a:off x="1897856" y="4525169"/>
            <a:ext cx="1499927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Commission Settlement is established as the method for funds to transmit commission data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and to settle payments</a:t>
            </a: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“Global”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Update is created to centrally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update transferring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account rep and branch information </a:t>
            </a:r>
          </a:p>
        </p:txBody>
      </p:sp>
      <p:sp>
        <p:nvSpPr>
          <p:cNvPr id="17437" name="TextBox 26"/>
          <p:cNvSpPr txBox="1">
            <a:spLocks noChangeArrowheads="1"/>
          </p:cNvSpPr>
          <p:nvPr/>
        </p:nvSpPr>
        <p:spPr bwMode="auto">
          <a:xfrm>
            <a:off x="0" y="3116011"/>
            <a:ext cx="152876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Fund/SERV is introduced as the industry standard 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  for U.S.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funds</a:t>
            </a:r>
          </a:p>
        </p:txBody>
      </p:sp>
      <p:sp>
        <p:nvSpPr>
          <p:cNvPr id="17438" name="TextBox 28"/>
          <p:cNvSpPr txBox="1">
            <a:spLocks noChangeArrowheads="1"/>
          </p:cNvSpPr>
          <p:nvPr/>
        </p:nvSpPr>
        <p:spPr bwMode="auto">
          <a:xfrm>
            <a:off x="1198539" y="2710356"/>
            <a:ext cx="98876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Automated Customer Account Transfer  ACATS-Fund/SERV is introduced </a:t>
            </a:r>
          </a:p>
        </p:txBody>
      </p:sp>
      <p:sp>
        <p:nvSpPr>
          <p:cNvPr id="17440" name="TextBox 33"/>
          <p:cNvSpPr txBox="1">
            <a:spLocks noChangeArrowheads="1"/>
          </p:cNvSpPr>
          <p:nvPr/>
        </p:nvSpPr>
        <p:spPr bwMode="auto">
          <a:xfrm>
            <a:off x="2602910" y="2515847"/>
            <a:ext cx="275926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Transfer of Retirement Assets (TORA), Defined Contribution Clearance and Settlement (DCC&amp;S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),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introduced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for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the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U.S. retirement industry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Fund Profile Rate/Price File introduced</a:t>
            </a: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Began to address no-load market</a:t>
            </a:r>
          </a:p>
        </p:txBody>
      </p:sp>
      <p:sp>
        <p:nvSpPr>
          <p:cNvPr id="17441" name="TextBox 32"/>
          <p:cNvSpPr txBox="1">
            <a:spLocks noChangeArrowheads="1"/>
          </p:cNvSpPr>
          <p:nvPr/>
        </p:nvSpPr>
        <p:spPr bwMode="auto">
          <a:xfrm>
            <a:off x="6757339" y="1899433"/>
            <a:ext cx="131188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 smtClean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 smtClean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 smtClean="0">
              <a:solidFill>
                <a:prstClr val="black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DCV Chile joins to offer its participants access to offshore funds and its own local custody </a:t>
            </a:r>
          </a:p>
        </p:txBody>
      </p:sp>
      <p:sp>
        <p:nvSpPr>
          <p:cNvPr id="17442" name="Rectangle 30"/>
          <p:cNvSpPr>
            <a:spLocks noChangeArrowheads="1"/>
          </p:cNvSpPr>
          <p:nvPr/>
        </p:nvSpPr>
        <p:spPr bwMode="auto">
          <a:xfrm>
            <a:off x="457199" y="1266898"/>
            <a:ext cx="836991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50000"/>
              </a:spcBef>
              <a:spcAft>
                <a:spcPct val="0"/>
              </a:spcAft>
            </a:pPr>
            <a:r>
              <a:rPr lang="en-US" sz="1500" dirty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Wealth Management Services provides transactional and information services to </a:t>
            </a:r>
            <a:r>
              <a:rPr lang="en-US" sz="1500" dirty="0" smtClean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two </a:t>
            </a:r>
            <a:r>
              <a:rPr lang="en-US" sz="1500" dirty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distinct markets: </a:t>
            </a:r>
            <a:r>
              <a:rPr lang="en-US" sz="1500" dirty="0" smtClean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funds and </a:t>
            </a:r>
            <a:r>
              <a:rPr lang="en-US" sz="1500" dirty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alternative investment products. These services link asset managers and their distribution partners, </a:t>
            </a:r>
            <a:r>
              <a:rPr lang="en-US" sz="1500" dirty="0" smtClean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to reduce </a:t>
            </a:r>
            <a:r>
              <a:rPr lang="en-US" sz="1500" dirty="0">
                <a:solidFill>
                  <a:prstClr val="black"/>
                </a:solidFill>
                <a:latin typeface="Arial" pitchFamily="34" charset="0"/>
                <a:ea typeface="ヒラギノ角ゴ Pro W3" charset="-128"/>
              </a:rPr>
              <a:t>risk, operational costs and errors.</a:t>
            </a:r>
          </a:p>
        </p:txBody>
      </p:sp>
      <p:sp>
        <p:nvSpPr>
          <p:cNvPr id="17443" name="TextBox 43"/>
          <p:cNvSpPr txBox="1">
            <a:spLocks noChangeArrowheads="1"/>
          </p:cNvSpPr>
          <p:nvPr/>
        </p:nvSpPr>
        <p:spPr bwMode="auto">
          <a:xfrm>
            <a:off x="6747483" y="4540250"/>
            <a:ext cx="121701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. Omni/SERV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is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introduced to provide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support for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U.S. trend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toward 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omnibus processing, with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prstClr val="black"/>
                </a:solidFill>
                <a:latin typeface="Arial" pitchFamily="34" charset="0"/>
              </a:rPr>
              <a:t>u</a:t>
            </a:r>
            <a:r>
              <a:rPr lang="en-US" sz="1000" dirty="0" smtClean="0">
                <a:solidFill>
                  <a:prstClr val="black"/>
                </a:solidFill>
                <a:latin typeface="Arial" pitchFamily="34" charset="0"/>
              </a:rPr>
              <a:t>nderlying account identification</a:t>
            </a:r>
            <a:endParaRPr lang="en-US" sz="10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7" name="Up Arrow Callout 12"/>
          <p:cNvSpPr>
            <a:spLocks noChangeArrowheads="1"/>
          </p:cNvSpPr>
          <p:nvPr/>
        </p:nvSpPr>
        <p:spPr bwMode="auto">
          <a:xfrm rot="10800000">
            <a:off x="8074375" y="4093768"/>
            <a:ext cx="779463" cy="376238"/>
          </a:xfrm>
          <a:prstGeom prst="upArrowCallout">
            <a:avLst>
              <a:gd name="adj1" fmla="val 24949"/>
              <a:gd name="adj2" fmla="val 24943"/>
              <a:gd name="adj3" fmla="val 25000"/>
              <a:gd name="adj4" fmla="val 70410"/>
            </a:avLst>
          </a:prstGeom>
          <a:solidFill>
            <a:srgbClr val="00206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anchor="b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defTabSz="4572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100" b="1" dirty="0">
              <a:solidFill>
                <a:srgbClr val="0000FF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8017518" y="4088137"/>
            <a:ext cx="10739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1pPr>
            <a:lvl2pPr marL="742950" indent="-28575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2pPr>
            <a:lvl3pPr marL="11430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3pPr>
            <a:lvl4pPr marL="16002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4pPr>
            <a:lvl5pPr marL="2057400" indent="-228600" defTabSz="912813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Geneva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</a:rPr>
              <a:t>2012 -2013</a:t>
            </a:r>
            <a:endParaRPr lang="en-US" sz="1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8217" y="4480959"/>
            <a:ext cx="160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.Commission Settlement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expands, renamed Payment </a:t>
            </a:r>
            <a:r>
              <a:rPr lang="en-US" sz="1000" b="1" dirty="0" err="1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aXis</a:t>
            </a: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,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adding shareholder service fees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1000" b="1" dirty="0" smtClean="0">
              <a:solidFill>
                <a:prstClr val="black"/>
              </a:solidFill>
              <a:latin typeface="Arial" charset="0"/>
              <a:ea typeface="ヒラギノ角ゴ Pro W3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.Monthly, AIP processing 800,000 transactions in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700 hedge funds, 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funds of funds</a:t>
            </a:r>
            <a:endParaRPr lang="en-US" sz="1000" b="1" dirty="0">
              <a:solidFill>
                <a:prstClr val="black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4502" y="1904999"/>
            <a:ext cx="1126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b="1" dirty="0" smtClean="0"/>
          </a:p>
          <a:p>
            <a:r>
              <a:rPr lang="en-US" sz="1100" b="1" dirty="0" smtClean="0"/>
              <a:t>8,600 non-U.S.  Funds</a:t>
            </a:r>
          </a:p>
          <a:p>
            <a:r>
              <a:rPr lang="en-US" sz="1100" b="1" dirty="0" smtClean="0"/>
              <a:t>available,</a:t>
            </a:r>
            <a:endParaRPr lang="en-US" sz="1100" b="1" dirty="0"/>
          </a:p>
          <a:p>
            <a:r>
              <a:rPr lang="en-US" sz="1100" b="1" dirty="0" smtClean="0"/>
              <a:t>91 Fund Members, 76 preapproved jurisdictions, 12 currencies available in Rate/Price Profile File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070" y="152400"/>
            <a:ext cx="8803682" cy="646112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Services Timeline: U.S. and Non-U.S. Funds, including         Retirement Reporting, and Alternative Investment Products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7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750697"/>
              </p:ext>
            </p:extLst>
          </p:nvPr>
        </p:nvGraphicFramePr>
        <p:xfrm>
          <a:off x="96484" y="1238913"/>
          <a:ext cx="8654143" cy="5221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018321"/>
              </p:ext>
            </p:extLst>
          </p:nvPr>
        </p:nvGraphicFramePr>
        <p:xfrm>
          <a:off x="287146" y="843522"/>
          <a:ext cx="8666189" cy="6073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2039983"/>
              </p:ext>
            </p:extLst>
          </p:nvPr>
        </p:nvGraphicFramePr>
        <p:xfrm>
          <a:off x="-76200" y="786751"/>
          <a:ext cx="9601200" cy="5634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96484" y="239735"/>
            <a:ext cx="90475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Arial" pitchFamily="34" charset="0"/>
                <a:ea typeface="ヒラギノ角ゴ Pro W3" charset="-128"/>
                <a:cs typeface="Arial Bold" charset="0"/>
              </a:rPr>
              <a:t>U.S. Funds Assets </a:t>
            </a:r>
            <a:r>
              <a:rPr lang="en-US" sz="2800" b="1" dirty="0">
                <a:latin typeface="Arial" pitchFamily="34" charset="0"/>
                <a:ea typeface="ヒラギノ角ゴ Pro W3" charset="-128"/>
                <a:cs typeface="Arial Bold" charset="0"/>
              </a:rPr>
              <a:t>vs. Fund/SERV Volume &amp; Fees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340" y="2388488"/>
            <a:ext cx="2572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  <a:latin typeface="Arial" charset="0"/>
                <a:ea typeface="ヒラギノ角ゴ Pro W3" charset="-128"/>
              </a:rPr>
              <a:t>Assets under Management (AUM)</a:t>
            </a:r>
            <a:endParaRPr lang="en-US" sz="1000" dirty="0">
              <a:solidFill>
                <a:prstClr val="black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11" name="Rectangle 10"/>
          <p:cNvSpPr/>
          <p:nvPr/>
        </p:nvSpPr>
        <p:spPr>
          <a:xfrm flipH="1" flipV="1">
            <a:off x="532532" y="2470241"/>
            <a:ext cx="109997" cy="490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Globalization in Progress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8,600 non-U.S. funds now available from 91 Fund members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NSCC </a:t>
            </a:r>
            <a:r>
              <a:rPr lang="en-US" dirty="0" smtClean="0"/>
              <a:t>dealer and fund membership </a:t>
            </a:r>
            <a:r>
              <a:rPr lang="en-US" dirty="0"/>
              <a:t>now open to </a:t>
            </a:r>
            <a:r>
              <a:rPr lang="en-US" dirty="0" smtClean="0"/>
              <a:t>non-U.S. </a:t>
            </a:r>
            <a:r>
              <a:rPr lang="en-US" dirty="0"/>
              <a:t>regulated </a:t>
            </a:r>
            <a:r>
              <a:rPr lang="en-US" dirty="0" smtClean="0"/>
              <a:t>entities, with 76 legal jurisdictions preapproved for fund applicants</a:t>
            </a:r>
            <a:endParaRPr lang="en-US" dirty="0"/>
          </a:p>
          <a:p>
            <a:pPr lvl="0"/>
            <a:r>
              <a:rPr lang="en-US" dirty="0" smtClean="0"/>
              <a:t>Fund </a:t>
            </a:r>
            <a:r>
              <a:rPr lang="en-US" dirty="0"/>
              <a:t>Profile Service Price &amp; Rate file expanded to support 12 currency indicators</a:t>
            </a:r>
          </a:p>
          <a:p>
            <a:pPr lvl="0"/>
            <a:r>
              <a:rPr lang="en-US" dirty="0" smtClean="0"/>
              <a:t>Fund/SERV</a:t>
            </a:r>
            <a:r>
              <a:rPr lang="en-US" baseline="30000" dirty="0" smtClean="0"/>
              <a:t> </a:t>
            </a:r>
            <a:r>
              <a:rPr lang="en-US" dirty="0"/>
              <a:t>has been modified to support </a:t>
            </a:r>
            <a:r>
              <a:rPr lang="en-US" dirty="0" smtClean="0"/>
              <a:t>non-U.S. </a:t>
            </a:r>
            <a:r>
              <a:rPr lang="en-US" dirty="0"/>
              <a:t>fund trading nuances, including currency indicators and future trade/settlement dates</a:t>
            </a:r>
          </a:p>
          <a:p>
            <a:pPr lvl="0"/>
            <a:r>
              <a:rPr lang="en-US" dirty="0"/>
              <a:t>Global Funds Working Group was formed to create best practices and processing guidelines for the </a:t>
            </a:r>
            <a:r>
              <a:rPr lang="en-US" dirty="0" smtClean="0"/>
              <a:t>non-U.S. </a:t>
            </a:r>
            <a:r>
              <a:rPr lang="en-US" dirty="0"/>
              <a:t>fund </a:t>
            </a:r>
            <a:r>
              <a:rPr lang="en-US" dirty="0" smtClean="0"/>
              <a:t>industry.  Contact:  Gail Weiss at </a:t>
            </a:r>
            <a:r>
              <a:rPr lang="en-US" dirty="0" smtClean="0">
                <a:hlinkClick r:id="rId2"/>
              </a:rPr>
              <a:t>gweiss@dtcc.com</a:t>
            </a:r>
            <a:endParaRPr lang="en-US" dirty="0" smtClean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4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11711" y="-36250"/>
            <a:ext cx="8763000" cy="1143000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Appendix:  A </a:t>
            </a: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CSD’s Access to DTCC’s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Fund Services</a:t>
            </a:r>
            <a:endParaRPr lang="en-US" sz="2400" b="1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355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8333" r="62500" b="58334"/>
          <a:stretch>
            <a:fillRect/>
          </a:stretch>
        </p:blipFill>
        <p:spPr bwMode="auto">
          <a:xfrm>
            <a:off x="4038600" y="49693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6" name="Straight Arrow Connector 46"/>
          <p:cNvCxnSpPr>
            <a:cxnSpLocks noChangeShapeType="1"/>
          </p:cNvCxnSpPr>
          <p:nvPr/>
        </p:nvCxnSpPr>
        <p:spPr bwMode="auto">
          <a:xfrm>
            <a:off x="1371600" y="2254250"/>
            <a:ext cx="685800" cy="717550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Arrow Connector 47"/>
          <p:cNvCxnSpPr>
            <a:cxnSpLocks noChangeShapeType="1"/>
          </p:cNvCxnSpPr>
          <p:nvPr/>
        </p:nvCxnSpPr>
        <p:spPr bwMode="auto">
          <a:xfrm>
            <a:off x="1219200" y="3427413"/>
            <a:ext cx="762000" cy="1587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Arrow Connector 48"/>
          <p:cNvCxnSpPr>
            <a:cxnSpLocks noChangeShapeType="1"/>
          </p:cNvCxnSpPr>
          <p:nvPr/>
        </p:nvCxnSpPr>
        <p:spPr bwMode="auto">
          <a:xfrm rot="5400000" flipH="1" flipV="1">
            <a:off x="1257300" y="3924300"/>
            <a:ext cx="914400" cy="838200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Arrow Connector 49"/>
          <p:cNvCxnSpPr>
            <a:cxnSpLocks noChangeShapeType="1"/>
          </p:cNvCxnSpPr>
          <p:nvPr/>
        </p:nvCxnSpPr>
        <p:spPr bwMode="auto">
          <a:xfrm>
            <a:off x="3352800" y="3429000"/>
            <a:ext cx="457200" cy="1588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Arrow Connector 50"/>
          <p:cNvCxnSpPr>
            <a:cxnSpLocks noChangeShapeType="1"/>
          </p:cNvCxnSpPr>
          <p:nvPr/>
        </p:nvCxnSpPr>
        <p:spPr bwMode="auto">
          <a:xfrm>
            <a:off x="5486400" y="2667000"/>
            <a:ext cx="1219200" cy="1588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Arrow Connector 51"/>
          <p:cNvCxnSpPr>
            <a:cxnSpLocks noChangeShapeType="1"/>
          </p:cNvCxnSpPr>
          <p:nvPr/>
        </p:nvCxnSpPr>
        <p:spPr bwMode="auto">
          <a:xfrm>
            <a:off x="5501936" y="3354388"/>
            <a:ext cx="1143000" cy="1588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562" name="Picture 14" descr="http://www.iconarchive.com/icons/icons-land/gis-gps-map/256/Bank-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572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1828800" y="5257800"/>
            <a:ext cx="1752600" cy="60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kern="0" dirty="0">
                <a:solidFill>
                  <a:prstClr val="black"/>
                </a:solidFill>
                <a:latin typeface="Arial" charset="0"/>
                <a:ea typeface="ＭＳ Ｐゴシック"/>
                <a:cs typeface="ＭＳ Ｐゴシック"/>
              </a:rPr>
              <a:t>DCV’s Settlement Bank</a:t>
            </a:r>
          </a:p>
          <a:p>
            <a:pPr algn="ctr">
              <a:defRPr/>
            </a:pPr>
            <a:r>
              <a:rPr lang="en-US" sz="1100" b="1" kern="0" dirty="0">
                <a:solidFill>
                  <a:prstClr val="black"/>
                </a:solidFill>
                <a:latin typeface="Arial" charset="0"/>
                <a:ea typeface="ＭＳ Ｐゴシック"/>
                <a:cs typeface="ＭＳ Ｐゴシック"/>
              </a:rPr>
              <a:t>for NSCC/DTC </a:t>
            </a:r>
          </a:p>
          <a:p>
            <a:pPr algn="ctr">
              <a:defRPr/>
            </a:pPr>
            <a:r>
              <a:rPr lang="en-US" sz="1100" b="1" kern="0" dirty="0">
                <a:solidFill>
                  <a:prstClr val="black"/>
                </a:solidFill>
                <a:latin typeface="Arial" charset="0"/>
                <a:ea typeface="ＭＳ Ｐゴシック"/>
                <a:cs typeface="ＭＳ Ｐゴシック"/>
              </a:rPr>
              <a:t>In USA</a:t>
            </a:r>
          </a:p>
        </p:txBody>
      </p:sp>
      <p:sp>
        <p:nvSpPr>
          <p:cNvPr id="55" name="Pentagon 54"/>
          <p:cNvSpPr/>
          <p:nvPr/>
        </p:nvSpPr>
        <p:spPr>
          <a:xfrm rot="5400000">
            <a:off x="4114800" y="3505200"/>
            <a:ext cx="1066800" cy="1524000"/>
          </a:xfrm>
          <a:prstGeom prst="homePlate">
            <a:avLst>
              <a:gd name="adj" fmla="val 45000"/>
            </a:avLst>
          </a:prstGeom>
          <a:solidFill>
            <a:srgbClr val="4F81BD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ea typeface="ＭＳ Ｐゴシック"/>
              <a:cs typeface="ＭＳ Ｐゴシック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10000" y="3657600"/>
            <a:ext cx="16764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ea typeface="ＭＳ Ｐゴシック"/>
              <a:cs typeface="ＭＳ Ｐゴシック"/>
            </a:endParaRPr>
          </a:p>
          <a:p>
            <a:pPr algn="ctr">
              <a:defRPr/>
            </a:pP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ＭＳ Ｐゴシック"/>
                <a:cs typeface="ＭＳ Ｐゴシック"/>
              </a:rPr>
              <a:t>DTCC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ea typeface="ＭＳ Ｐゴシック"/>
              <a:cs typeface="ＭＳ Ｐゴシック"/>
            </a:endParaRPr>
          </a:p>
          <a:p>
            <a:pPr algn="ctr"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ＭＳ Ｐゴシック"/>
                <a:cs typeface="ＭＳ Ｐゴシック"/>
              </a:rPr>
              <a:t>Settlement</a:t>
            </a:r>
          </a:p>
        </p:txBody>
      </p:sp>
      <p:cxnSp>
        <p:nvCxnSpPr>
          <p:cNvPr id="23568" name="Straight Connector 58"/>
          <p:cNvCxnSpPr>
            <a:cxnSpLocks noChangeShapeType="1"/>
            <a:stCxn id="54" idx="3"/>
          </p:cNvCxnSpPr>
          <p:nvPr/>
        </p:nvCxnSpPr>
        <p:spPr bwMode="auto">
          <a:xfrm>
            <a:off x="3581400" y="5557838"/>
            <a:ext cx="1063625" cy="21138"/>
          </a:xfrm>
          <a:prstGeom prst="line">
            <a:avLst/>
          </a:prstGeom>
          <a:noFill/>
          <a:ln w="349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9" name="Straight Arrow Connector 59"/>
          <p:cNvCxnSpPr>
            <a:cxnSpLocks noChangeShapeType="1"/>
          </p:cNvCxnSpPr>
          <p:nvPr/>
        </p:nvCxnSpPr>
        <p:spPr bwMode="auto">
          <a:xfrm rot="5400000" flipH="1" flipV="1">
            <a:off x="4265613" y="5196388"/>
            <a:ext cx="762000" cy="3175"/>
          </a:xfrm>
          <a:prstGeom prst="straightConnector1">
            <a:avLst/>
          </a:prstGeom>
          <a:noFill/>
          <a:ln w="349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3570" name="Group 61"/>
          <p:cNvGrpSpPr>
            <a:grpSpLocks/>
          </p:cNvGrpSpPr>
          <p:nvPr/>
        </p:nvGrpSpPr>
        <p:grpSpPr bwMode="auto">
          <a:xfrm>
            <a:off x="152400" y="1905000"/>
            <a:ext cx="1219200" cy="1050598"/>
            <a:chOff x="228600" y="1295401"/>
            <a:chExt cx="1306286" cy="988913"/>
          </a:xfrm>
        </p:grpSpPr>
        <p:pic>
          <p:nvPicPr>
            <p:cNvPr id="23590" name="Picture 62" descr="WMS_MutualFWMS_Mutual_Funds_FundSERV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22" t="53333" r="79192" b="36667"/>
            <a:stretch>
              <a:fillRect/>
            </a:stretch>
          </p:blipFill>
          <p:spPr bwMode="auto">
            <a:xfrm>
              <a:off x="299357" y="1295401"/>
              <a:ext cx="990600" cy="8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63"/>
            <p:cNvSpPr txBox="1"/>
            <p:nvPr/>
          </p:nvSpPr>
          <p:spPr>
            <a:xfrm>
              <a:off x="228600" y="2038064"/>
              <a:ext cx="1306286" cy="246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b="1" kern="0" dirty="0" smtClean="0">
                  <a:solidFill>
                    <a:prstClr val="black"/>
                  </a:solidFill>
                  <a:latin typeface="Arial" charset="0"/>
                  <a:ea typeface="ＭＳ Ｐゴシック"/>
                  <a:cs typeface="ＭＳ Ｐゴシック"/>
                </a:rPr>
                <a:t>     Dealer</a:t>
              </a:r>
              <a:endParaRPr lang="en-US" sz="1100" b="1" kern="0" dirty="0">
                <a:solidFill>
                  <a:prstClr val="black"/>
                </a:solidFill>
                <a:latin typeface="Arial" charset="0"/>
                <a:ea typeface="ＭＳ Ｐゴシック"/>
                <a:cs typeface="ＭＳ Ｐゴシック"/>
              </a:endParaRPr>
            </a:p>
          </p:txBody>
        </p:sp>
      </p:grpSp>
      <p:pic>
        <p:nvPicPr>
          <p:cNvPr id="23571" name="Picture 2" descr="DCV (baja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00400"/>
            <a:ext cx="12588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72" name="Straight Arrow Connector 71"/>
          <p:cNvCxnSpPr>
            <a:cxnSpLocks noChangeShapeType="1"/>
          </p:cNvCxnSpPr>
          <p:nvPr/>
        </p:nvCxnSpPr>
        <p:spPr bwMode="auto">
          <a:xfrm rot="5400000">
            <a:off x="2361407" y="4114006"/>
            <a:ext cx="762000" cy="1587"/>
          </a:xfrm>
          <a:prstGeom prst="straightConnector1">
            <a:avLst/>
          </a:prstGeom>
          <a:noFill/>
          <a:ln w="317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Rectangle 72"/>
          <p:cNvSpPr/>
          <p:nvPr/>
        </p:nvSpPr>
        <p:spPr>
          <a:xfrm>
            <a:off x="3886200" y="2362200"/>
            <a:ext cx="1524000" cy="1371600"/>
          </a:xfrm>
          <a:prstGeom prst="rect">
            <a:avLst/>
          </a:prstGeom>
          <a:solidFill>
            <a:srgbClr val="7030A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886200" y="2743200"/>
            <a:ext cx="16002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kern="0" dirty="0">
                <a:solidFill>
                  <a:sysClr val="window" lastClr="FFFFFF"/>
                </a:solidFill>
                <a:latin typeface="Arial Narrow" pitchFamily="34" charset="0"/>
                <a:ea typeface="ＭＳ Ｐゴシック"/>
                <a:cs typeface="ＭＳ Ｐゴシック"/>
              </a:rPr>
              <a:t>DTCC Fund/SERV</a:t>
            </a:r>
          </a:p>
        </p:txBody>
      </p:sp>
      <p:pic>
        <p:nvPicPr>
          <p:cNvPr id="23583" name="Picture 41" descr="WMS_MutualFWMS_Mutual_Funds_FundSER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53333" r="79192" b="36667"/>
          <a:stretch>
            <a:fillRect/>
          </a:stretch>
        </p:blipFill>
        <p:spPr bwMode="auto">
          <a:xfrm>
            <a:off x="219075" y="3016250"/>
            <a:ext cx="9239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152400" y="3852863"/>
            <a:ext cx="121920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100" b="1" kern="0" dirty="0">
                <a:solidFill>
                  <a:prstClr val="black"/>
                </a:solidFill>
                <a:latin typeface="Arial" charset="0"/>
                <a:ea typeface="ＭＳ Ｐゴシック"/>
                <a:cs typeface="ＭＳ Ｐゴシック"/>
              </a:rPr>
              <a:t>Pension Fund</a:t>
            </a:r>
          </a:p>
        </p:txBody>
      </p:sp>
      <p:grpSp>
        <p:nvGrpSpPr>
          <p:cNvPr id="23585" name="Group 61"/>
          <p:cNvGrpSpPr>
            <a:grpSpLocks/>
          </p:cNvGrpSpPr>
          <p:nvPr/>
        </p:nvGrpSpPr>
        <p:grpSpPr bwMode="auto">
          <a:xfrm>
            <a:off x="152400" y="4343400"/>
            <a:ext cx="1219200" cy="1050925"/>
            <a:chOff x="228600" y="1295401"/>
            <a:chExt cx="1306286" cy="989221"/>
          </a:xfrm>
        </p:grpSpPr>
        <p:pic>
          <p:nvPicPr>
            <p:cNvPr id="23588" name="Picture 67" descr="WMS_MutualFWMS_Mutual_Funds_FundSERV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22" t="53333" r="79192" b="36667"/>
            <a:stretch>
              <a:fillRect/>
            </a:stretch>
          </p:blipFill>
          <p:spPr bwMode="auto">
            <a:xfrm>
              <a:off x="299357" y="1295401"/>
              <a:ext cx="990600" cy="8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TextBox 75"/>
            <p:cNvSpPr txBox="1"/>
            <p:nvPr/>
          </p:nvSpPr>
          <p:spPr>
            <a:xfrm>
              <a:off x="228600" y="2038064"/>
              <a:ext cx="1306286" cy="246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b="1" kern="0" dirty="0">
                  <a:solidFill>
                    <a:prstClr val="black"/>
                  </a:solidFill>
                  <a:latin typeface="Arial" charset="0"/>
                  <a:ea typeface="ＭＳ Ｐゴシック"/>
                  <a:cs typeface="ＭＳ Ｐゴシック"/>
                </a:rPr>
                <a:t>Pension Fund</a:t>
              </a:r>
            </a:p>
          </p:txBody>
        </p:sp>
      </p:grpSp>
      <p:sp>
        <p:nvSpPr>
          <p:cNvPr id="23586" name="TextBox 44"/>
          <p:cNvSpPr txBox="1">
            <a:spLocks noChangeArrowheads="1"/>
          </p:cNvSpPr>
          <p:nvPr/>
        </p:nvSpPr>
        <p:spPr bwMode="auto">
          <a:xfrm>
            <a:off x="6781800" y="2438400"/>
            <a:ext cx="1447800" cy="36933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800" b="1" dirty="0" smtClean="0">
                <a:solidFill>
                  <a:prstClr val="black"/>
                </a:solidFill>
              </a:rPr>
              <a:t>U.S. </a:t>
            </a:r>
            <a:r>
              <a:rPr lang="en-US" sz="1800" b="1" dirty="0">
                <a:solidFill>
                  <a:prstClr val="black"/>
                </a:solidFill>
              </a:rPr>
              <a:t>Funds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05600" y="3124200"/>
            <a:ext cx="1676400" cy="36933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rgbClr val="FFFFFF"/>
                </a:solidFill>
                <a:ea typeface="ヒラギノ角ゴ Pro W3" pitchFamily="1" charset="-128"/>
              </a:rPr>
              <a:t>Non-U.S. Funds</a:t>
            </a:r>
            <a:endParaRPr lang="en-US" b="1" dirty="0">
              <a:solidFill>
                <a:srgbClr val="FFFFFF"/>
              </a:solidFill>
              <a:ea typeface="ヒラギノ角ゴ Pro W3" pitchFamily="1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6312" y="5902873"/>
            <a:ext cx="7820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prstClr val="black"/>
                </a:solidFill>
              </a:rPr>
              <a:t>(Transactions involving currencies other than USD are </a:t>
            </a:r>
          </a:p>
          <a:p>
            <a:r>
              <a:rPr lang="en-US" sz="1200" b="1" dirty="0" smtClean="0">
                <a:solidFill>
                  <a:prstClr val="black"/>
                </a:solidFill>
              </a:rPr>
              <a:t>fully accounted for --but settle outside DTCC)</a:t>
            </a:r>
            <a:endParaRPr 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cs typeface="Arial" charset="0"/>
              </a:rPr>
              <a:t>Fund/SERV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Subscriptions/Redemptions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(order </a:t>
            </a:r>
            <a:r>
              <a:rPr lang="en-US" sz="1600" dirty="0" smtClean="0">
                <a:solidFill>
                  <a:schemeClr val="tx1"/>
                </a:solidFill>
                <a:cs typeface="Arial" charset="0"/>
              </a:rPr>
              <a:t>input, confirmation, settlement, registration)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57200" y="2209800"/>
            <a:ext cx="838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3" name="Text Box 52"/>
          <p:cNvSpPr txBox="1">
            <a:spLocks noChangeArrowheads="1"/>
          </p:cNvSpPr>
          <p:nvPr/>
        </p:nvSpPr>
        <p:spPr bwMode="auto">
          <a:xfrm>
            <a:off x="7620000" y="3276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2054" name="Text Box 53"/>
          <p:cNvSpPr txBox="1">
            <a:spLocks noChangeArrowheads="1"/>
          </p:cNvSpPr>
          <p:nvPr/>
        </p:nvSpPr>
        <p:spPr bwMode="auto">
          <a:xfrm>
            <a:off x="7543800" y="31242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grpSp>
        <p:nvGrpSpPr>
          <p:cNvPr id="2055" name="Group 185"/>
          <p:cNvGrpSpPr>
            <a:grpSpLocks/>
          </p:cNvGrpSpPr>
          <p:nvPr/>
        </p:nvGrpSpPr>
        <p:grpSpPr bwMode="auto">
          <a:xfrm>
            <a:off x="778669" y="1951038"/>
            <a:ext cx="7620000" cy="3657600"/>
            <a:chOff x="480" y="1200"/>
            <a:chExt cx="4800" cy="2304"/>
          </a:xfrm>
        </p:grpSpPr>
        <p:grpSp>
          <p:nvGrpSpPr>
            <p:cNvPr id="2056" name="Group 133"/>
            <p:cNvGrpSpPr>
              <a:grpSpLocks/>
            </p:cNvGrpSpPr>
            <p:nvPr/>
          </p:nvGrpSpPr>
          <p:grpSpPr bwMode="auto">
            <a:xfrm>
              <a:off x="3429" y="2688"/>
              <a:ext cx="960" cy="173"/>
              <a:chOff x="1200" y="1728"/>
              <a:chExt cx="960" cy="173"/>
            </a:xfrm>
          </p:grpSpPr>
          <p:sp>
            <p:nvSpPr>
              <p:cNvPr id="2101" name="Line 134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02" name="Text Box 135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Registration</a:t>
                </a:r>
              </a:p>
            </p:txBody>
          </p:sp>
        </p:grpSp>
        <p:sp>
          <p:nvSpPr>
            <p:cNvPr id="2057" name="AutoShape 34"/>
            <p:cNvSpPr>
              <a:spLocks noChangeArrowheads="1"/>
            </p:cNvSpPr>
            <p:nvPr/>
          </p:nvSpPr>
          <p:spPr bwMode="auto">
            <a:xfrm>
              <a:off x="2325" y="1200"/>
              <a:ext cx="1131" cy="2304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8" name="AutoShape 67"/>
            <p:cNvSpPr>
              <a:spLocks noChangeArrowheads="1"/>
            </p:cNvSpPr>
            <p:nvPr/>
          </p:nvSpPr>
          <p:spPr bwMode="auto">
            <a:xfrm>
              <a:off x="480" y="1200"/>
              <a:ext cx="891" cy="2304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800" dirty="0" smtClean="0"/>
                <a:t>Fund</a:t>
              </a:r>
              <a:endParaRPr lang="en-US" sz="2800" dirty="0"/>
            </a:p>
          </p:txBody>
        </p:sp>
        <p:grpSp>
          <p:nvGrpSpPr>
            <p:cNvPr id="2059" name="Group 80"/>
            <p:cNvGrpSpPr>
              <a:grpSpLocks/>
            </p:cNvGrpSpPr>
            <p:nvPr/>
          </p:nvGrpSpPr>
          <p:grpSpPr bwMode="auto">
            <a:xfrm>
              <a:off x="4389" y="1200"/>
              <a:ext cx="891" cy="2304"/>
              <a:chOff x="384" y="1536"/>
              <a:chExt cx="864" cy="2160"/>
            </a:xfrm>
          </p:grpSpPr>
          <p:sp>
            <p:nvSpPr>
              <p:cNvPr id="2100" name="AutoShape 81"/>
              <p:cNvSpPr>
                <a:spLocks noChangeArrowheads="1"/>
              </p:cNvSpPr>
              <p:nvPr/>
            </p:nvSpPr>
            <p:spPr bwMode="auto">
              <a:xfrm>
                <a:off x="384" y="1536"/>
                <a:ext cx="864" cy="216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aphicFrame>
            <p:nvGraphicFramePr>
              <p:cNvPr id="2050" name="Object 82"/>
              <p:cNvGraphicFramePr>
                <a:graphicFrameLocks noChangeAspect="1"/>
              </p:cNvGraphicFramePr>
              <p:nvPr/>
            </p:nvGraphicFramePr>
            <p:xfrm>
              <a:off x="480" y="1968"/>
              <a:ext cx="672" cy="1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60" name="Bitmap Image" r:id="rId3" imgW="704948" imgH="1324160" progId="PBrush">
                      <p:embed/>
                    </p:oleObj>
                  </mc:Choice>
                  <mc:Fallback>
                    <p:oleObj name="Bitmap Image" r:id="rId3" imgW="704948" imgH="1324160" progId="PBrush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968"/>
                            <a:ext cx="672" cy="12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060" name="Group 88"/>
            <p:cNvGrpSpPr>
              <a:grpSpLocks/>
            </p:cNvGrpSpPr>
            <p:nvPr/>
          </p:nvGrpSpPr>
          <p:grpSpPr bwMode="auto">
            <a:xfrm>
              <a:off x="1413" y="1488"/>
              <a:ext cx="816" cy="291"/>
              <a:chOff x="1296" y="1488"/>
              <a:chExt cx="816" cy="291"/>
            </a:xfrm>
          </p:grpSpPr>
          <p:sp>
            <p:nvSpPr>
              <p:cNvPr id="2098" name="Line 84"/>
              <p:cNvSpPr>
                <a:spLocks noChangeShapeType="1"/>
              </p:cNvSpPr>
              <p:nvPr/>
            </p:nvSpPr>
            <p:spPr bwMode="auto">
              <a:xfrm flipH="1">
                <a:off x="1296" y="163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9" name="Text Box 87"/>
              <p:cNvSpPr txBox="1">
                <a:spLocks noChangeArrowheads="1"/>
              </p:cNvSpPr>
              <p:nvPr/>
            </p:nvSpPr>
            <p:spPr bwMode="auto">
              <a:xfrm>
                <a:off x="1392" y="1488"/>
                <a:ext cx="624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 smtClean="0"/>
                  <a:t>Subscribe  Redeem                  </a:t>
                </a:r>
              </a:p>
            </p:txBody>
          </p:sp>
        </p:grpSp>
        <p:grpSp>
          <p:nvGrpSpPr>
            <p:cNvPr id="2061" name="Group 90"/>
            <p:cNvGrpSpPr>
              <a:grpSpLocks/>
            </p:cNvGrpSpPr>
            <p:nvPr/>
          </p:nvGrpSpPr>
          <p:grpSpPr bwMode="auto">
            <a:xfrm>
              <a:off x="3525" y="1548"/>
              <a:ext cx="816" cy="174"/>
              <a:chOff x="1296" y="1540"/>
              <a:chExt cx="816" cy="148"/>
            </a:xfrm>
          </p:grpSpPr>
          <p:sp>
            <p:nvSpPr>
              <p:cNvPr id="2096" name="Line 91"/>
              <p:cNvSpPr>
                <a:spLocks noChangeShapeType="1"/>
              </p:cNvSpPr>
              <p:nvPr/>
            </p:nvSpPr>
            <p:spPr bwMode="auto">
              <a:xfrm flipH="1">
                <a:off x="1296" y="1568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7" name="Text Box 92"/>
              <p:cNvSpPr txBox="1">
                <a:spLocks noChangeArrowheads="1"/>
              </p:cNvSpPr>
              <p:nvPr/>
            </p:nvSpPr>
            <p:spPr bwMode="auto">
              <a:xfrm>
                <a:off x="1392" y="1540"/>
                <a:ext cx="62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sz="1200" dirty="0" smtClean="0"/>
                  <a:t>Redeem</a:t>
                </a:r>
                <a:endParaRPr lang="en-US" sz="1200" dirty="0"/>
              </a:p>
            </p:txBody>
          </p:sp>
        </p:grpSp>
        <p:grpSp>
          <p:nvGrpSpPr>
            <p:cNvPr id="2062" name="Group 111"/>
            <p:cNvGrpSpPr>
              <a:grpSpLocks/>
            </p:cNvGrpSpPr>
            <p:nvPr/>
          </p:nvGrpSpPr>
          <p:grpSpPr bwMode="auto">
            <a:xfrm>
              <a:off x="1317" y="1728"/>
              <a:ext cx="960" cy="173"/>
              <a:chOff x="1200" y="1728"/>
              <a:chExt cx="960" cy="173"/>
            </a:xfrm>
          </p:grpSpPr>
          <p:sp>
            <p:nvSpPr>
              <p:cNvPr id="2094" name="Line 94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5" name="Text Box 95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Confirmation</a:t>
                </a:r>
              </a:p>
            </p:txBody>
          </p:sp>
        </p:grpSp>
        <p:grpSp>
          <p:nvGrpSpPr>
            <p:cNvPr id="2063" name="Group 105"/>
            <p:cNvGrpSpPr>
              <a:grpSpLocks/>
            </p:cNvGrpSpPr>
            <p:nvPr/>
          </p:nvGrpSpPr>
          <p:grpSpPr bwMode="auto">
            <a:xfrm>
              <a:off x="1413" y="1968"/>
              <a:ext cx="816" cy="173"/>
              <a:chOff x="1296" y="1488"/>
              <a:chExt cx="816" cy="173"/>
            </a:xfrm>
          </p:grpSpPr>
          <p:sp>
            <p:nvSpPr>
              <p:cNvPr id="2092" name="Line 106"/>
              <p:cNvSpPr>
                <a:spLocks noChangeShapeType="1"/>
              </p:cNvSpPr>
              <p:nvPr/>
            </p:nvSpPr>
            <p:spPr bwMode="auto">
              <a:xfrm flipH="1">
                <a:off x="1296" y="163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3" name="Text Box 107"/>
              <p:cNvSpPr txBox="1">
                <a:spLocks noChangeArrowheads="1"/>
              </p:cNvSpPr>
              <p:nvPr/>
            </p:nvSpPr>
            <p:spPr bwMode="auto">
              <a:xfrm>
                <a:off x="1392" y="148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Correction</a:t>
                </a:r>
              </a:p>
            </p:txBody>
          </p:sp>
        </p:grpSp>
        <p:grpSp>
          <p:nvGrpSpPr>
            <p:cNvPr id="2064" name="Group 108"/>
            <p:cNvGrpSpPr>
              <a:grpSpLocks/>
            </p:cNvGrpSpPr>
            <p:nvPr/>
          </p:nvGrpSpPr>
          <p:grpSpPr bwMode="auto">
            <a:xfrm>
              <a:off x="3525" y="1968"/>
              <a:ext cx="816" cy="173"/>
              <a:chOff x="1296" y="1488"/>
              <a:chExt cx="816" cy="173"/>
            </a:xfrm>
          </p:grpSpPr>
          <p:sp>
            <p:nvSpPr>
              <p:cNvPr id="2090" name="Line 109"/>
              <p:cNvSpPr>
                <a:spLocks noChangeShapeType="1"/>
              </p:cNvSpPr>
              <p:nvPr/>
            </p:nvSpPr>
            <p:spPr bwMode="auto">
              <a:xfrm flipH="1">
                <a:off x="1296" y="163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1" name="Text Box 110"/>
              <p:cNvSpPr txBox="1">
                <a:spLocks noChangeArrowheads="1"/>
              </p:cNvSpPr>
              <p:nvPr/>
            </p:nvSpPr>
            <p:spPr bwMode="auto">
              <a:xfrm>
                <a:off x="1392" y="1488"/>
                <a:ext cx="6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Correction</a:t>
                </a:r>
              </a:p>
            </p:txBody>
          </p:sp>
        </p:grpSp>
        <p:grpSp>
          <p:nvGrpSpPr>
            <p:cNvPr id="2065" name="Group 112"/>
            <p:cNvGrpSpPr>
              <a:grpSpLocks/>
            </p:cNvGrpSpPr>
            <p:nvPr/>
          </p:nvGrpSpPr>
          <p:grpSpPr bwMode="auto">
            <a:xfrm>
              <a:off x="3458" y="1852"/>
              <a:ext cx="933" cy="174"/>
              <a:chOff x="1229" y="1852"/>
              <a:chExt cx="933" cy="174"/>
            </a:xfrm>
          </p:grpSpPr>
          <p:sp>
            <p:nvSpPr>
              <p:cNvPr id="2088" name="Line 113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9" name="Text Box 114"/>
              <p:cNvSpPr txBox="1">
                <a:spLocks noChangeArrowheads="1"/>
              </p:cNvSpPr>
              <p:nvPr/>
            </p:nvSpPr>
            <p:spPr bwMode="auto">
              <a:xfrm>
                <a:off x="1229" y="1852"/>
                <a:ext cx="933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en-US" sz="1200" dirty="0"/>
              </a:p>
            </p:txBody>
          </p:sp>
        </p:grpSp>
        <p:grpSp>
          <p:nvGrpSpPr>
            <p:cNvPr id="2066" name="Group 118"/>
            <p:cNvGrpSpPr>
              <a:grpSpLocks/>
            </p:cNvGrpSpPr>
            <p:nvPr/>
          </p:nvGrpSpPr>
          <p:grpSpPr bwMode="auto">
            <a:xfrm>
              <a:off x="1317" y="2208"/>
              <a:ext cx="960" cy="173"/>
              <a:chOff x="1200" y="1728"/>
              <a:chExt cx="960" cy="173"/>
            </a:xfrm>
          </p:grpSpPr>
          <p:sp>
            <p:nvSpPr>
              <p:cNvPr id="2086" name="Line 119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7" name="Text Box 120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US" sz="1200" dirty="0"/>
                  <a:t>Settlement Detail</a:t>
                </a:r>
              </a:p>
            </p:txBody>
          </p:sp>
        </p:grpSp>
        <p:grpSp>
          <p:nvGrpSpPr>
            <p:cNvPr id="2067" name="Group 121"/>
            <p:cNvGrpSpPr>
              <a:grpSpLocks/>
            </p:cNvGrpSpPr>
            <p:nvPr/>
          </p:nvGrpSpPr>
          <p:grpSpPr bwMode="auto">
            <a:xfrm>
              <a:off x="3429" y="2208"/>
              <a:ext cx="960" cy="173"/>
              <a:chOff x="1200" y="1728"/>
              <a:chExt cx="960" cy="173"/>
            </a:xfrm>
          </p:grpSpPr>
          <p:sp>
            <p:nvSpPr>
              <p:cNvPr id="2084" name="Line 122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5" name="Text Box 123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US" sz="1200" dirty="0"/>
                  <a:t>Settlement Detail</a:t>
                </a:r>
              </a:p>
            </p:txBody>
          </p:sp>
        </p:grpSp>
        <p:grpSp>
          <p:nvGrpSpPr>
            <p:cNvPr id="2068" name="Group 160"/>
            <p:cNvGrpSpPr>
              <a:grpSpLocks/>
            </p:cNvGrpSpPr>
            <p:nvPr/>
          </p:nvGrpSpPr>
          <p:grpSpPr bwMode="auto">
            <a:xfrm>
              <a:off x="1317" y="2448"/>
              <a:ext cx="960" cy="288"/>
              <a:chOff x="1200" y="2448"/>
              <a:chExt cx="960" cy="288"/>
            </a:xfrm>
          </p:grpSpPr>
          <p:sp>
            <p:nvSpPr>
              <p:cNvPr id="2082" name="Line 125"/>
              <p:cNvSpPr>
                <a:spLocks noChangeShapeType="1"/>
              </p:cNvSpPr>
              <p:nvPr/>
            </p:nvSpPr>
            <p:spPr bwMode="auto">
              <a:xfrm flipH="1">
                <a:off x="1296" y="259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3" name="Text Box 126"/>
              <p:cNvSpPr txBox="1">
                <a:spLocks noChangeArrowheads="1"/>
              </p:cNvSpPr>
              <p:nvPr/>
            </p:nvSpPr>
            <p:spPr bwMode="auto">
              <a:xfrm>
                <a:off x="1200" y="2448"/>
                <a:ext cx="9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Settlement Summary</a:t>
                </a:r>
              </a:p>
            </p:txBody>
          </p:sp>
        </p:grpSp>
        <p:grpSp>
          <p:nvGrpSpPr>
            <p:cNvPr id="2069" name="Group 127"/>
            <p:cNvGrpSpPr>
              <a:grpSpLocks/>
            </p:cNvGrpSpPr>
            <p:nvPr/>
          </p:nvGrpSpPr>
          <p:grpSpPr bwMode="auto">
            <a:xfrm>
              <a:off x="3429" y="2448"/>
              <a:ext cx="960" cy="288"/>
              <a:chOff x="1200" y="1728"/>
              <a:chExt cx="960" cy="288"/>
            </a:xfrm>
          </p:grpSpPr>
          <p:sp>
            <p:nvSpPr>
              <p:cNvPr id="2080" name="Line 128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1" name="Text Box 129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Settlement Summary</a:t>
                </a:r>
              </a:p>
            </p:txBody>
          </p:sp>
        </p:grpSp>
        <p:grpSp>
          <p:nvGrpSpPr>
            <p:cNvPr id="2070" name="Group 130"/>
            <p:cNvGrpSpPr>
              <a:grpSpLocks/>
            </p:cNvGrpSpPr>
            <p:nvPr/>
          </p:nvGrpSpPr>
          <p:grpSpPr bwMode="auto">
            <a:xfrm>
              <a:off x="1317" y="2688"/>
              <a:ext cx="960" cy="173"/>
              <a:chOff x="1200" y="1728"/>
              <a:chExt cx="960" cy="173"/>
            </a:xfrm>
          </p:grpSpPr>
          <p:sp>
            <p:nvSpPr>
              <p:cNvPr id="2078" name="Line 131"/>
              <p:cNvSpPr>
                <a:spLocks noChangeShapeType="1"/>
              </p:cNvSpPr>
              <p:nvPr/>
            </p:nvSpPr>
            <p:spPr bwMode="auto">
              <a:xfrm flipH="1">
                <a:off x="1296" y="18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79" name="Text Box 132"/>
              <p:cNvSpPr txBox="1">
                <a:spLocks noChangeArrowheads="1"/>
              </p:cNvSpPr>
              <p:nvPr/>
            </p:nvSpPr>
            <p:spPr bwMode="auto">
              <a:xfrm>
                <a:off x="1200" y="1728"/>
                <a:ext cx="9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Registration</a:t>
                </a:r>
              </a:p>
            </p:txBody>
          </p:sp>
        </p:grpSp>
        <p:sp>
          <p:nvSpPr>
            <p:cNvPr id="2071" name="Text Box 150"/>
            <p:cNvSpPr txBox="1">
              <a:spLocks noChangeArrowheads="1"/>
            </p:cNvSpPr>
            <p:nvPr/>
          </p:nvSpPr>
          <p:spPr bwMode="auto">
            <a:xfrm>
              <a:off x="2448" y="2064"/>
              <a:ext cx="102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/>
                <a:t>Fund/SERV®	</a:t>
              </a:r>
            </a:p>
          </p:txBody>
        </p:sp>
        <p:grpSp>
          <p:nvGrpSpPr>
            <p:cNvPr id="2072" name="Group 182"/>
            <p:cNvGrpSpPr>
              <a:grpSpLocks/>
            </p:cNvGrpSpPr>
            <p:nvPr/>
          </p:nvGrpSpPr>
          <p:grpSpPr bwMode="auto">
            <a:xfrm>
              <a:off x="1344" y="2928"/>
              <a:ext cx="1008" cy="288"/>
              <a:chOff x="1344" y="2928"/>
              <a:chExt cx="1008" cy="288"/>
            </a:xfrm>
          </p:grpSpPr>
          <p:sp>
            <p:nvSpPr>
              <p:cNvPr id="2076" name="Line 165"/>
              <p:cNvSpPr>
                <a:spLocks noChangeShapeType="1"/>
              </p:cNvSpPr>
              <p:nvPr/>
            </p:nvSpPr>
            <p:spPr bwMode="auto">
              <a:xfrm flipH="1">
                <a:off x="1413" y="30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77" name="Text Box 166"/>
              <p:cNvSpPr txBox="1">
                <a:spLocks noChangeArrowheads="1"/>
              </p:cNvSpPr>
              <p:nvPr/>
            </p:nvSpPr>
            <p:spPr bwMode="auto">
              <a:xfrm>
                <a:off x="1344" y="2928"/>
                <a:ext cx="10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Registration  Acknowledgement</a:t>
                </a:r>
              </a:p>
            </p:txBody>
          </p:sp>
        </p:grpSp>
        <p:grpSp>
          <p:nvGrpSpPr>
            <p:cNvPr id="2073" name="Group 181"/>
            <p:cNvGrpSpPr>
              <a:grpSpLocks/>
            </p:cNvGrpSpPr>
            <p:nvPr/>
          </p:nvGrpSpPr>
          <p:grpSpPr bwMode="auto">
            <a:xfrm>
              <a:off x="3456" y="2928"/>
              <a:ext cx="1008" cy="288"/>
              <a:chOff x="3456" y="2928"/>
              <a:chExt cx="1008" cy="288"/>
            </a:xfrm>
          </p:grpSpPr>
          <p:sp>
            <p:nvSpPr>
              <p:cNvPr id="2074" name="Line 175"/>
              <p:cNvSpPr>
                <a:spLocks noChangeShapeType="1"/>
              </p:cNvSpPr>
              <p:nvPr/>
            </p:nvSpPr>
            <p:spPr bwMode="auto">
              <a:xfrm flipH="1">
                <a:off x="3525" y="3072"/>
                <a:ext cx="8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75" name="Text Box 176"/>
              <p:cNvSpPr txBox="1">
                <a:spLocks noChangeArrowheads="1"/>
              </p:cNvSpPr>
              <p:nvPr/>
            </p:nvSpPr>
            <p:spPr bwMode="auto">
              <a:xfrm>
                <a:off x="3456" y="2928"/>
                <a:ext cx="10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dirty="0"/>
                  <a:t>Registration  Acknowledgement</a:t>
                </a:r>
              </a:p>
            </p:txBody>
          </p:sp>
        </p:grpSp>
      </p:grpSp>
      <p:sp>
        <p:nvSpPr>
          <p:cNvPr id="4" name="Rectangle 3"/>
          <p:cNvSpPr/>
          <p:nvPr/>
        </p:nvSpPr>
        <p:spPr>
          <a:xfrm>
            <a:off x="4953000" y="2789238"/>
            <a:ext cx="24351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sz="1200" dirty="0">
                <a:solidFill>
                  <a:prstClr val="black"/>
                </a:solidFill>
              </a:rPr>
              <a:t>Confirmation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80543" y="2312637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   Subscribe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9710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TCC new template_06">
  <a:themeElements>
    <a:clrScheme name="Custom 11">
      <a:dk1>
        <a:sysClr val="windowText" lastClr="000000"/>
      </a:dk1>
      <a:lt1>
        <a:srgbClr val="FFFFFF"/>
      </a:lt1>
      <a:dk2>
        <a:srgbClr val="000000"/>
      </a:dk2>
      <a:lt2>
        <a:srgbClr val="FFFFFE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TCC_Branded_Templates-Powerpoint_Template-Investment_Product_Services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2">
    <a:dk1>
      <a:sysClr val="windowText" lastClr="000000"/>
    </a:dk1>
    <a:lt1>
      <a:sysClr val="window" lastClr="FFFFFF"/>
    </a:lt1>
    <a:dk2>
      <a:srgbClr val="000000"/>
    </a:dk2>
    <a:lt2>
      <a:srgbClr val="FFFFFE"/>
    </a:lt2>
    <a:accent1>
      <a:srgbClr val="FCCF18"/>
    </a:accent1>
    <a:accent2>
      <a:srgbClr val="54A939"/>
    </a:accent2>
    <a:accent3>
      <a:srgbClr val="E16E22"/>
    </a:accent3>
    <a:accent4>
      <a:srgbClr val="007CB7"/>
    </a:accent4>
    <a:accent5>
      <a:srgbClr val="4B4F50"/>
    </a:accent5>
    <a:accent6>
      <a:srgbClr val="0B0D11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2">
    <a:dk1>
      <a:sysClr val="windowText" lastClr="000000"/>
    </a:dk1>
    <a:lt1>
      <a:sysClr val="window" lastClr="FFFFFF"/>
    </a:lt1>
    <a:dk2>
      <a:srgbClr val="000000"/>
    </a:dk2>
    <a:lt2>
      <a:srgbClr val="FFFFFE"/>
    </a:lt2>
    <a:accent1>
      <a:srgbClr val="FCCF18"/>
    </a:accent1>
    <a:accent2>
      <a:srgbClr val="54A939"/>
    </a:accent2>
    <a:accent3>
      <a:srgbClr val="E16E22"/>
    </a:accent3>
    <a:accent4>
      <a:srgbClr val="007CB7"/>
    </a:accent4>
    <a:accent5>
      <a:srgbClr val="4B4F50"/>
    </a:accent5>
    <a:accent6>
      <a:srgbClr val="0B0D11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1222</Words>
  <Application>Microsoft Office PowerPoint</Application>
  <PresentationFormat>On-screen Show (4:3)</PresentationFormat>
  <Paragraphs>301</Paragraphs>
  <Slides>15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1_DTCC new template_06</vt:lpstr>
      <vt:lpstr>DTCC_Branded_Templates-Powerpoint_Template-Investment_Product_Services</vt:lpstr>
      <vt:lpstr>Bitmap Image</vt:lpstr>
      <vt:lpstr>Investment Fund Services U.S. and Non-U.S. Funds Alternative Investment Products                                                                                                                                   Mary Ann Callahan                                                                                                                                                        CSD 12 - Stream B                                                                                                        Investment Fund Services                                                                                                                                                                        </vt:lpstr>
      <vt:lpstr>  Fund Services at DTCC</vt:lpstr>
      <vt:lpstr>Fund/SERV</vt:lpstr>
      <vt:lpstr>Services leading to Central Net Money Settlement </vt:lpstr>
      <vt:lpstr>Services Timeline: U.S. and Non-U.S. Funds, including         Retirement Reporting, and Alternative Investment Products</vt:lpstr>
      <vt:lpstr>PowerPoint Presentation</vt:lpstr>
      <vt:lpstr>Globalization in Progress</vt:lpstr>
      <vt:lpstr> Appendix:  A CSD’s Access to DTCC’s Fund Services</vt:lpstr>
      <vt:lpstr>Fund/SERV Subscriptions/Redemptions (order input, confirmation, settlement, registration) </vt:lpstr>
      <vt:lpstr>PowerPoint Presentation</vt:lpstr>
      <vt:lpstr>PowerPoint Presentation</vt:lpstr>
      <vt:lpstr>Networking (updates, balances client records between broker and fund) </vt:lpstr>
      <vt:lpstr>Networking</vt:lpstr>
      <vt:lpstr>DTCC Payment aXis (formerly Commission Settlement)</vt:lpstr>
      <vt:lpstr>DTCC Payment aXis</vt:lpstr>
    </vt:vector>
  </TitlesOfParts>
  <Company>DTCC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Callahan, Mary Ann A.</dc:creator>
  <cp:lastModifiedBy>Callahan, Mary Ann A.</cp:lastModifiedBy>
  <cp:revision>49</cp:revision>
  <cp:lastPrinted>2013-05-14T17:07:46Z</cp:lastPrinted>
  <dcterms:created xsi:type="dcterms:W3CDTF">2012-06-21T00:51:12Z</dcterms:created>
  <dcterms:modified xsi:type="dcterms:W3CDTF">2013-05-15T02:00:12Z</dcterms:modified>
</cp:coreProperties>
</file>