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327" r:id="rId3"/>
    <p:sldId id="330" r:id="rId4"/>
    <p:sldId id="351" r:id="rId5"/>
    <p:sldId id="332" r:id="rId6"/>
    <p:sldId id="333" r:id="rId7"/>
    <p:sldId id="334" r:id="rId8"/>
    <p:sldId id="336" r:id="rId9"/>
    <p:sldId id="340" r:id="rId10"/>
    <p:sldId id="338" r:id="rId11"/>
    <p:sldId id="352" r:id="rId12"/>
    <p:sldId id="341" r:id="rId13"/>
    <p:sldId id="350" r:id="rId14"/>
    <p:sldId id="342" r:id="rId15"/>
    <p:sldId id="349" r:id="rId16"/>
    <p:sldId id="281" r:id="rId17"/>
  </p:sldIdLst>
  <p:sldSz cx="9144000" cy="6858000" type="screen4x3"/>
  <p:notesSz cx="6724650" cy="97742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2A14"/>
    <a:srgbClr val="298FE3"/>
    <a:srgbClr val="3076DC"/>
    <a:srgbClr val="BCD1F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밝은 스타일 3 - 강조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8963" autoAdjust="0"/>
  </p:normalViewPr>
  <p:slideViewPr>
    <p:cSldViewPr>
      <p:cViewPr varScale="1">
        <p:scale>
          <a:sx n="111" d="100"/>
          <a:sy n="111" d="100"/>
        </p:scale>
        <p:origin x="-1776"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53685;&#54633;%20&#47928;&#49436;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1"/>
          <c:order val="0"/>
          <c:tx>
            <c:strRef>
              <c:f>Sheet1!$D$2</c:f>
              <c:strCache>
                <c:ptCount val="1"/>
              </c:strCache>
            </c:strRef>
          </c:tx>
          <c:spPr>
            <a:solidFill>
              <a:srgbClr val="0070C0"/>
            </a:solidFill>
          </c:spPr>
          <c:invertIfNegative val="0"/>
          <c:dLbls>
            <c:txPr>
              <a:bodyPr/>
              <a:lstStyle/>
              <a:p>
                <a:pPr>
                  <a:defRPr sz="1100" b="1">
                    <a:latin typeface="Arial Unicode MS" pitchFamily="50" charset="-127"/>
                    <a:ea typeface="Arial Unicode MS" pitchFamily="50" charset="-127"/>
                    <a:cs typeface="Arial Unicode MS" pitchFamily="50" charset="-127"/>
                  </a:defRPr>
                </a:pPr>
                <a:endParaRPr lang="ko-KR"/>
              </a:p>
            </c:txPr>
            <c:showLegendKey val="0"/>
            <c:showVal val="1"/>
            <c:showCatName val="0"/>
            <c:showSerName val="0"/>
            <c:showPercent val="0"/>
            <c:showBubbleSize val="0"/>
            <c:showLeaderLines val="0"/>
          </c:dLbls>
          <c:cat>
            <c:numRef>
              <c:f>Sheet1!$B$3:$B$14</c:f>
              <c:numCache>
                <c:formatCode>General</c:formatCode>
                <c:ptCount val="12"/>
                <c:pt idx="0">
                  <c:v>2001</c:v>
                </c:pt>
                <c:pt idx="1">
                  <c:v>2002</c:v>
                </c:pt>
                <c:pt idx="2">
                  <c:v>2003</c:v>
                </c:pt>
                <c:pt idx="3">
                  <c:v>2004</c:v>
                </c:pt>
                <c:pt idx="4">
                  <c:v>2005</c:v>
                </c:pt>
                <c:pt idx="5">
                  <c:v>2006</c:v>
                </c:pt>
                <c:pt idx="6">
                  <c:v>2007</c:v>
                </c:pt>
                <c:pt idx="7">
                  <c:v>2008</c:v>
                </c:pt>
                <c:pt idx="8">
                  <c:v>2009</c:v>
                </c:pt>
                <c:pt idx="9">
                  <c:v>2010</c:v>
                </c:pt>
                <c:pt idx="10">
                  <c:v>2011</c:v>
                </c:pt>
                <c:pt idx="11">
                  <c:v>2012</c:v>
                </c:pt>
              </c:numCache>
            </c:numRef>
          </c:cat>
          <c:val>
            <c:numRef>
              <c:f>Sheet1!$D$3:$D$14</c:f>
              <c:numCache>
                <c:formatCode>General</c:formatCode>
                <c:ptCount val="12"/>
                <c:pt idx="0">
                  <c:v>142</c:v>
                </c:pt>
                <c:pt idx="1">
                  <c:v>159</c:v>
                </c:pt>
                <c:pt idx="2">
                  <c:v>132</c:v>
                </c:pt>
                <c:pt idx="3">
                  <c:v>173</c:v>
                </c:pt>
                <c:pt idx="4">
                  <c:v>197</c:v>
                </c:pt>
                <c:pt idx="5">
                  <c:v>220</c:v>
                </c:pt>
                <c:pt idx="6">
                  <c:v>289</c:v>
                </c:pt>
                <c:pt idx="7">
                  <c:v>263</c:v>
                </c:pt>
                <c:pt idx="8">
                  <c:v>290</c:v>
                </c:pt>
                <c:pt idx="9">
                  <c:v>290</c:v>
                </c:pt>
                <c:pt idx="10">
                  <c:v>252</c:v>
                </c:pt>
                <c:pt idx="11">
                  <c:v>283</c:v>
                </c:pt>
              </c:numCache>
            </c:numRef>
          </c:val>
        </c:ser>
        <c:dLbls>
          <c:showLegendKey val="0"/>
          <c:showVal val="0"/>
          <c:showCatName val="0"/>
          <c:showSerName val="0"/>
          <c:showPercent val="0"/>
          <c:showBubbleSize val="0"/>
        </c:dLbls>
        <c:gapWidth val="150"/>
        <c:axId val="99695232"/>
        <c:axId val="66478464"/>
      </c:barChart>
      <c:catAx>
        <c:axId val="99695232"/>
        <c:scaling>
          <c:orientation val="minMax"/>
        </c:scaling>
        <c:delete val="0"/>
        <c:axPos val="b"/>
        <c:numFmt formatCode="General" sourceLinked="1"/>
        <c:majorTickMark val="out"/>
        <c:minorTickMark val="none"/>
        <c:tickLblPos val="nextTo"/>
        <c:txPr>
          <a:bodyPr/>
          <a:lstStyle/>
          <a:p>
            <a:pPr>
              <a:defRPr sz="1100" b="1">
                <a:latin typeface="Arial Unicode MS" pitchFamily="50" charset="-127"/>
                <a:ea typeface="Arial Unicode MS" pitchFamily="50" charset="-127"/>
                <a:cs typeface="Arial Unicode MS" pitchFamily="50" charset="-127"/>
              </a:defRPr>
            </a:pPr>
            <a:endParaRPr lang="ko-KR"/>
          </a:p>
        </c:txPr>
        <c:crossAx val="66478464"/>
        <c:crosses val="autoZero"/>
        <c:auto val="1"/>
        <c:lblAlgn val="ctr"/>
        <c:lblOffset val="100"/>
        <c:noMultiLvlLbl val="0"/>
      </c:catAx>
      <c:valAx>
        <c:axId val="66478464"/>
        <c:scaling>
          <c:orientation val="minMax"/>
          <c:min val="100"/>
        </c:scaling>
        <c:delete val="0"/>
        <c:axPos val="l"/>
        <c:numFmt formatCode="General" sourceLinked="1"/>
        <c:majorTickMark val="out"/>
        <c:minorTickMark val="none"/>
        <c:tickLblPos val="nextTo"/>
        <c:txPr>
          <a:bodyPr/>
          <a:lstStyle/>
          <a:p>
            <a:pPr>
              <a:defRPr sz="1100" b="1">
                <a:latin typeface="Arial Unicode MS" pitchFamily="50" charset="-127"/>
                <a:ea typeface="Arial Unicode MS" pitchFamily="50" charset="-127"/>
                <a:cs typeface="Arial Unicode MS" pitchFamily="50" charset="-127"/>
              </a:defRPr>
            </a:pPr>
            <a:endParaRPr lang="ko-KR"/>
          </a:p>
        </c:txPr>
        <c:crossAx val="99695232"/>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1"/>
            <a:ext cx="2914015" cy="488712"/>
          </a:xfrm>
          <a:prstGeom prst="rect">
            <a:avLst/>
          </a:prstGeom>
        </p:spPr>
        <p:txBody>
          <a:bodyPr vert="horz" lIns="94272" tIns="47136" rIns="94272" bIns="47136" rtlCol="0"/>
          <a:lstStyle>
            <a:lvl1pPr algn="l">
              <a:defRPr sz="1300"/>
            </a:lvl1pPr>
          </a:lstStyle>
          <a:p>
            <a:endParaRPr lang="ko-KR" altLang="en-US"/>
          </a:p>
        </p:txBody>
      </p:sp>
      <p:sp>
        <p:nvSpPr>
          <p:cNvPr id="3" name="날짜 개체 틀 2"/>
          <p:cNvSpPr>
            <a:spLocks noGrp="1"/>
          </p:cNvSpPr>
          <p:nvPr>
            <p:ph type="dt" idx="1"/>
          </p:nvPr>
        </p:nvSpPr>
        <p:spPr>
          <a:xfrm>
            <a:off x="3809079" y="1"/>
            <a:ext cx="2914015" cy="488712"/>
          </a:xfrm>
          <a:prstGeom prst="rect">
            <a:avLst/>
          </a:prstGeom>
        </p:spPr>
        <p:txBody>
          <a:bodyPr vert="horz" lIns="94272" tIns="47136" rIns="94272" bIns="47136" rtlCol="0"/>
          <a:lstStyle>
            <a:lvl1pPr algn="r">
              <a:defRPr sz="1300"/>
            </a:lvl1pPr>
          </a:lstStyle>
          <a:p>
            <a:fld id="{730F2B64-030D-41BE-AA44-45CBD72CCD77}" type="datetimeFigureOut">
              <a:rPr lang="ko-KR" altLang="en-US" smtClean="0"/>
              <a:t>2013-05-21</a:t>
            </a:fld>
            <a:endParaRPr lang="ko-KR" altLang="en-US"/>
          </a:p>
        </p:txBody>
      </p:sp>
      <p:sp>
        <p:nvSpPr>
          <p:cNvPr id="4" name="슬라이드 이미지 개체 틀 3"/>
          <p:cNvSpPr>
            <a:spLocks noGrp="1" noRot="1" noChangeAspect="1"/>
          </p:cNvSpPr>
          <p:nvPr>
            <p:ph type="sldImg" idx="2"/>
          </p:nvPr>
        </p:nvSpPr>
        <p:spPr>
          <a:xfrm>
            <a:off x="919163" y="733425"/>
            <a:ext cx="4886325" cy="3665538"/>
          </a:xfrm>
          <a:prstGeom prst="rect">
            <a:avLst/>
          </a:prstGeom>
          <a:noFill/>
          <a:ln w="12700">
            <a:solidFill>
              <a:prstClr val="black"/>
            </a:solidFill>
          </a:ln>
        </p:spPr>
        <p:txBody>
          <a:bodyPr vert="horz" lIns="94272" tIns="47136" rIns="94272" bIns="47136" rtlCol="0" anchor="ctr"/>
          <a:lstStyle/>
          <a:p>
            <a:endParaRPr lang="ko-KR" altLang="en-US"/>
          </a:p>
        </p:txBody>
      </p:sp>
      <p:sp>
        <p:nvSpPr>
          <p:cNvPr id="5" name="슬라이드 노트 개체 틀 4"/>
          <p:cNvSpPr>
            <a:spLocks noGrp="1"/>
          </p:cNvSpPr>
          <p:nvPr>
            <p:ph type="body" sz="quarter" idx="3"/>
          </p:nvPr>
        </p:nvSpPr>
        <p:spPr>
          <a:xfrm>
            <a:off x="672465" y="4642763"/>
            <a:ext cx="5379720" cy="4398407"/>
          </a:xfrm>
          <a:prstGeom prst="rect">
            <a:avLst/>
          </a:prstGeom>
        </p:spPr>
        <p:txBody>
          <a:bodyPr vert="horz" lIns="94272" tIns="47136" rIns="94272" bIns="47136"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283830"/>
            <a:ext cx="2914015" cy="488712"/>
          </a:xfrm>
          <a:prstGeom prst="rect">
            <a:avLst/>
          </a:prstGeom>
        </p:spPr>
        <p:txBody>
          <a:bodyPr vert="horz" lIns="94272" tIns="47136" rIns="94272" bIns="47136" rtlCol="0" anchor="b"/>
          <a:lstStyle>
            <a:lvl1pPr algn="l">
              <a:defRPr sz="1300"/>
            </a:lvl1pPr>
          </a:lstStyle>
          <a:p>
            <a:endParaRPr lang="ko-KR" altLang="en-US"/>
          </a:p>
        </p:txBody>
      </p:sp>
      <p:sp>
        <p:nvSpPr>
          <p:cNvPr id="7" name="슬라이드 번호 개체 틀 6"/>
          <p:cNvSpPr>
            <a:spLocks noGrp="1"/>
          </p:cNvSpPr>
          <p:nvPr>
            <p:ph type="sldNum" sz="quarter" idx="5"/>
          </p:nvPr>
        </p:nvSpPr>
        <p:spPr>
          <a:xfrm>
            <a:off x="3809079" y="9283830"/>
            <a:ext cx="2914015" cy="488712"/>
          </a:xfrm>
          <a:prstGeom prst="rect">
            <a:avLst/>
          </a:prstGeom>
        </p:spPr>
        <p:txBody>
          <a:bodyPr vert="horz" lIns="94272" tIns="47136" rIns="94272" bIns="47136" rtlCol="0" anchor="b"/>
          <a:lstStyle>
            <a:lvl1pPr algn="r">
              <a:defRPr sz="1300"/>
            </a:lvl1pPr>
          </a:lstStyle>
          <a:p>
            <a:fld id="{1E7E6104-BBD2-4EBC-98CF-FB04E4F6E2BF}" type="slidenum">
              <a:rPr lang="ko-KR" altLang="en-US" smtClean="0"/>
              <a:t>‹#›</a:t>
            </a:fld>
            <a:endParaRPr lang="ko-KR" altLang="en-US"/>
          </a:p>
        </p:txBody>
      </p:sp>
    </p:spTree>
    <p:extLst>
      <p:ext uri="{BB962C8B-B14F-4D97-AF65-F5344CB8AC3E}">
        <p14:creationId xmlns:p14="http://schemas.microsoft.com/office/powerpoint/2010/main" val="1650388297"/>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F8A9270-61D3-44C6-86C8-D66D114A2EB4}" type="slidenum">
              <a:rPr lang="ko-KR" altLang="en-US" smtClean="0"/>
              <a:t>2</a:t>
            </a:fld>
            <a:endParaRPr lang="ko-KR" altLang="en-US"/>
          </a:p>
        </p:txBody>
      </p:sp>
    </p:spTree>
    <p:extLst>
      <p:ext uri="{BB962C8B-B14F-4D97-AF65-F5344CB8AC3E}">
        <p14:creationId xmlns:p14="http://schemas.microsoft.com/office/powerpoint/2010/main" val="14859872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FFB876C2-A43C-428F-9302-96CB8C2244DE}" type="slidenum">
              <a:rPr lang="ko-KR" altLang="en-US" smtClean="0"/>
              <a:pPr/>
              <a:t>11</a:t>
            </a:fld>
            <a:endParaRPr lang="ko-KR" altLang="en-US"/>
          </a:p>
        </p:txBody>
      </p:sp>
    </p:spTree>
    <p:extLst>
      <p:ext uri="{BB962C8B-B14F-4D97-AF65-F5344CB8AC3E}">
        <p14:creationId xmlns:p14="http://schemas.microsoft.com/office/powerpoint/2010/main" val="2000401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F8A9270-61D3-44C6-86C8-D66D114A2EB4}" type="slidenum">
              <a:rPr lang="ko-KR" altLang="en-US" smtClean="0"/>
              <a:t>12</a:t>
            </a:fld>
            <a:endParaRPr lang="ko-KR" altLang="en-US"/>
          </a:p>
        </p:txBody>
      </p:sp>
    </p:spTree>
    <p:extLst>
      <p:ext uri="{BB962C8B-B14F-4D97-AF65-F5344CB8AC3E}">
        <p14:creationId xmlns:p14="http://schemas.microsoft.com/office/powerpoint/2010/main" val="1485987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FFB876C2-A43C-428F-9302-96CB8C2244DE}" type="slidenum">
              <a:rPr lang="ko-KR" altLang="en-US" smtClean="0"/>
              <a:pPr/>
              <a:t>13</a:t>
            </a:fld>
            <a:endParaRPr lang="ko-KR" altLang="en-US"/>
          </a:p>
        </p:txBody>
      </p:sp>
    </p:spTree>
    <p:extLst>
      <p:ext uri="{BB962C8B-B14F-4D97-AF65-F5344CB8AC3E}">
        <p14:creationId xmlns:p14="http://schemas.microsoft.com/office/powerpoint/2010/main" val="2000401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FFB876C2-A43C-428F-9302-96CB8C2244DE}" type="slidenum">
              <a:rPr lang="ko-KR" altLang="en-US" smtClean="0"/>
              <a:pPr/>
              <a:t>14</a:t>
            </a:fld>
            <a:endParaRPr lang="ko-KR" altLang="en-US"/>
          </a:p>
        </p:txBody>
      </p:sp>
    </p:spTree>
    <p:extLst>
      <p:ext uri="{BB962C8B-B14F-4D97-AF65-F5344CB8AC3E}">
        <p14:creationId xmlns:p14="http://schemas.microsoft.com/office/powerpoint/2010/main" val="2000401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FFB876C2-A43C-428F-9302-96CB8C2244DE}" type="slidenum">
              <a:rPr lang="ko-KR" altLang="en-US" smtClean="0"/>
              <a:pPr/>
              <a:t>15</a:t>
            </a:fld>
            <a:endParaRPr lang="ko-KR" altLang="en-US"/>
          </a:p>
        </p:txBody>
      </p:sp>
    </p:spTree>
    <p:extLst>
      <p:ext uri="{BB962C8B-B14F-4D97-AF65-F5344CB8AC3E}">
        <p14:creationId xmlns:p14="http://schemas.microsoft.com/office/powerpoint/2010/main" val="2000401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FFB876C2-A43C-428F-9302-96CB8C2244DE}" type="slidenum">
              <a:rPr lang="ko-KR" altLang="en-US" smtClean="0"/>
              <a:pPr/>
              <a:t>3</a:t>
            </a:fld>
            <a:endParaRPr lang="ko-KR" altLang="en-US"/>
          </a:p>
        </p:txBody>
      </p:sp>
    </p:spTree>
    <p:extLst>
      <p:ext uri="{BB962C8B-B14F-4D97-AF65-F5344CB8AC3E}">
        <p14:creationId xmlns:p14="http://schemas.microsoft.com/office/powerpoint/2010/main" val="2000401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FFB876C2-A43C-428F-9302-96CB8C2244DE}" type="slidenum">
              <a:rPr lang="ko-KR" altLang="en-US" smtClean="0"/>
              <a:pPr/>
              <a:t>4</a:t>
            </a:fld>
            <a:endParaRPr lang="ko-KR" altLang="en-US"/>
          </a:p>
        </p:txBody>
      </p:sp>
    </p:spTree>
    <p:extLst>
      <p:ext uri="{BB962C8B-B14F-4D97-AF65-F5344CB8AC3E}">
        <p14:creationId xmlns:p14="http://schemas.microsoft.com/office/powerpoint/2010/main" val="2000401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FFB876C2-A43C-428F-9302-96CB8C2244DE}" type="slidenum">
              <a:rPr lang="ko-KR" altLang="en-US" smtClean="0"/>
              <a:pPr/>
              <a:t>5</a:t>
            </a:fld>
            <a:endParaRPr lang="ko-KR" altLang="en-US"/>
          </a:p>
        </p:txBody>
      </p:sp>
    </p:spTree>
    <p:extLst>
      <p:ext uri="{BB962C8B-B14F-4D97-AF65-F5344CB8AC3E}">
        <p14:creationId xmlns:p14="http://schemas.microsoft.com/office/powerpoint/2010/main" val="2000401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FFB876C2-A43C-428F-9302-96CB8C2244DE}" type="slidenum">
              <a:rPr lang="ko-KR" altLang="en-US" smtClean="0"/>
              <a:pPr/>
              <a:t>6</a:t>
            </a:fld>
            <a:endParaRPr lang="ko-KR" altLang="en-US"/>
          </a:p>
        </p:txBody>
      </p:sp>
    </p:spTree>
    <p:extLst>
      <p:ext uri="{BB962C8B-B14F-4D97-AF65-F5344CB8AC3E}">
        <p14:creationId xmlns:p14="http://schemas.microsoft.com/office/powerpoint/2010/main" val="2000401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FFB876C2-A43C-428F-9302-96CB8C2244DE}" type="slidenum">
              <a:rPr lang="ko-KR" altLang="en-US" smtClean="0"/>
              <a:pPr/>
              <a:t>7</a:t>
            </a:fld>
            <a:endParaRPr lang="ko-KR" altLang="en-US"/>
          </a:p>
        </p:txBody>
      </p:sp>
    </p:spTree>
    <p:extLst>
      <p:ext uri="{BB962C8B-B14F-4D97-AF65-F5344CB8AC3E}">
        <p14:creationId xmlns:p14="http://schemas.microsoft.com/office/powerpoint/2010/main" val="2000401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F8A9270-61D3-44C6-86C8-D66D114A2EB4}" type="slidenum">
              <a:rPr lang="ko-KR" altLang="en-US" smtClean="0"/>
              <a:t>8</a:t>
            </a:fld>
            <a:endParaRPr lang="ko-KR" altLang="en-US"/>
          </a:p>
        </p:txBody>
      </p:sp>
    </p:spTree>
    <p:extLst>
      <p:ext uri="{BB962C8B-B14F-4D97-AF65-F5344CB8AC3E}">
        <p14:creationId xmlns:p14="http://schemas.microsoft.com/office/powerpoint/2010/main" val="1485987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FFB876C2-A43C-428F-9302-96CB8C2244DE}" type="slidenum">
              <a:rPr lang="ko-KR" altLang="en-US" smtClean="0"/>
              <a:pPr/>
              <a:t>9</a:t>
            </a:fld>
            <a:endParaRPr lang="ko-KR" altLang="en-US"/>
          </a:p>
        </p:txBody>
      </p:sp>
    </p:spTree>
    <p:extLst>
      <p:ext uri="{BB962C8B-B14F-4D97-AF65-F5344CB8AC3E}">
        <p14:creationId xmlns:p14="http://schemas.microsoft.com/office/powerpoint/2010/main" val="2000401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FFB876C2-A43C-428F-9302-96CB8C2244DE}" type="slidenum">
              <a:rPr lang="ko-KR" altLang="en-US" smtClean="0"/>
              <a:pPr/>
              <a:t>10</a:t>
            </a:fld>
            <a:endParaRPr lang="ko-KR" altLang="en-US"/>
          </a:p>
        </p:txBody>
      </p:sp>
    </p:spTree>
    <p:extLst>
      <p:ext uri="{BB962C8B-B14F-4D97-AF65-F5344CB8AC3E}">
        <p14:creationId xmlns:p14="http://schemas.microsoft.com/office/powerpoint/2010/main" val="2000401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183C0F5A-D93D-402E-B3C9-2A086CC08760}" type="datetimeFigureOut">
              <a:rPr lang="ko-KR" altLang="en-US" smtClean="0"/>
              <a:t>2013-05-21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3800766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83C0F5A-D93D-402E-B3C9-2A086CC08760}" type="datetimeFigureOut">
              <a:rPr lang="ko-KR" altLang="en-US" smtClean="0"/>
              <a:t>2013-05-21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3116300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83C0F5A-D93D-402E-B3C9-2A086CC08760}" type="datetimeFigureOut">
              <a:rPr lang="ko-KR" altLang="en-US" smtClean="0"/>
              <a:t>2013-05-21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17981956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제목 및 내용">
    <p:spTree>
      <p:nvGrpSpPr>
        <p:cNvPr id="1" name=""/>
        <p:cNvGrpSpPr/>
        <p:nvPr/>
      </p:nvGrpSpPr>
      <p:grpSpPr>
        <a:xfrm>
          <a:off x="0" y="0"/>
          <a:ext cx="0" cy="0"/>
          <a:chOff x="0" y="0"/>
          <a:chExt cx="0" cy="0"/>
        </a:xfrm>
      </p:grpSpPr>
      <p:sp>
        <p:nvSpPr>
          <p:cNvPr id="2" name="슬라이드 번호 개체 틀 5"/>
          <p:cNvSpPr>
            <a:spLocks noGrp="1"/>
          </p:cNvSpPr>
          <p:nvPr>
            <p:ph type="sldNum" sz="quarter" idx="4"/>
          </p:nvPr>
        </p:nvSpPr>
        <p:spPr>
          <a:xfrm>
            <a:off x="8715404" y="6572272"/>
            <a:ext cx="428596" cy="285728"/>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산돌고딕B" pitchFamily="50" charset="-127"/>
                <a:cs typeface="Arial" pitchFamily="34" charset="0"/>
              </a:defRPr>
            </a:lvl1pPr>
          </a:lstStyle>
          <a:p>
            <a:fld id="{4766CC4E-4C25-422C-B97C-0188660AF335}" type="slidenum">
              <a:rPr lang="en-US" altLang="ko-KR" smtClean="0"/>
              <a:pPr/>
              <a:t>‹#›</a:t>
            </a:fld>
            <a:endParaRPr lang="ko-KR" altLang="en-US"/>
          </a:p>
        </p:txBody>
      </p:sp>
      <p:pic>
        <p:nvPicPr>
          <p:cNvPr id="3" name="그림 2" descr="바닥.jpg"/>
          <p:cNvPicPr>
            <a:picLocks noChangeAspect="1"/>
          </p:cNvPicPr>
          <p:nvPr userDrawn="1"/>
        </p:nvPicPr>
        <p:blipFill>
          <a:blip r:embed="rId2" cstate="print"/>
          <a:stretch>
            <a:fillRect/>
          </a:stretch>
        </p:blipFill>
        <p:spPr>
          <a:xfrm>
            <a:off x="0" y="0"/>
            <a:ext cx="9144000" cy="6858000"/>
          </a:xfrm>
          <a:prstGeom prst="rect">
            <a:avLst/>
          </a:prstGeom>
        </p:spPr>
      </p:pic>
    </p:spTree>
    <p:extLst>
      <p:ext uri="{BB962C8B-B14F-4D97-AF65-F5344CB8AC3E}">
        <p14:creationId xmlns:p14="http://schemas.microsoft.com/office/powerpoint/2010/main" val="82320310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83C0F5A-D93D-402E-B3C9-2A086CC08760}" type="datetimeFigureOut">
              <a:rPr lang="ko-KR" altLang="en-US" smtClean="0"/>
              <a:t>2013-05-21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3116695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183C0F5A-D93D-402E-B3C9-2A086CC08760}" type="datetimeFigureOut">
              <a:rPr lang="ko-KR" altLang="en-US" smtClean="0"/>
              <a:t>2013-05-21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2354523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183C0F5A-D93D-402E-B3C9-2A086CC08760}" type="datetimeFigureOut">
              <a:rPr lang="ko-KR" altLang="en-US" smtClean="0"/>
              <a:t>2013-05-21</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3095204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183C0F5A-D93D-402E-B3C9-2A086CC08760}" type="datetimeFigureOut">
              <a:rPr lang="ko-KR" altLang="en-US" smtClean="0"/>
              <a:t>2013-05-21</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2492999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183C0F5A-D93D-402E-B3C9-2A086CC08760}" type="datetimeFigureOut">
              <a:rPr lang="ko-KR" altLang="en-US" smtClean="0"/>
              <a:t>2013-05-21</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2838381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183C0F5A-D93D-402E-B3C9-2A086CC08760}" type="datetimeFigureOut">
              <a:rPr lang="ko-KR" altLang="en-US" smtClean="0"/>
              <a:t>2013-05-21</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838993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183C0F5A-D93D-402E-B3C9-2A086CC08760}" type="datetimeFigureOut">
              <a:rPr lang="ko-KR" altLang="en-US" smtClean="0"/>
              <a:t>2013-05-21</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247070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183C0F5A-D93D-402E-B3C9-2A086CC08760}" type="datetimeFigureOut">
              <a:rPr lang="ko-KR" altLang="en-US" smtClean="0"/>
              <a:t>2013-05-21</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2241797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3C0F5A-D93D-402E-B3C9-2A086CC08760}" type="datetimeFigureOut">
              <a:rPr lang="ko-KR" altLang="en-US" smtClean="0"/>
              <a:t>2013-05-21</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98B104-6738-45AA-9BF8-7E9086DCEF48}" type="slidenum">
              <a:rPr lang="ko-KR" altLang="en-US" smtClean="0"/>
              <a:t>‹#›</a:t>
            </a:fld>
            <a:endParaRPr lang="ko-KR" altLang="en-US"/>
          </a:p>
        </p:txBody>
      </p:sp>
    </p:spTree>
    <p:extLst>
      <p:ext uri="{BB962C8B-B14F-4D97-AF65-F5344CB8AC3E}">
        <p14:creationId xmlns:p14="http://schemas.microsoft.com/office/powerpoint/2010/main" val="3136948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wmf"/></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3.wmf"/></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그림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9180512" cy="6885384"/>
          </a:xfrm>
          <a:prstGeom prst="rect">
            <a:avLst/>
          </a:prstGeom>
        </p:spPr>
      </p:pic>
      <p:sp>
        <p:nvSpPr>
          <p:cNvPr id="5" name="Text Box 9"/>
          <p:cNvSpPr txBox="1">
            <a:spLocks noChangeArrowheads="1"/>
          </p:cNvSpPr>
          <p:nvPr/>
        </p:nvSpPr>
        <p:spPr bwMode="auto">
          <a:xfrm>
            <a:off x="107504" y="1700808"/>
            <a:ext cx="8928993" cy="1631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wrap="square" lIns="91306" tIns="45653" rIns="91306" bIns="45653">
            <a:spAutoFit/>
          </a:bodyPr>
          <a:lstStyle>
            <a:lvl1pPr algn="l" defTabSz="912813" eaLnBrk="0" hangingPunct="0">
              <a:defRPr kumimoji="1" sz="2400" b="1">
                <a:solidFill>
                  <a:srgbClr val="F2F2F2"/>
                </a:solidFill>
                <a:latin typeface="Arial" charset="0"/>
                <a:ea typeface="HY헤드라인M" pitchFamily="18" charset="-127"/>
              </a:defRPr>
            </a:lvl1pPr>
            <a:lvl2pPr marL="742950" indent="-285750" algn="l" defTabSz="912813" eaLnBrk="0" hangingPunct="0">
              <a:defRPr kumimoji="1" sz="2400" b="1">
                <a:solidFill>
                  <a:srgbClr val="F2F2F2"/>
                </a:solidFill>
                <a:latin typeface="Arial" charset="0"/>
                <a:ea typeface="HY헤드라인M" pitchFamily="18" charset="-127"/>
              </a:defRPr>
            </a:lvl2pPr>
            <a:lvl3pPr marL="1143000" indent="-228600" algn="l" defTabSz="912813" eaLnBrk="0" hangingPunct="0">
              <a:defRPr kumimoji="1" sz="2400" b="1">
                <a:solidFill>
                  <a:srgbClr val="F2F2F2"/>
                </a:solidFill>
                <a:latin typeface="Arial" charset="0"/>
                <a:ea typeface="HY헤드라인M" pitchFamily="18" charset="-127"/>
              </a:defRPr>
            </a:lvl3pPr>
            <a:lvl4pPr marL="1600200" indent="-228600" algn="l" defTabSz="912813" eaLnBrk="0" hangingPunct="0">
              <a:defRPr kumimoji="1" sz="2400" b="1">
                <a:solidFill>
                  <a:srgbClr val="F2F2F2"/>
                </a:solidFill>
                <a:latin typeface="Arial" charset="0"/>
                <a:ea typeface="HY헤드라인M" pitchFamily="18" charset="-127"/>
              </a:defRPr>
            </a:lvl4pPr>
            <a:lvl5pPr marL="2057400" indent="-228600" algn="l" defTabSz="912813" eaLnBrk="0" hangingPunct="0">
              <a:defRPr kumimoji="1" sz="2400" b="1">
                <a:solidFill>
                  <a:srgbClr val="F2F2F2"/>
                </a:solidFill>
                <a:latin typeface="Arial" charset="0"/>
                <a:ea typeface="HY헤드라인M" pitchFamily="18" charset="-127"/>
              </a:defRPr>
            </a:lvl5pPr>
            <a:lvl6pPr marL="25146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6pPr>
            <a:lvl7pPr marL="29718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7pPr>
            <a:lvl8pPr marL="34290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8pPr>
            <a:lvl9pPr marL="38862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9pPr>
          </a:lstStyle>
          <a:p>
            <a:pPr algn="ctr" eaLnBrk="1" hangingPunct="1">
              <a:lnSpc>
                <a:spcPts val="6000"/>
              </a:lnSpc>
              <a:spcBef>
                <a:spcPct val="50000"/>
              </a:spcBef>
            </a:pPr>
            <a:r>
              <a:rPr lang="en-US" altLang="ko-KR" sz="4200" dirty="0" smtClean="0">
                <a:solidFill>
                  <a:schemeClr val="accent1">
                    <a:lumMod val="50000"/>
                  </a:schemeClr>
                </a:solidFill>
                <a:effectLst>
                  <a:outerShdw blurRad="38100" dist="38100" dir="2700000" algn="tl">
                    <a:srgbClr val="000000">
                      <a:alpha val="43137"/>
                    </a:srgbClr>
                  </a:outerShdw>
                </a:effectLst>
                <a:latin typeface="Arial Black" pitchFamily="34" charset="0"/>
                <a:ea typeface="Tahoma" pitchFamily="34" charset="0"/>
                <a:cs typeface="Miriam" pitchFamily="34" charset="-79"/>
              </a:rPr>
              <a:t>New Growth Engine of </a:t>
            </a:r>
            <a:r>
              <a:rPr lang="en-US" altLang="ko-KR" sz="4200" dirty="0" smtClean="0">
                <a:solidFill>
                  <a:schemeClr val="accent1">
                    <a:lumMod val="50000"/>
                  </a:schemeClr>
                </a:solidFill>
                <a:effectLst>
                  <a:outerShdw blurRad="38100" dist="38100" dir="2700000" algn="tl">
                    <a:srgbClr val="000000">
                      <a:alpha val="43137"/>
                    </a:srgbClr>
                  </a:outerShdw>
                </a:effectLst>
                <a:latin typeface="Arial Black" pitchFamily="34" charset="0"/>
                <a:ea typeface="Tahoma" pitchFamily="34" charset="0"/>
                <a:cs typeface="Miriam" pitchFamily="34" charset="-79"/>
              </a:rPr>
              <a:t>KSD </a:t>
            </a:r>
            <a:r>
              <a:rPr lang="en-US" altLang="ko-KR" sz="4200" dirty="0" err="1" smtClean="0">
                <a:solidFill>
                  <a:srgbClr val="C0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FundNet</a:t>
            </a:r>
            <a:endParaRPr lang="en-US" altLang="ko-KR" sz="4200" dirty="0" smtClean="0">
              <a:solidFill>
                <a:srgbClr val="C00000"/>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sp>
        <p:nvSpPr>
          <p:cNvPr id="6" name="Text Box 10"/>
          <p:cNvSpPr txBox="1">
            <a:spLocks noChangeArrowheads="1"/>
          </p:cNvSpPr>
          <p:nvPr/>
        </p:nvSpPr>
        <p:spPr bwMode="auto">
          <a:xfrm>
            <a:off x="1583668" y="3717032"/>
            <a:ext cx="5976663" cy="399974"/>
          </a:xfrm>
          <a:prstGeom prst="rect">
            <a:avLst/>
          </a:prstGeom>
          <a:noFill/>
          <a:ln w="9525" algn="ctr">
            <a:noFill/>
            <a:miter lim="800000"/>
            <a:headEnd/>
            <a:tailEnd/>
          </a:ln>
        </p:spPr>
        <p:txBody>
          <a:bodyPr wrap="square" lIns="91306" tIns="45653" rIns="91306" bIns="45653">
            <a:spAutoFit/>
          </a:bodyPr>
          <a:lstStyle>
            <a:lvl1pPr algn="l" defTabSz="912813" eaLnBrk="0" hangingPunct="0">
              <a:defRPr kumimoji="1" sz="2400" b="1">
                <a:solidFill>
                  <a:srgbClr val="F2F2F2"/>
                </a:solidFill>
                <a:latin typeface="Arial" charset="0"/>
                <a:ea typeface="HY헤드라인M" pitchFamily="18" charset="-127"/>
              </a:defRPr>
            </a:lvl1pPr>
            <a:lvl2pPr marL="742950" indent="-285750" algn="l" defTabSz="912813" eaLnBrk="0" hangingPunct="0">
              <a:defRPr kumimoji="1" sz="2400" b="1">
                <a:solidFill>
                  <a:srgbClr val="F2F2F2"/>
                </a:solidFill>
                <a:latin typeface="Arial" charset="0"/>
                <a:ea typeface="HY헤드라인M" pitchFamily="18" charset="-127"/>
              </a:defRPr>
            </a:lvl2pPr>
            <a:lvl3pPr marL="1143000" indent="-228600" algn="l" defTabSz="912813" eaLnBrk="0" hangingPunct="0">
              <a:defRPr kumimoji="1" sz="2400" b="1">
                <a:solidFill>
                  <a:srgbClr val="F2F2F2"/>
                </a:solidFill>
                <a:latin typeface="Arial" charset="0"/>
                <a:ea typeface="HY헤드라인M" pitchFamily="18" charset="-127"/>
              </a:defRPr>
            </a:lvl3pPr>
            <a:lvl4pPr marL="1600200" indent="-228600" algn="l" defTabSz="912813" eaLnBrk="0" hangingPunct="0">
              <a:defRPr kumimoji="1" sz="2400" b="1">
                <a:solidFill>
                  <a:srgbClr val="F2F2F2"/>
                </a:solidFill>
                <a:latin typeface="Arial" charset="0"/>
                <a:ea typeface="HY헤드라인M" pitchFamily="18" charset="-127"/>
              </a:defRPr>
            </a:lvl4pPr>
            <a:lvl5pPr marL="2057400" indent="-228600" algn="l" defTabSz="912813" eaLnBrk="0" hangingPunct="0">
              <a:defRPr kumimoji="1" sz="2400" b="1">
                <a:solidFill>
                  <a:srgbClr val="F2F2F2"/>
                </a:solidFill>
                <a:latin typeface="Arial" charset="0"/>
                <a:ea typeface="HY헤드라인M" pitchFamily="18" charset="-127"/>
              </a:defRPr>
            </a:lvl5pPr>
            <a:lvl6pPr marL="25146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6pPr>
            <a:lvl7pPr marL="29718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7pPr>
            <a:lvl8pPr marL="34290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8pPr>
            <a:lvl9pPr marL="38862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9pPr>
          </a:lstStyle>
          <a:p>
            <a:pPr algn="ctr" eaLnBrk="1" hangingPunct="1">
              <a:lnSpc>
                <a:spcPct val="100000"/>
              </a:lnSpc>
              <a:spcBef>
                <a:spcPct val="50000"/>
              </a:spcBef>
            </a:pPr>
            <a:r>
              <a:rPr lang="en-US" altLang="ko-KR" sz="2000" b="0" dirty="0" smtClean="0">
                <a:solidFill>
                  <a:schemeClr val="accent1">
                    <a:lumMod val="50000"/>
                  </a:schemeClr>
                </a:solidFill>
                <a:latin typeface="Arial" pitchFamily="34" charset="0"/>
                <a:cs typeface="Arial" pitchFamily="34" charset="0"/>
              </a:rPr>
              <a:t>Saint-Petersburg, 30</a:t>
            </a:r>
            <a:r>
              <a:rPr lang="en-US" altLang="ko-KR" sz="2000" b="0" spc="-100" dirty="0" smtClean="0">
                <a:solidFill>
                  <a:schemeClr val="accent1">
                    <a:lumMod val="50000"/>
                  </a:schemeClr>
                </a:solidFill>
                <a:latin typeface="Arial" pitchFamily="34" charset="0"/>
                <a:cs typeface="Arial" pitchFamily="34" charset="0"/>
              </a:rPr>
              <a:t> </a:t>
            </a:r>
            <a:r>
              <a:rPr lang="en-US" altLang="ko-KR" sz="2000" b="0" dirty="0" smtClean="0">
                <a:solidFill>
                  <a:schemeClr val="accent1">
                    <a:lumMod val="50000"/>
                  </a:schemeClr>
                </a:solidFill>
                <a:latin typeface="Arial" pitchFamily="34" charset="0"/>
                <a:cs typeface="Arial" pitchFamily="34" charset="0"/>
              </a:rPr>
              <a:t>May</a:t>
            </a:r>
            <a:r>
              <a:rPr lang="en-US" altLang="ko-KR" sz="2000" b="0" spc="-100" dirty="0" smtClean="0">
                <a:solidFill>
                  <a:schemeClr val="accent1">
                    <a:lumMod val="50000"/>
                  </a:schemeClr>
                </a:solidFill>
                <a:latin typeface="Arial" pitchFamily="34" charset="0"/>
                <a:cs typeface="Arial" pitchFamily="34" charset="0"/>
              </a:rPr>
              <a:t> </a:t>
            </a:r>
            <a:r>
              <a:rPr lang="en-US" altLang="ko-KR" sz="2000" b="0" dirty="0" smtClean="0">
                <a:solidFill>
                  <a:schemeClr val="accent1">
                    <a:lumMod val="50000"/>
                  </a:schemeClr>
                </a:solidFill>
                <a:latin typeface="Arial" pitchFamily="34" charset="0"/>
                <a:cs typeface="Arial" pitchFamily="34" charset="0"/>
              </a:rPr>
              <a:t>2013</a:t>
            </a:r>
            <a:endParaRPr lang="en-US" altLang="ko-KR" sz="2000" b="0" dirty="0">
              <a:solidFill>
                <a:schemeClr val="accent1">
                  <a:lumMod val="50000"/>
                </a:schemeClr>
              </a:solidFill>
              <a:latin typeface="Arial" pitchFamily="34" charset="0"/>
              <a:cs typeface="Arial" pitchFamily="34" charset="0"/>
            </a:endParaRPr>
          </a:p>
        </p:txBody>
      </p:sp>
      <p:pic>
        <p:nvPicPr>
          <p:cNvPr id="10" name="Picture 2" descr="C:\Users\Administrator\Desktop\0417\워드마크-어두운바탕.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4641" y="44624"/>
            <a:ext cx="911855" cy="498665"/>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0"/>
          <p:cNvSpPr txBox="1">
            <a:spLocks noChangeArrowheads="1"/>
          </p:cNvSpPr>
          <p:nvPr/>
        </p:nvSpPr>
        <p:spPr bwMode="auto">
          <a:xfrm>
            <a:off x="1619673" y="4657334"/>
            <a:ext cx="5976663" cy="1169416"/>
          </a:xfrm>
          <a:prstGeom prst="rect">
            <a:avLst/>
          </a:prstGeom>
          <a:noFill/>
          <a:ln w="9525" algn="ctr">
            <a:noFill/>
            <a:miter lim="800000"/>
            <a:headEnd/>
            <a:tailEnd/>
          </a:ln>
        </p:spPr>
        <p:txBody>
          <a:bodyPr wrap="square" lIns="91306" tIns="45653" rIns="91306" bIns="45653">
            <a:spAutoFit/>
          </a:bodyPr>
          <a:lstStyle>
            <a:lvl1pPr algn="l" defTabSz="912813" eaLnBrk="0" hangingPunct="0">
              <a:defRPr kumimoji="1" sz="2400" b="1">
                <a:solidFill>
                  <a:srgbClr val="F2F2F2"/>
                </a:solidFill>
                <a:latin typeface="Arial" charset="0"/>
                <a:ea typeface="HY헤드라인M" pitchFamily="18" charset="-127"/>
              </a:defRPr>
            </a:lvl1pPr>
            <a:lvl2pPr marL="742950" indent="-285750" algn="l" defTabSz="912813" eaLnBrk="0" hangingPunct="0">
              <a:defRPr kumimoji="1" sz="2400" b="1">
                <a:solidFill>
                  <a:srgbClr val="F2F2F2"/>
                </a:solidFill>
                <a:latin typeface="Arial" charset="0"/>
                <a:ea typeface="HY헤드라인M" pitchFamily="18" charset="-127"/>
              </a:defRPr>
            </a:lvl2pPr>
            <a:lvl3pPr marL="1143000" indent="-228600" algn="l" defTabSz="912813" eaLnBrk="0" hangingPunct="0">
              <a:defRPr kumimoji="1" sz="2400" b="1">
                <a:solidFill>
                  <a:srgbClr val="F2F2F2"/>
                </a:solidFill>
                <a:latin typeface="Arial" charset="0"/>
                <a:ea typeface="HY헤드라인M" pitchFamily="18" charset="-127"/>
              </a:defRPr>
            </a:lvl3pPr>
            <a:lvl4pPr marL="1600200" indent="-228600" algn="l" defTabSz="912813" eaLnBrk="0" hangingPunct="0">
              <a:defRPr kumimoji="1" sz="2400" b="1">
                <a:solidFill>
                  <a:srgbClr val="F2F2F2"/>
                </a:solidFill>
                <a:latin typeface="Arial" charset="0"/>
                <a:ea typeface="HY헤드라인M" pitchFamily="18" charset="-127"/>
              </a:defRPr>
            </a:lvl4pPr>
            <a:lvl5pPr marL="2057400" indent="-228600" algn="l" defTabSz="912813" eaLnBrk="0" hangingPunct="0">
              <a:defRPr kumimoji="1" sz="2400" b="1">
                <a:solidFill>
                  <a:srgbClr val="F2F2F2"/>
                </a:solidFill>
                <a:latin typeface="Arial" charset="0"/>
                <a:ea typeface="HY헤드라인M" pitchFamily="18" charset="-127"/>
              </a:defRPr>
            </a:lvl5pPr>
            <a:lvl6pPr marL="25146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6pPr>
            <a:lvl7pPr marL="29718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7pPr>
            <a:lvl8pPr marL="34290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8pPr>
            <a:lvl9pPr marL="38862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9pPr>
          </a:lstStyle>
          <a:p>
            <a:pPr algn="ctr" eaLnBrk="1" hangingPunct="1">
              <a:spcBef>
                <a:spcPts val="600"/>
              </a:spcBef>
            </a:pPr>
            <a:r>
              <a:rPr lang="en-US" altLang="ko-KR" sz="2000" b="0" dirty="0" smtClean="0">
                <a:solidFill>
                  <a:schemeClr val="accent1">
                    <a:lumMod val="50000"/>
                  </a:schemeClr>
                </a:solidFill>
                <a:latin typeface="Arial" pitchFamily="34" charset="0"/>
                <a:cs typeface="Arial" pitchFamily="34" charset="0"/>
              </a:rPr>
              <a:t>Young Ho Park</a:t>
            </a:r>
          </a:p>
          <a:p>
            <a:pPr algn="ctr" eaLnBrk="1" hangingPunct="1">
              <a:spcBef>
                <a:spcPts val="600"/>
              </a:spcBef>
            </a:pPr>
            <a:r>
              <a:rPr lang="en-US" altLang="ko-KR" sz="2000" b="0" dirty="0" smtClean="0">
                <a:solidFill>
                  <a:schemeClr val="accent1">
                    <a:lumMod val="50000"/>
                  </a:schemeClr>
                </a:solidFill>
                <a:latin typeface="Arial" pitchFamily="34" charset="0"/>
                <a:cs typeface="Arial" pitchFamily="34" charset="0"/>
              </a:rPr>
              <a:t>Managing Director</a:t>
            </a:r>
          </a:p>
          <a:p>
            <a:pPr algn="ctr" eaLnBrk="1" hangingPunct="1">
              <a:spcBef>
                <a:spcPts val="600"/>
              </a:spcBef>
            </a:pPr>
            <a:r>
              <a:rPr lang="en-US" altLang="ko-KR" sz="2000" b="0" dirty="0" smtClean="0">
                <a:solidFill>
                  <a:schemeClr val="accent1">
                    <a:lumMod val="50000"/>
                  </a:schemeClr>
                </a:solidFill>
                <a:latin typeface="Arial" pitchFamily="34" charset="0"/>
                <a:cs typeface="Arial" pitchFamily="34" charset="0"/>
              </a:rPr>
              <a:t>Korea </a:t>
            </a:r>
            <a:r>
              <a:rPr lang="en-US" altLang="ko-KR" sz="2000" b="0" dirty="0">
                <a:solidFill>
                  <a:schemeClr val="accent1">
                    <a:lumMod val="50000"/>
                  </a:schemeClr>
                </a:solidFill>
                <a:latin typeface="Arial" pitchFamily="34" charset="0"/>
                <a:cs typeface="Arial" pitchFamily="34" charset="0"/>
              </a:rPr>
              <a:t>Securities </a:t>
            </a:r>
            <a:r>
              <a:rPr lang="en-US" altLang="ko-KR" sz="2000" b="0" dirty="0" smtClean="0">
                <a:solidFill>
                  <a:schemeClr val="accent1">
                    <a:lumMod val="50000"/>
                  </a:schemeClr>
                </a:solidFill>
                <a:latin typeface="Arial" pitchFamily="34" charset="0"/>
                <a:cs typeface="Arial" pitchFamily="34" charset="0"/>
              </a:rPr>
              <a:t>Depository</a:t>
            </a:r>
            <a:endParaRPr lang="en-US" altLang="ko-KR" sz="2000" b="0" dirty="0">
              <a:solidFill>
                <a:schemeClr val="accent1">
                  <a:lumMod val="50000"/>
                </a:schemeClr>
              </a:solidFill>
              <a:latin typeface="Arial" pitchFamily="34" charset="0"/>
              <a:cs typeface="Arial" pitchFamily="34" charset="0"/>
            </a:endParaRPr>
          </a:p>
        </p:txBody>
      </p:sp>
      <p:pic>
        <p:nvPicPr>
          <p:cNvPr id="11" name="그림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6296" y="5949384"/>
            <a:ext cx="1891918" cy="936000"/>
          </a:xfrm>
          <a:prstGeom prst="rect">
            <a:avLst/>
          </a:prstGeom>
        </p:spPr>
      </p:pic>
    </p:spTree>
    <p:extLst>
      <p:ext uri="{BB962C8B-B14F-4D97-AF65-F5344CB8AC3E}">
        <p14:creationId xmlns:p14="http://schemas.microsoft.com/office/powerpoint/2010/main" val="2530404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
          <p:cNvSpPr>
            <a:spLocks noChangeArrowheads="1"/>
          </p:cNvSpPr>
          <p:nvPr/>
        </p:nvSpPr>
        <p:spPr bwMode="auto">
          <a:xfrm>
            <a:off x="251520" y="1162343"/>
            <a:ext cx="8604968" cy="5195855"/>
          </a:xfrm>
          <a:prstGeom prst="roundRect">
            <a:avLst>
              <a:gd name="adj" fmla="val 4116"/>
            </a:avLst>
          </a:prstGeom>
          <a:solidFill>
            <a:srgbClr val="F1F6FD"/>
          </a:solidFill>
          <a:ln w="25400" algn="ctr">
            <a:solidFill>
              <a:srgbClr val="387CB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sp>
        <p:nvSpPr>
          <p:cNvPr id="9" name="슬라이드 번호 개체 틀 5"/>
          <p:cNvSpPr txBox="1">
            <a:spLocks/>
          </p:cNvSpPr>
          <p:nvPr/>
        </p:nvSpPr>
        <p:spPr>
          <a:xfrm>
            <a:off x="8688584" y="6473587"/>
            <a:ext cx="405474" cy="357166"/>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mn-ea"/>
                <a:cs typeface="Arial"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4766CC4E-4C25-422C-B97C-0188660AF335}" type="slidenum">
              <a:rPr kumimoji="0" lang="en-US" altLang="ko-KR" sz="1200" b="0" i="0" u="none" strike="noStrike" kern="1200" cap="none" spc="0" normalizeH="0" baseline="0" noProof="0" smtClean="0">
                <a:ln>
                  <a:noFill/>
                </a:ln>
                <a:solidFill>
                  <a:schemeClr val="tx1"/>
                </a:solidFill>
                <a:effectLst/>
                <a:uLnTx/>
                <a:uFillTx/>
                <a:latin typeface="Arial Black" pitchFamily="34" charset="0"/>
                <a:ea typeface="산돌고딕B" pitchFamily="50" charset="-127"/>
              </a:rPr>
              <a:pPr marL="0" marR="0" lvl="0" indent="0" algn="ctr" defTabSz="914400" rtl="0" eaLnBrk="1" fontAlgn="auto" latinLnBrk="1" hangingPunct="1">
                <a:lnSpc>
                  <a:spcPct val="100000"/>
                </a:lnSpc>
                <a:spcBef>
                  <a:spcPts val="0"/>
                </a:spcBef>
                <a:spcAft>
                  <a:spcPts val="0"/>
                </a:spcAft>
                <a:buClrTx/>
                <a:buSzTx/>
                <a:buFontTx/>
                <a:buNone/>
                <a:tabLst/>
                <a:defRPr/>
              </a:pPr>
              <a:t>10</a:t>
            </a:fld>
            <a:endParaRPr kumimoji="0" lang="ko-KR" altLang="en-US" sz="1200" b="0" i="0" u="none" strike="noStrike" kern="1200" cap="none" spc="0" normalizeH="0" baseline="0" noProof="0" dirty="0">
              <a:ln>
                <a:noFill/>
              </a:ln>
              <a:solidFill>
                <a:schemeClr val="tx1"/>
              </a:solidFill>
              <a:effectLst/>
              <a:uLnTx/>
              <a:uFillTx/>
              <a:latin typeface="Arial Black" pitchFamily="34" charset="0"/>
              <a:ea typeface="산돌고딕B" pitchFamily="50" charset="-127"/>
            </a:endParaRPr>
          </a:p>
        </p:txBody>
      </p:sp>
      <p:sp>
        <p:nvSpPr>
          <p:cNvPr id="11" name="제목 1"/>
          <p:cNvSpPr txBox="1">
            <a:spLocks/>
          </p:cNvSpPr>
          <p:nvPr/>
        </p:nvSpPr>
        <p:spPr>
          <a:xfrm>
            <a:off x="361336" y="219828"/>
            <a:ext cx="4368496" cy="490066"/>
          </a:xfrm>
          <a:prstGeom prst="rect">
            <a:avLst/>
          </a:prstGeom>
          <a:effectLst>
            <a:outerShdw blurRad="25400" dist="12700" dir="2880000" algn="tl" rotWithShape="0">
              <a:prstClr val="black">
                <a:alpha val="30000"/>
              </a:prstClr>
            </a:outerShdw>
          </a:effectLst>
        </p:spPr>
        <p:txBody>
          <a:bodyPr vert="horz" lIns="0" tIns="0" rIns="0" bIns="0" rtlCol="0" anchor="ctr" anchorCtr="0">
            <a:noAutofit/>
          </a:bodyPr>
          <a:lstStyle/>
          <a:p>
            <a:pPr lvl="0">
              <a:spcBef>
                <a:spcPct val="0"/>
              </a:spcBef>
            </a:pPr>
            <a:r>
              <a:rPr lang="en-US" altLang="ko-KR"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Market Implication</a:t>
            </a:r>
            <a:r>
              <a:rPr lang="en-US" altLang="ko-KR" sz="24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(2)</a:t>
            </a:r>
            <a:r>
              <a:rPr lang="en-US" altLang="ko-KR" sz="2800" b="1" dirty="0" smtClean="0">
                <a:solidFill>
                  <a:schemeClr val="accent1">
                    <a:lumMod val="50000"/>
                  </a:schemeClr>
                </a:solidFill>
                <a:latin typeface="Tahoma" pitchFamily="34" charset="0"/>
                <a:ea typeface="Tahoma" pitchFamily="34" charset="0"/>
                <a:cs typeface="Tahoma" pitchFamily="34" charset="0"/>
              </a:rPr>
              <a:t> </a:t>
            </a:r>
            <a:endParaRPr lang="ko-KR" altLang="en-US" sz="2800" b="1" dirty="0" smtClean="0">
              <a:solidFill>
                <a:schemeClr val="accent1">
                  <a:lumMod val="50000"/>
                </a:schemeClr>
              </a:solidFill>
              <a:latin typeface="Tahoma" pitchFamily="34" charset="0"/>
              <a:ea typeface="HY헤드라인M" pitchFamily="18" charset="-127"/>
              <a:cs typeface="Tahoma" pitchFamily="34" charset="0"/>
            </a:endParaRPr>
          </a:p>
        </p:txBody>
      </p:sp>
      <p:pic>
        <p:nvPicPr>
          <p:cNvPr id="6" name="Picture 35" descr="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764704"/>
            <a:ext cx="4916558" cy="846898"/>
          </a:xfrm>
          <a:prstGeom prst="rect">
            <a:avLst/>
          </a:prstGeom>
          <a:noFill/>
          <a:extLst>
            <a:ext uri="{909E8E84-426E-40DD-AFC4-6F175D3DCCD1}">
              <a14:hiddenFill xmlns:a14="http://schemas.microsoft.com/office/drawing/2010/main">
                <a:solidFill>
                  <a:srgbClr val="FFFFFF"/>
                </a:solidFill>
              </a14:hiddenFill>
            </a:ext>
          </a:extLst>
        </p:spPr>
      </p:pic>
      <p:sp>
        <p:nvSpPr>
          <p:cNvPr id="8" name="직사각형 7"/>
          <p:cNvSpPr/>
          <p:nvPr/>
        </p:nvSpPr>
        <p:spPr>
          <a:xfrm>
            <a:off x="533923" y="963530"/>
            <a:ext cx="4686149" cy="400110"/>
          </a:xfrm>
          <a:prstGeom prst="rect">
            <a:avLst/>
          </a:prstGeom>
        </p:spPr>
        <p:txBody>
          <a:bodyPr wrap="square">
            <a:spAutoFit/>
          </a:bodyPr>
          <a:lstStyle/>
          <a:p>
            <a:r>
              <a:rPr lang="en-US" altLang="ko-KR" sz="2000" b="1" spc="-90" dirty="0" smtClean="0">
                <a:solidFill>
                  <a:schemeClr val="accent1">
                    <a:lumMod val="50000"/>
                  </a:schemeClr>
                </a:solidFill>
                <a:latin typeface="Tahoma" pitchFamily="34" charset="0"/>
                <a:ea typeface="Tahoma" pitchFamily="34" charset="0"/>
                <a:cs typeface="Tahoma" pitchFamily="34" charset="0"/>
              </a:rPr>
              <a:t>Single</a:t>
            </a:r>
            <a:r>
              <a:rPr lang="en-US" altLang="ko-KR" sz="2000" b="1" dirty="0" smtClean="0">
                <a:solidFill>
                  <a:schemeClr val="accent1">
                    <a:lumMod val="50000"/>
                  </a:schemeClr>
                </a:solidFill>
                <a:latin typeface="Tahoma" pitchFamily="34" charset="0"/>
                <a:ea typeface="Tahoma" pitchFamily="34" charset="0"/>
                <a:cs typeface="Tahoma" pitchFamily="34" charset="0"/>
              </a:rPr>
              <a:t> gate for all fund operations</a:t>
            </a:r>
            <a:endParaRPr lang="ko-KR" altLang="en-US" sz="2000" dirty="0"/>
          </a:p>
        </p:txBody>
      </p:sp>
      <p:sp>
        <p:nvSpPr>
          <p:cNvPr id="108" name="직사각형 32"/>
          <p:cNvSpPr>
            <a:spLocks noChangeArrowheads="1"/>
          </p:cNvSpPr>
          <p:nvPr/>
        </p:nvSpPr>
        <p:spPr bwMode="auto">
          <a:xfrm>
            <a:off x="2168450" y="1794462"/>
            <a:ext cx="819374" cy="862831"/>
          </a:xfrm>
          <a:prstGeom prst="rect">
            <a:avLst/>
          </a:prstGeom>
          <a:noFill/>
          <a:ln w="9525" cap="rnd" algn="ctr">
            <a:solidFill>
              <a:schemeClr val="accent1"/>
            </a:solidFill>
            <a:round/>
            <a:headEnd/>
            <a:tailEnd/>
          </a:ln>
        </p:spPr>
        <p:txBody>
          <a:bodyPr anchor="ctr"/>
          <a:lstStyle/>
          <a:p>
            <a:pPr algn="ctr"/>
            <a:r>
              <a:rPr lang="en-US" altLang="ko-KR" sz="1400" dirty="0">
                <a:solidFill>
                  <a:schemeClr val="accent2">
                    <a:lumMod val="60000"/>
                    <a:lumOff val="40000"/>
                  </a:schemeClr>
                </a:solidFill>
                <a:latin typeface="Tahoma" pitchFamily="34" charset="0"/>
                <a:ea typeface="맑은 고딕" pitchFamily="50" charset="-127"/>
              </a:rPr>
              <a:t>Pre-trade</a:t>
            </a:r>
            <a:r>
              <a:rPr lang="en-US" altLang="ko-KR" sz="1600" dirty="0">
                <a:solidFill>
                  <a:schemeClr val="accent2">
                    <a:lumMod val="60000"/>
                    <a:lumOff val="40000"/>
                  </a:schemeClr>
                </a:solidFill>
                <a:latin typeface="Tahoma" pitchFamily="34" charset="0"/>
                <a:ea typeface="맑은 고딕" pitchFamily="50" charset="-127"/>
              </a:rPr>
              <a:t> </a:t>
            </a:r>
            <a:r>
              <a:rPr lang="en-US" altLang="ko-KR" sz="1600" dirty="0">
                <a:solidFill>
                  <a:srgbClr val="0070C0"/>
                </a:solidFill>
                <a:latin typeface="Tahoma" pitchFamily="34" charset="0"/>
                <a:ea typeface="맑은 고딕" pitchFamily="50" charset="-127"/>
              </a:rPr>
              <a:t> </a:t>
            </a:r>
          </a:p>
        </p:txBody>
      </p:sp>
      <p:sp>
        <p:nvSpPr>
          <p:cNvPr id="109" name="직사각형 32"/>
          <p:cNvSpPr>
            <a:spLocks noChangeArrowheads="1"/>
          </p:cNvSpPr>
          <p:nvPr/>
        </p:nvSpPr>
        <p:spPr bwMode="auto">
          <a:xfrm>
            <a:off x="3049735" y="1794462"/>
            <a:ext cx="812800" cy="883691"/>
          </a:xfrm>
          <a:prstGeom prst="rect">
            <a:avLst/>
          </a:prstGeom>
          <a:noFill/>
          <a:ln w="9525" cap="rnd" algn="ctr">
            <a:solidFill>
              <a:schemeClr val="accent1"/>
            </a:solidFill>
            <a:round/>
            <a:headEnd/>
            <a:tailEnd/>
          </a:ln>
        </p:spPr>
        <p:txBody>
          <a:bodyPr anchor="ctr"/>
          <a:lstStyle/>
          <a:p>
            <a:pPr algn="ctr"/>
            <a:r>
              <a:rPr lang="en-US" altLang="ko-KR" sz="1600" dirty="0">
                <a:solidFill>
                  <a:schemeClr val="accent2">
                    <a:lumMod val="60000"/>
                    <a:lumOff val="40000"/>
                  </a:schemeClr>
                </a:solidFill>
                <a:latin typeface="Tahoma" pitchFamily="34" charset="0"/>
                <a:ea typeface="맑은 고딕" pitchFamily="50" charset="-127"/>
              </a:rPr>
              <a:t>Trade</a:t>
            </a:r>
            <a:r>
              <a:rPr lang="en-US" altLang="ko-KR" sz="1600" dirty="0">
                <a:solidFill>
                  <a:srgbClr val="0070C0"/>
                </a:solidFill>
                <a:latin typeface="Tahoma" pitchFamily="34" charset="0"/>
                <a:ea typeface="맑은 고딕" pitchFamily="50" charset="-127"/>
              </a:rPr>
              <a:t>  </a:t>
            </a:r>
          </a:p>
        </p:txBody>
      </p:sp>
      <p:sp>
        <p:nvSpPr>
          <p:cNvPr id="110" name="직사각형 32"/>
          <p:cNvSpPr>
            <a:spLocks noChangeArrowheads="1"/>
          </p:cNvSpPr>
          <p:nvPr/>
        </p:nvSpPr>
        <p:spPr bwMode="auto">
          <a:xfrm>
            <a:off x="3971551" y="1794462"/>
            <a:ext cx="2616671" cy="859929"/>
          </a:xfrm>
          <a:prstGeom prst="rect">
            <a:avLst/>
          </a:prstGeom>
          <a:noFill/>
          <a:ln w="9525" cap="rnd" algn="ctr">
            <a:solidFill>
              <a:schemeClr val="accent1"/>
            </a:solidFill>
            <a:round/>
            <a:headEnd/>
            <a:tailEnd/>
          </a:ln>
        </p:spPr>
        <p:txBody>
          <a:bodyPr anchor="ctr"/>
          <a:lstStyle/>
          <a:p>
            <a:pPr algn="ctr"/>
            <a:r>
              <a:rPr lang="en-US" altLang="ko-KR" sz="1600" b="1" dirty="0">
                <a:latin typeface="Tahoma" pitchFamily="34" charset="0"/>
                <a:ea typeface="맑은 고딕" pitchFamily="50" charset="-127"/>
              </a:rPr>
              <a:t>Post-Trade, </a:t>
            </a:r>
            <a:r>
              <a:rPr lang="en-US" altLang="ko-KR" sz="1600" b="1" dirty="0" smtClean="0">
                <a:latin typeface="Tahoma" pitchFamily="34" charset="0"/>
                <a:ea typeface="맑은 고딕" pitchFamily="50" charset="-127"/>
              </a:rPr>
              <a:t>              Pre-Settlement  </a:t>
            </a:r>
            <a:endParaRPr lang="en-US" altLang="ko-KR" sz="1600" b="1" dirty="0">
              <a:latin typeface="Tahoma" pitchFamily="34" charset="0"/>
              <a:ea typeface="맑은 고딕" pitchFamily="50" charset="-127"/>
            </a:endParaRPr>
          </a:p>
        </p:txBody>
      </p:sp>
      <p:sp>
        <p:nvSpPr>
          <p:cNvPr id="111" name="직사각형 32"/>
          <p:cNvSpPr>
            <a:spLocks noChangeArrowheads="1"/>
          </p:cNvSpPr>
          <p:nvPr/>
        </p:nvSpPr>
        <p:spPr bwMode="auto">
          <a:xfrm>
            <a:off x="6708104" y="1794462"/>
            <a:ext cx="1824335" cy="862831"/>
          </a:xfrm>
          <a:prstGeom prst="rect">
            <a:avLst/>
          </a:prstGeom>
          <a:noFill/>
          <a:ln w="9525" cap="rnd" algn="ctr">
            <a:solidFill>
              <a:schemeClr val="accent1"/>
            </a:solidFill>
            <a:round/>
            <a:headEnd/>
            <a:tailEnd/>
          </a:ln>
        </p:spPr>
        <p:txBody>
          <a:bodyPr anchor="ctr"/>
          <a:lstStyle/>
          <a:p>
            <a:pPr algn="ctr"/>
            <a:r>
              <a:rPr lang="en-US" altLang="ko-KR" sz="1600" b="1" dirty="0" smtClean="0">
                <a:latin typeface="Tahoma" pitchFamily="34" charset="0"/>
                <a:ea typeface="맑은 고딕" pitchFamily="50" charset="-127"/>
              </a:rPr>
              <a:t>Settlement, Deposit, Custody  </a:t>
            </a:r>
            <a:endParaRPr lang="en-US" altLang="ko-KR" sz="1600" b="1" dirty="0">
              <a:latin typeface="Tahoma" pitchFamily="34" charset="0"/>
              <a:ea typeface="맑은 고딕" pitchFamily="50" charset="-127"/>
            </a:endParaRPr>
          </a:p>
        </p:txBody>
      </p:sp>
      <p:sp>
        <p:nvSpPr>
          <p:cNvPr id="112" name="직사각형 32"/>
          <p:cNvSpPr>
            <a:spLocks noChangeArrowheads="1"/>
          </p:cNvSpPr>
          <p:nvPr/>
        </p:nvSpPr>
        <p:spPr bwMode="auto">
          <a:xfrm>
            <a:off x="2168449" y="2704918"/>
            <a:ext cx="384175" cy="3194000"/>
          </a:xfrm>
          <a:prstGeom prst="rect">
            <a:avLst/>
          </a:prstGeom>
          <a:noFill/>
          <a:ln w="9525" cap="rnd" algn="ctr">
            <a:solidFill>
              <a:schemeClr val="accent1"/>
            </a:solidFill>
            <a:round/>
            <a:headEnd/>
            <a:tailEnd/>
          </a:ln>
          <a:extLst/>
        </p:spPr>
        <p:txBody>
          <a:bodyPr vert="vert270" anchor="ctr"/>
          <a:lstStyle/>
          <a:p>
            <a:pPr algn="just">
              <a:defRPr/>
            </a:pPr>
            <a:r>
              <a:rPr lang="en-US" altLang="ko-KR" sz="1600" dirty="0">
                <a:solidFill>
                  <a:srgbClr val="0070C0"/>
                </a:solidFill>
                <a:latin typeface="Tahoma" pitchFamily="34" charset="0"/>
                <a:ea typeface="맑은 고딕" pitchFamily="50" charset="-127"/>
              </a:rPr>
              <a:t> </a:t>
            </a:r>
            <a:r>
              <a:rPr lang="en-US" altLang="ko-KR" sz="1600" dirty="0" smtClean="0">
                <a:solidFill>
                  <a:srgbClr val="0070C0"/>
                </a:solidFill>
                <a:latin typeface="Tahoma" pitchFamily="34" charset="0"/>
                <a:ea typeface="맑은 고딕" pitchFamily="50" charset="-127"/>
              </a:rPr>
              <a:t>  </a:t>
            </a:r>
            <a:r>
              <a:rPr lang="en-US" altLang="ko-KR" sz="1600" dirty="0" smtClean="0">
                <a:solidFill>
                  <a:schemeClr val="accent2">
                    <a:lumMod val="60000"/>
                    <a:lumOff val="40000"/>
                  </a:schemeClr>
                </a:solidFill>
                <a:latin typeface="Tahoma" pitchFamily="34" charset="0"/>
                <a:ea typeface="맑은 고딕" pitchFamily="50" charset="-127"/>
              </a:rPr>
              <a:t>Decision </a:t>
            </a:r>
            <a:r>
              <a:rPr lang="en-US" altLang="ko-KR" sz="1600" dirty="0">
                <a:solidFill>
                  <a:schemeClr val="accent2">
                    <a:lumMod val="60000"/>
                    <a:lumOff val="40000"/>
                  </a:schemeClr>
                </a:solidFill>
                <a:latin typeface="Tahoma" pitchFamily="34" charset="0"/>
                <a:ea typeface="맑은 고딕" pitchFamily="50" charset="-127"/>
              </a:rPr>
              <a:t>of Trade  </a:t>
            </a:r>
          </a:p>
        </p:txBody>
      </p:sp>
      <p:sp>
        <p:nvSpPr>
          <p:cNvPr id="113" name="직사각형 32"/>
          <p:cNvSpPr>
            <a:spLocks noChangeArrowheads="1"/>
          </p:cNvSpPr>
          <p:nvPr/>
        </p:nvSpPr>
        <p:spPr bwMode="auto">
          <a:xfrm>
            <a:off x="2603648" y="2704918"/>
            <a:ext cx="384175" cy="3194000"/>
          </a:xfrm>
          <a:prstGeom prst="rect">
            <a:avLst/>
          </a:prstGeom>
          <a:noFill/>
          <a:ln w="9525" cap="rnd" algn="ctr">
            <a:solidFill>
              <a:schemeClr val="accent1"/>
            </a:solidFill>
            <a:round/>
            <a:headEnd/>
            <a:tailEnd/>
          </a:ln>
          <a:extLst/>
        </p:spPr>
        <p:txBody>
          <a:bodyPr vert="vert270" anchor="ctr"/>
          <a:lstStyle/>
          <a:p>
            <a:pPr algn="just">
              <a:defRPr/>
            </a:pPr>
            <a:r>
              <a:rPr lang="en-US" altLang="ko-KR" sz="1600" dirty="0">
                <a:solidFill>
                  <a:srgbClr val="0070C0"/>
                </a:solidFill>
                <a:latin typeface="Tahoma" pitchFamily="34" charset="0"/>
                <a:ea typeface="맑은 고딕" pitchFamily="50" charset="-127"/>
              </a:rPr>
              <a:t> </a:t>
            </a:r>
            <a:r>
              <a:rPr lang="en-US" altLang="ko-KR" sz="1600" dirty="0" smtClean="0">
                <a:solidFill>
                  <a:srgbClr val="0070C0"/>
                </a:solidFill>
                <a:latin typeface="Tahoma" pitchFamily="34" charset="0"/>
                <a:ea typeface="맑은 고딕" pitchFamily="50" charset="-127"/>
              </a:rPr>
              <a:t>  </a:t>
            </a:r>
            <a:r>
              <a:rPr lang="en-US" altLang="ko-KR" sz="1600" dirty="0" smtClean="0">
                <a:solidFill>
                  <a:schemeClr val="accent2">
                    <a:lumMod val="60000"/>
                    <a:lumOff val="40000"/>
                  </a:schemeClr>
                </a:solidFill>
                <a:latin typeface="Tahoma" pitchFamily="34" charset="0"/>
                <a:ea typeface="맑은 고딕" pitchFamily="50" charset="-127"/>
              </a:rPr>
              <a:t>Negotiation</a:t>
            </a:r>
            <a:r>
              <a:rPr lang="en-US" altLang="ko-KR" sz="1600" dirty="0" smtClean="0">
                <a:solidFill>
                  <a:srgbClr val="0070C0"/>
                </a:solidFill>
                <a:latin typeface="Tahoma" pitchFamily="34" charset="0"/>
                <a:ea typeface="맑은 고딕" pitchFamily="50" charset="-127"/>
              </a:rPr>
              <a:t> </a:t>
            </a:r>
            <a:endParaRPr lang="en-US" altLang="ko-KR" sz="1600" dirty="0">
              <a:solidFill>
                <a:srgbClr val="0070C0"/>
              </a:solidFill>
              <a:latin typeface="Tahoma" pitchFamily="34" charset="0"/>
              <a:ea typeface="맑은 고딕" pitchFamily="50" charset="-127"/>
            </a:endParaRPr>
          </a:p>
        </p:txBody>
      </p:sp>
      <p:sp>
        <p:nvSpPr>
          <p:cNvPr id="114" name="직사각형 32"/>
          <p:cNvSpPr>
            <a:spLocks noChangeArrowheads="1"/>
          </p:cNvSpPr>
          <p:nvPr/>
        </p:nvSpPr>
        <p:spPr bwMode="auto">
          <a:xfrm>
            <a:off x="3051657" y="2704918"/>
            <a:ext cx="384175" cy="3194000"/>
          </a:xfrm>
          <a:prstGeom prst="rect">
            <a:avLst/>
          </a:prstGeom>
          <a:noFill/>
          <a:ln w="9525" cap="rnd" algn="ctr">
            <a:solidFill>
              <a:schemeClr val="accent1"/>
            </a:solidFill>
            <a:round/>
            <a:headEnd/>
            <a:tailEnd/>
          </a:ln>
          <a:extLst/>
        </p:spPr>
        <p:txBody>
          <a:bodyPr vert="vert270" anchor="ctr"/>
          <a:lstStyle/>
          <a:p>
            <a:pPr algn="just">
              <a:defRPr/>
            </a:pPr>
            <a:r>
              <a:rPr lang="en-US" altLang="ko-KR" sz="1600" dirty="0">
                <a:solidFill>
                  <a:srgbClr val="0070C0"/>
                </a:solidFill>
                <a:latin typeface="Tahoma" pitchFamily="34" charset="0"/>
                <a:ea typeface="맑은 고딕" pitchFamily="50" charset="-127"/>
              </a:rPr>
              <a:t> </a:t>
            </a:r>
            <a:r>
              <a:rPr lang="en-US" altLang="ko-KR" sz="1600" dirty="0" smtClean="0">
                <a:solidFill>
                  <a:srgbClr val="0070C0"/>
                </a:solidFill>
                <a:latin typeface="Tahoma" pitchFamily="34" charset="0"/>
                <a:ea typeface="맑은 고딕" pitchFamily="50" charset="-127"/>
              </a:rPr>
              <a:t>  </a:t>
            </a:r>
            <a:r>
              <a:rPr lang="en-US" altLang="ko-KR" sz="1600" dirty="0" smtClean="0">
                <a:solidFill>
                  <a:schemeClr val="accent2">
                    <a:lumMod val="60000"/>
                    <a:lumOff val="40000"/>
                  </a:schemeClr>
                </a:solidFill>
                <a:latin typeface="Tahoma" pitchFamily="34" charset="0"/>
                <a:ea typeface="맑은 고딕" pitchFamily="50" charset="-127"/>
              </a:rPr>
              <a:t>Trade </a:t>
            </a:r>
            <a:r>
              <a:rPr lang="en-US" altLang="ko-KR" sz="1600" dirty="0">
                <a:solidFill>
                  <a:schemeClr val="accent2">
                    <a:lumMod val="60000"/>
                    <a:lumOff val="40000"/>
                  </a:schemeClr>
                </a:solidFill>
                <a:latin typeface="Tahoma" pitchFamily="34" charset="0"/>
                <a:ea typeface="맑은 고딕" pitchFamily="50" charset="-127"/>
              </a:rPr>
              <a:t>Order  </a:t>
            </a:r>
          </a:p>
        </p:txBody>
      </p:sp>
      <p:sp>
        <p:nvSpPr>
          <p:cNvPr id="115" name="직사각형 32"/>
          <p:cNvSpPr>
            <a:spLocks noChangeArrowheads="1"/>
          </p:cNvSpPr>
          <p:nvPr/>
        </p:nvSpPr>
        <p:spPr bwMode="auto">
          <a:xfrm>
            <a:off x="3478360" y="2704918"/>
            <a:ext cx="384175" cy="3194000"/>
          </a:xfrm>
          <a:prstGeom prst="rect">
            <a:avLst/>
          </a:prstGeom>
          <a:noFill/>
          <a:ln w="9525" cap="rnd" algn="ctr">
            <a:solidFill>
              <a:schemeClr val="accent1"/>
            </a:solidFill>
            <a:round/>
            <a:headEnd/>
            <a:tailEnd/>
          </a:ln>
          <a:extLst/>
        </p:spPr>
        <p:txBody>
          <a:bodyPr vert="vert270" anchor="ctr"/>
          <a:lstStyle/>
          <a:p>
            <a:pPr algn="just">
              <a:defRPr/>
            </a:pPr>
            <a:r>
              <a:rPr lang="en-US" altLang="ko-KR" sz="1600" dirty="0">
                <a:solidFill>
                  <a:srgbClr val="0070C0"/>
                </a:solidFill>
                <a:latin typeface="Tahoma" pitchFamily="34" charset="0"/>
                <a:ea typeface="맑은 고딕" pitchFamily="50" charset="-127"/>
              </a:rPr>
              <a:t> </a:t>
            </a:r>
            <a:r>
              <a:rPr lang="en-US" altLang="ko-KR" sz="1600" dirty="0" smtClean="0">
                <a:solidFill>
                  <a:srgbClr val="0070C0"/>
                </a:solidFill>
                <a:latin typeface="Tahoma" pitchFamily="34" charset="0"/>
                <a:ea typeface="맑은 고딕" pitchFamily="50" charset="-127"/>
              </a:rPr>
              <a:t>  </a:t>
            </a:r>
            <a:r>
              <a:rPr lang="en-US" altLang="ko-KR" sz="1600" dirty="0" smtClean="0">
                <a:solidFill>
                  <a:schemeClr val="accent2">
                    <a:lumMod val="60000"/>
                    <a:lumOff val="40000"/>
                  </a:schemeClr>
                </a:solidFill>
                <a:latin typeface="Tahoma" pitchFamily="34" charset="0"/>
                <a:ea typeface="맑은 고딕" pitchFamily="50" charset="-127"/>
              </a:rPr>
              <a:t>Trade </a:t>
            </a:r>
            <a:r>
              <a:rPr lang="en-US" altLang="ko-KR" sz="1600" dirty="0">
                <a:solidFill>
                  <a:schemeClr val="accent2">
                    <a:lumMod val="60000"/>
                    <a:lumOff val="40000"/>
                  </a:schemeClr>
                </a:solidFill>
                <a:latin typeface="Tahoma" pitchFamily="34" charset="0"/>
                <a:ea typeface="맑은 고딕" pitchFamily="50" charset="-127"/>
              </a:rPr>
              <a:t>Execution</a:t>
            </a:r>
          </a:p>
        </p:txBody>
      </p:sp>
      <p:sp>
        <p:nvSpPr>
          <p:cNvPr id="116" name="직사각형 32"/>
          <p:cNvSpPr>
            <a:spLocks noChangeArrowheads="1"/>
          </p:cNvSpPr>
          <p:nvPr/>
        </p:nvSpPr>
        <p:spPr bwMode="auto">
          <a:xfrm>
            <a:off x="3971800" y="2704918"/>
            <a:ext cx="384175" cy="3194000"/>
          </a:xfrm>
          <a:prstGeom prst="rect">
            <a:avLst/>
          </a:prstGeom>
          <a:noFill/>
          <a:ln w="9525" cap="rnd" algn="ctr">
            <a:solidFill>
              <a:schemeClr val="accent1"/>
            </a:solidFill>
            <a:round/>
            <a:headEnd/>
            <a:tailEnd/>
          </a:ln>
          <a:extLst/>
        </p:spPr>
        <p:txBody>
          <a:bodyPr vert="vert270" anchor="ctr"/>
          <a:lstStyle/>
          <a:p>
            <a:pPr algn="just">
              <a:defRPr/>
            </a:pPr>
            <a:r>
              <a:rPr lang="en-US" altLang="ko-KR" sz="1600" dirty="0">
                <a:solidFill>
                  <a:srgbClr val="0070C0"/>
                </a:solidFill>
                <a:latin typeface="Tahoma" pitchFamily="34" charset="0"/>
                <a:ea typeface="맑은 고딕" pitchFamily="50" charset="-127"/>
              </a:rPr>
              <a:t> </a:t>
            </a:r>
            <a:r>
              <a:rPr lang="en-US" altLang="ko-KR" sz="1600" dirty="0" smtClean="0">
                <a:solidFill>
                  <a:srgbClr val="0070C0"/>
                </a:solidFill>
                <a:latin typeface="Tahoma" pitchFamily="34" charset="0"/>
                <a:ea typeface="맑은 고딕" pitchFamily="50" charset="-127"/>
              </a:rPr>
              <a:t>  </a:t>
            </a:r>
            <a:r>
              <a:rPr lang="en-US" altLang="ko-KR" sz="1600" b="1" dirty="0" smtClean="0">
                <a:latin typeface="Tahoma" pitchFamily="34" charset="0"/>
                <a:ea typeface="맑은 고딕" pitchFamily="50" charset="-127"/>
              </a:rPr>
              <a:t>Trade </a:t>
            </a:r>
            <a:r>
              <a:rPr lang="en-US" altLang="ko-KR" sz="1600" b="1" dirty="0">
                <a:latin typeface="Tahoma" pitchFamily="34" charset="0"/>
                <a:ea typeface="맑은 고딕" pitchFamily="50" charset="-127"/>
              </a:rPr>
              <a:t>Allocation </a:t>
            </a:r>
          </a:p>
        </p:txBody>
      </p:sp>
      <p:sp>
        <p:nvSpPr>
          <p:cNvPr id="117" name="직사각형 32"/>
          <p:cNvSpPr>
            <a:spLocks noChangeArrowheads="1"/>
          </p:cNvSpPr>
          <p:nvPr/>
        </p:nvSpPr>
        <p:spPr bwMode="auto">
          <a:xfrm>
            <a:off x="4475856" y="2704918"/>
            <a:ext cx="384175" cy="3194000"/>
          </a:xfrm>
          <a:prstGeom prst="rect">
            <a:avLst/>
          </a:prstGeom>
          <a:noFill/>
          <a:ln w="9525" cap="rnd" algn="ctr">
            <a:solidFill>
              <a:schemeClr val="accent1"/>
            </a:solidFill>
            <a:round/>
            <a:headEnd/>
            <a:tailEnd/>
          </a:ln>
          <a:extLst/>
        </p:spPr>
        <p:txBody>
          <a:bodyPr vert="vert270" anchor="ctr"/>
          <a:lstStyle/>
          <a:p>
            <a:pPr algn="just">
              <a:defRPr/>
            </a:pPr>
            <a:r>
              <a:rPr lang="en-US" altLang="ko-KR" sz="1600" dirty="0">
                <a:solidFill>
                  <a:srgbClr val="0070C0"/>
                </a:solidFill>
                <a:latin typeface="Tahoma" pitchFamily="34" charset="0"/>
                <a:ea typeface="맑은 고딕" pitchFamily="50" charset="-127"/>
              </a:rPr>
              <a:t> </a:t>
            </a:r>
            <a:r>
              <a:rPr lang="en-US" altLang="ko-KR" sz="1600" dirty="0" smtClean="0">
                <a:solidFill>
                  <a:srgbClr val="0070C0"/>
                </a:solidFill>
                <a:latin typeface="Tahoma" pitchFamily="34" charset="0"/>
                <a:ea typeface="맑은 고딕" pitchFamily="50" charset="-127"/>
              </a:rPr>
              <a:t>  </a:t>
            </a:r>
            <a:r>
              <a:rPr lang="en-US" altLang="ko-KR" sz="1600" b="1" dirty="0" smtClean="0">
                <a:latin typeface="Tahoma" pitchFamily="34" charset="0"/>
                <a:ea typeface="맑은 고딕" pitchFamily="50" charset="-127"/>
              </a:rPr>
              <a:t>Trade </a:t>
            </a:r>
            <a:r>
              <a:rPr lang="en-US" altLang="ko-KR" sz="1600" b="1" dirty="0">
                <a:latin typeface="Tahoma" pitchFamily="34" charset="0"/>
                <a:ea typeface="맑은 고딕" pitchFamily="50" charset="-127"/>
              </a:rPr>
              <a:t>Confirmation  </a:t>
            </a:r>
          </a:p>
        </p:txBody>
      </p:sp>
      <p:sp>
        <p:nvSpPr>
          <p:cNvPr id="118" name="직사각형 32"/>
          <p:cNvSpPr>
            <a:spLocks noChangeArrowheads="1"/>
          </p:cNvSpPr>
          <p:nvPr/>
        </p:nvSpPr>
        <p:spPr bwMode="auto">
          <a:xfrm>
            <a:off x="4907904" y="2730566"/>
            <a:ext cx="384175" cy="3194000"/>
          </a:xfrm>
          <a:prstGeom prst="rect">
            <a:avLst/>
          </a:prstGeom>
          <a:noFill/>
          <a:ln w="9525" cap="rnd" algn="ctr">
            <a:solidFill>
              <a:schemeClr val="accent1"/>
            </a:solidFill>
            <a:round/>
            <a:headEnd/>
            <a:tailEnd/>
          </a:ln>
          <a:extLst/>
        </p:spPr>
        <p:txBody>
          <a:bodyPr vert="vert270" anchor="ctr"/>
          <a:lstStyle/>
          <a:p>
            <a:pPr>
              <a:defRPr/>
            </a:pPr>
            <a:r>
              <a:rPr lang="en-US" altLang="ko-KR" sz="1600" dirty="0">
                <a:solidFill>
                  <a:srgbClr val="0070C0"/>
                </a:solidFill>
                <a:latin typeface="Tahoma" pitchFamily="34" charset="0"/>
                <a:ea typeface="맑은 고딕" pitchFamily="50" charset="-127"/>
              </a:rPr>
              <a:t> </a:t>
            </a:r>
            <a:r>
              <a:rPr lang="en-US" altLang="ko-KR" sz="1600" dirty="0" smtClean="0">
                <a:solidFill>
                  <a:srgbClr val="0070C0"/>
                </a:solidFill>
                <a:latin typeface="Tahoma" pitchFamily="34" charset="0"/>
                <a:ea typeface="맑은 고딕" pitchFamily="50" charset="-127"/>
              </a:rPr>
              <a:t>  </a:t>
            </a:r>
            <a:r>
              <a:rPr lang="en-US" altLang="ko-KR" sz="1600" b="1" dirty="0" smtClean="0">
                <a:latin typeface="Tahoma" pitchFamily="34" charset="0"/>
                <a:ea typeface="맑은 고딕" pitchFamily="50" charset="-127"/>
              </a:rPr>
              <a:t>Matching</a:t>
            </a:r>
            <a:endParaRPr lang="en-US" altLang="ko-KR" sz="1600" b="1" dirty="0">
              <a:latin typeface="Tahoma" pitchFamily="34" charset="0"/>
              <a:ea typeface="맑은 고딕" pitchFamily="50" charset="-127"/>
            </a:endParaRPr>
          </a:p>
        </p:txBody>
      </p:sp>
      <p:sp>
        <p:nvSpPr>
          <p:cNvPr id="119" name="직사각형 32"/>
          <p:cNvSpPr>
            <a:spLocks noChangeArrowheads="1"/>
          </p:cNvSpPr>
          <p:nvPr/>
        </p:nvSpPr>
        <p:spPr bwMode="auto">
          <a:xfrm>
            <a:off x="5339952" y="2704918"/>
            <a:ext cx="384175" cy="3194000"/>
          </a:xfrm>
          <a:prstGeom prst="rect">
            <a:avLst/>
          </a:prstGeom>
          <a:noFill/>
          <a:ln w="9525" cap="rnd" algn="ctr">
            <a:solidFill>
              <a:schemeClr val="accent1"/>
            </a:solidFill>
            <a:round/>
            <a:headEnd/>
            <a:tailEnd/>
          </a:ln>
          <a:extLst/>
        </p:spPr>
        <p:txBody>
          <a:bodyPr vert="vert270" anchor="ctr"/>
          <a:lstStyle/>
          <a:p>
            <a:pPr>
              <a:defRPr/>
            </a:pPr>
            <a:r>
              <a:rPr lang="en-US" altLang="ko-KR" sz="1600" dirty="0">
                <a:solidFill>
                  <a:srgbClr val="0070C0"/>
                </a:solidFill>
                <a:latin typeface="Tahoma" pitchFamily="34" charset="0"/>
                <a:ea typeface="맑은 고딕" pitchFamily="50" charset="-127"/>
              </a:rPr>
              <a:t> </a:t>
            </a:r>
            <a:r>
              <a:rPr lang="en-US" altLang="ko-KR" sz="1600" dirty="0" smtClean="0">
                <a:solidFill>
                  <a:srgbClr val="0070C0"/>
                </a:solidFill>
                <a:latin typeface="Tahoma" pitchFamily="34" charset="0"/>
                <a:ea typeface="맑은 고딕" pitchFamily="50" charset="-127"/>
              </a:rPr>
              <a:t>  </a:t>
            </a:r>
            <a:r>
              <a:rPr lang="en-US" altLang="ko-KR" sz="1600" b="1" dirty="0" smtClean="0">
                <a:latin typeface="Tahoma" pitchFamily="34" charset="0"/>
                <a:ea typeface="맑은 고딕" pitchFamily="50" charset="-127"/>
              </a:rPr>
              <a:t>Trade  </a:t>
            </a:r>
            <a:r>
              <a:rPr lang="en-US" altLang="ko-KR" sz="1600" b="1" dirty="0">
                <a:latin typeface="Tahoma" pitchFamily="34" charset="0"/>
                <a:ea typeface="맑은 고딕" pitchFamily="50" charset="-127"/>
              </a:rPr>
              <a:t>Affirmation  </a:t>
            </a:r>
          </a:p>
        </p:txBody>
      </p:sp>
      <p:sp>
        <p:nvSpPr>
          <p:cNvPr id="120" name="직사각형 32"/>
          <p:cNvSpPr>
            <a:spLocks noChangeArrowheads="1"/>
          </p:cNvSpPr>
          <p:nvPr/>
        </p:nvSpPr>
        <p:spPr bwMode="auto">
          <a:xfrm>
            <a:off x="5772000" y="2704918"/>
            <a:ext cx="384175" cy="3194000"/>
          </a:xfrm>
          <a:prstGeom prst="rect">
            <a:avLst/>
          </a:prstGeom>
          <a:noFill/>
          <a:ln w="9525" cap="rnd" algn="ctr">
            <a:solidFill>
              <a:schemeClr val="accent1"/>
            </a:solidFill>
            <a:round/>
            <a:headEnd/>
            <a:tailEnd/>
          </a:ln>
          <a:extLst/>
        </p:spPr>
        <p:txBody>
          <a:bodyPr vert="vert270" anchor="ctr"/>
          <a:lstStyle/>
          <a:p>
            <a:pPr>
              <a:defRPr/>
            </a:pPr>
            <a:r>
              <a:rPr lang="en-US" altLang="ko-KR" sz="1600" b="1" dirty="0" smtClean="0">
                <a:latin typeface="Tahoma" pitchFamily="34" charset="0"/>
                <a:ea typeface="맑은 고딕" pitchFamily="50" charset="-127"/>
              </a:rPr>
              <a:t>  3</a:t>
            </a:r>
            <a:r>
              <a:rPr lang="en-US" altLang="ko-KR" sz="1600" b="1" baseline="30000" dirty="0" smtClean="0">
                <a:latin typeface="Tahoma" pitchFamily="34" charset="0"/>
                <a:ea typeface="맑은 고딕" pitchFamily="50" charset="-127"/>
              </a:rPr>
              <a:t>rd</a:t>
            </a:r>
            <a:r>
              <a:rPr lang="en-US" altLang="ko-KR" sz="1600" b="1" dirty="0" smtClean="0">
                <a:latin typeface="Tahoma" pitchFamily="34" charset="0"/>
                <a:ea typeface="맑은 고딕" pitchFamily="50" charset="-127"/>
              </a:rPr>
              <a:t> </a:t>
            </a:r>
            <a:r>
              <a:rPr lang="en-US" altLang="ko-KR" sz="1600" b="1" dirty="0">
                <a:latin typeface="Tahoma" pitchFamily="34" charset="0"/>
                <a:ea typeface="맑은 고딕" pitchFamily="50" charset="-127"/>
              </a:rPr>
              <a:t>Party notification  </a:t>
            </a:r>
          </a:p>
        </p:txBody>
      </p:sp>
      <p:sp>
        <p:nvSpPr>
          <p:cNvPr id="121" name="직사각형 32"/>
          <p:cNvSpPr>
            <a:spLocks noChangeArrowheads="1"/>
          </p:cNvSpPr>
          <p:nvPr/>
        </p:nvSpPr>
        <p:spPr bwMode="auto">
          <a:xfrm>
            <a:off x="6204048" y="2704918"/>
            <a:ext cx="384175" cy="3194000"/>
          </a:xfrm>
          <a:prstGeom prst="rect">
            <a:avLst/>
          </a:prstGeom>
          <a:noFill/>
          <a:ln w="9525" cap="rnd" algn="ctr">
            <a:solidFill>
              <a:schemeClr val="accent1"/>
            </a:solidFill>
            <a:round/>
            <a:headEnd/>
            <a:tailEnd/>
          </a:ln>
          <a:extLst/>
        </p:spPr>
        <p:txBody>
          <a:bodyPr vert="vert270" anchor="ctr"/>
          <a:lstStyle/>
          <a:p>
            <a:pPr>
              <a:defRPr/>
            </a:pPr>
            <a:r>
              <a:rPr lang="en-US" altLang="ko-KR" sz="1600" dirty="0">
                <a:solidFill>
                  <a:srgbClr val="0070C0"/>
                </a:solidFill>
                <a:latin typeface="Tahoma" pitchFamily="34" charset="0"/>
                <a:ea typeface="맑은 고딕" pitchFamily="50" charset="-127"/>
              </a:rPr>
              <a:t> </a:t>
            </a:r>
            <a:r>
              <a:rPr lang="en-US" altLang="ko-KR" sz="1600" dirty="0" smtClean="0">
                <a:solidFill>
                  <a:srgbClr val="0070C0"/>
                </a:solidFill>
                <a:latin typeface="Tahoma" pitchFamily="34" charset="0"/>
                <a:ea typeface="맑은 고딕" pitchFamily="50" charset="-127"/>
              </a:rPr>
              <a:t> </a:t>
            </a:r>
            <a:r>
              <a:rPr lang="en-US" altLang="ko-KR" sz="1600" b="1" dirty="0" smtClean="0">
                <a:latin typeface="Tahoma" pitchFamily="34" charset="0"/>
                <a:ea typeface="맑은 고딕" pitchFamily="50" charset="-127"/>
              </a:rPr>
              <a:t>Netting </a:t>
            </a:r>
            <a:r>
              <a:rPr lang="en-US" altLang="ko-KR" sz="1600" b="1" dirty="0">
                <a:latin typeface="Tahoma" pitchFamily="34" charset="0"/>
                <a:ea typeface="맑은 고딕" pitchFamily="50" charset="-127"/>
              </a:rPr>
              <a:t>/ Clearing</a:t>
            </a:r>
          </a:p>
        </p:txBody>
      </p:sp>
      <p:sp>
        <p:nvSpPr>
          <p:cNvPr id="122" name="직사각형 32"/>
          <p:cNvSpPr>
            <a:spLocks noChangeArrowheads="1"/>
          </p:cNvSpPr>
          <p:nvPr/>
        </p:nvSpPr>
        <p:spPr bwMode="auto">
          <a:xfrm>
            <a:off x="6708104" y="2704918"/>
            <a:ext cx="384175" cy="3194000"/>
          </a:xfrm>
          <a:prstGeom prst="rect">
            <a:avLst/>
          </a:prstGeom>
          <a:noFill/>
          <a:ln w="9525" cap="rnd" algn="ctr">
            <a:solidFill>
              <a:schemeClr val="accent1"/>
            </a:solidFill>
            <a:round/>
            <a:headEnd/>
            <a:tailEnd/>
          </a:ln>
          <a:extLst/>
        </p:spPr>
        <p:txBody>
          <a:bodyPr vert="vert270" anchor="ctr"/>
          <a:lstStyle/>
          <a:p>
            <a:pPr>
              <a:defRPr/>
            </a:pPr>
            <a:r>
              <a:rPr lang="en-US" altLang="ko-KR" sz="1600" dirty="0">
                <a:latin typeface="Tahoma" pitchFamily="34" charset="0"/>
                <a:ea typeface="맑은 고딕" pitchFamily="50" charset="-127"/>
              </a:rPr>
              <a:t> </a:t>
            </a:r>
            <a:r>
              <a:rPr lang="en-US" altLang="ko-KR" sz="1600" dirty="0" smtClean="0">
                <a:latin typeface="Tahoma" pitchFamily="34" charset="0"/>
                <a:ea typeface="맑은 고딕" pitchFamily="50" charset="-127"/>
              </a:rPr>
              <a:t> </a:t>
            </a:r>
            <a:r>
              <a:rPr lang="en-US" altLang="ko-KR" sz="1600" b="1" dirty="0" smtClean="0">
                <a:latin typeface="Tahoma" pitchFamily="34" charset="0"/>
                <a:ea typeface="맑은 고딕" pitchFamily="50" charset="-127"/>
              </a:rPr>
              <a:t>Settlement</a:t>
            </a:r>
            <a:endParaRPr lang="en-US" altLang="ko-KR" sz="1600" b="1" dirty="0">
              <a:latin typeface="Tahoma" pitchFamily="34" charset="0"/>
              <a:ea typeface="맑은 고딕" pitchFamily="50" charset="-127"/>
            </a:endParaRPr>
          </a:p>
        </p:txBody>
      </p:sp>
      <p:sp>
        <p:nvSpPr>
          <p:cNvPr id="123" name="직사각형 32"/>
          <p:cNvSpPr>
            <a:spLocks noChangeArrowheads="1"/>
          </p:cNvSpPr>
          <p:nvPr/>
        </p:nvSpPr>
        <p:spPr bwMode="auto">
          <a:xfrm>
            <a:off x="7140152" y="2704918"/>
            <a:ext cx="384175" cy="3194000"/>
          </a:xfrm>
          <a:prstGeom prst="rect">
            <a:avLst/>
          </a:prstGeom>
          <a:noFill/>
          <a:ln w="9525" cap="rnd" algn="ctr">
            <a:solidFill>
              <a:schemeClr val="accent1"/>
            </a:solidFill>
            <a:round/>
            <a:headEnd/>
            <a:tailEnd/>
          </a:ln>
          <a:extLst/>
        </p:spPr>
        <p:txBody>
          <a:bodyPr vert="vert270" anchor="ctr"/>
          <a:lstStyle/>
          <a:p>
            <a:pPr>
              <a:defRPr/>
            </a:pPr>
            <a:r>
              <a:rPr lang="en-US" altLang="ko-KR" sz="1600" dirty="0">
                <a:solidFill>
                  <a:srgbClr val="0070C0"/>
                </a:solidFill>
                <a:latin typeface="Tahoma" pitchFamily="34" charset="0"/>
                <a:ea typeface="맑은 고딕" pitchFamily="50" charset="-127"/>
              </a:rPr>
              <a:t> </a:t>
            </a:r>
            <a:r>
              <a:rPr lang="en-US" altLang="ko-KR" sz="1600" dirty="0" smtClean="0">
                <a:solidFill>
                  <a:srgbClr val="0070C0"/>
                </a:solidFill>
                <a:latin typeface="Tahoma" pitchFamily="34" charset="0"/>
                <a:ea typeface="맑은 고딕" pitchFamily="50" charset="-127"/>
              </a:rPr>
              <a:t> </a:t>
            </a:r>
            <a:r>
              <a:rPr lang="en-US" altLang="ko-KR" sz="1600" b="1" dirty="0" smtClean="0">
                <a:latin typeface="Tahoma" pitchFamily="34" charset="0"/>
                <a:ea typeface="맑은 고딕" pitchFamily="50" charset="-127"/>
              </a:rPr>
              <a:t>Reconciliation</a:t>
            </a:r>
            <a:endParaRPr lang="en-US" altLang="ko-KR" sz="1600" b="1" dirty="0">
              <a:latin typeface="Tahoma" pitchFamily="34" charset="0"/>
              <a:ea typeface="맑은 고딕" pitchFamily="50" charset="-127"/>
            </a:endParaRPr>
          </a:p>
        </p:txBody>
      </p:sp>
      <p:sp>
        <p:nvSpPr>
          <p:cNvPr id="124" name="직사각형 32"/>
          <p:cNvSpPr>
            <a:spLocks noChangeArrowheads="1"/>
          </p:cNvSpPr>
          <p:nvPr/>
        </p:nvSpPr>
        <p:spPr bwMode="auto">
          <a:xfrm>
            <a:off x="7644208" y="2704918"/>
            <a:ext cx="384175" cy="3194000"/>
          </a:xfrm>
          <a:prstGeom prst="rect">
            <a:avLst/>
          </a:prstGeom>
          <a:noFill/>
          <a:ln w="9525" cap="rnd" algn="ctr">
            <a:solidFill>
              <a:schemeClr val="accent1"/>
            </a:solidFill>
            <a:round/>
            <a:headEnd/>
            <a:tailEnd/>
          </a:ln>
          <a:extLst/>
        </p:spPr>
        <p:txBody>
          <a:bodyPr vert="vert270" anchor="ctr"/>
          <a:lstStyle/>
          <a:p>
            <a:pPr>
              <a:defRPr/>
            </a:pPr>
            <a:r>
              <a:rPr lang="en-US" altLang="ko-KR" sz="1600" dirty="0">
                <a:latin typeface="Tahoma" pitchFamily="34" charset="0"/>
                <a:ea typeface="맑은 고딕" pitchFamily="50" charset="-127"/>
              </a:rPr>
              <a:t> </a:t>
            </a:r>
            <a:r>
              <a:rPr lang="en-US" altLang="ko-KR" sz="1600" dirty="0" smtClean="0">
                <a:latin typeface="Tahoma" pitchFamily="34" charset="0"/>
                <a:ea typeface="맑은 고딕" pitchFamily="50" charset="-127"/>
              </a:rPr>
              <a:t> </a:t>
            </a:r>
            <a:r>
              <a:rPr lang="en-US" altLang="ko-KR" sz="1600" b="1" dirty="0" smtClean="0">
                <a:latin typeface="Tahoma" pitchFamily="34" charset="0"/>
                <a:ea typeface="맑은 고딕" pitchFamily="50" charset="-127"/>
              </a:rPr>
              <a:t>Deposit</a:t>
            </a:r>
            <a:endParaRPr lang="en-US" altLang="ko-KR" sz="1600" b="1" dirty="0">
              <a:latin typeface="Tahoma" pitchFamily="34" charset="0"/>
              <a:ea typeface="맑은 고딕" pitchFamily="50" charset="-127"/>
            </a:endParaRPr>
          </a:p>
        </p:txBody>
      </p:sp>
      <p:sp>
        <p:nvSpPr>
          <p:cNvPr id="125" name="WordArt 156"/>
          <p:cNvSpPr>
            <a:spLocks noChangeArrowheads="1" noChangeShapeType="1" noTextEdit="1"/>
          </p:cNvSpPr>
          <p:nvPr/>
        </p:nvSpPr>
        <p:spPr bwMode="auto">
          <a:xfrm>
            <a:off x="3670447" y="2802946"/>
            <a:ext cx="5078017" cy="647700"/>
          </a:xfrm>
          <a:prstGeom prst="rect">
            <a:avLst/>
          </a:prstGeom>
          <a:ln>
            <a:noFill/>
          </a:ln>
          <a:effectLst>
            <a:reflection stA="27000" endPos="92000" dist="101600" dir="5400000" sy="-100000" algn="bl" rotWithShape="0"/>
          </a:effectLst>
          <a:extLst/>
        </p:spPr>
        <p:txBody>
          <a:bodyPr wrap="none" fromWordArt="1">
            <a:prstTxWarp prst="textPlain">
              <a:avLst>
                <a:gd name="adj" fmla="val 47783"/>
              </a:avLst>
            </a:prstTxWarp>
          </a:bodyPr>
          <a:lstStyle/>
          <a:p>
            <a:pPr algn="ctr">
              <a:defRPr/>
            </a:pPr>
            <a:r>
              <a:rPr lang="en-US" altLang="ko-KR" sz="4400" b="1" kern="10" dirty="0">
                <a:solidFill>
                  <a:srgbClr val="0070C0"/>
                </a:solidFill>
                <a:latin typeface="맑은 고딕"/>
                <a:ea typeface="맑은 고딕"/>
              </a:rPr>
              <a:t> </a:t>
            </a:r>
            <a:r>
              <a:rPr lang="en-US" altLang="ko-KR" sz="4000" b="1" kern="10" dirty="0">
                <a:solidFill>
                  <a:schemeClr val="accent6">
                    <a:lumMod val="60000"/>
                    <a:lumOff val="40000"/>
                  </a:schemeClr>
                </a:solidFill>
                <a:latin typeface="맑은 고딕"/>
                <a:ea typeface="맑은 고딕"/>
              </a:rPr>
              <a:t>FundNet</a:t>
            </a:r>
            <a:r>
              <a:rPr lang="en-US" altLang="ko-KR" sz="4400" b="1" kern="10" dirty="0">
                <a:solidFill>
                  <a:srgbClr val="0070C0"/>
                </a:solidFill>
                <a:latin typeface="맑은 고딕"/>
                <a:ea typeface="맑은 고딕"/>
              </a:rPr>
              <a:t> </a:t>
            </a:r>
            <a:endParaRPr lang="ko-KR" altLang="en-US" sz="4400" b="1" kern="10" dirty="0">
              <a:solidFill>
                <a:srgbClr val="0070C0"/>
              </a:solidFill>
              <a:latin typeface="맑은 고딕"/>
              <a:ea typeface="맑은 고딕"/>
            </a:endParaRPr>
          </a:p>
        </p:txBody>
      </p:sp>
      <p:sp>
        <p:nvSpPr>
          <p:cNvPr id="126" name="직사각형 32"/>
          <p:cNvSpPr>
            <a:spLocks noChangeArrowheads="1"/>
          </p:cNvSpPr>
          <p:nvPr/>
        </p:nvSpPr>
        <p:spPr bwMode="auto">
          <a:xfrm>
            <a:off x="8148264" y="2704918"/>
            <a:ext cx="384175" cy="3194000"/>
          </a:xfrm>
          <a:prstGeom prst="rect">
            <a:avLst/>
          </a:prstGeom>
          <a:noFill/>
          <a:ln w="9525" cap="rnd" algn="ctr">
            <a:solidFill>
              <a:schemeClr val="accent1"/>
            </a:solidFill>
            <a:round/>
            <a:headEnd/>
            <a:tailEnd/>
          </a:ln>
          <a:extLst/>
        </p:spPr>
        <p:txBody>
          <a:bodyPr vert="vert270" anchor="ctr"/>
          <a:lstStyle/>
          <a:p>
            <a:pPr>
              <a:defRPr/>
            </a:pPr>
            <a:r>
              <a:rPr lang="en-US" altLang="ko-KR" sz="1600" dirty="0">
                <a:solidFill>
                  <a:srgbClr val="0070C0"/>
                </a:solidFill>
                <a:latin typeface="Tahoma" pitchFamily="34" charset="0"/>
                <a:ea typeface="맑은 고딕" pitchFamily="50" charset="-127"/>
              </a:rPr>
              <a:t> </a:t>
            </a:r>
            <a:r>
              <a:rPr lang="en-US" altLang="ko-KR" sz="1600" dirty="0" smtClean="0">
                <a:solidFill>
                  <a:srgbClr val="0070C0"/>
                </a:solidFill>
                <a:latin typeface="Tahoma" pitchFamily="34" charset="0"/>
                <a:ea typeface="맑은 고딕" pitchFamily="50" charset="-127"/>
              </a:rPr>
              <a:t> </a:t>
            </a:r>
            <a:r>
              <a:rPr lang="en-US" altLang="ko-KR" sz="1600" b="1" dirty="0" smtClean="0">
                <a:latin typeface="Tahoma" pitchFamily="34" charset="0"/>
                <a:ea typeface="맑은 고딕" pitchFamily="50" charset="-127"/>
              </a:rPr>
              <a:t>Custody</a:t>
            </a:r>
            <a:endParaRPr lang="en-US" altLang="ko-KR" sz="1600" b="1" dirty="0">
              <a:latin typeface="Tahoma" pitchFamily="34" charset="0"/>
              <a:ea typeface="맑은 고딕" pitchFamily="50" charset="-127"/>
            </a:endParaRPr>
          </a:p>
        </p:txBody>
      </p:sp>
      <p:sp>
        <p:nvSpPr>
          <p:cNvPr id="127" name="직사각형 32"/>
          <p:cNvSpPr>
            <a:spLocks noChangeArrowheads="1"/>
          </p:cNvSpPr>
          <p:nvPr/>
        </p:nvSpPr>
        <p:spPr bwMode="auto">
          <a:xfrm>
            <a:off x="507343" y="1794462"/>
            <a:ext cx="1562681" cy="4104456"/>
          </a:xfrm>
          <a:prstGeom prst="rect">
            <a:avLst/>
          </a:prstGeom>
          <a:noFill/>
          <a:ln w="9525" cap="rnd" algn="ctr">
            <a:solidFill>
              <a:schemeClr val="accent1"/>
            </a:solidFill>
            <a:round/>
            <a:headEnd/>
            <a:tailEnd/>
          </a:ln>
        </p:spPr>
        <p:txBody>
          <a:bodyPr anchor="ctr"/>
          <a:lstStyle/>
          <a:p>
            <a:pPr algn="ctr"/>
            <a:endParaRPr lang="en-US" altLang="ko-KR" sz="1600" dirty="0">
              <a:solidFill>
                <a:srgbClr val="0070C0"/>
              </a:solidFill>
              <a:latin typeface="Tahoma" pitchFamily="34" charset="0"/>
              <a:ea typeface="맑은 고딕" pitchFamily="50" charset="-127"/>
            </a:endParaRPr>
          </a:p>
          <a:p>
            <a:pPr algn="ctr"/>
            <a:endParaRPr lang="en-US" altLang="ko-KR" sz="1600" dirty="0">
              <a:solidFill>
                <a:srgbClr val="0070C0"/>
              </a:solidFill>
              <a:latin typeface="Tahoma" pitchFamily="34" charset="0"/>
              <a:ea typeface="맑은 고딕" pitchFamily="50" charset="-127"/>
            </a:endParaRPr>
          </a:p>
          <a:p>
            <a:pPr algn="ctr"/>
            <a:endParaRPr lang="en-US" altLang="ko-KR" sz="1600" dirty="0">
              <a:solidFill>
                <a:srgbClr val="0070C0"/>
              </a:solidFill>
              <a:latin typeface="Tahoma" pitchFamily="34" charset="0"/>
              <a:ea typeface="맑은 고딕" pitchFamily="50" charset="-127"/>
            </a:endParaRPr>
          </a:p>
          <a:p>
            <a:pPr algn="ctr"/>
            <a:endParaRPr lang="en-US" altLang="ko-KR" sz="1600" dirty="0">
              <a:solidFill>
                <a:srgbClr val="0070C0"/>
              </a:solidFill>
              <a:latin typeface="Tahoma" pitchFamily="34" charset="0"/>
              <a:ea typeface="맑은 고딕" pitchFamily="50" charset="-127"/>
            </a:endParaRPr>
          </a:p>
          <a:p>
            <a:pPr algn="ctr"/>
            <a:endParaRPr lang="en-US" altLang="ko-KR" sz="1600" dirty="0" smtClean="0">
              <a:solidFill>
                <a:srgbClr val="0070C0"/>
              </a:solidFill>
              <a:latin typeface="Tahoma" pitchFamily="34" charset="0"/>
              <a:ea typeface="맑은 고딕" pitchFamily="50" charset="-127"/>
            </a:endParaRPr>
          </a:p>
          <a:p>
            <a:pPr algn="ctr"/>
            <a:endParaRPr lang="en-US" altLang="ko-KR" sz="1600" dirty="0">
              <a:solidFill>
                <a:srgbClr val="0070C0"/>
              </a:solidFill>
              <a:latin typeface="Tahoma" pitchFamily="34" charset="0"/>
              <a:ea typeface="맑은 고딕" pitchFamily="50" charset="-127"/>
            </a:endParaRPr>
          </a:p>
          <a:p>
            <a:pPr algn="ctr"/>
            <a:endParaRPr lang="en-US" altLang="ko-KR" sz="1600" dirty="0" smtClean="0">
              <a:solidFill>
                <a:srgbClr val="0070C0"/>
              </a:solidFill>
              <a:latin typeface="Tahoma" pitchFamily="34" charset="0"/>
              <a:ea typeface="맑은 고딕" pitchFamily="50" charset="-127"/>
            </a:endParaRPr>
          </a:p>
          <a:p>
            <a:pPr algn="ctr"/>
            <a:r>
              <a:rPr lang="en-US" altLang="ko-KR" sz="1600" b="1" dirty="0" smtClean="0">
                <a:latin typeface="Tahoma" pitchFamily="34" charset="0"/>
                <a:ea typeface="맑은 고딕" pitchFamily="50" charset="-127"/>
              </a:rPr>
              <a:t>Subscription</a:t>
            </a:r>
            <a:endParaRPr lang="en-US" altLang="ko-KR" sz="1600" b="1" dirty="0">
              <a:latin typeface="Tahoma" pitchFamily="34" charset="0"/>
              <a:ea typeface="맑은 고딕" pitchFamily="50" charset="-127"/>
            </a:endParaRPr>
          </a:p>
          <a:p>
            <a:pPr algn="ctr"/>
            <a:r>
              <a:rPr lang="en-US" altLang="ko-KR" sz="1600" b="1" dirty="0">
                <a:latin typeface="Tahoma" pitchFamily="34" charset="0"/>
                <a:ea typeface="맑은 고딕" pitchFamily="50" charset="-127"/>
              </a:rPr>
              <a:t>Redemption</a:t>
            </a:r>
          </a:p>
          <a:p>
            <a:pPr algn="ctr"/>
            <a:r>
              <a:rPr lang="en-US" altLang="ko-KR" sz="1600" b="1" dirty="0">
                <a:latin typeface="Tahoma" pitchFamily="34" charset="0"/>
                <a:ea typeface="맑은 고딕" pitchFamily="50" charset="-127"/>
              </a:rPr>
              <a:t>For Beneficiary Certificate</a:t>
            </a:r>
          </a:p>
        </p:txBody>
      </p:sp>
      <p:sp>
        <p:nvSpPr>
          <p:cNvPr id="128" name="WordArt 156"/>
          <p:cNvSpPr>
            <a:spLocks noChangeArrowheads="1" noChangeShapeType="1" noTextEdit="1"/>
          </p:cNvSpPr>
          <p:nvPr/>
        </p:nvSpPr>
        <p:spPr bwMode="auto">
          <a:xfrm>
            <a:off x="755575" y="2802946"/>
            <a:ext cx="1320800" cy="647700"/>
          </a:xfrm>
          <a:prstGeom prst="rect">
            <a:avLst/>
          </a:prstGeom>
          <a:ln>
            <a:noFill/>
          </a:ln>
          <a:effectLst>
            <a:reflection stA="27000" endPos="92000" dist="101600" dir="5400000" sy="-100000" algn="bl" rotWithShape="0"/>
          </a:effectLst>
          <a:extLst/>
        </p:spPr>
        <p:txBody>
          <a:bodyPr wrap="none" fromWordArt="1">
            <a:prstTxWarp prst="textPlain">
              <a:avLst>
                <a:gd name="adj" fmla="val 47783"/>
              </a:avLst>
            </a:prstTxWarp>
          </a:bodyPr>
          <a:lstStyle/>
          <a:p>
            <a:pPr algn="ctr">
              <a:defRPr/>
            </a:pPr>
            <a:r>
              <a:rPr lang="en-US" altLang="ko-KR" sz="4400" b="1" kern="10" dirty="0">
                <a:solidFill>
                  <a:srgbClr val="0070C0"/>
                </a:solidFill>
                <a:latin typeface="맑은 고딕"/>
                <a:ea typeface="맑은 고딕"/>
              </a:rPr>
              <a:t> </a:t>
            </a:r>
            <a:r>
              <a:rPr lang="en-US" altLang="ko-KR" sz="4400" b="1" kern="10" dirty="0">
                <a:solidFill>
                  <a:schemeClr val="accent6">
                    <a:lumMod val="60000"/>
                    <a:lumOff val="40000"/>
                  </a:schemeClr>
                </a:solidFill>
                <a:latin typeface="맑은 고딕"/>
                <a:ea typeface="맑은 고딕"/>
              </a:rPr>
              <a:t>FundNet </a:t>
            </a:r>
            <a:endParaRPr lang="ko-KR" altLang="en-US" sz="4400" b="1" kern="10" dirty="0">
              <a:solidFill>
                <a:schemeClr val="accent6">
                  <a:lumMod val="60000"/>
                  <a:lumOff val="40000"/>
                </a:schemeClr>
              </a:solidFill>
              <a:latin typeface="맑은 고딕"/>
              <a:ea typeface="맑은 고딕"/>
            </a:endParaRPr>
          </a:p>
        </p:txBody>
      </p:sp>
      <p:sp>
        <p:nvSpPr>
          <p:cNvPr id="129" name="직사각형 128"/>
          <p:cNvSpPr/>
          <p:nvPr/>
        </p:nvSpPr>
        <p:spPr>
          <a:xfrm>
            <a:off x="451438" y="1625265"/>
            <a:ext cx="1674489" cy="4442850"/>
          </a:xfrm>
          <a:prstGeom prst="rect">
            <a:avLst/>
          </a:prstGeom>
          <a:solidFill>
            <a:schemeClr val="accent3">
              <a:lumMod val="40000"/>
              <a:lumOff val="60000"/>
              <a:alpha val="25000"/>
            </a:schemeClr>
          </a:solidFill>
          <a:ln>
            <a:solidFill>
              <a:srgbClr val="298FE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0" name="직사각형 129"/>
          <p:cNvSpPr/>
          <p:nvPr/>
        </p:nvSpPr>
        <p:spPr>
          <a:xfrm>
            <a:off x="3896960" y="1650446"/>
            <a:ext cx="4680520" cy="4442850"/>
          </a:xfrm>
          <a:prstGeom prst="rect">
            <a:avLst/>
          </a:prstGeom>
          <a:solidFill>
            <a:schemeClr val="accent3">
              <a:lumMod val="40000"/>
              <a:lumOff val="60000"/>
              <a:alpha val="25000"/>
            </a:schemeClr>
          </a:solidFill>
          <a:ln>
            <a:solidFill>
              <a:srgbClr val="298FE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7035362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
          <p:cNvSpPr>
            <a:spLocks noChangeArrowheads="1"/>
          </p:cNvSpPr>
          <p:nvPr/>
        </p:nvSpPr>
        <p:spPr bwMode="auto">
          <a:xfrm>
            <a:off x="235925" y="1268760"/>
            <a:ext cx="8604968" cy="5108235"/>
          </a:xfrm>
          <a:prstGeom prst="roundRect">
            <a:avLst>
              <a:gd name="adj" fmla="val 4116"/>
            </a:avLst>
          </a:prstGeom>
          <a:solidFill>
            <a:srgbClr val="F1F6FD"/>
          </a:solidFill>
          <a:ln w="25400" algn="ctr">
            <a:solidFill>
              <a:srgbClr val="387CB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sp>
        <p:nvSpPr>
          <p:cNvPr id="9" name="슬라이드 번호 개체 틀 5"/>
          <p:cNvSpPr txBox="1">
            <a:spLocks/>
          </p:cNvSpPr>
          <p:nvPr/>
        </p:nvSpPr>
        <p:spPr>
          <a:xfrm>
            <a:off x="8688584" y="6473587"/>
            <a:ext cx="405474" cy="357166"/>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mn-ea"/>
                <a:cs typeface="Arial"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4766CC4E-4C25-422C-B97C-0188660AF335}" type="slidenum">
              <a:rPr kumimoji="0" lang="en-US" altLang="ko-KR" sz="1200" b="0" i="0" u="none" strike="noStrike" kern="1200" cap="none" spc="0" normalizeH="0" baseline="0" noProof="0" smtClean="0">
                <a:ln>
                  <a:noFill/>
                </a:ln>
                <a:solidFill>
                  <a:schemeClr val="tx1"/>
                </a:solidFill>
                <a:effectLst/>
                <a:uLnTx/>
                <a:uFillTx/>
                <a:latin typeface="Arial Black" pitchFamily="34" charset="0"/>
                <a:ea typeface="산돌고딕B" pitchFamily="50" charset="-127"/>
              </a:rPr>
              <a:pPr marL="0" marR="0" lvl="0" indent="0" algn="ctr" defTabSz="914400" rtl="0" eaLnBrk="1" fontAlgn="auto" latinLnBrk="1" hangingPunct="1">
                <a:lnSpc>
                  <a:spcPct val="100000"/>
                </a:lnSpc>
                <a:spcBef>
                  <a:spcPts val="0"/>
                </a:spcBef>
                <a:spcAft>
                  <a:spcPts val="0"/>
                </a:spcAft>
                <a:buClrTx/>
                <a:buSzTx/>
                <a:buFontTx/>
                <a:buNone/>
                <a:tabLst/>
                <a:defRPr/>
              </a:pPr>
              <a:t>11</a:t>
            </a:fld>
            <a:endParaRPr kumimoji="0" lang="ko-KR" altLang="en-US" sz="1200" b="0" i="0" u="none" strike="noStrike" kern="1200" cap="none" spc="0" normalizeH="0" baseline="0" noProof="0" dirty="0">
              <a:ln>
                <a:noFill/>
              </a:ln>
              <a:solidFill>
                <a:schemeClr val="tx1"/>
              </a:solidFill>
              <a:effectLst/>
              <a:uLnTx/>
              <a:uFillTx/>
              <a:latin typeface="Arial Black" pitchFamily="34" charset="0"/>
              <a:ea typeface="산돌고딕B" pitchFamily="50" charset="-127"/>
            </a:endParaRPr>
          </a:p>
        </p:txBody>
      </p:sp>
      <p:sp>
        <p:nvSpPr>
          <p:cNvPr id="11" name="제목 1"/>
          <p:cNvSpPr txBox="1">
            <a:spLocks/>
          </p:cNvSpPr>
          <p:nvPr/>
        </p:nvSpPr>
        <p:spPr>
          <a:xfrm>
            <a:off x="361336" y="219828"/>
            <a:ext cx="4368496" cy="490066"/>
          </a:xfrm>
          <a:prstGeom prst="rect">
            <a:avLst/>
          </a:prstGeom>
          <a:effectLst>
            <a:outerShdw blurRad="25400" dist="12700" dir="2880000" algn="tl" rotWithShape="0">
              <a:prstClr val="black">
                <a:alpha val="30000"/>
              </a:prstClr>
            </a:outerShdw>
          </a:effectLst>
        </p:spPr>
        <p:txBody>
          <a:bodyPr vert="horz" lIns="0" tIns="0" rIns="0" bIns="0" rtlCol="0" anchor="ctr" anchorCtr="0">
            <a:noAutofit/>
          </a:bodyPr>
          <a:lstStyle/>
          <a:p>
            <a:pPr lvl="0">
              <a:spcBef>
                <a:spcPct val="0"/>
              </a:spcBef>
            </a:pPr>
            <a:r>
              <a:rPr lang="en-US" altLang="ko-KR"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KSD Evaluation</a:t>
            </a:r>
            <a:endParaRPr lang="ko-KR" altLang="en-US" sz="2800" b="1" dirty="0" smtClean="0">
              <a:solidFill>
                <a:schemeClr val="accent1">
                  <a:lumMod val="50000"/>
                </a:schemeClr>
              </a:solidFill>
              <a:latin typeface="Tahoma" pitchFamily="34" charset="0"/>
              <a:ea typeface="HY헤드라인M" pitchFamily="18" charset="-127"/>
              <a:cs typeface="Tahoma" pitchFamily="34" charset="0"/>
            </a:endParaRPr>
          </a:p>
        </p:txBody>
      </p:sp>
      <p:pic>
        <p:nvPicPr>
          <p:cNvPr id="6" name="Picture 35" descr="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312" y="802125"/>
            <a:ext cx="6872968" cy="898685"/>
          </a:xfrm>
          <a:prstGeom prst="rect">
            <a:avLst/>
          </a:prstGeom>
          <a:noFill/>
          <a:extLst>
            <a:ext uri="{909E8E84-426E-40DD-AFC4-6F175D3DCCD1}">
              <a14:hiddenFill xmlns:a14="http://schemas.microsoft.com/office/drawing/2010/main">
                <a:solidFill>
                  <a:srgbClr val="FFFFFF"/>
                </a:solidFill>
              </a14:hiddenFill>
            </a:ext>
          </a:extLst>
        </p:spPr>
      </p:pic>
      <p:sp>
        <p:nvSpPr>
          <p:cNvPr id="8" name="직사각형 7"/>
          <p:cNvSpPr/>
          <p:nvPr/>
        </p:nvSpPr>
        <p:spPr>
          <a:xfrm>
            <a:off x="611560" y="1052736"/>
            <a:ext cx="6192688" cy="430887"/>
          </a:xfrm>
          <a:prstGeom prst="rect">
            <a:avLst/>
          </a:prstGeom>
        </p:spPr>
        <p:txBody>
          <a:bodyPr wrap="square">
            <a:spAutoFit/>
          </a:bodyPr>
          <a:lstStyle/>
          <a:p>
            <a:r>
              <a:rPr lang="en-US" altLang="ko-KR" sz="2200" b="1" dirty="0" smtClean="0">
                <a:solidFill>
                  <a:schemeClr val="accent1">
                    <a:lumMod val="50000"/>
                  </a:schemeClr>
                </a:solidFill>
                <a:latin typeface="Tahoma" pitchFamily="34" charset="0"/>
                <a:ea typeface="Tahoma" pitchFamily="34" charset="0"/>
                <a:cs typeface="Tahoma" pitchFamily="34" charset="0"/>
              </a:rPr>
              <a:t>Creation of </a:t>
            </a:r>
            <a:r>
              <a:rPr lang="en-US" altLang="ko-KR" sz="2200" b="1" dirty="0" smtClean="0">
                <a:solidFill>
                  <a:schemeClr val="accent1">
                    <a:lumMod val="50000"/>
                  </a:schemeClr>
                </a:solidFill>
                <a:latin typeface="Tahoma" pitchFamily="34" charset="0"/>
                <a:ea typeface="Tahoma" pitchFamily="34" charset="0"/>
                <a:cs typeface="Tahoma" pitchFamily="34" charset="0"/>
              </a:rPr>
              <a:t>New Business </a:t>
            </a:r>
            <a:r>
              <a:rPr lang="en-US" altLang="ko-KR" sz="2200" b="1" dirty="0" smtClean="0">
                <a:solidFill>
                  <a:schemeClr val="accent1">
                    <a:lumMod val="50000"/>
                  </a:schemeClr>
                </a:solidFill>
                <a:latin typeface="Tahoma" pitchFamily="34" charset="0"/>
                <a:ea typeface="Tahoma" pitchFamily="34" charset="0"/>
                <a:cs typeface="Tahoma" pitchFamily="34" charset="0"/>
              </a:rPr>
              <a:t>Area for KSD</a:t>
            </a:r>
            <a:endParaRPr lang="ko-KR" altLang="en-US" sz="2200" dirty="0"/>
          </a:p>
        </p:txBody>
      </p:sp>
      <p:sp>
        <p:nvSpPr>
          <p:cNvPr id="32" name="AutoShape 8"/>
          <p:cNvSpPr>
            <a:spLocks noChangeArrowheads="1"/>
          </p:cNvSpPr>
          <p:nvPr/>
        </p:nvSpPr>
        <p:spPr bwMode="auto">
          <a:xfrm>
            <a:off x="527423" y="1772818"/>
            <a:ext cx="8077023" cy="864095"/>
          </a:xfrm>
          <a:prstGeom prst="roundRect">
            <a:avLst>
              <a:gd name="adj" fmla="val 16667"/>
            </a:avLst>
          </a:prstGeom>
          <a:gradFill rotWithShape="1">
            <a:gsLst>
              <a:gs pos="4000">
                <a:srgbClr val="5E9EFF"/>
              </a:gs>
              <a:gs pos="22000">
                <a:srgbClr val="85C2FF"/>
              </a:gs>
              <a:gs pos="78000">
                <a:srgbClr val="C4D6EB"/>
              </a:gs>
              <a:gs pos="100000">
                <a:schemeClr val="accent1">
                  <a:lumMod val="40000"/>
                  <a:lumOff val="60000"/>
                </a:schemeClr>
              </a:gs>
              <a:gs pos="100000">
                <a:srgbClr val="FFEBFA"/>
              </a:gs>
            </a:gsLst>
            <a:lin ang="5400000" scaled="0"/>
          </a:gradFill>
          <a:ln w="38100" algn="ctr">
            <a:solidFill>
              <a:schemeClr val="bg1"/>
            </a:solidFill>
            <a:round/>
            <a:headEnd/>
            <a:tailEnd/>
          </a:ln>
          <a:effectLst>
            <a:outerShdw dist="107763" dir="2700000" algn="ctr" rotWithShape="0">
              <a:schemeClr val="bg2">
                <a:alpha val="50000"/>
              </a:schemeClr>
            </a:outerShdw>
          </a:effectLst>
        </p:spPr>
        <p:txBody>
          <a:bodyPr wrap="none" anchor="ctr"/>
          <a:lstStyle/>
          <a:p>
            <a:pPr>
              <a:defRPr/>
            </a:pPr>
            <a:endParaRPr lang="ko-KR" altLang="en-US"/>
          </a:p>
        </p:txBody>
      </p:sp>
      <p:sp>
        <p:nvSpPr>
          <p:cNvPr id="35" name="Text Box 19"/>
          <p:cNvSpPr txBox="1">
            <a:spLocks noChangeArrowheads="1"/>
          </p:cNvSpPr>
          <p:nvPr/>
        </p:nvSpPr>
        <p:spPr bwMode="auto">
          <a:xfrm>
            <a:off x="671440" y="1996254"/>
            <a:ext cx="7136790" cy="461665"/>
          </a:xfrm>
          <a:prstGeom prst="rect">
            <a:avLst/>
          </a:prstGeom>
          <a:noFill/>
          <a:ln w="38100">
            <a:noFill/>
            <a:miter lim="800000"/>
            <a:headEnd/>
            <a:tailEnd/>
          </a:ln>
        </p:spPr>
        <p:txBody>
          <a:bodyPr wrap="square">
            <a:spAutoFit/>
          </a:bodyPr>
          <a:lstStyle/>
          <a:p>
            <a:pPr algn="l">
              <a:spcBef>
                <a:spcPct val="50000"/>
              </a:spcBef>
            </a:pPr>
            <a:r>
              <a:rPr lang="en-US" altLang="ko-KR" sz="2400" b="1" dirty="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N</a:t>
            </a:r>
            <a:r>
              <a:rPr lang="en-US" altLang="ko-KR" sz="2400" b="1" dirty="0" smtClean="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ew </a:t>
            </a:r>
            <a:r>
              <a:rPr lang="en-US" altLang="ko-KR" sz="2400" b="1" dirty="0" smtClean="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Jobs</a:t>
            </a:r>
            <a:r>
              <a:rPr lang="en-US" altLang="ko-KR" sz="2400" dirty="0" smtClean="0">
                <a:solidFill>
                  <a:schemeClr val="tx2"/>
                </a:solidFill>
                <a:latin typeface="Tahoma" pitchFamily="34" charset="0"/>
                <a:ea typeface="Tahoma" pitchFamily="34" charset="0"/>
                <a:cs typeface="Tahoma" pitchFamily="34" charset="0"/>
              </a:rPr>
              <a:t>: </a:t>
            </a:r>
            <a:r>
              <a:rPr lang="en-US" altLang="ko-KR" sz="2400" dirty="0" smtClean="0">
                <a:solidFill>
                  <a:schemeClr val="tx2"/>
                </a:solidFill>
                <a:latin typeface="Tahoma" pitchFamily="34" charset="0"/>
                <a:ea typeface="Tahoma" pitchFamily="34" charset="0"/>
                <a:cs typeface="Tahoma" pitchFamily="34" charset="0"/>
              </a:rPr>
              <a:t>40 </a:t>
            </a:r>
            <a:r>
              <a:rPr lang="en-US" altLang="ko-KR" sz="2400" dirty="0" smtClean="0">
                <a:solidFill>
                  <a:schemeClr val="tx2"/>
                </a:solidFill>
                <a:latin typeface="Tahoma" pitchFamily="34" charset="0"/>
                <a:ea typeface="Tahoma" pitchFamily="34" charset="0"/>
                <a:cs typeface="Tahoma" pitchFamily="34" charset="0"/>
              </a:rPr>
              <a:t>employees </a:t>
            </a:r>
            <a:r>
              <a:rPr lang="en-US" altLang="ko-KR" sz="2400" dirty="0" smtClean="0">
                <a:solidFill>
                  <a:schemeClr val="tx2"/>
                </a:solidFill>
                <a:latin typeface="Tahoma" pitchFamily="34" charset="0"/>
                <a:ea typeface="Tahoma" pitchFamily="34" charset="0"/>
                <a:cs typeface="Tahoma" pitchFamily="34" charset="0"/>
              </a:rPr>
              <a:t>(direct and indirect)</a:t>
            </a:r>
            <a:endParaRPr lang="en-US" altLang="ko-KR" sz="2400" dirty="0">
              <a:solidFill>
                <a:schemeClr val="tx2"/>
              </a:solidFill>
              <a:latin typeface="Tahoma" pitchFamily="34" charset="0"/>
              <a:ea typeface="Tahoma" pitchFamily="34" charset="0"/>
              <a:cs typeface="Tahoma" pitchFamily="34" charset="0"/>
            </a:endParaRPr>
          </a:p>
        </p:txBody>
      </p:sp>
      <p:sp>
        <p:nvSpPr>
          <p:cNvPr id="39" name="AutoShape 8"/>
          <p:cNvSpPr>
            <a:spLocks noChangeArrowheads="1"/>
          </p:cNvSpPr>
          <p:nvPr/>
        </p:nvSpPr>
        <p:spPr bwMode="auto">
          <a:xfrm>
            <a:off x="506982" y="2924946"/>
            <a:ext cx="8097465" cy="864095"/>
          </a:xfrm>
          <a:prstGeom prst="roundRect">
            <a:avLst>
              <a:gd name="adj" fmla="val 16667"/>
            </a:avLst>
          </a:prstGeom>
          <a:gradFill rotWithShape="1">
            <a:gsLst>
              <a:gs pos="4000">
                <a:srgbClr val="5E9EFF"/>
              </a:gs>
              <a:gs pos="22000">
                <a:srgbClr val="85C2FF"/>
              </a:gs>
              <a:gs pos="78000">
                <a:srgbClr val="C4D6EB"/>
              </a:gs>
              <a:gs pos="100000">
                <a:schemeClr val="accent1">
                  <a:lumMod val="40000"/>
                  <a:lumOff val="60000"/>
                </a:schemeClr>
              </a:gs>
              <a:gs pos="100000">
                <a:srgbClr val="FFEBFA"/>
              </a:gs>
            </a:gsLst>
            <a:lin ang="5400000" scaled="0"/>
          </a:gradFill>
          <a:ln w="38100" algn="ctr">
            <a:solidFill>
              <a:schemeClr val="bg1"/>
            </a:solidFill>
            <a:round/>
            <a:headEnd/>
            <a:tailEnd/>
          </a:ln>
          <a:effectLst>
            <a:outerShdw dist="107763" dir="2700000" algn="ctr" rotWithShape="0">
              <a:schemeClr val="bg2">
                <a:alpha val="50000"/>
              </a:schemeClr>
            </a:outerShdw>
          </a:effectLst>
        </p:spPr>
        <p:txBody>
          <a:bodyPr wrap="none" anchor="ctr"/>
          <a:lstStyle/>
          <a:p>
            <a:pPr>
              <a:defRPr/>
            </a:pPr>
            <a:endParaRPr lang="ko-KR" altLang="en-US"/>
          </a:p>
        </p:txBody>
      </p:sp>
      <p:sp>
        <p:nvSpPr>
          <p:cNvPr id="40" name="Text Box 19"/>
          <p:cNvSpPr txBox="1">
            <a:spLocks noChangeArrowheads="1"/>
          </p:cNvSpPr>
          <p:nvPr/>
        </p:nvSpPr>
        <p:spPr bwMode="auto">
          <a:xfrm>
            <a:off x="683568" y="3148382"/>
            <a:ext cx="7136790" cy="461665"/>
          </a:xfrm>
          <a:prstGeom prst="rect">
            <a:avLst/>
          </a:prstGeom>
          <a:noFill/>
          <a:ln w="38100">
            <a:noFill/>
            <a:miter lim="800000"/>
            <a:headEnd/>
            <a:tailEnd/>
          </a:ln>
        </p:spPr>
        <p:txBody>
          <a:bodyPr wrap="square">
            <a:spAutoFit/>
          </a:bodyPr>
          <a:lstStyle/>
          <a:p>
            <a:pPr algn="l">
              <a:spcBef>
                <a:spcPct val="50000"/>
              </a:spcBef>
            </a:pPr>
            <a:r>
              <a:rPr lang="en-US" altLang="ko-KR" sz="2400" b="1" dirty="0" smtClean="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New </a:t>
            </a:r>
            <a:r>
              <a:rPr lang="en-US" altLang="ko-KR" sz="2400" b="1" dirty="0" smtClean="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Organizations</a:t>
            </a:r>
            <a:r>
              <a:rPr lang="en-US" altLang="ko-KR" sz="2400" dirty="0" smtClean="0">
                <a:solidFill>
                  <a:schemeClr val="tx2"/>
                </a:solidFill>
                <a:latin typeface="Tahoma" pitchFamily="34" charset="0"/>
                <a:ea typeface="Tahoma" pitchFamily="34" charset="0"/>
                <a:cs typeface="Tahoma" pitchFamily="34" charset="0"/>
              </a:rPr>
              <a:t>: </a:t>
            </a:r>
            <a:r>
              <a:rPr lang="en-US" altLang="ko-KR" sz="2400" dirty="0" smtClean="0">
                <a:solidFill>
                  <a:schemeClr val="tx2"/>
                </a:solidFill>
                <a:latin typeface="Tahoma" pitchFamily="34" charset="0"/>
                <a:ea typeface="Tahoma" pitchFamily="34" charset="0"/>
                <a:cs typeface="Tahoma" pitchFamily="34" charset="0"/>
              </a:rPr>
              <a:t>2 </a:t>
            </a:r>
            <a:r>
              <a:rPr lang="en-US" altLang="ko-KR" sz="2400" dirty="0" smtClean="0">
                <a:solidFill>
                  <a:schemeClr val="tx2"/>
                </a:solidFill>
                <a:latin typeface="Tahoma" pitchFamily="34" charset="0"/>
                <a:ea typeface="Tahoma" pitchFamily="34" charset="0"/>
                <a:cs typeface="Tahoma" pitchFamily="34" charset="0"/>
              </a:rPr>
              <a:t>departments</a:t>
            </a:r>
            <a:r>
              <a:rPr lang="en-US" altLang="ko-KR" sz="2400" dirty="0" smtClean="0">
                <a:solidFill>
                  <a:schemeClr val="tx2"/>
                </a:solidFill>
                <a:latin typeface="Tahoma" pitchFamily="34" charset="0"/>
                <a:ea typeface="Tahoma" pitchFamily="34" charset="0"/>
                <a:cs typeface="Tahoma" pitchFamily="34" charset="0"/>
              </a:rPr>
              <a:t>, 5 </a:t>
            </a:r>
            <a:r>
              <a:rPr lang="en-US" altLang="ko-KR" sz="2400" dirty="0" smtClean="0">
                <a:solidFill>
                  <a:schemeClr val="tx2"/>
                </a:solidFill>
                <a:latin typeface="Tahoma" pitchFamily="34" charset="0"/>
                <a:ea typeface="Tahoma" pitchFamily="34" charset="0"/>
                <a:cs typeface="Tahoma" pitchFamily="34" charset="0"/>
              </a:rPr>
              <a:t>teams</a:t>
            </a:r>
            <a:endParaRPr lang="en-US" altLang="ko-KR" sz="2400" dirty="0">
              <a:solidFill>
                <a:schemeClr val="tx2"/>
              </a:solidFill>
              <a:latin typeface="Tahoma" pitchFamily="34" charset="0"/>
              <a:ea typeface="Tahoma" pitchFamily="34" charset="0"/>
              <a:cs typeface="Tahoma" pitchFamily="34" charset="0"/>
            </a:endParaRPr>
          </a:p>
        </p:txBody>
      </p:sp>
      <p:sp>
        <p:nvSpPr>
          <p:cNvPr id="41" name="AutoShape 8"/>
          <p:cNvSpPr>
            <a:spLocks noChangeArrowheads="1"/>
          </p:cNvSpPr>
          <p:nvPr/>
        </p:nvSpPr>
        <p:spPr bwMode="auto">
          <a:xfrm>
            <a:off x="512032" y="4077073"/>
            <a:ext cx="8092415" cy="864095"/>
          </a:xfrm>
          <a:prstGeom prst="roundRect">
            <a:avLst>
              <a:gd name="adj" fmla="val 16667"/>
            </a:avLst>
          </a:prstGeom>
          <a:gradFill rotWithShape="1">
            <a:gsLst>
              <a:gs pos="4000">
                <a:srgbClr val="5E9EFF"/>
              </a:gs>
              <a:gs pos="22000">
                <a:srgbClr val="85C2FF"/>
              </a:gs>
              <a:gs pos="78000">
                <a:srgbClr val="C4D6EB"/>
              </a:gs>
              <a:gs pos="100000">
                <a:schemeClr val="accent1">
                  <a:lumMod val="40000"/>
                  <a:lumOff val="60000"/>
                </a:schemeClr>
              </a:gs>
              <a:gs pos="100000">
                <a:srgbClr val="FFEBFA"/>
              </a:gs>
            </a:gsLst>
            <a:lin ang="5400000" scaled="0"/>
          </a:gradFill>
          <a:ln w="38100" algn="ctr">
            <a:solidFill>
              <a:schemeClr val="bg1"/>
            </a:solidFill>
            <a:round/>
            <a:headEnd/>
            <a:tailEnd/>
          </a:ln>
          <a:effectLst>
            <a:outerShdw dist="107763" dir="2700000" algn="ctr" rotWithShape="0">
              <a:schemeClr val="bg2">
                <a:alpha val="50000"/>
              </a:schemeClr>
            </a:outerShdw>
          </a:effectLst>
        </p:spPr>
        <p:txBody>
          <a:bodyPr wrap="none" anchor="ctr"/>
          <a:lstStyle/>
          <a:p>
            <a:pPr>
              <a:defRPr/>
            </a:pPr>
            <a:endParaRPr lang="ko-KR" altLang="en-US"/>
          </a:p>
        </p:txBody>
      </p:sp>
      <p:sp>
        <p:nvSpPr>
          <p:cNvPr id="42" name="Text Box 19"/>
          <p:cNvSpPr txBox="1">
            <a:spLocks noChangeArrowheads="1"/>
          </p:cNvSpPr>
          <p:nvPr/>
        </p:nvSpPr>
        <p:spPr bwMode="auto">
          <a:xfrm>
            <a:off x="675570" y="4293098"/>
            <a:ext cx="7136790" cy="461665"/>
          </a:xfrm>
          <a:prstGeom prst="rect">
            <a:avLst/>
          </a:prstGeom>
          <a:noFill/>
          <a:ln w="38100">
            <a:noFill/>
            <a:miter lim="800000"/>
            <a:headEnd/>
            <a:tailEnd/>
          </a:ln>
        </p:spPr>
        <p:txBody>
          <a:bodyPr wrap="square">
            <a:spAutoFit/>
          </a:bodyPr>
          <a:lstStyle/>
          <a:p>
            <a:pPr algn="l">
              <a:spcBef>
                <a:spcPct val="50000"/>
              </a:spcBef>
            </a:pPr>
            <a:r>
              <a:rPr lang="en-US" altLang="ko-KR" sz="2400" b="1" dirty="0" smtClean="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New </a:t>
            </a:r>
            <a:r>
              <a:rPr lang="en-US" altLang="ko-KR" sz="2400" b="1" dirty="0" smtClean="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Income</a:t>
            </a:r>
            <a:r>
              <a:rPr lang="en-US" altLang="ko-KR" sz="2400" dirty="0" smtClean="0">
                <a:solidFill>
                  <a:schemeClr val="tx2"/>
                </a:solidFill>
                <a:latin typeface="Tahoma" pitchFamily="34" charset="0"/>
                <a:ea typeface="Tahoma" pitchFamily="34" charset="0"/>
                <a:cs typeface="Tahoma" pitchFamily="34" charset="0"/>
              </a:rPr>
              <a:t>: </a:t>
            </a:r>
            <a:r>
              <a:rPr lang="en-US" altLang="ko-KR" sz="2400" dirty="0" smtClean="0">
                <a:solidFill>
                  <a:schemeClr val="tx2"/>
                </a:solidFill>
                <a:latin typeface="Tahoma" pitchFamily="34" charset="0"/>
                <a:ea typeface="Tahoma" pitchFamily="34" charset="0"/>
                <a:cs typeface="Tahoma" pitchFamily="34" charset="0"/>
              </a:rPr>
              <a:t>USD 8 million (annually)</a:t>
            </a:r>
            <a:endParaRPr lang="en-US" altLang="ko-KR" sz="2400" dirty="0">
              <a:solidFill>
                <a:schemeClr val="tx2"/>
              </a:solidFill>
              <a:latin typeface="Tahoma" pitchFamily="34" charset="0"/>
              <a:ea typeface="Tahoma" pitchFamily="34" charset="0"/>
              <a:cs typeface="Tahoma" pitchFamily="34" charset="0"/>
            </a:endParaRPr>
          </a:p>
        </p:txBody>
      </p:sp>
      <p:sp>
        <p:nvSpPr>
          <p:cNvPr id="43" name="AutoShape 8"/>
          <p:cNvSpPr>
            <a:spLocks noChangeArrowheads="1"/>
          </p:cNvSpPr>
          <p:nvPr/>
        </p:nvSpPr>
        <p:spPr bwMode="auto">
          <a:xfrm>
            <a:off x="527424" y="5229201"/>
            <a:ext cx="8077024" cy="864095"/>
          </a:xfrm>
          <a:prstGeom prst="roundRect">
            <a:avLst>
              <a:gd name="adj" fmla="val 16667"/>
            </a:avLst>
          </a:prstGeom>
          <a:gradFill rotWithShape="1">
            <a:gsLst>
              <a:gs pos="4000">
                <a:srgbClr val="5E9EFF"/>
              </a:gs>
              <a:gs pos="22000">
                <a:srgbClr val="85C2FF"/>
              </a:gs>
              <a:gs pos="78000">
                <a:srgbClr val="C4D6EB"/>
              </a:gs>
              <a:gs pos="100000">
                <a:schemeClr val="accent1">
                  <a:lumMod val="40000"/>
                  <a:lumOff val="60000"/>
                </a:schemeClr>
              </a:gs>
              <a:gs pos="100000">
                <a:srgbClr val="FFEBFA"/>
              </a:gs>
            </a:gsLst>
            <a:lin ang="5400000" scaled="0"/>
          </a:gradFill>
          <a:ln w="38100" algn="ctr">
            <a:solidFill>
              <a:schemeClr val="bg1"/>
            </a:solidFill>
            <a:round/>
            <a:headEnd/>
            <a:tailEnd/>
          </a:ln>
          <a:effectLst>
            <a:outerShdw dist="107763" dir="2700000" algn="ctr" rotWithShape="0">
              <a:schemeClr val="bg2">
                <a:alpha val="50000"/>
              </a:schemeClr>
            </a:outerShdw>
          </a:effectLst>
        </p:spPr>
        <p:txBody>
          <a:bodyPr wrap="none" anchor="ctr"/>
          <a:lstStyle/>
          <a:p>
            <a:pPr>
              <a:defRPr/>
            </a:pPr>
            <a:endParaRPr lang="ko-KR" altLang="en-US"/>
          </a:p>
        </p:txBody>
      </p:sp>
      <p:sp>
        <p:nvSpPr>
          <p:cNvPr id="44" name="Text Box 19"/>
          <p:cNvSpPr txBox="1">
            <a:spLocks noChangeArrowheads="1"/>
          </p:cNvSpPr>
          <p:nvPr/>
        </p:nvSpPr>
        <p:spPr bwMode="auto">
          <a:xfrm>
            <a:off x="683568" y="5445226"/>
            <a:ext cx="8013309" cy="461665"/>
          </a:xfrm>
          <a:prstGeom prst="rect">
            <a:avLst/>
          </a:prstGeom>
          <a:noFill/>
          <a:ln w="38100">
            <a:noFill/>
            <a:miter lim="800000"/>
            <a:headEnd/>
            <a:tailEnd/>
          </a:ln>
        </p:spPr>
        <p:txBody>
          <a:bodyPr wrap="square">
            <a:spAutoFit/>
          </a:bodyPr>
          <a:lstStyle/>
          <a:p>
            <a:pPr algn="l">
              <a:spcBef>
                <a:spcPct val="50000"/>
              </a:spcBef>
            </a:pPr>
            <a:r>
              <a:rPr lang="en-US" altLang="ko-KR" sz="2400" b="1" dirty="0" smtClean="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New </a:t>
            </a:r>
            <a:r>
              <a:rPr lang="en-US" altLang="ko-KR" sz="2400" b="1" dirty="0" smtClean="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Services</a:t>
            </a:r>
            <a:r>
              <a:rPr lang="en-US" altLang="ko-KR" sz="2400" dirty="0" smtClean="0">
                <a:solidFill>
                  <a:schemeClr val="tx2"/>
                </a:solidFill>
                <a:latin typeface="Tahoma" pitchFamily="34" charset="0"/>
                <a:ea typeface="Tahoma" pitchFamily="34" charset="0"/>
                <a:cs typeface="Tahoma" pitchFamily="34" charset="0"/>
              </a:rPr>
              <a:t>: </a:t>
            </a:r>
            <a:r>
              <a:rPr lang="en-US" altLang="ko-KR" sz="2400" dirty="0" smtClean="0">
                <a:solidFill>
                  <a:schemeClr val="tx2"/>
                </a:solidFill>
                <a:latin typeface="Tahoma" pitchFamily="34" charset="0"/>
                <a:ea typeface="Tahoma" pitchFamily="34" charset="0"/>
                <a:cs typeface="Tahoma" pitchFamily="34" charset="0"/>
              </a:rPr>
              <a:t>Hedge </a:t>
            </a:r>
            <a:r>
              <a:rPr lang="en-US" altLang="ko-KR" sz="2400" dirty="0" smtClean="0">
                <a:solidFill>
                  <a:schemeClr val="tx2"/>
                </a:solidFill>
                <a:latin typeface="Tahoma" pitchFamily="34" charset="0"/>
                <a:ea typeface="Tahoma" pitchFamily="34" charset="0"/>
                <a:cs typeface="Tahoma" pitchFamily="34" charset="0"/>
              </a:rPr>
              <a:t>funds, </a:t>
            </a:r>
            <a:r>
              <a:rPr lang="en-US" altLang="ko-KR" sz="2400" dirty="0">
                <a:solidFill>
                  <a:schemeClr val="tx2"/>
                </a:solidFill>
                <a:latin typeface="Tahoma" pitchFamily="34" charset="0"/>
                <a:ea typeface="Tahoma" pitchFamily="34" charset="0"/>
                <a:cs typeface="Tahoma" pitchFamily="34" charset="0"/>
              </a:rPr>
              <a:t>c</a:t>
            </a:r>
            <a:r>
              <a:rPr lang="en-US" altLang="ko-KR" sz="2400" dirty="0" smtClean="0">
                <a:solidFill>
                  <a:schemeClr val="tx2"/>
                </a:solidFill>
                <a:latin typeface="Tahoma" pitchFamily="34" charset="0"/>
                <a:ea typeface="Tahoma" pitchFamily="34" charset="0"/>
                <a:cs typeface="Tahoma" pitchFamily="34" charset="0"/>
              </a:rPr>
              <a:t>ross-border </a:t>
            </a:r>
            <a:r>
              <a:rPr lang="en-US" altLang="ko-KR" sz="2400" dirty="0">
                <a:solidFill>
                  <a:schemeClr val="tx2"/>
                </a:solidFill>
                <a:latin typeface="Tahoma" pitchFamily="34" charset="0"/>
                <a:ea typeface="Tahoma" pitchFamily="34" charset="0"/>
                <a:cs typeface="Tahoma" pitchFamily="34" charset="0"/>
              </a:rPr>
              <a:t>s</a:t>
            </a:r>
            <a:r>
              <a:rPr lang="en-US" altLang="ko-KR" sz="2400" dirty="0" smtClean="0">
                <a:solidFill>
                  <a:schemeClr val="tx2"/>
                </a:solidFill>
                <a:latin typeface="Tahoma" pitchFamily="34" charset="0"/>
                <a:ea typeface="Tahoma" pitchFamily="34" charset="0"/>
                <a:cs typeface="Tahoma" pitchFamily="34" charset="0"/>
              </a:rPr>
              <a:t>upport</a:t>
            </a:r>
            <a:r>
              <a:rPr lang="en-US" altLang="ko-KR" sz="2400" dirty="0" smtClean="0">
                <a:solidFill>
                  <a:schemeClr val="tx2"/>
                </a:solidFill>
                <a:latin typeface="Tahoma" pitchFamily="34" charset="0"/>
                <a:ea typeface="Tahoma" pitchFamily="34" charset="0"/>
                <a:cs typeface="Tahoma" pitchFamily="34" charset="0"/>
              </a:rPr>
              <a:t>, etc.</a:t>
            </a:r>
            <a:endParaRPr lang="en-US" altLang="ko-KR" sz="2400" dirty="0">
              <a:solidFill>
                <a:schemeClr val="tx2"/>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2656050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0"/>
            <a:ext cx="9228881" cy="6870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14"/>
          <p:cNvSpPr txBox="1">
            <a:spLocks noChangeArrowheads="1"/>
          </p:cNvSpPr>
          <p:nvPr/>
        </p:nvSpPr>
        <p:spPr bwMode="auto">
          <a:xfrm>
            <a:off x="755576" y="2659559"/>
            <a:ext cx="8280920" cy="769441"/>
          </a:xfrm>
          <a:prstGeom prst="rect">
            <a:avLst/>
          </a:prstGeom>
          <a:noFill/>
          <a:ln w="9525">
            <a:noFill/>
            <a:miter lim="800000"/>
            <a:headEnd/>
            <a:tailEnd/>
          </a:ln>
          <a:effectLst>
            <a:outerShdw dist="17961" dir="2700000" algn="ctr" rotWithShape="0">
              <a:schemeClr val="bg1"/>
            </a:outerShdw>
          </a:effectLst>
        </p:spPr>
        <p:txBody>
          <a:bodyPr wrap="square">
            <a:spAutoFit/>
          </a:bodyPr>
          <a:lstStyle>
            <a:lvl1pPr algn="l">
              <a:spcBef>
                <a:spcPct val="0"/>
              </a:spcBef>
              <a:defRPr kumimoji="1">
                <a:solidFill>
                  <a:schemeClr val="tx1"/>
                </a:solidFill>
                <a:latin typeface="굴림" pitchFamily="50" charset="-127"/>
                <a:ea typeface="굴림" pitchFamily="50" charset="-127"/>
              </a:defRPr>
            </a:lvl1pPr>
            <a:lvl2pPr marL="742950" indent="-285750" algn="l">
              <a:spcBef>
                <a:spcPct val="0"/>
              </a:spcBef>
              <a:defRPr kumimoji="1">
                <a:solidFill>
                  <a:schemeClr val="tx1"/>
                </a:solidFill>
                <a:latin typeface="굴림" pitchFamily="50" charset="-127"/>
                <a:ea typeface="굴림" pitchFamily="50" charset="-127"/>
              </a:defRPr>
            </a:lvl2pPr>
            <a:lvl3pPr marL="1143000" indent="-228600" algn="l">
              <a:spcBef>
                <a:spcPct val="0"/>
              </a:spcBef>
              <a:defRPr kumimoji="1">
                <a:solidFill>
                  <a:schemeClr val="tx1"/>
                </a:solidFill>
                <a:latin typeface="굴림" pitchFamily="50" charset="-127"/>
                <a:ea typeface="굴림" pitchFamily="50" charset="-127"/>
              </a:defRPr>
            </a:lvl3pPr>
            <a:lvl4pPr marL="1600200" indent="-228600" algn="l">
              <a:spcBef>
                <a:spcPct val="0"/>
              </a:spcBef>
              <a:defRPr kumimoji="1">
                <a:solidFill>
                  <a:schemeClr val="tx1"/>
                </a:solidFill>
                <a:latin typeface="굴림" pitchFamily="50" charset="-127"/>
                <a:ea typeface="굴림" pitchFamily="50" charset="-127"/>
              </a:defRPr>
            </a:lvl4pPr>
            <a:lvl5pPr marL="2057400" indent="-228600" algn="l">
              <a:spcBef>
                <a:spcPct val="0"/>
              </a:spcBef>
              <a:defRPr kumimoji="1">
                <a:solidFill>
                  <a:schemeClr val="tx1"/>
                </a:solidFill>
                <a:latin typeface="굴림" pitchFamily="50" charset="-127"/>
                <a:ea typeface="굴림" pitchFamily="50" charset="-127"/>
              </a:defRPr>
            </a:lvl5pPr>
            <a:lvl6pPr marL="2514600" indent="-228600" fontAlgn="base">
              <a:spcBef>
                <a:spcPct val="0"/>
              </a:spcBef>
              <a:spcAft>
                <a:spcPct val="0"/>
              </a:spcAft>
              <a:defRPr kumimoji="1">
                <a:solidFill>
                  <a:schemeClr val="tx1"/>
                </a:solidFill>
                <a:latin typeface="굴림" pitchFamily="50" charset="-127"/>
                <a:ea typeface="굴림" pitchFamily="50" charset="-127"/>
              </a:defRPr>
            </a:lvl6pPr>
            <a:lvl7pPr marL="2971800" indent="-228600" fontAlgn="base">
              <a:spcBef>
                <a:spcPct val="0"/>
              </a:spcBef>
              <a:spcAft>
                <a:spcPct val="0"/>
              </a:spcAft>
              <a:defRPr kumimoji="1">
                <a:solidFill>
                  <a:schemeClr val="tx1"/>
                </a:solidFill>
                <a:latin typeface="굴림" pitchFamily="50" charset="-127"/>
                <a:ea typeface="굴림" pitchFamily="50" charset="-127"/>
              </a:defRPr>
            </a:lvl7pPr>
            <a:lvl8pPr marL="3429000" indent="-228600" fontAlgn="base">
              <a:spcBef>
                <a:spcPct val="0"/>
              </a:spcBef>
              <a:spcAft>
                <a:spcPct val="0"/>
              </a:spcAft>
              <a:defRPr kumimoji="1">
                <a:solidFill>
                  <a:schemeClr val="tx1"/>
                </a:solidFill>
                <a:latin typeface="굴림" pitchFamily="50" charset="-127"/>
                <a:ea typeface="굴림" pitchFamily="50" charset="-127"/>
              </a:defRPr>
            </a:lvl8pPr>
            <a:lvl9pPr marL="3886200" indent="-228600" fontAlgn="base">
              <a:spcBef>
                <a:spcPct val="0"/>
              </a:spcBef>
              <a:spcAft>
                <a:spcPct val="0"/>
              </a:spcAft>
              <a:defRPr kumimoji="1">
                <a:solidFill>
                  <a:schemeClr val="tx1"/>
                </a:solidFill>
                <a:latin typeface="굴림" pitchFamily="50" charset="-127"/>
                <a:ea typeface="굴림" pitchFamily="50" charset="-127"/>
              </a:defRPr>
            </a:lvl9pPr>
          </a:lstStyle>
          <a:p>
            <a:pPr algn="ctr"/>
            <a:r>
              <a:rPr lang="en-US" altLang="ko-KR" sz="2400" b="1" dirty="0">
                <a:solidFill>
                  <a:srgbClr val="002776"/>
                </a:solidFill>
                <a:latin typeface="맑은 고딕" pitchFamily="50" charset="-127"/>
                <a:ea typeface="맑은 고딕" pitchFamily="50" charset="-127"/>
              </a:rPr>
              <a:t> </a:t>
            </a:r>
            <a:r>
              <a:rPr lang="en-US" altLang="ko-KR" sz="4400" b="1"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New</a:t>
            </a:r>
            <a:r>
              <a:rPr lang="en-US" altLang="ko-KR" sz="4400" b="1" spc="100"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 </a:t>
            </a:r>
            <a:r>
              <a:rPr lang="en-US" altLang="ko-KR" sz="4400" b="1"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Opportunities</a:t>
            </a:r>
            <a:r>
              <a:rPr lang="en-US" altLang="ko-KR" sz="4400" b="1" spc="100"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 </a:t>
            </a:r>
            <a:r>
              <a:rPr lang="en-US" altLang="ko-KR" sz="4400" b="1"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of</a:t>
            </a:r>
            <a:r>
              <a:rPr lang="en-US" altLang="ko-KR" sz="4400" b="1" spc="100"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 </a:t>
            </a:r>
            <a:r>
              <a:rPr lang="en-US" altLang="ko-KR" sz="4400" b="1" dirty="0" err="1"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FundNet</a:t>
            </a:r>
            <a:r>
              <a:rPr lang="en-US" altLang="ko-KR" sz="4400" b="1"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 </a:t>
            </a:r>
            <a:endParaRPr lang="ko-KR" altLang="en-US" sz="2400" b="1" dirty="0">
              <a:solidFill>
                <a:schemeClr val="accent2"/>
              </a:solidFill>
              <a:latin typeface="Arial Unicode MS" pitchFamily="50" charset="-127"/>
              <a:ea typeface="Arial Unicode MS" pitchFamily="50" charset="-127"/>
              <a:cs typeface="Arial Unicode MS" pitchFamily="50" charset="-127"/>
            </a:endParaRPr>
          </a:p>
        </p:txBody>
      </p:sp>
      <p:pic>
        <p:nvPicPr>
          <p:cNvPr id="6" name="Picture 16" descr="볼록원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2636528"/>
            <a:ext cx="930224" cy="86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57"/>
          <p:cNvSpPr>
            <a:spLocks noChangeArrowheads="1"/>
          </p:cNvSpPr>
          <p:nvPr/>
        </p:nvSpPr>
        <p:spPr bwMode="auto">
          <a:xfrm>
            <a:off x="248590" y="2711239"/>
            <a:ext cx="746073" cy="717761"/>
          </a:xfrm>
          <a:prstGeom prst="rect">
            <a:avLst/>
          </a:prstGeom>
          <a:noFill/>
          <a:ln w="9525">
            <a:noFill/>
            <a:miter lim="800000"/>
            <a:headEnd/>
            <a:tailEnd/>
          </a:ln>
        </p:spPr>
        <p:txBody>
          <a:bodyPr wrap="square" lIns="0" tIns="0" rIns="0" bIns="0" anchor="b">
            <a:spAutoFit/>
          </a:bodyPr>
          <a:lstStyle/>
          <a:p>
            <a:pPr algn="ctr" latinLnBrk="0">
              <a:lnSpc>
                <a:spcPct val="106000"/>
              </a:lnSpc>
            </a:pPr>
            <a:r>
              <a:rPr lang="en-US" altLang="ko-KR" sz="4400" b="1" dirty="0">
                <a:solidFill>
                  <a:srgbClr val="000066"/>
                </a:solidFill>
                <a:effectLst>
                  <a:outerShdw blurRad="38100" dist="38100" dir="2700000" algn="tl">
                    <a:srgbClr val="000000">
                      <a:alpha val="43137"/>
                    </a:srgbClr>
                  </a:outerShdw>
                </a:effectLst>
                <a:latin typeface="Times New Roman" pitchFamily="18" charset="0"/>
                <a:ea typeface="맑은 고딕" pitchFamily="50" charset="-127"/>
                <a:cs typeface="Times New Roman" pitchFamily="18" charset="0"/>
              </a:rPr>
              <a:t>Ⅲ</a:t>
            </a:r>
          </a:p>
        </p:txBody>
      </p:sp>
    </p:spTree>
    <p:extLst>
      <p:ext uri="{BB962C8B-B14F-4D97-AF65-F5344CB8AC3E}">
        <p14:creationId xmlns:p14="http://schemas.microsoft.com/office/powerpoint/2010/main" val="19658748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
          <p:cNvSpPr>
            <a:spLocks noChangeArrowheads="1"/>
          </p:cNvSpPr>
          <p:nvPr/>
        </p:nvSpPr>
        <p:spPr bwMode="auto">
          <a:xfrm>
            <a:off x="269223" y="3221268"/>
            <a:ext cx="8611054" cy="1160421"/>
          </a:xfrm>
          <a:prstGeom prst="roundRect">
            <a:avLst>
              <a:gd name="adj" fmla="val 4116"/>
            </a:avLst>
          </a:prstGeom>
          <a:solidFill>
            <a:srgbClr val="F1F6FD"/>
          </a:solidFill>
          <a:ln w="25400" algn="ctr">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pic>
        <p:nvPicPr>
          <p:cNvPr id="4" name="Picture 35" descr="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925" y="2780928"/>
            <a:ext cx="4466091" cy="736665"/>
          </a:xfrm>
          <a:prstGeom prst="rect">
            <a:avLst/>
          </a:prstGeom>
          <a:noFill/>
          <a:extLst>
            <a:ext uri="{909E8E84-426E-40DD-AFC4-6F175D3DCCD1}">
              <a14:hiddenFill xmlns:a14="http://schemas.microsoft.com/office/drawing/2010/main">
                <a:solidFill>
                  <a:srgbClr val="FFFFFF"/>
                </a:solidFill>
              </a14:hiddenFill>
            </a:ext>
          </a:extLst>
        </p:spPr>
      </p:pic>
      <p:sp>
        <p:nvSpPr>
          <p:cNvPr id="9" name="슬라이드 번호 개체 틀 5"/>
          <p:cNvSpPr txBox="1">
            <a:spLocks/>
          </p:cNvSpPr>
          <p:nvPr/>
        </p:nvSpPr>
        <p:spPr>
          <a:xfrm>
            <a:off x="8688584" y="6473587"/>
            <a:ext cx="405474" cy="357166"/>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mn-ea"/>
                <a:cs typeface="Arial"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4766CC4E-4C25-422C-B97C-0188660AF335}" type="slidenum">
              <a:rPr kumimoji="0" lang="en-US" altLang="ko-KR" sz="1200" b="0" i="0" u="none" strike="noStrike" kern="1200" cap="none" spc="0" normalizeH="0" baseline="0" noProof="0" smtClean="0">
                <a:ln>
                  <a:noFill/>
                </a:ln>
                <a:solidFill>
                  <a:schemeClr val="tx1"/>
                </a:solidFill>
                <a:effectLst/>
                <a:uLnTx/>
                <a:uFillTx/>
                <a:latin typeface="Arial Black" pitchFamily="34" charset="0"/>
                <a:ea typeface="산돌고딕B" pitchFamily="50" charset="-127"/>
              </a:rPr>
              <a:pPr marL="0" marR="0" lvl="0" indent="0" algn="ctr" defTabSz="914400" rtl="0" eaLnBrk="1" fontAlgn="auto" latinLnBrk="1" hangingPunct="1">
                <a:lnSpc>
                  <a:spcPct val="100000"/>
                </a:lnSpc>
                <a:spcBef>
                  <a:spcPts val="0"/>
                </a:spcBef>
                <a:spcAft>
                  <a:spcPts val="0"/>
                </a:spcAft>
                <a:buClrTx/>
                <a:buSzTx/>
                <a:buFontTx/>
                <a:buNone/>
                <a:tabLst/>
                <a:defRPr/>
              </a:pPr>
              <a:t>13</a:t>
            </a:fld>
            <a:endParaRPr kumimoji="0" lang="ko-KR" altLang="en-US" sz="1200" b="0" i="0" u="none" strike="noStrike" kern="1200" cap="none" spc="0" normalizeH="0" baseline="0" noProof="0" dirty="0">
              <a:ln>
                <a:noFill/>
              </a:ln>
              <a:solidFill>
                <a:schemeClr val="tx1"/>
              </a:solidFill>
              <a:effectLst/>
              <a:uLnTx/>
              <a:uFillTx/>
              <a:latin typeface="Arial Black" pitchFamily="34" charset="0"/>
              <a:ea typeface="산돌고딕B" pitchFamily="50" charset="-127"/>
            </a:endParaRPr>
          </a:p>
        </p:txBody>
      </p:sp>
      <p:sp>
        <p:nvSpPr>
          <p:cNvPr id="11" name="제목 1"/>
          <p:cNvSpPr txBox="1">
            <a:spLocks/>
          </p:cNvSpPr>
          <p:nvPr/>
        </p:nvSpPr>
        <p:spPr>
          <a:xfrm>
            <a:off x="361336" y="219828"/>
            <a:ext cx="8496944" cy="490066"/>
          </a:xfrm>
          <a:prstGeom prst="rect">
            <a:avLst/>
          </a:prstGeom>
          <a:effectLst>
            <a:outerShdw blurRad="25400" dist="12700" dir="2880000" algn="tl" rotWithShape="0">
              <a:prstClr val="black">
                <a:alpha val="30000"/>
              </a:prstClr>
            </a:outerShdw>
          </a:effectLst>
        </p:spPr>
        <p:txBody>
          <a:bodyPr vert="horz" lIns="0" tIns="0" rIns="0" bIns="0" rtlCol="0" anchor="ctr" anchorCtr="0">
            <a:normAutofit/>
          </a:bodyPr>
          <a:lstStyle/>
          <a:p>
            <a:pPr lvl="0">
              <a:spcBef>
                <a:spcPct val="0"/>
              </a:spcBef>
            </a:pPr>
            <a:r>
              <a:rPr lang="en-US" altLang="ko-KR"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Domestic</a:t>
            </a:r>
            <a:r>
              <a:rPr lang="en-US" altLang="ko-KR" sz="2800" b="1" spc="100"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 </a:t>
            </a:r>
            <a:r>
              <a:rPr lang="en-US" altLang="ko-KR"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Service</a:t>
            </a:r>
            <a:endParaRPr lang="ko-KR" altLang="en-US" sz="2800" b="1" dirty="0" smtClean="0">
              <a:solidFill>
                <a:schemeClr val="accent1">
                  <a:lumMod val="50000"/>
                </a:schemeClr>
              </a:solidFill>
              <a:latin typeface="Tahoma" pitchFamily="34" charset="0"/>
              <a:ea typeface="HY헤드라인M" pitchFamily="18" charset="-127"/>
              <a:cs typeface="Tahoma" pitchFamily="34" charset="0"/>
            </a:endParaRPr>
          </a:p>
        </p:txBody>
      </p:sp>
      <p:sp>
        <p:nvSpPr>
          <p:cNvPr id="7" name="Text Box 71"/>
          <p:cNvSpPr txBox="1">
            <a:spLocks noChangeArrowheads="1"/>
          </p:cNvSpPr>
          <p:nvPr/>
        </p:nvSpPr>
        <p:spPr bwMode="auto">
          <a:xfrm>
            <a:off x="465100" y="3445585"/>
            <a:ext cx="8355372" cy="484748"/>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nSpc>
                <a:spcPct val="150000"/>
              </a:lnSpc>
              <a:buClr>
                <a:srgbClr val="000099"/>
              </a:buClr>
              <a:buFont typeface="Wingdings" pitchFamily="2" charset="2"/>
              <a:buChar char="ü"/>
            </a:pPr>
            <a:r>
              <a:rPr lang="en-US" altLang="ko-KR" sz="1700" dirty="0" smtClean="0">
                <a:latin typeface="Tahoma" pitchFamily="34" charset="0"/>
                <a:ea typeface="Tahoma" pitchFamily="34" charset="0"/>
                <a:cs typeface="Tahoma" pitchFamily="34" charset="0"/>
              </a:rPr>
              <a:t>Automated &amp; </a:t>
            </a:r>
            <a:r>
              <a:rPr lang="en-US" altLang="ko-KR" sz="1700" dirty="0" smtClean="0">
                <a:latin typeface="Tahoma" pitchFamily="34" charset="0"/>
                <a:ea typeface="Tahoma" pitchFamily="34" charset="0"/>
                <a:cs typeface="Tahoma" pitchFamily="34" charset="0"/>
              </a:rPr>
              <a:t>standardized </a:t>
            </a:r>
            <a:r>
              <a:rPr lang="en-US" altLang="ko-KR" sz="1700" dirty="0" smtClean="0">
                <a:latin typeface="Tahoma" pitchFamily="34" charset="0"/>
                <a:ea typeface="Tahoma" pitchFamily="34" charset="0"/>
                <a:cs typeface="Tahoma" pitchFamily="34" charset="0"/>
              </a:rPr>
              <a:t>balance checking between AMCs and Trustees</a:t>
            </a:r>
            <a:endParaRPr lang="en-US" altLang="ko-KR" sz="1500" dirty="0" smtClean="0">
              <a:latin typeface="Tahoma" pitchFamily="34" charset="0"/>
              <a:ea typeface="Tahoma" pitchFamily="34" charset="0"/>
              <a:cs typeface="Tahoma" pitchFamily="34" charset="0"/>
            </a:endParaRPr>
          </a:p>
        </p:txBody>
      </p:sp>
      <p:sp>
        <p:nvSpPr>
          <p:cNvPr id="56" name="직사각형 55"/>
          <p:cNvSpPr/>
          <p:nvPr/>
        </p:nvSpPr>
        <p:spPr>
          <a:xfrm>
            <a:off x="539552" y="3004245"/>
            <a:ext cx="4103234" cy="369332"/>
          </a:xfrm>
          <a:prstGeom prst="rect">
            <a:avLst/>
          </a:prstGeom>
        </p:spPr>
        <p:txBody>
          <a:bodyPr wrap="square">
            <a:spAutoFit/>
          </a:bodyPr>
          <a:lstStyle/>
          <a:p>
            <a:r>
              <a:rPr lang="en-US" altLang="ko-KR" b="1" dirty="0" smtClean="0">
                <a:solidFill>
                  <a:schemeClr val="accent1">
                    <a:lumMod val="50000"/>
                  </a:schemeClr>
                </a:solidFill>
                <a:latin typeface="Tahoma" pitchFamily="34" charset="0"/>
                <a:ea typeface="Tahoma" pitchFamily="34" charset="0"/>
                <a:cs typeface="Tahoma" pitchFamily="34" charset="0"/>
              </a:rPr>
              <a:t>Fund Portfolio Matching Service</a:t>
            </a:r>
            <a:endParaRPr lang="ko-KR" altLang="en-US" dirty="0">
              <a:solidFill>
                <a:srgbClr val="C00000"/>
              </a:solidFill>
            </a:endParaRPr>
          </a:p>
        </p:txBody>
      </p:sp>
      <p:sp>
        <p:nvSpPr>
          <p:cNvPr id="38" name="AutoShape 6"/>
          <p:cNvSpPr>
            <a:spLocks noChangeArrowheads="1"/>
          </p:cNvSpPr>
          <p:nvPr/>
        </p:nvSpPr>
        <p:spPr bwMode="auto">
          <a:xfrm>
            <a:off x="254306" y="1133037"/>
            <a:ext cx="8614464" cy="1640598"/>
          </a:xfrm>
          <a:prstGeom prst="roundRect">
            <a:avLst>
              <a:gd name="adj" fmla="val 4116"/>
            </a:avLst>
          </a:prstGeom>
          <a:solidFill>
            <a:srgbClr val="F1F6FD"/>
          </a:solidFill>
          <a:ln w="25400" algn="ctr">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sp>
        <p:nvSpPr>
          <p:cNvPr id="39" name="Text Box 71"/>
          <p:cNvSpPr txBox="1">
            <a:spLocks noChangeArrowheads="1"/>
          </p:cNvSpPr>
          <p:nvPr/>
        </p:nvSpPr>
        <p:spPr bwMode="auto">
          <a:xfrm>
            <a:off x="409267" y="1310922"/>
            <a:ext cx="3621139" cy="805349"/>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nSpc>
                <a:spcPct val="150000"/>
              </a:lnSpc>
              <a:buClr>
                <a:srgbClr val="000099"/>
              </a:buClr>
              <a:buFont typeface="Wingdings" pitchFamily="2" charset="2"/>
              <a:buChar char="ü"/>
            </a:pPr>
            <a:r>
              <a:rPr lang="en-US" altLang="ko-KR" sz="1700" dirty="0" smtClean="0">
                <a:latin typeface="Tahoma" pitchFamily="34" charset="0"/>
                <a:ea typeface="Tahoma" pitchFamily="34" charset="0"/>
                <a:cs typeface="Tahoma" pitchFamily="34" charset="0"/>
              </a:rPr>
              <a:t>Collateral management </a:t>
            </a:r>
          </a:p>
          <a:p>
            <a:pPr marL="285750" indent="-285750">
              <a:lnSpc>
                <a:spcPts val="2500"/>
              </a:lnSpc>
              <a:buClr>
                <a:srgbClr val="000099"/>
              </a:buClr>
              <a:buFont typeface="Wingdings" pitchFamily="2" charset="2"/>
              <a:buChar char="ü"/>
            </a:pPr>
            <a:r>
              <a:rPr lang="en-US" altLang="ko-KR" sz="1700" dirty="0" smtClean="0">
                <a:latin typeface="Tahoma" pitchFamily="34" charset="0"/>
                <a:ea typeface="Tahoma" pitchFamily="34" charset="0"/>
                <a:cs typeface="Tahoma" pitchFamily="34" charset="0"/>
              </a:rPr>
              <a:t>Linkage with SLB system of PB  </a:t>
            </a:r>
          </a:p>
        </p:txBody>
      </p:sp>
      <p:sp>
        <p:nvSpPr>
          <p:cNvPr id="41" name="AutoShape 6"/>
          <p:cNvSpPr>
            <a:spLocks noChangeArrowheads="1"/>
          </p:cNvSpPr>
          <p:nvPr/>
        </p:nvSpPr>
        <p:spPr bwMode="auto">
          <a:xfrm>
            <a:off x="253335" y="4692149"/>
            <a:ext cx="8611054" cy="1709430"/>
          </a:xfrm>
          <a:prstGeom prst="roundRect">
            <a:avLst>
              <a:gd name="adj" fmla="val 4116"/>
            </a:avLst>
          </a:prstGeom>
          <a:solidFill>
            <a:srgbClr val="F1F6FD"/>
          </a:solidFill>
          <a:ln w="25400" algn="ctr">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pic>
        <p:nvPicPr>
          <p:cNvPr id="44" name="Picture 35" descr="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055" y="764704"/>
            <a:ext cx="4882001" cy="736665"/>
          </a:xfrm>
          <a:prstGeom prst="rect">
            <a:avLst/>
          </a:prstGeom>
          <a:noFill/>
          <a:extLst>
            <a:ext uri="{909E8E84-426E-40DD-AFC4-6F175D3DCCD1}">
              <a14:hiddenFill xmlns:a14="http://schemas.microsoft.com/office/drawing/2010/main">
                <a:solidFill>
                  <a:srgbClr val="FFFFFF"/>
                </a:solidFill>
              </a14:hiddenFill>
            </a:ext>
          </a:extLst>
        </p:spPr>
      </p:pic>
      <p:sp>
        <p:nvSpPr>
          <p:cNvPr id="40" name="직사각형 39"/>
          <p:cNvSpPr/>
          <p:nvPr/>
        </p:nvSpPr>
        <p:spPr>
          <a:xfrm>
            <a:off x="537108" y="948371"/>
            <a:ext cx="4200337" cy="369332"/>
          </a:xfrm>
          <a:prstGeom prst="rect">
            <a:avLst/>
          </a:prstGeom>
        </p:spPr>
        <p:txBody>
          <a:bodyPr wrap="square">
            <a:spAutoFit/>
          </a:bodyPr>
          <a:lstStyle/>
          <a:p>
            <a:r>
              <a:rPr lang="en-US" altLang="ko-KR" b="1" dirty="0" smtClean="0">
                <a:solidFill>
                  <a:schemeClr val="accent1">
                    <a:lumMod val="50000"/>
                  </a:schemeClr>
                </a:solidFill>
                <a:latin typeface="Tahoma" pitchFamily="34" charset="0"/>
                <a:ea typeface="Tahoma" pitchFamily="34" charset="0"/>
                <a:cs typeface="Tahoma" pitchFamily="34" charset="0"/>
              </a:rPr>
              <a:t>Message Hub between </a:t>
            </a:r>
            <a:r>
              <a:rPr lang="en-US" altLang="ko-KR" b="1" dirty="0" smtClean="0">
                <a:solidFill>
                  <a:schemeClr val="accent1">
                    <a:lumMod val="50000"/>
                  </a:schemeClr>
                </a:solidFill>
                <a:latin typeface="Tahoma" pitchFamily="34" charset="0"/>
                <a:ea typeface="Tahoma" pitchFamily="34" charset="0"/>
                <a:cs typeface="Tahoma" pitchFamily="34" charset="0"/>
              </a:rPr>
              <a:t>H/F </a:t>
            </a:r>
            <a:r>
              <a:rPr lang="en-US" altLang="ko-KR" b="1" dirty="0" smtClean="0">
                <a:solidFill>
                  <a:schemeClr val="accent1">
                    <a:lumMod val="50000"/>
                  </a:schemeClr>
                </a:solidFill>
                <a:latin typeface="Tahoma" pitchFamily="34" charset="0"/>
                <a:ea typeface="Tahoma" pitchFamily="34" charset="0"/>
                <a:cs typeface="Tahoma" pitchFamily="34" charset="0"/>
              </a:rPr>
              <a:t>and PB</a:t>
            </a:r>
            <a:endParaRPr lang="ko-KR" altLang="en-US" dirty="0">
              <a:solidFill>
                <a:srgbClr val="C00000"/>
              </a:solidFill>
            </a:endParaRPr>
          </a:p>
        </p:txBody>
      </p:sp>
      <p:pic>
        <p:nvPicPr>
          <p:cNvPr id="45" name="Picture 35" descr="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117" y="4365104"/>
            <a:ext cx="4506916" cy="736665"/>
          </a:xfrm>
          <a:prstGeom prst="rect">
            <a:avLst/>
          </a:prstGeom>
          <a:noFill/>
          <a:extLst>
            <a:ext uri="{909E8E84-426E-40DD-AFC4-6F175D3DCCD1}">
              <a14:hiddenFill xmlns:a14="http://schemas.microsoft.com/office/drawing/2010/main">
                <a:solidFill>
                  <a:srgbClr val="FFFFFF"/>
                </a:solidFill>
              </a14:hiddenFill>
            </a:ext>
          </a:extLst>
        </p:spPr>
      </p:pic>
      <p:sp>
        <p:nvSpPr>
          <p:cNvPr id="43" name="직사각형 42"/>
          <p:cNvSpPr/>
          <p:nvPr/>
        </p:nvSpPr>
        <p:spPr>
          <a:xfrm>
            <a:off x="577992" y="4548772"/>
            <a:ext cx="3979165" cy="369332"/>
          </a:xfrm>
          <a:prstGeom prst="rect">
            <a:avLst/>
          </a:prstGeom>
        </p:spPr>
        <p:txBody>
          <a:bodyPr wrap="square">
            <a:spAutoFit/>
          </a:bodyPr>
          <a:lstStyle/>
          <a:p>
            <a:r>
              <a:rPr lang="en-US" altLang="ko-KR" b="1" dirty="0" smtClean="0">
                <a:solidFill>
                  <a:schemeClr val="accent1">
                    <a:lumMod val="50000"/>
                  </a:schemeClr>
                </a:solidFill>
                <a:latin typeface="Tahoma" pitchFamily="34" charset="0"/>
                <a:ea typeface="Tahoma" pitchFamily="34" charset="0"/>
                <a:cs typeface="Tahoma" pitchFamily="34" charset="0"/>
              </a:rPr>
              <a:t>Portfolio Performance Reporting</a:t>
            </a:r>
            <a:endParaRPr lang="ko-KR" altLang="en-US" dirty="0">
              <a:solidFill>
                <a:srgbClr val="C00000"/>
              </a:solidFill>
            </a:endParaRPr>
          </a:p>
        </p:txBody>
      </p:sp>
      <p:sp>
        <p:nvSpPr>
          <p:cNvPr id="16" name="Text Box 71"/>
          <p:cNvSpPr txBox="1">
            <a:spLocks noChangeArrowheads="1"/>
          </p:cNvSpPr>
          <p:nvPr/>
        </p:nvSpPr>
        <p:spPr bwMode="auto">
          <a:xfrm>
            <a:off x="874004" y="3877633"/>
            <a:ext cx="4752528" cy="461665"/>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buClr>
                <a:srgbClr val="000099"/>
              </a:buClr>
            </a:pPr>
            <a:r>
              <a:rPr lang="en-US" altLang="ko-KR" sz="1600" dirty="0" smtClean="0">
                <a:latin typeface="Tahoma" pitchFamily="34" charset="0"/>
                <a:ea typeface="Tahoma" pitchFamily="34" charset="0"/>
                <a:cs typeface="Tahoma" pitchFamily="34" charset="0"/>
              </a:rPr>
              <a:t>Reduced operational </a:t>
            </a:r>
            <a:r>
              <a:rPr lang="en-US" altLang="ko-KR" sz="1600" dirty="0">
                <a:latin typeface="Tahoma" pitchFamily="34" charset="0"/>
                <a:ea typeface="Tahoma" pitchFamily="34" charset="0"/>
                <a:cs typeface="Tahoma" pitchFamily="34" charset="0"/>
              </a:rPr>
              <a:t>c</a:t>
            </a:r>
            <a:r>
              <a:rPr lang="en-US" altLang="ko-KR" sz="1600" dirty="0" smtClean="0">
                <a:latin typeface="Tahoma" pitchFamily="34" charset="0"/>
                <a:ea typeface="Tahoma" pitchFamily="34" charset="0"/>
                <a:cs typeface="Tahoma" pitchFamily="34" charset="0"/>
              </a:rPr>
              <a:t>ost of manual </a:t>
            </a:r>
            <a:r>
              <a:rPr lang="en-US" altLang="ko-KR" sz="1600" dirty="0">
                <a:latin typeface="Tahoma" pitchFamily="34" charset="0"/>
                <a:ea typeface="Tahoma" pitchFamily="34" charset="0"/>
                <a:cs typeface="Tahoma" pitchFamily="34" charset="0"/>
              </a:rPr>
              <a:t>c</a:t>
            </a:r>
            <a:r>
              <a:rPr lang="en-US" altLang="ko-KR" sz="1600" dirty="0" smtClean="0">
                <a:latin typeface="Tahoma" pitchFamily="34" charset="0"/>
                <a:ea typeface="Tahoma" pitchFamily="34" charset="0"/>
                <a:cs typeface="Tahoma" pitchFamily="34" charset="0"/>
              </a:rPr>
              <a:t>hecking</a:t>
            </a:r>
            <a:endParaRPr lang="en-US" altLang="ko-KR" sz="1600" dirty="0" smtClean="0">
              <a:latin typeface="Tahoma" pitchFamily="34" charset="0"/>
              <a:ea typeface="Tahoma" pitchFamily="34" charset="0"/>
              <a:cs typeface="Tahoma" pitchFamily="34" charset="0"/>
            </a:endParaRPr>
          </a:p>
        </p:txBody>
      </p:sp>
      <p:grpSp>
        <p:nvGrpSpPr>
          <p:cNvPr id="19" name="Group 105"/>
          <p:cNvGrpSpPr>
            <a:grpSpLocks/>
          </p:cNvGrpSpPr>
          <p:nvPr/>
        </p:nvGrpSpPr>
        <p:grpSpPr bwMode="auto">
          <a:xfrm rot="5400000">
            <a:off x="610465" y="3968564"/>
            <a:ext cx="230056" cy="297023"/>
            <a:chOff x="3966" y="2435"/>
            <a:chExt cx="524" cy="615"/>
          </a:xfrm>
        </p:grpSpPr>
        <p:sp>
          <p:nvSpPr>
            <p:cNvPr id="20" name="Rectangle 106"/>
            <p:cNvSpPr>
              <a:spLocks noChangeArrowheads="1"/>
            </p:cNvSpPr>
            <p:nvPr/>
          </p:nvSpPr>
          <p:spPr bwMode="auto">
            <a:xfrm>
              <a:off x="4315" y="2679"/>
              <a:ext cx="44" cy="370"/>
            </a:xfrm>
            <a:prstGeom prst="rect">
              <a:avLst/>
            </a:prstGeom>
            <a:solidFill>
              <a:srgbClr val="CF0E3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sp>
          <p:nvSpPr>
            <p:cNvPr id="21" name="Freeform 107"/>
            <p:cNvSpPr>
              <a:spLocks/>
            </p:cNvSpPr>
            <p:nvPr/>
          </p:nvSpPr>
          <p:spPr bwMode="auto">
            <a:xfrm>
              <a:off x="3966" y="2435"/>
              <a:ext cx="263" cy="615"/>
            </a:xfrm>
            <a:custGeom>
              <a:avLst/>
              <a:gdLst>
                <a:gd name="T0" fmla="*/ 132 w 263"/>
                <a:gd name="T1" fmla="*/ 614 h 615"/>
                <a:gd name="T2" fmla="*/ 262 w 263"/>
                <a:gd name="T3" fmla="*/ 471 h 615"/>
                <a:gd name="T4" fmla="*/ 262 w 263"/>
                <a:gd name="T5" fmla="*/ 0 h 615"/>
                <a:gd name="T6" fmla="*/ 0 w 263"/>
                <a:gd name="T7" fmla="*/ 283 h 615"/>
                <a:gd name="T8" fmla="*/ 131 w 263"/>
                <a:gd name="T9" fmla="*/ 284 h 615"/>
                <a:gd name="T10" fmla="*/ 132 w 263"/>
                <a:gd name="T11" fmla="*/ 614 h 615"/>
              </a:gdLst>
              <a:ahLst/>
              <a:cxnLst>
                <a:cxn ang="0">
                  <a:pos x="T0" y="T1"/>
                </a:cxn>
                <a:cxn ang="0">
                  <a:pos x="T2" y="T3"/>
                </a:cxn>
                <a:cxn ang="0">
                  <a:pos x="T4" y="T5"/>
                </a:cxn>
                <a:cxn ang="0">
                  <a:pos x="T6" y="T7"/>
                </a:cxn>
                <a:cxn ang="0">
                  <a:pos x="T8" y="T9"/>
                </a:cxn>
                <a:cxn ang="0">
                  <a:pos x="T10" y="T11"/>
                </a:cxn>
              </a:cxnLst>
              <a:rect l="0" t="0" r="r" b="b"/>
              <a:pathLst>
                <a:path w="263" h="615">
                  <a:moveTo>
                    <a:pt x="132" y="614"/>
                  </a:moveTo>
                  <a:lnTo>
                    <a:pt x="262" y="471"/>
                  </a:lnTo>
                  <a:lnTo>
                    <a:pt x="262" y="0"/>
                  </a:lnTo>
                  <a:lnTo>
                    <a:pt x="0" y="283"/>
                  </a:lnTo>
                  <a:lnTo>
                    <a:pt x="131" y="284"/>
                  </a:lnTo>
                  <a:lnTo>
                    <a:pt x="132" y="614"/>
                  </a:lnTo>
                </a:path>
              </a:pathLst>
            </a:custGeom>
            <a:solidFill>
              <a:srgbClr val="FFC5C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22" name="Freeform 108"/>
            <p:cNvSpPr>
              <a:spLocks/>
            </p:cNvSpPr>
            <p:nvPr/>
          </p:nvSpPr>
          <p:spPr bwMode="auto">
            <a:xfrm>
              <a:off x="4226" y="2435"/>
              <a:ext cx="264" cy="284"/>
            </a:xfrm>
            <a:custGeom>
              <a:avLst/>
              <a:gdLst>
                <a:gd name="T0" fmla="*/ 158 w 264"/>
                <a:gd name="T1" fmla="*/ 253 h 284"/>
                <a:gd name="T2" fmla="*/ 8 w 264"/>
                <a:gd name="T3" fmla="*/ 154 h 284"/>
                <a:gd name="T4" fmla="*/ 0 w 264"/>
                <a:gd name="T5" fmla="*/ 0 h 284"/>
                <a:gd name="T6" fmla="*/ 263 w 264"/>
                <a:gd name="T7" fmla="*/ 283 h 284"/>
                <a:gd name="T8" fmla="*/ 192 w 264"/>
                <a:gd name="T9" fmla="*/ 255 h 284"/>
                <a:gd name="T10" fmla="*/ 158 w 264"/>
                <a:gd name="T11" fmla="*/ 253 h 284"/>
              </a:gdLst>
              <a:ahLst/>
              <a:cxnLst>
                <a:cxn ang="0">
                  <a:pos x="T0" y="T1"/>
                </a:cxn>
                <a:cxn ang="0">
                  <a:pos x="T2" y="T3"/>
                </a:cxn>
                <a:cxn ang="0">
                  <a:pos x="T4" y="T5"/>
                </a:cxn>
                <a:cxn ang="0">
                  <a:pos x="T6" y="T7"/>
                </a:cxn>
                <a:cxn ang="0">
                  <a:pos x="T8" y="T9"/>
                </a:cxn>
                <a:cxn ang="0">
                  <a:pos x="T10" y="T11"/>
                </a:cxn>
              </a:cxnLst>
              <a:rect l="0" t="0" r="r" b="b"/>
              <a:pathLst>
                <a:path w="264" h="284">
                  <a:moveTo>
                    <a:pt x="158" y="253"/>
                  </a:moveTo>
                  <a:lnTo>
                    <a:pt x="8" y="154"/>
                  </a:lnTo>
                  <a:lnTo>
                    <a:pt x="0" y="0"/>
                  </a:lnTo>
                  <a:lnTo>
                    <a:pt x="263" y="283"/>
                  </a:lnTo>
                  <a:lnTo>
                    <a:pt x="192" y="255"/>
                  </a:lnTo>
                  <a:lnTo>
                    <a:pt x="158" y="253"/>
                  </a:lnTo>
                </a:path>
              </a:pathLst>
            </a:custGeom>
            <a:solidFill>
              <a:srgbClr val="CF0E3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23" name="Freeform 109"/>
            <p:cNvSpPr>
              <a:spLocks/>
            </p:cNvSpPr>
            <p:nvPr/>
          </p:nvSpPr>
          <p:spPr bwMode="auto">
            <a:xfrm>
              <a:off x="3966" y="2665"/>
              <a:ext cx="198" cy="54"/>
            </a:xfrm>
            <a:custGeom>
              <a:avLst/>
              <a:gdLst>
                <a:gd name="T0" fmla="*/ 0 w 198"/>
                <a:gd name="T1" fmla="*/ 53 h 54"/>
                <a:gd name="T2" fmla="*/ 131 w 198"/>
                <a:gd name="T3" fmla="*/ 0 h 54"/>
                <a:gd name="T4" fmla="*/ 197 w 198"/>
                <a:gd name="T5" fmla="*/ 0 h 54"/>
                <a:gd name="T6" fmla="*/ 129 w 198"/>
                <a:gd name="T7" fmla="*/ 53 h 54"/>
                <a:gd name="T8" fmla="*/ 0 w 198"/>
                <a:gd name="T9" fmla="*/ 53 h 54"/>
              </a:gdLst>
              <a:ahLst/>
              <a:cxnLst>
                <a:cxn ang="0">
                  <a:pos x="T0" y="T1"/>
                </a:cxn>
                <a:cxn ang="0">
                  <a:pos x="T2" y="T3"/>
                </a:cxn>
                <a:cxn ang="0">
                  <a:pos x="T4" y="T5"/>
                </a:cxn>
                <a:cxn ang="0">
                  <a:pos x="T6" y="T7"/>
                </a:cxn>
                <a:cxn ang="0">
                  <a:pos x="T8" y="T9"/>
                </a:cxn>
              </a:cxnLst>
              <a:rect l="0" t="0" r="r" b="b"/>
              <a:pathLst>
                <a:path w="198" h="54">
                  <a:moveTo>
                    <a:pt x="0" y="53"/>
                  </a:moveTo>
                  <a:lnTo>
                    <a:pt x="131" y="0"/>
                  </a:lnTo>
                  <a:lnTo>
                    <a:pt x="197" y="0"/>
                  </a:lnTo>
                  <a:lnTo>
                    <a:pt x="129" y="53"/>
                  </a:lnTo>
                  <a:lnTo>
                    <a:pt x="0" y="53"/>
                  </a:lnTo>
                </a:path>
              </a:pathLst>
            </a:custGeom>
            <a:solidFill>
              <a:srgbClr val="CF0E3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24" name="Freeform 110"/>
            <p:cNvSpPr>
              <a:spLocks/>
            </p:cNvSpPr>
            <p:nvPr/>
          </p:nvSpPr>
          <p:spPr bwMode="auto">
            <a:xfrm>
              <a:off x="4098" y="3002"/>
              <a:ext cx="262" cy="48"/>
            </a:xfrm>
            <a:custGeom>
              <a:avLst/>
              <a:gdLst>
                <a:gd name="T0" fmla="*/ 0 w 262"/>
                <a:gd name="T1" fmla="*/ 47 h 48"/>
                <a:gd name="T2" fmla="*/ 38 w 262"/>
                <a:gd name="T3" fmla="*/ 0 h 48"/>
                <a:gd name="T4" fmla="*/ 222 w 262"/>
                <a:gd name="T5" fmla="*/ 0 h 48"/>
                <a:gd name="T6" fmla="*/ 261 w 262"/>
                <a:gd name="T7" fmla="*/ 47 h 48"/>
                <a:gd name="T8" fmla="*/ 0 w 262"/>
                <a:gd name="T9" fmla="*/ 47 h 48"/>
              </a:gdLst>
              <a:ahLst/>
              <a:cxnLst>
                <a:cxn ang="0">
                  <a:pos x="T0" y="T1"/>
                </a:cxn>
                <a:cxn ang="0">
                  <a:pos x="T2" y="T3"/>
                </a:cxn>
                <a:cxn ang="0">
                  <a:pos x="T4" y="T5"/>
                </a:cxn>
                <a:cxn ang="0">
                  <a:pos x="T6" y="T7"/>
                </a:cxn>
                <a:cxn ang="0">
                  <a:pos x="T8" y="T9"/>
                </a:cxn>
              </a:cxnLst>
              <a:rect l="0" t="0" r="r" b="b"/>
              <a:pathLst>
                <a:path w="262" h="48">
                  <a:moveTo>
                    <a:pt x="0" y="47"/>
                  </a:moveTo>
                  <a:lnTo>
                    <a:pt x="38" y="0"/>
                  </a:lnTo>
                  <a:lnTo>
                    <a:pt x="222" y="0"/>
                  </a:lnTo>
                  <a:lnTo>
                    <a:pt x="261" y="47"/>
                  </a:lnTo>
                  <a:lnTo>
                    <a:pt x="0" y="47"/>
                  </a:lnTo>
                </a:path>
              </a:pathLst>
            </a:custGeom>
            <a:solidFill>
              <a:srgbClr val="790015"/>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25" name="Freeform 111"/>
            <p:cNvSpPr>
              <a:spLocks/>
            </p:cNvSpPr>
            <p:nvPr/>
          </p:nvSpPr>
          <p:spPr bwMode="auto">
            <a:xfrm>
              <a:off x="4293" y="2665"/>
              <a:ext cx="197" cy="54"/>
            </a:xfrm>
            <a:custGeom>
              <a:avLst/>
              <a:gdLst>
                <a:gd name="T0" fmla="*/ 196 w 197"/>
                <a:gd name="T1" fmla="*/ 53 h 54"/>
                <a:gd name="T2" fmla="*/ 66 w 197"/>
                <a:gd name="T3" fmla="*/ 0 h 54"/>
                <a:gd name="T4" fmla="*/ 0 w 197"/>
                <a:gd name="T5" fmla="*/ 0 h 54"/>
                <a:gd name="T6" fmla="*/ 67 w 197"/>
                <a:gd name="T7" fmla="*/ 53 h 54"/>
                <a:gd name="T8" fmla="*/ 196 w 197"/>
                <a:gd name="T9" fmla="*/ 53 h 54"/>
              </a:gdLst>
              <a:ahLst/>
              <a:cxnLst>
                <a:cxn ang="0">
                  <a:pos x="T0" y="T1"/>
                </a:cxn>
                <a:cxn ang="0">
                  <a:pos x="T2" y="T3"/>
                </a:cxn>
                <a:cxn ang="0">
                  <a:pos x="T4" y="T5"/>
                </a:cxn>
                <a:cxn ang="0">
                  <a:pos x="T6" y="T7"/>
                </a:cxn>
                <a:cxn ang="0">
                  <a:pos x="T8" y="T9"/>
                </a:cxn>
              </a:cxnLst>
              <a:rect l="0" t="0" r="r" b="b"/>
              <a:pathLst>
                <a:path w="197" h="54">
                  <a:moveTo>
                    <a:pt x="196" y="53"/>
                  </a:moveTo>
                  <a:lnTo>
                    <a:pt x="66" y="0"/>
                  </a:lnTo>
                  <a:lnTo>
                    <a:pt x="0" y="0"/>
                  </a:lnTo>
                  <a:lnTo>
                    <a:pt x="67" y="53"/>
                  </a:lnTo>
                  <a:lnTo>
                    <a:pt x="196" y="53"/>
                  </a:lnTo>
                </a:path>
              </a:pathLst>
            </a:custGeom>
            <a:solidFill>
              <a:srgbClr val="790015"/>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26" name="AutoShape 112"/>
            <p:cNvSpPr>
              <a:spLocks noChangeArrowheads="1"/>
            </p:cNvSpPr>
            <p:nvPr/>
          </p:nvSpPr>
          <p:spPr bwMode="auto">
            <a:xfrm rot="16200000">
              <a:off x="3951" y="2527"/>
              <a:ext cx="556" cy="426"/>
            </a:xfrm>
            <a:prstGeom prst="rightArrow">
              <a:avLst>
                <a:gd name="adj1" fmla="val 50000"/>
                <a:gd name="adj2" fmla="val 55820"/>
              </a:avLst>
            </a:prstGeom>
            <a:solidFill>
              <a:srgbClr val="F7668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grpSp>
      <p:sp>
        <p:nvSpPr>
          <p:cNvPr id="27" name="Text Box 71"/>
          <p:cNvSpPr txBox="1">
            <a:spLocks noChangeArrowheads="1"/>
          </p:cNvSpPr>
          <p:nvPr/>
        </p:nvSpPr>
        <p:spPr bwMode="auto">
          <a:xfrm>
            <a:off x="465100" y="4986898"/>
            <a:ext cx="8355372" cy="746358"/>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buClr>
                <a:srgbClr val="000099"/>
              </a:buClr>
              <a:buFont typeface="Wingdings" pitchFamily="2" charset="2"/>
              <a:buChar char="ü"/>
            </a:pPr>
            <a:r>
              <a:rPr lang="en-US" altLang="ko-KR" sz="1700" dirty="0" smtClean="0">
                <a:latin typeface="Tahoma" pitchFamily="34" charset="0"/>
                <a:ea typeface="Tahoma" pitchFamily="34" charset="0"/>
                <a:cs typeface="Tahoma" pitchFamily="34" charset="0"/>
              </a:rPr>
              <a:t>Create </a:t>
            </a:r>
            <a:r>
              <a:rPr lang="en-US" altLang="ko-KR" sz="1700" dirty="0" smtClean="0">
                <a:latin typeface="Tahoma" pitchFamily="34" charset="0"/>
                <a:ea typeface="Tahoma" pitchFamily="34" charset="0"/>
                <a:cs typeface="Tahoma" pitchFamily="34" charset="0"/>
              </a:rPr>
              <a:t>record </a:t>
            </a:r>
            <a:r>
              <a:rPr lang="en-US" altLang="ko-KR" sz="1700" dirty="0" smtClean="0">
                <a:latin typeface="Tahoma" pitchFamily="34" charset="0"/>
                <a:ea typeface="Tahoma" pitchFamily="34" charset="0"/>
                <a:cs typeface="Tahoma" pitchFamily="34" charset="0"/>
              </a:rPr>
              <a:t>date, </a:t>
            </a:r>
            <a:r>
              <a:rPr lang="en-US" altLang="ko-KR" sz="1700" dirty="0" smtClean="0">
                <a:latin typeface="Tahoma" pitchFamily="34" charset="0"/>
                <a:ea typeface="Tahoma" pitchFamily="34" charset="0"/>
                <a:cs typeface="Tahoma" pitchFamily="34" charset="0"/>
              </a:rPr>
              <a:t>confirmation</a:t>
            </a:r>
            <a:endParaRPr lang="en-US" altLang="ko-KR" sz="1700" dirty="0" smtClean="0">
              <a:latin typeface="Tahoma" pitchFamily="34" charset="0"/>
              <a:ea typeface="Tahoma" pitchFamily="34" charset="0"/>
              <a:cs typeface="Tahoma" pitchFamily="34" charset="0"/>
            </a:endParaRPr>
          </a:p>
          <a:p>
            <a:pPr marL="285750" indent="-285750">
              <a:lnSpc>
                <a:spcPct val="150000"/>
              </a:lnSpc>
              <a:buClr>
                <a:srgbClr val="000099"/>
              </a:buClr>
              <a:buFont typeface="Wingdings" pitchFamily="2" charset="2"/>
              <a:buChar char="ü"/>
            </a:pPr>
            <a:r>
              <a:rPr lang="en-US" altLang="ko-KR" sz="1700" dirty="0" smtClean="0">
                <a:latin typeface="Tahoma" pitchFamily="34" charset="0"/>
                <a:ea typeface="Tahoma" pitchFamily="34" charset="0"/>
                <a:cs typeface="Tahoma" pitchFamily="34" charset="0"/>
              </a:rPr>
              <a:t>Central </a:t>
            </a:r>
            <a:r>
              <a:rPr lang="en-US" altLang="ko-KR" sz="1700" dirty="0">
                <a:latin typeface="Tahoma" pitchFamily="34" charset="0"/>
                <a:ea typeface="Tahoma" pitchFamily="34" charset="0"/>
                <a:cs typeface="Tahoma" pitchFamily="34" charset="0"/>
              </a:rPr>
              <a:t>m</a:t>
            </a:r>
            <a:r>
              <a:rPr lang="en-US" altLang="ko-KR" sz="1700" dirty="0" smtClean="0">
                <a:latin typeface="Tahoma" pitchFamily="34" charset="0"/>
                <a:ea typeface="Tahoma" pitchFamily="34" charset="0"/>
                <a:cs typeface="Tahoma" pitchFamily="34" charset="0"/>
              </a:rPr>
              <a:t>anagement </a:t>
            </a:r>
            <a:r>
              <a:rPr lang="en-US" altLang="ko-KR" sz="1700" dirty="0" smtClean="0">
                <a:latin typeface="Tahoma" pitchFamily="34" charset="0"/>
                <a:ea typeface="Tahoma" pitchFamily="34" charset="0"/>
                <a:cs typeface="Tahoma" pitchFamily="34" charset="0"/>
              </a:rPr>
              <a:t>for </a:t>
            </a:r>
            <a:r>
              <a:rPr lang="en-US" altLang="ko-KR" sz="1700" dirty="0" smtClean="0">
                <a:latin typeface="Tahoma" pitchFamily="34" charset="0"/>
                <a:ea typeface="Tahoma" pitchFamily="34" charset="0"/>
                <a:cs typeface="Tahoma" pitchFamily="34" charset="0"/>
              </a:rPr>
              <a:t>all processes </a:t>
            </a:r>
            <a:r>
              <a:rPr lang="en-US" altLang="ko-KR" sz="1700" dirty="0" smtClean="0">
                <a:latin typeface="Tahoma" pitchFamily="34" charset="0"/>
                <a:ea typeface="Tahoma" pitchFamily="34" charset="0"/>
                <a:cs typeface="Tahoma" pitchFamily="34" charset="0"/>
              </a:rPr>
              <a:t>for </a:t>
            </a:r>
            <a:r>
              <a:rPr lang="en-US" altLang="ko-KR" sz="1700" dirty="0" smtClean="0">
                <a:latin typeface="Tahoma" pitchFamily="34" charset="0"/>
                <a:ea typeface="Tahoma" pitchFamily="34" charset="0"/>
                <a:cs typeface="Tahoma" pitchFamily="34" charset="0"/>
              </a:rPr>
              <a:t>report delivery</a:t>
            </a:r>
            <a:endParaRPr lang="en-US" altLang="ko-KR" sz="1500" dirty="0" smtClean="0">
              <a:latin typeface="Tahoma" pitchFamily="34" charset="0"/>
              <a:ea typeface="Tahoma" pitchFamily="34" charset="0"/>
              <a:cs typeface="Tahoma" pitchFamily="34" charset="0"/>
            </a:endParaRPr>
          </a:p>
        </p:txBody>
      </p:sp>
      <p:grpSp>
        <p:nvGrpSpPr>
          <p:cNvPr id="28" name="Group 105"/>
          <p:cNvGrpSpPr>
            <a:grpSpLocks/>
          </p:cNvGrpSpPr>
          <p:nvPr/>
        </p:nvGrpSpPr>
        <p:grpSpPr bwMode="auto">
          <a:xfrm rot="5400000">
            <a:off x="614623" y="5699773"/>
            <a:ext cx="230056" cy="297023"/>
            <a:chOff x="3966" y="2435"/>
            <a:chExt cx="524" cy="615"/>
          </a:xfrm>
        </p:grpSpPr>
        <p:sp>
          <p:nvSpPr>
            <p:cNvPr id="29" name="Rectangle 106"/>
            <p:cNvSpPr>
              <a:spLocks noChangeArrowheads="1"/>
            </p:cNvSpPr>
            <p:nvPr/>
          </p:nvSpPr>
          <p:spPr bwMode="auto">
            <a:xfrm>
              <a:off x="4315" y="2679"/>
              <a:ext cx="44" cy="370"/>
            </a:xfrm>
            <a:prstGeom prst="rect">
              <a:avLst/>
            </a:prstGeom>
            <a:solidFill>
              <a:srgbClr val="CF0E3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sp>
          <p:nvSpPr>
            <p:cNvPr id="30" name="Freeform 107"/>
            <p:cNvSpPr>
              <a:spLocks/>
            </p:cNvSpPr>
            <p:nvPr/>
          </p:nvSpPr>
          <p:spPr bwMode="auto">
            <a:xfrm>
              <a:off x="3966" y="2435"/>
              <a:ext cx="263" cy="615"/>
            </a:xfrm>
            <a:custGeom>
              <a:avLst/>
              <a:gdLst>
                <a:gd name="T0" fmla="*/ 132 w 263"/>
                <a:gd name="T1" fmla="*/ 614 h 615"/>
                <a:gd name="T2" fmla="*/ 262 w 263"/>
                <a:gd name="T3" fmla="*/ 471 h 615"/>
                <a:gd name="T4" fmla="*/ 262 w 263"/>
                <a:gd name="T5" fmla="*/ 0 h 615"/>
                <a:gd name="T6" fmla="*/ 0 w 263"/>
                <a:gd name="T7" fmla="*/ 283 h 615"/>
                <a:gd name="T8" fmla="*/ 131 w 263"/>
                <a:gd name="T9" fmla="*/ 284 h 615"/>
                <a:gd name="T10" fmla="*/ 132 w 263"/>
                <a:gd name="T11" fmla="*/ 614 h 615"/>
              </a:gdLst>
              <a:ahLst/>
              <a:cxnLst>
                <a:cxn ang="0">
                  <a:pos x="T0" y="T1"/>
                </a:cxn>
                <a:cxn ang="0">
                  <a:pos x="T2" y="T3"/>
                </a:cxn>
                <a:cxn ang="0">
                  <a:pos x="T4" y="T5"/>
                </a:cxn>
                <a:cxn ang="0">
                  <a:pos x="T6" y="T7"/>
                </a:cxn>
                <a:cxn ang="0">
                  <a:pos x="T8" y="T9"/>
                </a:cxn>
                <a:cxn ang="0">
                  <a:pos x="T10" y="T11"/>
                </a:cxn>
              </a:cxnLst>
              <a:rect l="0" t="0" r="r" b="b"/>
              <a:pathLst>
                <a:path w="263" h="615">
                  <a:moveTo>
                    <a:pt x="132" y="614"/>
                  </a:moveTo>
                  <a:lnTo>
                    <a:pt x="262" y="471"/>
                  </a:lnTo>
                  <a:lnTo>
                    <a:pt x="262" y="0"/>
                  </a:lnTo>
                  <a:lnTo>
                    <a:pt x="0" y="283"/>
                  </a:lnTo>
                  <a:lnTo>
                    <a:pt x="131" y="284"/>
                  </a:lnTo>
                  <a:lnTo>
                    <a:pt x="132" y="614"/>
                  </a:lnTo>
                </a:path>
              </a:pathLst>
            </a:custGeom>
            <a:solidFill>
              <a:srgbClr val="FFC5C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31" name="Freeform 108"/>
            <p:cNvSpPr>
              <a:spLocks/>
            </p:cNvSpPr>
            <p:nvPr/>
          </p:nvSpPr>
          <p:spPr bwMode="auto">
            <a:xfrm>
              <a:off x="4226" y="2435"/>
              <a:ext cx="264" cy="284"/>
            </a:xfrm>
            <a:custGeom>
              <a:avLst/>
              <a:gdLst>
                <a:gd name="T0" fmla="*/ 158 w 264"/>
                <a:gd name="T1" fmla="*/ 253 h 284"/>
                <a:gd name="T2" fmla="*/ 8 w 264"/>
                <a:gd name="T3" fmla="*/ 154 h 284"/>
                <a:gd name="T4" fmla="*/ 0 w 264"/>
                <a:gd name="T5" fmla="*/ 0 h 284"/>
                <a:gd name="T6" fmla="*/ 263 w 264"/>
                <a:gd name="T7" fmla="*/ 283 h 284"/>
                <a:gd name="T8" fmla="*/ 192 w 264"/>
                <a:gd name="T9" fmla="*/ 255 h 284"/>
                <a:gd name="T10" fmla="*/ 158 w 264"/>
                <a:gd name="T11" fmla="*/ 253 h 284"/>
              </a:gdLst>
              <a:ahLst/>
              <a:cxnLst>
                <a:cxn ang="0">
                  <a:pos x="T0" y="T1"/>
                </a:cxn>
                <a:cxn ang="0">
                  <a:pos x="T2" y="T3"/>
                </a:cxn>
                <a:cxn ang="0">
                  <a:pos x="T4" y="T5"/>
                </a:cxn>
                <a:cxn ang="0">
                  <a:pos x="T6" y="T7"/>
                </a:cxn>
                <a:cxn ang="0">
                  <a:pos x="T8" y="T9"/>
                </a:cxn>
                <a:cxn ang="0">
                  <a:pos x="T10" y="T11"/>
                </a:cxn>
              </a:cxnLst>
              <a:rect l="0" t="0" r="r" b="b"/>
              <a:pathLst>
                <a:path w="264" h="284">
                  <a:moveTo>
                    <a:pt x="158" y="253"/>
                  </a:moveTo>
                  <a:lnTo>
                    <a:pt x="8" y="154"/>
                  </a:lnTo>
                  <a:lnTo>
                    <a:pt x="0" y="0"/>
                  </a:lnTo>
                  <a:lnTo>
                    <a:pt x="263" y="283"/>
                  </a:lnTo>
                  <a:lnTo>
                    <a:pt x="192" y="255"/>
                  </a:lnTo>
                  <a:lnTo>
                    <a:pt x="158" y="253"/>
                  </a:lnTo>
                </a:path>
              </a:pathLst>
            </a:custGeom>
            <a:solidFill>
              <a:srgbClr val="CF0E3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32" name="Freeform 109"/>
            <p:cNvSpPr>
              <a:spLocks/>
            </p:cNvSpPr>
            <p:nvPr/>
          </p:nvSpPr>
          <p:spPr bwMode="auto">
            <a:xfrm>
              <a:off x="3966" y="2665"/>
              <a:ext cx="198" cy="54"/>
            </a:xfrm>
            <a:custGeom>
              <a:avLst/>
              <a:gdLst>
                <a:gd name="T0" fmla="*/ 0 w 198"/>
                <a:gd name="T1" fmla="*/ 53 h 54"/>
                <a:gd name="T2" fmla="*/ 131 w 198"/>
                <a:gd name="T3" fmla="*/ 0 h 54"/>
                <a:gd name="T4" fmla="*/ 197 w 198"/>
                <a:gd name="T5" fmla="*/ 0 h 54"/>
                <a:gd name="T6" fmla="*/ 129 w 198"/>
                <a:gd name="T7" fmla="*/ 53 h 54"/>
                <a:gd name="T8" fmla="*/ 0 w 198"/>
                <a:gd name="T9" fmla="*/ 53 h 54"/>
              </a:gdLst>
              <a:ahLst/>
              <a:cxnLst>
                <a:cxn ang="0">
                  <a:pos x="T0" y="T1"/>
                </a:cxn>
                <a:cxn ang="0">
                  <a:pos x="T2" y="T3"/>
                </a:cxn>
                <a:cxn ang="0">
                  <a:pos x="T4" y="T5"/>
                </a:cxn>
                <a:cxn ang="0">
                  <a:pos x="T6" y="T7"/>
                </a:cxn>
                <a:cxn ang="0">
                  <a:pos x="T8" y="T9"/>
                </a:cxn>
              </a:cxnLst>
              <a:rect l="0" t="0" r="r" b="b"/>
              <a:pathLst>
                <a:path w="198" h="54">
                  <a:moveTo>
                    <a:pt x="0" y="53"/>
                  </a:moveTo>
                  <a:lnTo>
                    <a:pt x="131" y="0"/>
                  </a:lnTo>
                  <a:lnTo>
                    <a:pt x="197" y="0"/>
                  </a:lnTo>
                  <a:lnTo>
                    <a:pt x="129" y="53"/>
                  </a:lnTo>
                  <a:lnTo>
                    <a:pt x="0" y="53"/>
                  </a:lnTo>
                </a:path>
              </a:pathLst>
            </a:custGeom>
            <a:solidFill>
              <a:srgbClr val="CF0E3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33" name="Freeform 110"/>
            <p:cNvSpPr>
              <a:spLocks/>
            </p:cNvSpPr>
            <p:nvPr/>
          </p:nvSpPr>
          <p:spPr bwMode="auto">
            <a:xfrm>
              <a:off x="4098" y="3002"/>
              <a:ext cx="262" cy="48"/>
            </a:xfrm>
            <a:custGeom>
              <a:avLst/>
              <a:gdLst>
                <a:gd name="T0" fmla="*/ 0 w 262"/>
                <a:gd name="T1" fmla="*/ 47 h 48"/>
                <a:gd name="T2" fmla="*/ 38 w 262"/>
                <a:gd name="T3" fmla="*/ 0 h 48"/>
                <a:gd name="T4" fmla="*/ 222 w 262"/>
                <a:gd name="T5" fmla="*/ 0 h 48"/>
                <a:gd name="T6" fmla="*/ 261 w 262"/>
                <a:gd name="T7" fmla="*/ 47 h 48"/>
                <a:gd name="T8" fmla="*/ 0 w 262"/>
                <a:gd name="T9" fmla="*/ 47 h 48"/>
              </a:gdLst>
              <a:ahLst/>
              <a:cxnLst>
                <a:cxn ang="0">
                  <a:pos x="T0" y="T1"/>
                </a:cxn>
                <a:cxn ang="0">
                  <a:pos x="T2" y="T3"/>
                </a:cxn>
                <a:cxn ang="0">
                  <a:pos x="T4" y="T5"/>
                </a:cxn>
                <a:cxn ang="0">
                  <a:pos x="T6" y="T7"/>
                </a:cxn>
                <a:cxn ang="0">
                  <a:pos x="T8" y="T9"/>
                </a:cxn>
              </a:cxnLst>
              <a:rect l="0" t="0" r="r" b="b"/>
              <a:pathLst>
                <a:path w="262" h="48">
                  <a:moveTo>
                    <a:pt x="0" y="47"/>
                  </a:moveTo>
                  <a:lnTo>
                    <a:pt x="38" y="0"/>
                  </a:lnTo>
                  <a:lnTo>
                    <a:pt x="222" y="0"/>
                  </a:lnTo>
                  <a:lnTo>
                    <a:pt x="261" y="47"/>
                  </a:lnTo>
                  <a:lnTo>
                    <a:pt x="0" y="47"/>
                  </a:lnTo>
                </a:path>
              </a:pathLst>
            </a:custGeom>
            <a:solidFill>
              <a:srgbClr val="790015"/>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34" name="Freeform 111"/>
            <p:cNvSpPr>
              <a:spLocks/>
            </p:cNvSpPr>
            <p:nvPr/>
          </p:nvSpPr>
          <p:spPr bwMode="auto">
            <a:xfrm>
              <a:off x="4293" y="2665"/>
              <a:ext cx="197" cy="54"/>
            </a:xfrm>
            <a:custGeom>
              <a:avLst/>
              <a:gdLst>
                <a:gd name="T0" fmla="*/ 196 w 197"/>
                <a:gd name="T1" fmla="*/ 53 h 54"/>
                <a:gd name="T2" fmla="*/ 66 w 197"/>
                <a:gd name="T3" fmla="*/ 0 h 54"/>
                <a:gd name="T4" fmla="*/ 0 w 197"/>
                <a:gd name="T5" fmla="*/ 0 h 54"/>
                <a:gd name="T6" fmla="*/ 67 w 197"/>
                <a:gd name="T7" fmla="*/ 53 h 54"/>
                <a:gd name="T8" fmla="*/ 196 w 197"/>
                <a:gd name="T9" fmla="*/ 53 h 54"/>
              </a:gdLst>
              <a:ahLst/>
              <a:cxnLst>
                <a:cxn ang="0">
                  <a:pos x="T0" y="T1"/>
                </a:cxn>
                <a:cxn ang="0">
                  <a:pos x="T2" y="T3"/>
                </a:cxn>
                <a:cxn ang="0">
                  <a:pos x="T4" y="T5"/>
                </a:cxn>
                <a:cxn ang="0">
                  <a:pos x="T6" y="T7"/>
                </a:cxn>
                <a:cxn ang="0">
                  <a:pos x="T8" y="T9"/>
                </a:cxn>
              </a:cxnLst>
              <a:rect l="0" t="0" r="r" b="b"/>
              <a:pathLst>
                <a:path w="197" h="54">
                  <a:moveTo>
                    <a:pt x="196" y="53"/>
                  </a:moveTo>
                  <a:lnTo>
                    <a:pt x="66" y="0"/>
                  </a:lnTo>
                  <a:lnTo>
                    <a:pt x="0" y="0"/>
                  </a:lnTo>
                  <a:lnTo>
                    <a:pt x="67" y="53"/>
                  </a:lnTo>
                  <a:lnTo>
                    <a:pt x="196" y="53"/>
                  </a:lnTo>
                </a:path>
              </a:pathLst>
            </a:custGeom>
            <a:solidFill>
              <a:srgbClr val="790015"/>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35" name="AutoShape 112"/>
            <p:cNvSpPr>
              <a:spLocks noChangeArrowheads="1"/>
            </p:cNvSpPr>
            <p:nvPr/>
          </p:nvSpPr>
          <p:spPr bwMode="auto">
            <a:xfrm rot="16200000">
              <a:off x="3951" y="2527"/>
              <a:ext cx="556" cy="426"/>
            </a:xfrm>
            <a:prstGeom prst="rightArrow">
              <a:avLst>
                <a:gd name="adj1" fmla="val 50000"/>
                <a:gd name="adj2" fmla="val 55820"/>
              </a:avLst>
            </a:prstGeom>
            <a:solidFill>
              <a:srgbClr val="F7668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grpSp>
      <p:sp>
        <p:nvSpPr>
          <p:cNvPr id="36" name="Text Box 71"/>
          <p:cNvSpPr txBox="1">
            <a:spLocks noChangeArrowheads="1"/>
          </p:cNvSpPr>
          <p:nvPr/>
        </p:nvSpPr>
        <p:spPr bwMode="auto">
          <a:xfrm>
            <a:off x="878163" y="5747289"/>
            <a:ext cx="3837853" cy="284693"/>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1500"/>
              </a:lnSpc>
              <a:buClr>
                <a:srgbClr val="000099"/>
              </a:buClr>
            </a:pPr>
            <a:r>
              <a:rPr lang="en-US" altLang="ko-KR" sz="1600" dirty="0" smtClean="0">
                <a:latin typeface="Tahoma" pitchFamily="34" charset="0"/>
                <a:ea typeface="Tahoma" pitchFamily="34" charset="0"/>
                <a:cs typeface="Tahoma" pitchFamily="34" charset="0"/>
              </a:rPr>
              <a:t>Cost </a:t>
            </a:r>
            <a:r>
              <a:rPr lang="en-US" altLang="ko-KR" sz="1600" dirty="0">
                <a:latin typeface="Tahoma" pitchFamily="34" charset="0"/>
                <a:ea typeface="Tahoma" pitchFamily="34" charset="0"/>
                <a:cs typeface="Tahoma" pitchFamily="34" charset="0"/>
              </a:rPr>
              <a:t>d</a:t>
            </a:r>
            <a:r>
              <a:rPr lang="en-US" altLang="ko-KR" sz="1600" dirty="0" smtClean="0">
                <a:latin typeface="Tahoma" pitchFamily="34" charset="0"/>
                <a:ea typeface="Tahoma" pitchFamily="34" charset="0"/>
                <a:cs typeface="Tahoma" pitchFamily="34" charset="0"/>
              </a:rPr>
              <a:t>own</a:t>
            </a:r>
            <a:r>
              <a:rPr lang="en-US" altLang="ko-KR" sz="1600" dirty="0" smtClean="0">
                <a:latin typeface="Tahoma" pitchFamily="34" charset="0"/>
                <a:ea typeface="Tahoma" pitchFamily="34" charset="0"/>
                <a:cs typeface="Tahoma" pitchFamily="34" charset="0"/>
              </a:rPr>
              <a:t>, </a:t>
            </a:r>
            <a:r>
              <a:rPr lang="en-US" altLang="ko-KR" sz="1600" dirty="0" smtClean="0">
                <a:latin typeface="Tahoma" pitchFamily="34" charset="0"/>
                <a:ea typeface="Tahoma" pitchFamily="34" charset="0"/>
                <a:cs typeface="Tahoma" pitchFamily="34" charset="0"/>
              </a:rPr>
              <a:t>high </a:t>
            </a:r>
            <a:r>
              <a:rPr lang="en-US" altLang="ko-KR" sz="1600" dirty="0">
                <a:latin typeface="Tahoma" pitchFamily="34" charset="0"/>
                <a:ea typeface="Tahoma" pitchFamily="34" charset="0"/>
                <a:cs typeface="Tahoma" pitchFamily="34" charset="0"/>
              </a:rPr>
              <a:t>t</a:t>
            </a:r>
            <a:r>
              <a:rPr lang="en-US" altLang="ko-KR" sz="1600" dirty="0" smtClean="0">
                <a:latin typeface="Tahoma" pitchFamily="34" charset="0"/>
                <a:ea typeface="Tahoma" pitchFamily="34" charset="0"/>
                <a:cs typeface="Tahoma" pitchFamily="34" charset="0"/>
              </a:rPr>
              <a:t>ransparency</a:t>
            </a:r>
            <a:endParaRPr lang="en-US" altLang="ko-KR" sz="1600" dirty="0" smtClean="0">
              <a:latin typeface="Tahoma" pitchFamily="34" charset="0"/>
              <a:ea typeface="Tahoma" pitchFamily="34" charset="0"/>
              <a:cs typeface="Tahoma" pitchFamily="34" charset="0"/>
            </a:endParaRPr>
          </a:p>
        </p:txBody>
      </p:sp>
      <p:grpSp>
        <p:nvGrpSpPr>
          <p:cNvPr id="37" name="Group 105"/>
          <p:cNvGrpSpPr>
            <a:grpSpLocks/>
          </p:cNvGrpSpPr>
          <p:nvPr/>
        </p:nvGrpSpPr>
        <p:grpSpPr bwMode="auto">
          <a:xfrm rot="5400000">
            <a:off x="573036" y="2446807"/>
            <a:ext cx="230056" cy="297023"/>
            <a:chOff x="3966" y="2435"/>
            <a:chExt cx="524" cy="615"/>
          </a:xfrm>
        </p:grpSpPr>
        <p:sp>
          <p:nvSpPr>
            <p:cNvPr id="46" name="Rectangle 106"/>
            <p:cNvSpPr>
              <a:spLocks noChangeArrowheads="1"/>
            </p:cNvSpPr>
            <p:nvPr/>
          </p:nvSpPr>
          <p:spPr bwMode="auto">
            <a:xfrm>
              <a:off x="4315" y="2679"/>
              <a:ext cx="44" cy="370"/>
            </a:xfrm>
            <a:prstGeom prst="rect">
              <a:avLst/>
            </a:prstGeom>
            <a:solidFill>
              <a:srgbClr val="CF0E3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sp>
          <p:nvSpPr>
            <p:cNvPr id="47" name="Freeform 107"/>
            <p:cNvSpPr>
              <a:spLocks/>
            </p:cNvSpPr>
            <p:nvPr/>
          </p:nvSpPr>
          <p:spPr bwMode="auto">
            <a:xfrm>
              <a:off x="3966" y="2435"/>
              <a:ext cx="263" cy="615"/>
            </a:xfrm>
            <a:custGeom>
              <a:avLst/>
              <a:gdLst>
                <a:gd name="T0" fmla="*/ 132 w 263"/>
                <a:gd name="T1" fmla="*/ 614 h 615"/>
                <a:gd name="T2" fmla="*/ 262 w 263"/>
                <a:gd name="T3" fmla="*/ 471 h 615"/>
                <a:gd name="T4" fmla="*/ 262 w 263"/>
                <a:gd name="T5" fmla="*/ 0 h 615"/>
                <a:gd name="T6" fmla="*/ 0 w 263"/>
                <a:gd name="T7" fmla="*/ 283 h 615"/>
                <a:gd name="T8" fmla="*/ 131 w 263"/>
                <a:gd name="T9" fmla="*/ 284 h 615"/>
                <a:gd name="T10" fmla="*/ 132 w 263"/>
                <a:gd name="T11" fmla="*/ 614 h 615"/>
              </a:gdLst>
              <a:ahLst/>
              <a:cxnLst>
                <a:cxn ang="0">
                  <a:pos x="T0" y="T1"/>
                </a:cxn>
                <a:cxn ang="0">
                  <a:pos x="T2" y="T3"/>
                </a:cxn>
                <a:cxn ang="0">
                  <a:pos x="T4" y="T5"/>
                </a:cxn>
                <a:cxn ang="0">
                  <a:pos x="T6" y="T7"/>
                </a:cxn>
                <a:cxn ang="0">
                  <a:pos x="T8" y="T9"/>
                </a:cxn>
                <a:cxn ang="0">
                  <a:pos x="T10" y="T11"/>
                </a:cxn>
              </a:cxnLst>
              <a:rect l="0" t="0" r="r" b="b"/>
              <a:pathLst>
                <a:path w="263" h="615">
                  <a:moveTo>
                    <a:pt x="132" y="614"/>
                  </a:moveTo>
                  <a:lnTo>
                    <a:pt x="262" y="471"/>
                  </a:lnTo>
                  <a:lnTo>
                    <a:pt x="262" y="0"/>
                  </a:lnTo>
                  <a:lnTo>
                    <a:pt x="0" y="283"/>
                  </a:lnTo>
                  <a:lnTo>
                    <a:pt x="131" y="284"/>
                  </a:lnTo>
                  <a:lnTo>
                    <a:pt x="132" y="614"/>
                  </a:lnTo>
                </a:path>
              </a:pathLst>
            </a:custGeom>
            <a:solidFill>
              <a:srgbClr val="FFC5C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48" name="Freeform 108"/>
            <p:cNvSpPr>
              <a:spLocks/>
            </p:cNvSpPr>
            <p:nvPr/>
          </p:nvSpPr>
          <p:spPr bwMode="auto">
            <a:xfrm>
              <a:off x="4226" y="2435"/>
              <a:ext cx="264" cy="284"/>
            </a:xfrm>
            <a:custGeom>
              <a:avLst/>
              <a:gdLst>
                <a:gd name="T0" fmla="*/ 158 w 264"/>
                <a:gd name="T1" fmla="*/ 253 h 284"/>
                <a:gd name="T2" fmla="*/ 8 w 264"/>
                <a:gd name="T3" fmla="*/ 154 h 284"/>
                <a:gd name="T4" fmla="*/ 0 w 264"/>
                <a:gd name="T5" fmla="*/ 0 h 284"/>
                <a:gd name="T6" fmla="*/ 263 w 264"/>
                <a:gd name="T7" fmla="*/ 283 h 284"/>
                <a:gd name="T8" fmla="*/ 192 w 264"/>
                <a:gd name="T9" fmla="*/ 255 h 284"/>
                <a:gd name="T10" fmla="*/ 158 w 264"/>
                <a:gd name="T11" fmla="*/ 253 h 284"/>
              </a:gdLst>
              <a:ahLst/>
              <a:cxnLst>
                <a:cxn ang="0">
                  <a:pos x="T0" y="T1"/>
                </a:cxn>
                <a:cxn ang="0">
                  <a:pos x="T2" y="T3"/>
                </a:cxn>
                <a:cxn ang="0">
                  <a:pos x="T4" y="T5"/>
                </a:cxn>
                <a:cxn ang="0">
                  <a:pos x="T6" y="T7"/>
                </a:cxn>
                <a:cxn ang="0">
                  <a:pos x="T8" y="T9"/>
                </a:cxn>
                <a:cxn ang="0">
                  <a:pos x="T10" y="T11"/>
                </a:cxn>
              </a:cxnLst>
              <a:rect l="0" t="0" r="r" b="b"/>
              <a:pathLst>
                <a:path w="264" h="284">
                  <a:moveTo>
                    <a:pt x="158" y="253"/>
                  </a:moveTo>
                  <a:lnTo>
                    <a:pt x="8" y="154"/>
                  </a:lnTo>
                  <a:lnTo>
                    <a:pt x="0" y="0"/>
                  </a:lnTo>
                  <a:lnTo>
                    <a:pt x="263" y="283"/>
                  </a:lnTo>
                  <a:lnTo>
                    <a:pt x="192" y="255"/>
                  </a:lnTo>
                  <a:lnTo>
                    <a:pt x="158" y="253"/>
                  </a:lnTo>
                </a:path>
              </a:pathLst>
            </a:custGeom>
            <a:solidFill>
              <a:srgbClr val="CF0E3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49" name="Freeform 109"/>
            <p:cNvSpPr>
              <a:spLocks/>
            </p:cNvSpPr>
            <p:nvPr/>
          </p:nvSpPr>
          <p:spPr bwMode="auto">
            <a:xfrm>
              <a:off x="3966" y="2665"/>
              <a:ext cx="198" cy="54"/>
            </a:xfrm>
            <a:custGeom>
              <a:avLst/>
              <a:gdLst>
                <a:gd name="T0" fmla="*/ 0 w 198"/>
                <a:gd name="T1" fmla="*/ 53 h 54"/>
                <a:gd name="T2" fmla="*/ 131 w 198"/>
                <a:gd name="T3" fmla="*/ 0 h 54"/>
                <a:gd name="T4" fmla="*/ 197 w 198"/>
                <a:gd name="T5" fmla="*/ 0 h 54"/>
                <a:gd name="T6" fmla="*/ 129 w 198"/>
                <a:gd name="T7" fmla="*/ 53 h 54"/>
                <a:gd name="T8" fmla="*/ 0 w 198"/>
                <a:gd name="T9" fmla="*/ 53 h 54"/>
              </a:gdLst>
              <a:ahLst/>
              <a:cxnLst>
                <a:cxn ang="0">
                  <a:pos x="T0" y="T1"/>
                </a:cxn>
                <a:cxn ang="0">
                  <a:pos x="T2" y="T3"/>
                </a:cxn>
                <a:cxn ang="0">
                  <a:pos x="T4" y="T5"/>
                </a:cxn>
                <a:cxn ang="0">
                  <a:pos x="T6" y="T7"/>
                </a:cxn>
                <a:cxn ang="0">
                  <a:pos x="T8" y="T9"/>
                </a:cxn>
              </a:cxnLst>
              <a:rect l="0" t="0" r="r" b="b"/>
              <a:pathLst>
                <a:path w="198" h="54">
                  <a:moveTo>
                    <a:pt x="0" y="53"/>
                  </a:moveTo>
                  <a:lnTo>
                    <a:pt x="131" y="0"/>
                  </a:lnTo>
                  <a:lnTo>
                    <a:pt x="197" y="0"/>
                  </a:lnTo>
                  <a:lnTo>
                    <a:pt x="129" y="53"/>
                  </a:lnTo>
                  <a:lnTo>
                    <a:pt x="0" y="53"/>
                  </a:lnTo>
                </a:path>
              </a:pathLst>
            </a:custGeom>
            <a:solidFill>
              <a:srgbClr val="CF0E3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50" name="Freeform 110"/>
            <p:cNvSpPr>
              <a:spLocks/>
            </p:cNvSpPr>
            <p:nvPr/>
          </p:nvSpPr>
          <p:spPr bwMode="auto">
            <a:xfrm>
              <a:off x="4098" y="3002"/>
              <a:ext cx="262" cy="48"/>
            </a:xfrm>
            <a:custGeom>
              <a:avLst/>
              <a:gdLst>
                <a:gd name="T0" fmla="*/ 0 w 262"/>
                <a:gd name="T1" fmla="*/ 47 h 48"/>
                <a:gd name="T2" fmla="*/ 38 w 262"/>
                <a:gd name="T3" fmla="*/ 0 h 48"/>
                <a:gd name="T4" fmla="*/ 222 w 262"/>
                <a:gd name="T5" fmla="*/ 0 h 48"/>
                <a:gd name="T6" fmla="*/ 261 w 262"/>
                <a:gd name="T7" fmla="*/ 47 h 48"/>
                <a:gd name="T8" fmla="*/ 0 w 262"/>
                <a:gd name="T9" fmla="*/ 47 h 48"/>
              </a:gdLst>
              <a:ahLst/>
              <a:cxnLst>
                <a:cxn ang="0">
                  <a:pos x="T0" y="T1"/>
                </a:cxn>
                <a:cxn ang="0">
                  <a:pos x="T2" y="T3"/>
                </a:cxn>
                <a:cxn ang="0">
                  <a:pos x="T4" y="T5"/>
                </a:cxn>
                <a:cxn ang="0">
                  <a:pos x="T6" y="T7"/>
                </a:cxn>
                <a:cxn ang="0">
                  <a:pos x="T8" y="T9"/>
                </a:cxn>
              </a:cxnLst>
              <a:rect l="0" t="0" r="r" b="b"/>
              <a:pathLst>
                <a:path w="262" h="48">
                  <a:moveTo>
                    <a:pt x="0" y="47"/>
                  </a:moveTo>
                  <a:lnTo>
                    <a:pt x="38" y="0"/>
                  </a:lnTo>
                  <a:lnTo>
                    <a:pt x="222" y="0"/>
                  </a:lnTo>
                  <a:lnTo>
                    <a:pt x="261" y="47"/>
                  </a:lnTo>
                  <a:lnTo>
                    <a:pt x="0" y="47"/>
                  </a:lnTo>
                </a:path>
              </a:pathLst>
            </a:custGeom>
            <a:solidFill>
              <a:srgbClr val="790015"/>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51" name="Freeform 111"/>
            <p:cNvSpPr>
              <a:spLocks/>
            </p:cNvSpPr>
            <p:nvPr/>
          </p:nvSpPr>
          <p:spPr bwMode="auto">
            <a:xfrm>
              <a:off x="4293" y="2665"/>
              <a:ext cx="197" cy="54"/>
            </a:xfrm>
            <a:custGeom>
              <a:avLst/>
              <a:gdLst>
                <a:gd name="T0" fmla="*/ 196 w 197"/>
                <a:gd name="T1" fmla="*/ 53 h 54"/>
                <a:gd name="T2" fmla="*/ 66 w 197"/>
                <a:gd name="T3" fmla="*/ 0 h 54"/>
                <a:gd name="T4" fmla="*/ 0 w 197"/>
                <a:gd name="T5" fmla="*/ 0 h 54"/>
                <a:gd name="T6" fmla="*/ 67 w 197"/>
                <a:gd name="T7" fmla="*/ 53 h 54"/>
                <a:gd name="T8" fmla="*/ 196 w 197"/>
                <a:gd name="T9" fmla="*/ 53 h 54"/>
              </a:gdLst>
              <a:ahLst/>
              <a:cxnLst>
                <a:cxn ang="0">
                  <a:pos x="T0" y="T1"/>
                </a:cxn>
                <a:cxn ang="0">
                  <a:pos x="T2" y="T3"/>
                </a:cxn>
                <a:cxn ang="0">
                  <a:pos x="T4" y="T5"/>
                </a:cxn>
                <a:cxn ang="0">
                  <a:pos x="T6" y="T7"/>
                </a:cxn>
                <a:cxn ang="0">
                  <a:pos x="T8" y="T9"/>
                </a:cxn>
              </a:cxnLst>
              <a:rect l="0" t="0" r="r" b="b"/>
              <a:pathLst>
                <a:path w="197" h="54">
                  <a:moveTo>
                    <a:pt x="196" y="53"/>
                  </a:moveTo>
                  <a:lnTo>
                    <a:pt x="66" y="0"/>
                  </a:lnTo>
                  <a:lnTo>
                    <a:pt x="0" y="0"/>
                  </a:lnTo>
                  <a:lnTo>
                    <a:pt x="67" y="53"/>
                  </a:lnTo>
                  <a:lnTo>
                    <a:pt x="196" y="53"/>
                  </a:lnTo>
                </a:path>
              </a:pathLst>
            </a:custGeom>
            <a:solidFill>
              <a:srgbClr val="790015"/>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52" name="AutoShape 112"/>
            <p:cNvSpPr>
              <a:spLocks noChangeArrowheads="1"/>
            </p:cNvSpPr>
            <p:nvPr/>
          </p:nvSpPr>
          <p:spPr bwMode="auto">
            <a:xfrm rot="16200000">
              <a:off x="3951" y="2527"/>
              <a:ext cx="556" cy="426"/>
            </a:xfrm>
            <a:prstGeom prst="rightArrow">
              <a:avLst>
                <a:gd name="adj1" fmla="val 50000"/>
                <a:gd name="adj2" fmla="val 55820"/>
              </a:avLst>
            </a:prstGeom>
            <a:solidFill>
              <a:srgbClr val="F7668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grpSp>
      <p:sp>
        <p:nvSpPr>
          <p:cNvPr id="54" name="Text Box 71"/>
          <p:cNvSpPr txBox="1">
            <a:spLocks noChangeArrowheads="1"/>
          </p:cNvSpPr>
          <p:nvPr/>
        </p:nvSpPr>
        <p:spPr bwMode="auto">
          <a:xfrm>
            <a:off x="7393957" y="3949641"/>
            <a:ext cx="1570531" cy="369332"/>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buClr>
                <a:srgbClr val="000099"/>
              </a:buClr>
            </a:pPr>
            <a:r>
              <a:rPr lang="en-US" altLang="ko-KR" sz="1200" dirty="0" smtClean="0">
                <a:latin typeface="Tahoma" pitchFamily="34" charset="0"/>
                <a:ea typeface="Tahoma" pitchFamily="34" charset="0"/>
                <a:cs typeface="Tahoma" pitchFamily="34" charset="0"/>
              </a:rPr>
              <a:t>(Launched in 2011)</a:t>
            </a:r>
          </a:p>
        </p:txBody>
      </p:sp>
      <p:sp>
        <p:nvSpPr>
          <p:cNvPr id="58" name="Text Box 71"/>
          <p:cNvSpPr txBox="1">
            <a:spLocks noChangeArrowheads="1"/>
          </p:cNvSpPr>
          <p:nvPr/>
        </p:nvSpPr>
        <p:spPr bwMode="auto">
          <a:xfrm>
            <a:off x="7393957" y="6011996"/>
            <a:ext cx="1570531" cy="369332"/>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buClr>
                <a:srgbClr val="000099"/>
              </a:buClr>
            </a:pPr>
            <a:r>
              <a:rPr lang="en-US" altLang="ko-KR" sz="1200" dirty="0" smtClean="0">
                <a:latin typeface="Tahoma" pitchFamily="34" charset="0"/>
                <a:ea typeface="Tahoma" pitchFamily="34" charset="0"/>
                <a:cs typeface="Tahoma" pitchFamily="34" charset="0"/>
              </a:rPr>
              <a:t>(Launched in 2013)</a:t>
            </a:r>
          </a:p>
        </p:txBody>
      </p:sp>
      <p:sp>
        <p:nvSpPr>
          <p:cNvPr id="59" name="Text Box 71"/>
          <p:cNvSpPr txBox="1">
            <a:spLocks noChangeArrowheads="1"/>
          </p:cNvSpPr>
          <p:nvPr/>
        </p:nvSpPr>
        <p:spPr bwMode="auto">
          <a:xfrm>
            <a:off x="7380312" y="2404303"/>
            <a:ext cx="1570531" cy="369332"/>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buClr>
                <a:srgbClr val="000099"/>
              </a:buClr>
            </a:pPr>
            <a:r>
              <a:rPr lang="en-US" altLang="ko-KR" sz="1200" dirty="0" smtClean="0">
                <a:latin typeface="Tahoma" pitchFamily="34" charset="0"/>
                <a:ea typeface="Tahoma" pitchFamily="34" charset="0"/>
                <a:cs typeface="Tahoma" pitchFamily="34" charset="0"/>
              </a:rPr>
              <a:t>(Launched in 2012)</a:t>
            </a:r>
          </a:p>
        </p:txBody>
      </p:sp>
      <p:grpSp>
        <p:nvGrpSpPr>
          <p:cNvPr id="55" name="Group 105"/>
          <p:cNvGrpSpPr>
            <a:grpSpLocks/>
          </p:cNvGrpSpPr>
          <p:nvPr/>
        </p:nvGrpSpPr>
        <p:grpSpPr bwMode="auto">
          <a:xfrm rot="5400000">
            <a:off x="559995" y="2111296"/>
            <a:ext cx="230056" cy="297023"/>
            <a:chOff x="3966" y="2435"/>
            <a:chExt cx="524" cy="615"/>
          </a:xfrm>
        </p:grpSpPr>
        <p:sp>
          <p:nvSpPr>
            <p:cNvPr id="57" name="Rectangle 106"/>
            <p:cNvSpPr>
              <a:spLocks noChangeArrowheads="1"/>
            </p:cNvSpPr>
            <p:nvPr/>
          </p:nvSpPr>
          <p:spPr bwMode="auto">
            <a:xfrm>
              <a:off x="4315" y="2679"/>
              <a:ext cx="44" cy="370"/>
            </a:xfrm>
            <a:prstGeom prst="rect">
              <a:avLst/>
            </a:prstGeom>
            <a:solidFill>
              <a:srgbClr val="CF0E3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sp>
          <p:nvSpPr>
            <p:cNvPr id="60" name="Freeform 107"/>
            <p:cNvSpPr>
              <a:spLocks/>
            </p:cNvSpPr>
            <p:nvPr/>
          </p:nvSpPr>
          <p:spPr bwMode="auto">
            <a:xfrm>
              <a:off x="3966" y="2435"/>
              <a:ext cx="263" cy="615"/>
            </a:xfrm>
            <a:custGeom>
              <a:avLst/>
              <a:gdLst>
                <a:gd name="T0" fmla="*/ 132 w 263"/>
                <a:gd name="T1" fmla="*/ 614 h 615"/>
                <a:gd name="T2" fmla="*/ 262 w 263"/>
                <a:gd name="T3" fmla="*/ 471 h 615"/>
                <a:gd name="T4" fmla="*/ 262 w 263"/>
                <a:gd name="T5" fmla="*/ 0 h 615"/>
                <a:gd name="T6" fmla="*/ 0 w 263"/>
                <a:gd name="T7" fmla="*/ 283 h 615"/>
                <a:gd name="T8" fmla="*/ 131 w 263"/>
                <a:gd name="T9" fmla="*/ 284 h 615"/>
                <a:gd name="T10" fmla="*/ 132 w 263"/>
                <a:gd name="T11" fmla="*/ 614 h 615"/>
              </a:gdLst>
              <a:ahLst/>
              <a:cxnLst>
                <a:cxn ang="0">
                  <a:pos x="T0" y="T1"/>
                </a:cxn>
                <a:cxn ang="0">
                  <a:pos x="T2" y="T3"/>
                </a:cxn>
                <a:cxn ang="0">
                  <a:pos x="T4" y="T5"/>
                </a:cxn>
                <a:cxn ang="0">
                  <a:pos x="T6" y="T7"/>
                </a:cxn>
                <a:cxn ang="0">
                  <a:pos x="T8" y="T9"/>
                </a:cxn>
                <a:cxn ang="0">
                  <a:pos x="T10" y="T11"/>
                </a:cxn>
              </a:cxnLst>
              <a:rect l="0" t="0" r="r" b="b"/>
              <a:pathLst>
                <a:path w="263" h="615">
                  <a:moveTo>
                    <a:pt x="132" y="614"/>
                  </a:moveTo>
                  <a:lnTo>
                    <a:pt x="262" y="471"/>
                  </a:lnTo>
                  <a:lnTo>
                    <a:pt x="262" y="0"/>
                  </a:lnTo>
                  <a:lnTo>
                    <a:pt x="0" y="283"/>
                  </a:lnTo>
                  <a:lnTo>
                    <a:pt x="131" y="284"/>
                  </a:lnTo>
                  <a:lnTo>
                    <a:pt x="132" y="614"/>
                  </a:lnTo>
                </a:path>
              </a:pathLst>
            </a:custGeom>
            <a:solidFill>
              <a:srgbClr val="FFC5C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61" name="Freeform 108"/>
            <p:cNvSpPr>
              <a:spLocks/>
            </p:cNvSpPr>
            <p:nvPr/>
          </p:nvSpPr>
          <p:spPr bwMode="auto">
            <a:xfrm>
              <a:off x="4226" y="2435"/>
              <a:ext cx="264" cy="284"/>
            </a:xfrm>
            <a:custGeom>
              <a:avLst/>
              <a:gdLst>
                <a:gd name="T0" fmla="*/ 158 w 264"/>
                <a:gd name="T1" fmla="*/ 253 h 284"/>
                <a:gd name="T2" fmla="*/ 8 w 264"/>
                <a:gd name="T3" fmla="*/ 154 h 284"/>
                <a:gd name="T4" fmla="*/ 0 w 264"/>
                <a:gd name="T5" fmla="*/ 0 h 284"/>
                <a:gd name="T6" fmla="*/ 263 w 264"/>
                <a:gd name="T7" fmla="*/ 283 h 284"/>
                <a:gd name="T8" fmla="*/ 192 w 264"/>
                <a:gd name="T9" fmla="*/ 255 h 284"/>
                <a:gd name="T10" fmla="*/ 158 w 264"/>
                <a:gd name="T11" fmla="*/ 253 h 284"/>
              </a:gdLst>
              <a:ahLst/>
              <a:cxnLst>
                <a:cxn ang="0">
                  <a:pos x="T0" y="T1"/>
                </a:cxn>
                <a:cxn ang="0">
                  <a:pos x="T2" y="T3"/>
                </a:cxn>
                <a:cxn ang="0">
                  <a:pos x="T4" y="T5"/>
                </a:cxn>
                <a:cxn ang="0">
                  <a:pos x="T6" y="T7"/>
                </a:cxn>
                <a:cxn ang="0">
                  <a:pos x="T8" y="T9"/>
                </a:cxn>
                <a:cxn ang="0">
                  <a:pos x="T10" y="T11"/>
                </a:cxn>
              </a:cxnLst>
              <a:rect l="0" t="0" r="r" b="b"/>
              <a:pathLst>
                <a:path w="264" h="284">
                  <a:moveTo>
                    <a:pt x="158" y="253"/>
                  </a:moveTo>
                  <a:lnTo>
                    <a:pt x="8" y="154"/>
                  </a:lnTo>
                  <a:lnTo>
                    <a:pt x="0" y="0"/>
                  </a:lnTo>
                  <a:lnTo>
                    <a:pt x="263" y="283"/>
                  </a:lnTo>
                  <a:lnTo>
                    <a:pt x="192" y="255"/>
                  </a:lnTo>
                  <a:lnTo>
                    <a:pt x="158" y="253"/>
                  </a:lnTo>
                </a:path>
              </a:pathLst>
            </a:custGeom>
            <a:solidFill>
              <a:srgbClr val="CF0E3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62" name="Freeform 109"/>
            <p:cNvSpPr>
              <a:spLocks/>
            </p:cNvSpPr>
            <p:nvPr/>
          </p:nvSpPr>
          <p:spPr bwMode="auto">
            <a:xfrm>
              <a:off x="3966" y="2665"/>
              <a:ext cx="198" cy="54"/>
            </a:xfrm>
            <a:custGeom>
              <a:avLst/>
              <a:gdLst>
                <a:gd name="T0" fmla="*/ 0 w 198"/>
                <a:gd name="T1" fmla="*/ 53 h 54"/>
                <a:gd name="T2" fmla="*/ 131 w 198"/>
                <a:gd name="T3" fmla="*/ 0 h 54"/>
                <a:gd name="T4" fmla="*/ 197 w 198"/>
                <a:gd name="T5" fmla="*/ 0 h 54"/>
                <a:gd name="T6" fmla="*/ 129 w 198"/>
                <a:gd name="T7" fmla="*/ 53 h 54"/>
                <a:gd name="T8" fmla="*/ 0 w 198"/>
                <a:gd name="T9" fmla="*/ 53 h 54"/>
              </a:gdLst>
              <a:ahLst/>
              <a:cxnLst>
                <a:cxn ang="0">
                  <a:pos x="T0" y="T1"/>
                </a:cxn>
                <a:cxn ang="0">
                  <a:pos x="T2" y="T3"/>
                </a:cxn>
                <a:cxn ang="0">
                  <a:pos x="T4" y="T5"/>
                </a:cxn>
                <a:cxn ang="0">
                  <a:pos x="T6" y="T7"/>
                </a:cxn>
                <a:cxn ang="0">
                  <a:pos x="T8" y="T9"/>
                </a:cxn>
              </a:cxnLst>
              <a:rect l="0" t="0" r="r" b="b"/>
              <a:pathLst>
                <a:path w="198" h="54">
                  <a:moveTo>
                    <a:pt x="0" y="53"/>
                  </a:moveTo>
                  <a:lnTo>
                    <a:pt x="131" y="0"/>
                  </a:lnTo>
                  <a:lnTo>
                    <a:pt x="197" y="0"/>
                  </a:lnTo>
                  <a:lnTo>
                    <a:pt x="129" y="53"/>
                  </a:lnTo>
                  <a:lnTo>
                    <a:pt x="0" y="53"/>
                  </a:lnTo>
                </a:path>
              </a:pathLst>
            </a:custGeom>
            <a:solidFill>
              <a:srgbClr val="CF0E3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63" name="Freeform 110"/>
            <p:cNvSpPr>
              <a:spLocks/>
            </p:cNvSpPr>
            <p:nvPr/>
          </p:nvSpPr>
          <p:spPr bwMode="auto">
            <a:xfrm>
              <a:off x="4098" y="3002"/>
              <a:ext cx="262" cy="48"/>
            </a:xfrm>
            <a:custGeom>
              <a:avLst/>
              <a:gdLst>
                <a:gd name="T0" fmla="*/ 0 w 262"/>
                <a:gd name="T1" fmla="*/ 47 h 48"/>
                <a:gd name="T2" fmla="*/ 38 w 262"/>
                <a:gd name="T3" fmla="*/ 0 h 48"/>
                <a:gd name="T4" fmla="*/ 222 w 262"/>
                <a:gd name="T5" fmla="*/ 0 h 48"/>
                <a:gd name="T6" fmla="*/ 261 w 262"/>
                <a:gd name="T7" fmla="*/ 47 h 48"/>
                <a:gd name="T8" fmla="*/ 0 w 262"/>
                <a:gd name="T9" fmla="*/ 47 h 48"/>
              </a:gdLst>
              <a:ahLst/>
              <a:cxnLst>
                <a:cxn ang="0">
                  <a:pos x="T0" y="T1"/>
                </a:cxn>
                <a:cxn ang="0">
                  <a:pos x="T2" y="T3"/>
                </a:cxn>
                <a:cxn ang="0">
                  <a:pos x="T4" y="T5"/>
                </a:cxn>
                <a:cxn ang="0">
                  <a:pos x="T6" y="T7"/>
                </a:cxn>
                <a:cxn ang="0">
                  <a:pos x="T8" y="T9"/>
                </a:cxn>
              </a:cxnLst>
              <a:rect l="0" t="0" r="r" b="b"/>
              <a:pathLst>
                <a:path w="262" h="48">
                  <a:moveTo>
                    <a:pt x="0" y="47"/>
                  </a:moveTo>
                  <a:lnTo>
                    <a:pt x="38" y="0"/>
                  </a:lnTo>
                  <a:lnTo>
                    <a:pt x="222" y="0"/>
                  </a:lnTo>
                  <a:lnTo>
                    <a:pt x="261" y="47"/>
                  </a:lnTo>
                  <a:lnTo>
                    <a:pt x="0" y="47"/>
                  </a:lnTo>
                </a:path>
              </a:pathLst>
            </a:custGeom>
            <a:solidFill>
              <a:srgbClr val="790015"/>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64" name="Freeform 111"/>
            <p:cNvSpPr>
              <a:spLocks/>
            </p:cNvSpPr>
            <p:nvPr/>
          </p:nvSpPr>
          <p:spPr bwMode="auto">
            <a:xfrm>
              <a:off x="4293" y="2665"/>
              <a:ext cx="197" cy="54"/>
            </a:xfrm>
            <a:custGeom>
              <a:avLst/>
              <a:gdLst>
                <a:gd name="T0" fmla="*/ 196 w 197"/>
                <a:gd name="T1" fmla="*/ 53 h 54"/>
                <a:gd name="T2" fmla="*/ 66 w 197"/>
                <a:gd name="T3" fmla="*/ 0 h 54"/>
                <a:gd name="T4" fmla="*/ 0 w 197"/>
                <a:gd name="T5" fmla="*/ 0 h 54"/>
                <a:gd name="T6" fmla="*/ 67 w 197"/>
                <a:gd name="T7" fmla="*/ 53 h 54"/>
                <a:gd name="T8" fmla="*/ 196 w 197"/>
                <a:gd name="T9" fmla="*/ 53 h 54"/>
              </a:gdLst>
              <a:ahLst/>
              <a:cxnLst>
                <a:cxn ang="0">
                  <a:pos x="T0" y="T1"/>
                </a:cxn>
                <a:cxn ang="0">
                  <a:pos x="T2" y="T3"/>
                </a:cxn>
                <a:cxn ang="0">
                  <a:pos x="T4" y="T5"/>
                </a:cxn>
                <a:cxn ang="0">
                  <a:pos x="T6" y="T7"/>
                </a:cxn>
                <a:cxn ang="0">
                  <a:pos x="T8" y="T9"/>
                </a:cxn>
              </a:cxnLst>
              <a:rect l="0" t="0" r="r" b="b"/>
              <a:pathLst>
                <a:path w="197" h="54">
                  <a:moveTo>
                    <a:pt x="196" y="53"/>
                  </a:moveTo>
                  <a:lnTo>
                    <a:pt x="66" y="0"/>
                  </a:lnTo>
                  <a:lnTo>
                    <a:pt x="0" y="0"/>
                  </a:lnTo>
                  <a:lnTo>
                    <a:pt x="67" y="53"/>
                  </a:lnTo>
                  <a:lnTo>
                    <a:pt x="196" y="53"/>
                  </a:lnTo>
                </a:path>
              </a:pathLst>
            </a:custGeom>
            <a:solidFill>
              <a:srgbClr val="790015"/>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65" name="AutoShape 112"/>
            <p:cNvSpPr>
              <a:spLocks noChangeArrowheads="1"/>
            </p:cNvSpPr>
            <p:nvPr/>
          </p:nvSpPr>
          <p:spPr bwMode="auto">
            <a:xfrm rot="16200000">
              <a:off x="3951" y="2527"/>
              <a:ext cx="556" cy="426"/>
            </a:xfrm>
            <a:prstGeom prst="rightArrow">
              <a:avLst>
                <a:gd name="adj1" fmla="val 50000"/>
                <a:gd name="adj2" fmla="val 55820"/>
              </a:avLst>
            </a:prstGeom>
            <a:solidFill>
              <a:srgbClr val="F7668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grpSp>
      <p:sp>
        <p:nvSpPr>
          <p:cNvPr id="66" name="Text Box 71"/>
          <p:cNvSpPr txBox="1">
            <a:spLocks noChangeArrowheads="1"/>
          </p:cNvSpPr>
          <p:nvPr/>
        </p:nvSpPr>
        <p:spPr bwMode="auto">
          <a:xfrm>
            <a:off x="837076" y="2014646"/>
            <a:ext cx="4166972" cy="411459"/>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buClr>
                <a:srgbClr val="000099"/>
              </a:buClr>
            </a:pPr>
            <a:r>
              <a:rPr lang="en-US" altLang="ko-KR" sz="1600" dirty="0" smtClean="0">
                <a:latin typeface="Tahoma" pitchFamily="34" charset="0"/>
                <a:ea typeface="Tahoma" pitchFamily="34" charset="0"/>
                <a:cs typeface="Tahoma" pitchFamily="34" charset="0"/>
              </a:rPr>
              <a:t>High </a:t>
            </a:r>
            <a:r>
              <a:rPr lang="en-US" altLang="ko-KR" sz="1600" dirty="0">
                <a:latin typeface="Tahoma" pitchFamily="34" charset="0"/>
                <a:ea typeface="Tahoma" pitchFamily="34" charset="0"/>
                <a:cs typeface="Tahoma" pitchFamily="34" charset="0"/>
              </a:rPr>
              <a:t>e</a:t>
            </a:r>
            <a:r>
              <a:rPr lang="en-US" altLang="ko-KR" sz="1600" dirty="0" smtClean="0">
                <a:latin typeface="Tahoma" pitchFamily="34" charset="0"/>
                <a:ea typeface="Tahoma" pitchFamily="34" charset="0"/>
                <a:cs typeface="Tahoma" pitchFamily="34" charset="0"/>
              </a:rPr>
              <a:t>fficiency</a:t>
            </a:r>
            <a:r>
              <a:rPr lang="en-US" altLang="ko-KR" sz="1600" dirty="0" smtClean="0">
                <a:latin typeface="Tahoma" pitchFamily="34" charset="0"/>
                <a:ea typeface="Tahoma" pitchFamily="34" charset="0"/>
                <a:cs typeface="Tahoma" pitchFamily="34" charset="0"/>
              </a:rPr>
              <a:t>, </a:t>
            </a:r>
            <a:r>
              <a:rPr lang="en-US" altLang="ko-KR" sz="1600" dirty="0" smtClean="0">
                <a:latin typeface="Tahoma" pitchFamily="34" charset="0"/>
                <a:ea typeface="Tahoma" pitchFamily="34" charset="0"/>
                <a:cs typeface="Tahoma" pitchFamily="34" charset="0"/>
              </a:rPr>
              <a:t>reduced </a:t>
            </a:r>
            <a:r>
              <a:rPr lang="en-US" altLang="ko-KR" sz="1600" dirty="0">
                <a:latin typeface="Tahoma" pitchFamily="34" charset="0"/>
                <a:ea typeface="Tahoma" pitchFamily="34" charset="0"/>
                <a:cs typeface="Tahoma" pitchFamily="34" charset="0"/>
              </a:rPr>
              <a:t>o</a:t>
            </a:r>
            <a:r>
              <a:rPr lang="en-US" altLang="ko-KR" sz="1600" dirty="0" smtClean="0">
                <a:latin typeface="Tahoma" pitchFamily="34" charset="0"/>
                <a:ea typeface="Tahoma" pitchFamily="34" charset="0"/>
                <a:cs typeface="Tahoma" pitchFamily="34" charset="0"/>
              </a:rPr>
              <a:t>perational </a:t>
            </a:r>
            <a:r>
              <a:rPr lang="en-US" altLang="ko-KR" sz="1600" dirty="0">
                <a:latin typeface="Tahoma" pitchFamily="34" charset="0"/>
                <a:ea typeface="Tahoma" pitchFamily="34" charset="0"/>
                <a:cs typeface="Tahoma" pitchFamily="34" charset="0"/>
              </a:rPr>
              <a:t>r</a:t>
            </a:r>
            <a:r>
              <a:rPr lang="en-US" altLang="ko-KR" sz="1600" dirty="0" smtClean="0">
                <a:latin typeface="Tahoma" pitchFamily="34" charset="0"/>
                <a:ea typeface="Tahoma" pitchFamily="34" charset="0"/>
                <a:cs typeface="Tahoma" pitchFamily="34" charset="0"/>
              </a:rPr>
              <a:t>isk </a:t>
            </a:r>
            <a:endParaRPr lang="en-US" altLang="ko-KR" sz="1600" dirty="0">
              <a:latin typeface="Tahoma" pitchFamily="34" charset="0"/>
              <a:ea typeface="Tahoma" pitchFamily="34" charset="0"/>
              <a:cs typeface="Tahoma" pitchFamily="34" charset="0"/>
            </a:endParaRPr>
          </a:p>
        </p:txBody>
      </p:sp>
      <p:sp>
        <p:nvSpPr>
          <p:cNvPr id="67" name="Text Box 71"/>
          <p:cNvSpPr txBox="1">
            <a:spLocks noChangeArrowheads="1"/>
          </p:cNvSpPr>
          <p:nvPr/>
        </p:nvSpPr>
        <p:spPr bwMode="auto">
          <a:xfrm>
            <a:off x="827584" y="2348880"/>
            <a:ext cx="4166972" cy="411459"/>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buClr>
                <a:srgbClr val="000099"/>
              </a:buClr>
            </a:pPr>
            <a:r>
              <a:rPr lang="en-US" altLang="ko-KR" sz="1600" dirty="0">
                <a:latin typeface="Tahoma" pitchFamily="34" charset="0"/>
                <a:ea typeface="Tahoma" pitchFamily="34" charset="0"/>
                <a:cs typeface="Tahoma" pitchFamily="34" charset="0"/>
              </a:rPr>
              <a:t>Automation </a:t>
            </a:r>
            <a:r>
              <a:rPr lang="en-US" altLang="ko-KR" sz="1600" dirty="0" smtClean="0">
                <a:latin typeface="Tahoma" pitchFamily="34" charset="0"/>
                <a:ea typeface="Tahoma" pitchFamily="34" charset="0"/>
                <a:cs typeface="Tahoma" pitchFamily="34" charset="0"/>
              </a:rPr>
              <a:t>&amp; standardization </a:t>
            </a:r>
            <a:r>
              <a:rPr lang="en-US" altLang="ko-KR" sz="1600" dirty="0">
                <a:latin typeface="Tahoma" pitchFamily="34" charset="0"/>
                <a:ea typeface="Tahoma" pitchFamily="34" charset="0"/>
                <a:cs typeface="Tahoma" pitchFamily="34" charset="0"/>
              </a:rPr>
              <a:t>(STP</a:t>
            </a:r>
            <a:r>
              <a:rPr lang="en-US" altLang="ko-KR" sz="1600" dirty="0" smtClean="0">
                <a:latin typeface="Tahoma" pitchFamily="34" charset="0"/>
                <a:ea typeface="Tahoma" pitchFamily="34" charset="0"/>
                <a:cs typeface="Tahoma" pitchFamily="34" charset="0"/>
              </a:rPr>
              <a:t>) </a:t>
            </a:r>
            <a:endParaRPr lang="en-US" altLang="ko-KR" sz="1600" dirty="0">
              <a:latin typeface="Tahoma" pitchFamily="34" charset="0"/>
              <a:ea typeface="Tahoma" pitchFamily="34" charset="0"/>
              <a:cs typeface="Tahoma" pitchFamily="34" charset="0"/>
            </a:endParaRPr>
          </a:p>
        </p:txBody>
      </p:sp>
      <p:grpSp>
        <p:nvGrpSpPr>
          <p:cNvPr id="68" name="Group 105"/>
          <p:cNvGrpSpPr>
            <a:grpSpLocks/>
          </p:cNvGrpSpPr>
          <p:nvPr/>
        </p:nvGrpSpPr>
        <p:grpSpPr bwMode="auto">
          <a:xfrm rot="5400000">
            <a:off x="623615" y="6059813"/>
            <a:ext cx="230056" cy="297023"/>
            <a:chOff x="3966" y="2435"/>
            <a:chExt cx="524" cy="615"/>
          </a:xfrm>
        </p:grpSpPr>
        <p:sp>
          <p:nvSpPr>
            <p:cNvPr id="69" name="Rectangle 106"/>
            <p:cNvSpPr>
              <a:spLocks noChangeArrowheads="1"/>
            </p:cNvSpPr>
            <p:nvPr/>
          </p:nvSpPr>
          <p:spPr bwMode="auto">
            <a:xfrm>
              <a:off x="4315" y="2679"/>
              <a:ext cx="44" cy="370"/>
            </a:xfrm>
            <a:prstGeom prst="rect">
              <a:avLst/>
            </a:prstGeom>
            <a:solidFill>
              <a:srgbClr val="CF0E3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sp>
          <p:nvSpPr>
            <p:cNvPr id="70" name="Freeform 107"/>
            <p:cNvSpPr>
              <a:spLocks/>
            </p:cNvSpPr>
            <p:nvPr/>
          </p:nvSpPr>
          <p:spPr bwMode="auto">
            <a:xfrm>
              <a:off x="3966" y="2435"/>
              <a:ext cx="263" cy="615"/>
            </a:xfrm>
            <a:custGeom>
              <a:avLst/>
              <a:gdLst>
                <a:gd name="T0" fmla="*/ 132 w 263"/>
                <a:gd name="T1" fmla="*/ 614 h 615"/>
                <a:gd name="T2" fmla="*/ 262 w 263"/>
                <a:gd name="T3" fmla="*/ 471 h 615"/>
                <a:gd name="T4" fmla="*/ 262 w 263"/>
                <a:gd name="T5" fmla="*/ 0 h 615"/>
                <a:gd name="T6" fmla="*/ 0 w 263"/>
                <a:gd name="T7" fmla="*/ 283 h 615"/>
                <a:gd name="T8" fmla="*/ 131 w 263"/>
                <a:gd name="T9" fmla="*/ 284 h 615"/>
                <a:gd name="T10" fmla="*/ 132 w 263"/>
                <a:gd name="T11" fmla="*/ 614 h 615"/>
              </a:gdLst>
              <a:ahLst/>
              <a:cxnLst>
                <a:cxn ang="0">
                  <a:pos x="T0" y="T1"/>
                </a:cxn>
                <a:cxn ang="0">
                  <a:pos x="T2" y="T3"/>
                </a:cxn>
                <a:cxn ang="0">
                  <a:pos x="T4" y="T5"/>
                </a:cxn>
                <a:cxn ang="0">
                  <a:pos x="T6" y="T7"/>
                </a:cxn>
                <a:cxn ang="0">
                  <a:pos x="T8" y="T9"/>
                </a:cxn>
                <a:cxn ang="0">
                  <a:pos x="T10" y="T11"/>
                </a:cxn>
              </a:cxnLst>
              <a:rect l="0" t="0" r="r" b="b"/>
              <a:pathLst>
                <a:path w="263" h="615">
                  <a:moveTo>
                    <a:pt x="132" y="614"/>
                  </a:moveTo>
                  <a:lnTo>
                    <a:pt x="262" y="471"/>
                  </a:lnTo>
                  <a:lnTo>
                    <a:pt x="262" y="0"/>
                  </a:lnTo>
                  <a:lnTo>
                    <a:pt x="0" y="283"/>
                  </a:lnTo>
                  <a:lnTo>
                    <a:pt x="131" y="284"/>
                  </a:lnTo>
                  <a:lnTo>
                    <a:pt x="132" y="614"/>
                  </a:lnTo>
                </a:path>
              </a:pathLst>
            </a:custGeom>
            <a:solidFill>
              <a:srgbClr val="FFC5C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71" name="Freeform 108"/>
            <p:cNvSpPr>
              <a:spLocks/>
            </p:cNvSpPr>
            <p:nvPr/>
          </p:nvSpPr>
          <p:spPr bwMode="auto">
            <a:xfrm>
              <a:off x="4226" y="2435"/>
              <a:ext cx="264" cy="284"/>
            </a:xfrm>
            <a:custGeom>
              <a:avLst/>
              <a:gdLst>
                <a:gd name="T0" fmla="*/ 158 w 264"/>
                <a:gd name="T1" fmla="*/ 253 h 284"/>
                <a:gd name="T2" fmla="*/ 8 w 264"/>
                <a:gd name="T3" fmla="*/ 154 h 284"/>
                <a:gd name="T4" fmla="*/ 0 w 264"/>
                <a:gd name="T5" fmla="*/ 0 h 284"/>
                <a:gd name="T6" fmla="*/ 263 w 264"/>
                <a:gd name="T7" fmla="*/ 283 h 284"/>
                <a:gd name="T8" fmla="*/ 192 w 264"/>
                <a:gd name="T9" fmla="*/ 255 h 284"/>
                <a:gd name="T10" fmla="*/ 158 w 264"/>
                <a:gd name="T11" fmla="*/ 253 h 284"/>
              </a:gdLst>
              <a:ahLst/>
              <a:cxnLst>
                <a:cxn ang="0">
                  <a:pos x="T0" y="T1"/>
                </a:cxn>
                <a:cxn ang="0">
                  <a:pos x="T2" y="T3"/>
                </a:cxn>
                <a:cxn ang="0">
                  <a:pos x="T4" y="T5"/>
                </a:cxn>
                <a:cxn ang="0">
                  <a:pos x="T6" y="T7"/>
                </a:cxn>
                <a:cxn ang="0">
                  <a:pos x="T8" y="T9"/>
                </a:cxn>
                <a:cxn ang="0">
                  <a:pos x="T10" y="T11"/>
                </a:cxn>
              </a:cxnLst>
              <a:rect l="0" t="0" r="r" b="b"/>
              <a:pathLst>
                <a:path w="264" h="284">
                  <a:moveTo>
                    <a:pt x="158" y="253"/>
                  </a:moveTo>
                  <a:lnTo>
                    <a:pt x="8" y="154"/>
                  </a:lnTo>
                  <a:lnTo>
                    <a:pt x="0" y="0"/>
                  </a:lnTo>
                  <a:lnTo>
                    <a:pt x="263" y="283"/>
                  </a:lnTo>
                  <a:lnTo>
                    <a:pt x="192" y="255"/>
                  </a:lnTo>
                  <a:lnTo>
                    <a:pt x="158" y="253"/>
                  </a:lnTo>
                </a:path>
              </a:pathLst>
            </a:custGeom>
            <a:solidFill>
              <a:srgbClr val="CF0E3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72" name="Freeform 109"/>
            <p:cNvSpPr>
              <a:spLocks/>
            </p:cNvSpPr>
            <p:nvPr/>
          </p:nvSpPr>
          <p:spPr bwMode="auto">
            <a:xfrm>
              <a:off x="3966" y="2665"/>
              <a:ext cx="198" cy="54"/>
            </a:xfrm>
            <a:custGeom>
              <a:avLst/>
              <a:gdLst>
                <a:gd name="T0" fmla="*/ 0 w 198"/>
                <a:gd name="T1" fmla="*/ 53 h 54"/>
                <a:gd name="T2" fmla="*/ 131 w 198"/>
                <a:gd name="T3" fmla="*/ 0 h 54"/>
                <a:gd name="T4" fmla="*/ 197 w 198"/>
                <a:gd name="T5" fmla="*/ 0 h 54"/>
                <a:gd name="T6" fmla="*/ 129 w 198"/>
                <a:gd name="T7" fmla="*/ 53 h 54"/>
                <a:gd name="T8" fmla="*/ 0 w 198"/>
                <a:gd name="T9" fmla="*/ 53 h 54"/>
              </a:gdLst>
              <a:ahLst/>
              <a:cxnLst>
                <a:cxn ang="0">
                  <a:pos x="T0" y="T1"/>
                </a:cxn>
                <a:cxn ang="0">
                  <a:pos x="T2" y="T3"/>
                </a:cxn>
                <a:cxn ang="0">
                  <a:pos x="T4" y="T5"/>
                </a:cxn>
                <a:cxn ang="0">
                  <a:pos x="T6" y="T7"/>
                </a:cxn>
                <a:cxn ang="0">
                  <a:pos x="T8" y="T9"/>
                </a:cxn>
              </a:cxnLst>
              <a:rect l="0" t="0" r="r" b="b"/>
              <a:pathLst>
                <a:path w="198" h="54">
                  <a:moveTo>
                    <a:pt x="0" y="53"/>
                  </a:moveTo>
                  <a:lnTo>
                    <a:pt x="131" y="0"/>
                  </a:lnTo>
                  <a:lnTo>
                    <a:pt x="197" y="0"/>
                  </a:lnTo>
                  <a:lnTo>
                    <a:pt x="129" y="53"/>
                  </a:lnTo>
                  <a:lnTo>
                    <a:pt x="0" y="53"/>
                  </a:lnTo>
                </a:path>
              </a:pathLst>
            </a:custGeom>
            <a:solidFill>
              <a:srgbClr val="CF0E3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73" name="Freeform 110"/>
            <p:cNvSpPr>
              <a:spLocks/>
            </p:cNvSpPr>
            <p:nvPr/>
          </p:nvSpPr>
          <p:spPr bwMode="auto">
            <a:xfrm>
              <a:off x="4098" y="3002"/>
              <a:ext cx="262" cy="48"/>
            </a:xfrm>
            <a:custGeom>
              <a:avLst/>
              <a:gdLst>
                <a:gd name="T0" fmla="*/ 0 w 262"/>
                <a:gd name="T1" fmla="*/ 47 h 48"/>
                <a:gd name="T2" fmla="*/ 38 w 262"/>
                <a:gd name="T3" fmla="*/ 0 h 48"/>
                <a:gd name="T4" fmla="*/ 222 w 262"/>
                <a:gd name="T5" fmla="*/ 0 h 48"/>
                <a:gd name="T6" fmla="*/ 261 w 262"/>
                <a:gd name="T7" fmla="*/ 47 h 48"/>
                <a:gd name="T8" fmla="*/ 0 w 262"/>
                <a:gd name="T9" fmla="*/ 47 h 48"/>
              </a:gdLst>
              <a:ahLst/>
              <a:cxnLst>
                <a:cxn ang="0">
                  <a:pos x="T0" y="T1"/>
                </a:cxn>
                <a:cxn ang="0">
                  <a:pos x="T2" y="T3"/>
                </a:cxn>
                <a:cxn ang="0">
                  <a:pos x="T4" y="T5"/>
                </a:cxn>
                <a:cxn ang="0">
                  <a:pos x="T6" y="T7"/>
                </a:cxn>
                <a:cxn ang="0">
                  <a:pos x="T8" y="T9"/>
                </a:cxn>
              </a:cxnLst>
              <a:rect l="0" t="0" r="r" b="b"/>
              <a:pathLst>
                <a:path w="262" h="48">
                  <a:moveTo>
                    <a:pt x="0" y="47"/>
                  </a:moveTo>
                  <a:lnTo>
                    <a:pt x="38" y="0"/>
                  </a:lnTo>
                  <a:lnTo>
                    <a:pt x="222" y="0"/>
                  </a:lnTo>
                  <a:lnTo>
                    <a:pt x="261" y="47"/>
                  </a:lnTo>
                  <a:lnTo>
                    <a:pt x="0" y="47"/>
                  </a:lnTo>
                </a:path>
              </a:pathLst>
            </a:custGeom>
            <a:solidFill>
              <a:srgbClr val="790015"/>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74" name="Freeform 111"/>
            <p:cNvSpPr>
              <a:spLocks/>
            </p:cNvSpPr>
            <p:nvPr/>
          </p:nvSpPr>
          <p:spPr bwMode="auto">
            <a:xfrm>
              <a:off x="4293" y="2665"/>
              <a:ext cx="197" cy="54"/>
            </a:xfrm>
            <a:custGeom>
              <a:avLst/>
              <a:gdLst>
                <a:gd name="T0" fmla="*/ 196 w 197"/>
                <a:gd name="T1" fmla="*/ 53 h 54"/>
                <a:gd name="T2" fmla="*/ 66 w 197"/>
                <a:gd name="T3" fmla="*/ 0 h 54"/>
                <a:gd name="T4" fmla="*/ 0 w 197"/>
                <a:gd name="T5" fmla="*/ 0 h 54"/>
                <a:gd name="T6" fmla="*/ 67 w 197"/>
                <a:gd name="T7" fmla="*/ 53 h 54"/>
                <a:gd name="T8" fmla="*/ 196 w 197"/>
                <a:gd name="T9" fmla="*/ 53 h 54"/>
              </a:gdLst>
              <a:ahLst/>
              <a:cxnLst>
                <a:cxn ang="0">
                  <a:pos x="T0" y="T1"/>
                </a:cxn>
                <a:cxn ang="0">
                  <a:pos x="T2" y="T3"/>
                </a:cxn>
                <a:cxn ang="0">
                  <a:pos x="T4" y="T5"/>
                </a:cxn>
                <a:cxn ang="0">
                  <a:pos x="T6" y="T7"/>
                </a:cxn>
                <a:cxn ang="0">
                  <a:pos x="T8" y="T9"/>
                </a:cxn>
              </a:cxnLst>
              <a:rect l="0" t="0" r="r" b="b"/>
              <a:pathLst>
                <a:path w="197" h="54">
                  <a:moveTo>
                    <a:pt x="196" y="53"/>
                  </a:moveTo>
                  <a:lnTo>
                    <a:pt x="66" y="0"/>
                  </a:lnTo>
                  <a:lnTo>
                    <a:pt x="0" y="0"/>
                  </a:lnTo>
                  <a:lnTo>
                    <a:pt x="67" y="53"/>
                  </a:lnTo>
                  <a:lnTo>
                    <a:pt x="196" y="53"/>
                  </a:lnTo>
                </a:path>
              </a:pathLst>
            </a:custGeom>
            <a:solidFill>
              <a:srgbClr val="790015"/>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ko-KR" altLang="en-US"/>
            </a:p>
          </p:txBody>
        </p:sp>
        <p:sp>
          <p:nvSpPr>
            <p:cNvPr id="75" name="AutoShape 112"/>
            <p:cNvSpPr>
              <a:spLocks noChangeArrowheads="1"/>
            </p:cNvSpPr>
            <p:nvPr/>
          </p:nvSpPr>
          <p:spPr bwMode="auto">
            <a:xfrm rot="16200000">
              <a:off x="3951" y="2527"/>
              <a:ext cx="556" cy="426"/>
            </a:xfrm>
            <a:prstGeom prst="rightArrow">
              <a:avLst>
                <a:gd name="adj1" fmla="val 50000"/>
                <a:gd name="adj2" fmla="val 55820"/>
              </a:avLst>
            </a:prstGeom>
            <a:solidFill>
              <a:srgbClr val="F7668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grpSp>
      <p:sp>
        <p:nvSpPr>
          <p:cNvPr id="76" name="Text Box 71"/>
          <p:cNvSpPr txBox="1">
            <a:spLocks noChangeArrowheads="1"/>
          </p:cNvSpPr>
          <p:nvPr/>
        </p:nvSpPr>
        <p:spPr bwMode="auto">
          <a:xfrm>
            <a:off x="902660" y="6093296"/>
            <a:ext cx="6261628" cy="284693"/>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1500"/>
              </a:lnSpc>
              <a:buClr>
                <a:srgbClr val="000099"/>
              </a:buClr>
            </a:pPr>
            <a:r>
              <a:rPr lang="en-US" altLang="ko-KR" sz="1600" dirty="0" smtClean="0">
                <a:latin typeface="Tahoma" pitchFamily="34" charset="0"/>
                <a:ea typeface="Tahoma" pitchFamily="34" charset="0"/>
                <a:cs typeface="Tahoma" pitchFamily="34" charset="0"/>
              </a:rPr>
              <a:t>Reduced </a:t>
            </a:r>
            <a:r>
              <a:rPr lang="en-US" altLang="ko-KR" sz="1600" dirty="0">
                <a:latin typeface="Tahoma" pitchFamily="34" charset="0"/>
                <a:ea typeface="Tahoma" pitchFamily="34" charset="0"/>
                <a:cs typeface="Tahoma" pitchFamily="34" charset="0"/>
              </a:rPr>
              <a:t>o</a:t>
            </a:r>
            <a:r>
              <a:rPr lang="en-US" altLang="ko-KR" sz="1600" dirty="0" smtClean="0">
                <a:latin typeface="Tahoma" pitchFamily="34" charset="0"/>
                <a:ea typeface="Tahoma" pitchFamily="34" charset="0"/>
                <a:cs typeface="Tahoma" pitchFamily="34" charset="0"/>
              </a:rPr>
              <a:t>perational </a:t>
            </a:r>
            <a:r>
              <a:rPr lang="en-US" altLang="ko-KR" sz="1600" dirty="0">
                <a:latin typeface="Tahoma" pitchFamily="34" charset="0"/>
                <a:ea typeface="Tahoma" pitchFamily="34" charset="0"/>
                <a:cs typeface="Tahoma" pitchFamily="34" charset="0"/>
              </a:rPr>
              <a:t>r</a:t>
            </a:r>
            <a:r>
              <a:rPr lang="en-US" altLang="ko-KR" sz="1600" dirty="0" smtClean="0">
                <a:latin typeface="Tahoma" pitchFamily="34" charset="0"/>
                <a:ea typeface="Tahoma" pitchFamily="34" charset="0"/>
                <a:cs typeface="Tahoma" pitchFamily="34" charset="0"/>
              </a:rPr>
              <a:t>isk</a:t>
            </a:r>
            <a:endParaRPr lang="en-US" altLang="ko-KR" sz="1600" dirty="0" smtClean="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2455479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직선 화살표 연결선 66583"/>
          <p:cNvCxnSpPr>
            <a:cxnSpLocks noChangeShapeType="1"/>
          </p:cNvCxnSpPr>
          <p:nvPr/>
        </p:nvCxnSpPr>
        <p:spPr bwMode="auto">
          <a:xfrm flipV="1">
            <a:off x="3998804" y="3162084"/>
            <a:ext cx="737572" cy="9049"/>
          </a:xfrm>
          <a:prstGeom prst="straightConnector1">
            <a:avLst/>
          </a:prstGeom>
          <a:noFill/>
          <a:ln w="9525" cap="rnd" algn="ctr">
            <a:solidFill>
              <a:schemeClr val="tx1">
                <a:lumMod val="50000"/>
                <a:lumOff val="50000"/>
              </a:schemeClr>
            </a:solidFill>
            <a:round/>
            <a:headEnd/>
            <a:tailEnd type="arrow" w="med" len="med"/>
          </a:ln>
        </p:spPr>
      </p:cxnSp>
      <p:sp>
        <p:nvSpPr>
          <p:cNvPr id="3" name="AutoShape 6"/>
          <p:cNvSpPr>
            <a:spLocks noChangeArrowheads="1"/>
          </p:cNvSpPr>
          <p:nvPr/>
        </p:nvSpPr>
        <p:spPr bwMode="auto">
          <a:xfrm>
            <a:off x="244953" y="1108264"/>
            <a:ext cx="8647527" cy="5276928"/>
          </a:xfrm>
          <a:prstGeom prst="roundRect">
            <a:avLst>
              <a:gd name="adj" fmla="val 4116"/>
            </a:avLst>
          </a:prstGeom>
          <a:solidFill>
            <a:srgbClr val="F1F6FD"/>
          </a:solidFill>
          <a:ln w="25400" algn="ctr">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pic>
        <p:nvPicPr>
          <p:cNvPr id="4" name="Picture 35" descr="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729" y="748119"/>
            <a:ext cx="2845750" cy="736665"/>
          </a:xfrm>
          <a:prstGeom prst="rect">
            <a:avLst/>
          </a:prstGeom>
          <a:noFill/>
          <a:extLst>
            <a:ext uri="{909E8E84-426E-40DD-AFC4-6F175D3DCCD1}">
              <a14:hiddenFill xmlns:a14="http://schemas.microsoft.com/office/drawing/2010/main">
                <a:solidFill>
                  <a:srgbClr val="FFFFFF"/>
                </a:solidFill>
              </a14:hiddenFill>
            </a:ext>
          </a:extLst>
        </p:spPr>
      </p:pic>
      <p:sp>
        <p:nvSpPr>
          <p:cNvPr id="9" name="슬라이드 번호 개체 틀 5"/>
          <p:cNvSpPr txBox="1">
            <a:spLocks/>
          </p:cNvSpPr>
          <p:nvPr/>
        </p:nvSpPr>
        <p:spPr>
          <a:xfrm>
            <a:off x="8688584" y="6473587"/>
            <a:ext cx="405474" cy="357166"/>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mn-ea"/>
                <a:cs typeface="Arial"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4766CC4E-4C25-422C-B97C-0188660AF335}" type="slidenum">
              <a:rPr kumimoji="0" lang="en-US" altLang="ko-KR" sz="1200" b="0" i="0" u="none" strike="noStrike" kern="1200" cap="none" spc="0" normalizeH="0" baseline="0" noProof="0" smtClean="0">
                <a:ln>
                  <a:noFill/>
                </a:ln>
                <a:solidFill>
                  <a:schemeClr val="tx1"/>
                </a:solidFill>
                <a:effectLst/>
                <a:uLnTx/>
                <a:uFillTx/>
                <a:latin typeface="Arial Black" pitchFamily="34" charset="0"/>
                <a:ea typeface="산돌고딕B" pitchFamily="50" charset="-127"/>
              </a:rPr>
              <a:pPr marL="0" marR="0" lvl="0" indent="0" algn="ctr" defTabSz="914400" rtl="0" eaLnBrk="1" fontAlgn="auto" latinLnBrk="1" hangingPunct="1">
                <a:lnSpc>
                  <a:spcPct val="100000"/>
                </a:lnSpc>
                <a:spcBef>
                  <a:spcPts val="0"/>
                </a:spcBef>
                <a:spcAft>
                  <a:spcPts val="0"/>
                </a:spcAft>
                <a:buClrTx/>
                <a:buSzTx/>
                <a:buFontTx/>
                <a:buNone/>
                <a:tabLst/>
                <a:defRPr/>
              </a:pPr>
              <a:t>14</a:t>
            </a:fld>
            <a:endParaRPr kumimoji="0" lang="ko-KR" altLang="en-US" sz="1200" b="0" i="0" u="none" strike="noStrike" kern="1200" cap="none" spc="0" normalizeH="0" baseline="0" noProof="0" dirty="0">
              <a:ln>
                <a:noFill/>
              </a:ln>
              <a:solidFill>
                <a:schemeClr val="tx1"/>
              </a:solidFill>
              <a:effectLst/>
              <a:uLnTx/>
              <a:uFillTx/>
              <a:latin typeface="Arial Black" pitchFamily="34" charset="0"/>
              <a:ea typeface="산돌고딕B" pitchFamily="50" charset="-127"/>
            </a:endParaRPr>
          </a:p>
        </p:txBody>
      </p:sp>
      <p:sp>
        <p:nvSpPr>
          <p:cNvPr id="11" name="제목 1"/>
          <p:cNvSpPr txBox="1">
            <a:spLocks/>
          </p:cNvSpPr>
          <p:nvPr/>
        </p:nvSpPr>
        <p:spPr>
          <a:xfrm>
            <a:off x="361336" y="219828"/>
            <a:ext cx="8496944" cy="490066"/>
          </a:xfrm>
          <a:prstGeom prst="rect">
            <a:avLst/>
          </a:prstGeom>
          <a:effectLst>
            <a:outerShdw blurRad="25400" dist="12700" dir="2880000" algn="tl" rotWithShape="0">
              <a:prstClr val="black">
                <a:alpha val="30000"/>
              </a:prstClr>
            </a:outerShdw>
          </a:effectLst>
        </p:spPr>
        <p:txBody>
          <a:bodyPr vert="horz" lIns="0" tIns="0" rIns="0" bIns="0" rtlCol="0" anchor="ctr" anchorCtr="0">
            <a:normAutofit/>
          </a:bodyPr>
          <a:lstStyle/>
          <a:p>
            <a:pPr lvl="0">
              <a:spcBef>
                <a:spcPct val="0"/>
              </a:spcBef>
            </a:pPr>
            <a:r>
              <a:rPr lang="en-US" altLang="ko-KR"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Cross-border </a:t>
            </a:r>
            <a:r>
              <a:rPr lang="en-US" altLang="ko-KR" sz="2800" b="1" dirty="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S</a:t>
            </a:r>
            <a:r>
              <a:rPr lang="en-US" altLang="ko-KR"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ervice</a:t>
            </a:r>
            <a:r>
              <a:rPr lang="en-US" altLang="ko-KR" sz="2400" b="1" dirty="0" smtClean="0">
                <a:solidFill>
                  <a:schemeClr val="accent1">
                    <a:lumMod val="50000"/>
                  </a:schemeClr>
                </a:solidFill>
                <a:latin typeface="Tahoma" pitchFamily="34" charset="0"/>
                <a:ea typeface="Tahoma" pitchFamily="34" charset="0"/>
                <a:cs typeface="Tahoma" pitchFamily="34" charset="0"/>
              </a:rPr>
              <a:t>(1)</a:t>
            </a:r>
            <a:endParaRPr lang="ko-KR" altLang="en-US" sz="2800" b="1" dirty="0" smtClean="0">
              <a:solidFill>
                <a:schemeClr val="accent1">
                  <a:lumMod val="50000"/>
                </a:schemeClr>
              </a:solidFill>
              <a:latin typeface="Tahoma" pitchFamily="34" charset="0"/>
              <a:ea typeface="HY헤드라인M" pitchFamily="18" charset="-127"/>
              <a:cs typeface="Tahoma" pitchFamily="34" charset="0"/>
            </a:endParaRPr>
          </a:p>
        </p:txBody>
      </p:sp>
      <p:sp>
        <p:nvSpPr>
          <p:cNvPr id="2" name="직사각형 1"/>
          <p:cNvSpPr/>
          <p:nvPr/>
        </p:nvSpPr>
        <p:spPr>
          <a:xfrm>
            <a:off x="611191" y="908720"/>
            <a:ext cx="2592288" cy="369332"/>
          </a:xfrm>
          <a:prstGeom prst="rect">
            <a:avLst/>
          </a:prstGeom>
        </p:spPr>
        <p:txBody>
          <a:bodyPr wrap="square">
            <a:spAutoFit/>
          </a:bodyPr>
          <a:lstStyle/>
          <a:p>
            <a:r>
              <a:rPr lang="en-US" altLang="ko-KR" b="1" dirty="0" smtClean="0">
                <a:solidFill>
                  <a:schemeClr val="accent1">
                    <a:lumMod val="50000"/>
                  </a:schemeClr>
                </a:solidFill>
                <a:latin typeface="Tahoma" pitchFamily="34" charset="0"/>
                <a:ea typeface="Tahoma" pitchFamily="34" charset="0"/>
                <a:cs typeface="Tahoma" pitchFamily="34" charset="0"/>
              </a:rPr>
              <a:t>Linkage to </a:t>
            </a:r>
            <a:r>
              <a:rPr lang="en-US" altLang="ko-KR" b="1" dirty="0" err="1" smtClean="0">
                <a:solidFill>
                  <a:srgbClr val="C00000"/>
                </a:solidFill>
                <a:latin typeface="Tahoma" pitchFamily="34" charset="0"/>
                <a:ea typeface="Tahoma" pitchFamily="34" charset="0"/>
                <a:cs typeface="Tahoma" pitchFamily="34" charset="0"/>
              </a:rPr>
              <a:t>Omgeo</a:t>
            </a:r>
            <a:endParaRPr lang="ko-KR" altLang="en-US" dirty="0">
              <a:solidFill>
                <a:srgbClr val="C00000"/>
              </a:solidFill>
            </a:endParaRPr>
          </a:p>
        </p:txBody>
      </p:sp>
      <p:sp>
        <p:nvSpPr>
          <p:cNvPr id="7" name="Text Box 71"/>
          <p:cNvSpPr txBox="1">
            <a:spLocks noChangeArrowheads="1"/>
          </p:cNvSpPr>
          <p:nvPr/>
        </p:nvSpPr>
        <p:spPr bwMode="auto">
          <a:xfrm>
            <a:off x="537108" y="1484784"/>
            <a:ext cx="8355372" cy="766877"/>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nSpc>
                <a:spcPts val="2200"/>
              </a:lnSpc>
              <a:buClr>
                <a:srgbClr val="000099"/>
              </a:buClr>
              <a:buFont typeface="Wingdings" pitchFamily="2" charset="2"/>
              <a:buChar char="ü"/>
            </a:pPr>
            <a:r>
              <a:rPr lang="en-US" altLang="ko-KR" sz="1700" dirty="0" smtClean="0">
                <a:latin typeface="Tahoma" pitchFamily="34" charset="0"/>
                <a:ea typeface="Tahoma" pitchFamily="34" charset="0"/>
                <a:cs typeface="Tahoma" pitchFamily="34" charset="0"/>
              </a:rPr>
              <a:t>Integrated trade </a:t>
            </a:r>
            <a:r>
              <a:rPr lang="en-US" altLang="ko-KR" sz="1700" dirty="0" smtClean="0">
                <a:latin typeface="Tahoma" pitchFamily="34" charset="0"/>
                <a:ea typeface="Tahoma" pitchFamily="34" charset="0"/>
                <a:cs typeface="Tahoma" pitchFamily="34" charset="0"/>
              </a:rPr>
              <a:t>matching </a:t>
            </a:r>
            <a:r>
              <a:rPr lang="en-US" altLang="ko-KR" sz="1700" dirty="0" smtClean="0">
                <a:latin typeface="Tahoma" pitchFamily="34" charset="0"/>
                <a:ea typeface="Tahoma" pitchFamily="34" charset="0"/>
                <a:cs typeface="Tahoma" pitchFamily="34" charset="0"/>
              </a:rPr>
              <a:t>&amp; </a:t>
            </a:r>
            <a:r>
              <a:rPr lang="en-US" altLang="ko-KR" sz="1700" dirty="0" smtClean="0">
                <a:latin typeface="Tahoma" pitchFamily="34" charset="0"/>
                <a:ea typeface="Tahoma" pitchFamily="34" charset="0"/>
                <a:cs typeface="Tahoma" pitchFamily="34" charset="0"/>
              </a:rPr>
              <a:t>management </a:t>
            </a:r>
            <a:r>
              <a:rPr lang="en-US" altLang="ko-KR" sz="1700" dirty="0" smtClean="0">
                <a:latin typeface="Tahoma" pitchFamily="34" charset="0"/>
                <a:ea typeface="Tahoma" pitchFamily="34" charset="0"/>
                <a:cs typeface="Tahoma" pitchFamily="34" charset="0"/>
              </a:rPr>
              <a:t>instruction delivery through </a:t>
            </a:r>
            <a:r>
              <a:rPr lang="en-US" altLang="ko-KR" sz="1700" dirty="0" err="1" smtClean="0">
                <a:latin typeface="Tahoma" pitchFamily="34" charset="0"/>
                <a:ea typeface="Tahoma" pitchFamily="34" charset="0"/>
                <a:cs typeface="Tahoma" pitchFamily="34" charset="0"/>
              </a:rPr>
              <a:t>FundNet</a:t>
            </a:r>
            <a:endParaRPr lang="en-US" altLang="ko-KR" sz="1700" dirty="0" smtClean="0">
              <a:latin typeface="Tahoma" pitchFamily="34" charset="0"/>
              <a:ea typeface="Tahoma" pitchFamily="34" charset="0"/>
              <a:cs typeface="Tahoma" pitchFamily="34" charset="0"/>
            </a:endParaRPr>
          </a:p>
          <a:p>
            <a:pPr marL="285750" indent="-285750">
              <a:lnSpc>
                <a:spcPct val="150000"/>
              </a:lnSpc>
              <a:buClr>
                <a:srgbClr val="000099"/>
              </a:buClr>
              <a:buFont typeface="Wingdings" pitchFamily="2" charset="2"/>
              <a:buChar char="ü"/>
            </a:pPr>
            <a:r>
              <a:rPr lang="en-US" altLang="ko-KR" sz="1700" dirty="0" err="1" smtClean="0">
                <a:latin typeface="Tahoma" pitchFamily="34" charset="0"/>
                <a:ea typeface="Tahoma" pitchFamily="34" charset="0"/>
                <a:cs typeface="Tahoma" pitchFamily="34" charset="0"/>
              </a:rPr>
              <a:t>Omgeo</a:t>
            </a:r>
            <a:r>
              <a:rPr lang="en-US" altLang="ko-KR" sz="1700" dirty="0" smtClean="0">
                <a:latin typeface="Tahoma" pitchFamily="34" charset="0"/>
                <a:ea typeface="Tahoma" pitchFamily="34" charset="0"/>
                <a:cs typeface="Tahoma" pitchFamily="34" charset="0"/>
              </a:rPr>
              <a:t> plays a role as a </a:t>
            </a:r>
            <a:r>
              <a:rPr lang="en-US" altLang="ko-KR" sz="1700" dirty="0" smtClean="0">
                <a:latin typeface="Tahoma" pitchFamily="34" charset="0"/>
                <a:ea typeface="Tahoma" pitchFamily="34" charset="0"/>
                <a:cs typeface="Tahoma" pitchFamily="34" charset="0"/>
              </a:rPr>
              <a:t>intermediary</a:t>
            </a:r>
            <a:endParaRPr lang="en-US" altLang="ko-KR" sz="1700" dirty="0" smtClean="0">
              <a:latin typeface="Tahoma" pitchFamily="34" charset="0"/>
              <a:ea typeface="Tahoma" pitchFamily="34" charset="0"/>
              <a:cs typeface="Tahoma" pitchFamily="34" charset="0"/>
            </a:endParaRPr>
          </a:p>
        </p:txBody>
      </p:sp>
      <p:sp>
        <p:nvSpPr>
          <p:cNvPr id="49" name="직사각형 104"/>
          <p:cNvSpPr>
            <a:spLocks noChangeArrowheads="1"/>
          </p:cNvSpPr>
          <p:nvPr/>
        </p:nvSpPr>
        <p:spPr bwMode="auto">
          <a:xfrm>
            <a:off x="569189" y="3171134"/>
            <a:ext cx="871666" cy="2069687"/>
          </a:xfrm>
          <a:prstGeom prst="rect">
            <a:avLst/>
          </a:prstGeom>
          <a:noFill/>
          <a:ln w="15875" cap="rnd" algn="ctr">
            <a:solidFill>
              <a:schemeClr val="tx1">
                <a:lumMod val="50000"/>
                <a:lumOff val="50000"/>
              </a:schemeClr>
            </a:solidFill>
            <a:round/>
            <a:headEnd/>
            <a:tailEnd/>
          </a:ln>
        </p:spPr>
        <p:txBody>
          <a:bodyPr/>
          <a:lstStyle/>
          <a:p>
            <a:pPr algn="ctr"/>
            <a:endParaRPr lang="ko-KR" altLang="en-US">
              <a:ea typeface="HY헤드라인M" pitchFamily="18" charset="-127"/>
            </a:endParaRPr>
          </a:p>
        </p:txBody>
      </p:sp>
      <p:sp>
        <p:nvSpPr>
          <p:cNvPr id="52" name="TextBox 51"/>
          <p:cNvSpPr txBox="1"/>
          <p:nvPr/>
        </p:nvSpPr>
        <p:spPr>
          <a:xfrm>
            <a:off x="285721" y="3245334"/>
            <a:ext cx="1454150" cy="292388"/>
          </a:xfrm>
          <a:prstGeom prst="rect">
            <a:avLst/>
          </a:prstGeom>
          <a:noFill/>
          <a:ln>
            <a:noFill/>
          </a:ln>
        </p:spPr>
        <p:txBody>
          <a:bodyPr>
            <a:spAutoFit/>
          </a:bodyPr>
          <a:lstStyle/>
          <a:p>
            <a:pPr algn="ctr" fontAlgn="auto" latinLnBrk="0">
              <a:spcBef>
                <a:spcPts val="0"/>
              </a:spcBef>
              <a:spcAft>
                <a:spcPts val="0"/>
              </a:spcAft>
              <a:defRPr/>
            </a:pPr>
            <a:r>
              <a:rPr lang="en-US" altLang="ko-KR" sz="1300" b="1" kern="0" dirty="0" smtClean="0">
                <a:latin typeface="Tahoma" pitchFamily="34" charset="0"/>
                <a:ea typeface="Tahoma" pitchFamily="34" charset="0"/>
                <a:cs typeface="Tahoma" pitchFamily="34" charset="0"/>
              </a:rPr>
              <a:t>AMCs</a:t>
            </a:r>
            <a:endParaRPr kumimoji="0" lang="ko-KR" altLang="en-US" sz="1300" b="1" kern="0" dirty="0">
              <a:solidFill>
                <a:schemeClr val="tx1"/>
              </a:solidFill>
              <a:latin typeface="Tahoma" pitchFamily="34" charset="0"/>
              <a:ea typeface="HY헤드라인M" pitchFamily="18" charset="-127"/>
              <a:cs typeface="Tahoma" pitchFamily="34" charset="0"/>
            </a:endParaRPr>
          </a:p>
        </p:txBody>
      </p:sp>
      <p:sp>
        <p:nvSpPr>
          <p:cNvPr id="53" name="TextBox 52"/>
          <p:cNvSpPr txBox="1"/>
          <p:nvPr/>
        </p:nvSpPr>
        <p:spPr>
          <a:xfrm>
            <a:off x="512073" y="2544961"/>
            <a:ext cx="3734087" cy="307975"/>
          </a:xfrm>
          <a:prstGeom prst="rect">
            <a:avLst/>
          </a:prstGeom>
          <a:solidFill>
            <a:schemeClr val="accent3">
              <a:lumMod val="20000"/>
              <a:lumOff val="80000"/>
            </a:schemeClr>
          </a:solidFill>
          <a:ln>
            <a:noFill/>
          </a:ln>
        </p:spPr>
        <p:txBody>
          <a:bodyPr wrap="square">
            <a:spAutoFit/>
          </a:bodyPr>
          <a:lstStyle/>
          <a:p>
            <a:pPr algn="ctr" fontAlgn="auto" latinLnBrk="0">
              <a:spcBef>
                <a:spcPts val="0"/>
              </a:spcBef>
              <a:spcAft>
                <a:spcPts val="0"/>
              </a:spcAft>
              <a:defRPr/>
            </a:pPr>
            <a:r>
              <a:rPr kumimoji="0" lang="en-US" altLang="ko-KR" sz="1400" b="1" kern="0" dirty="0">
                <a:solidFill>
                  <a:schemeClr val="tx1"/>
                </a:solidFill>
                <a:effectLst>
                  <a:outerShdw blurRad="38100" dist="38100" dir="2700000" algn="tl">
                    <a:srgbClr val="000000">
                      <a:alpha val="43137"/>
                    </a:srgbClr>
                  </a:outerShdw>
                </a:effectLst>
                <a:latin typeface="Tahoma" pitchFamily="34" charset="0"/>
                <a:ea typeface="Tahoma" pitchFamily="34" charset="0"/>
                <a:cs typeface="Tahoma" pitchFamily="34" charset="0"/>
              </a:rPr>
              <a:t>Korea</a:t>
            </a:r>
            <a:endParaRPr kumimoji="0" lang="ko-KR" altLang="en-US" sz="1400" b="1" kern="0" dirty="0">
              <a:solidFill>
                <a:schemeClr val="tx1"/>
              </a:solidFill>
              <a:effectLst>
                <a:outerShdw blurRad="38100" dist="38100" dir="2700000" algn="tl">
                  <a:srgbClr val="000000">
                    <a:alpha val="43137"/>
                  </a:srgbClr>
                </a:outerShdw>
              </a:effectLst>
              <a:latin typeface="Tahoma" pitchFamily="34" charset="0"/>
              <a:ea typeface="HY헤드라인M" pitchFamily="18" charset="-127"/>
              <a:cs typeface="Tahoma" pitchFamily="34" charset="0"/>
            </a:endParaRPr>
          </a:p>
        </p:txBody>
      </p:sp>
      <p:sp>
        <p:nvSpPr>
          <p:cNvPr id="54" name="Text Box 58"/>
          <p:cNvSpPr txBox="1">
            <a:spLocks noChangeArrowheads="1"/>
          </p:cNvSpPr>
          <p:nvPr/>
        </p:nvSpPr>
        <p:spPr bwMode="auto">
          <a:xfrm>
            <a:off x="3018210" y="3746728"/>
            <a:ext cx="1152471" cy="353943"/>
          </a:xfrm>
          <a:prstGeom prst="rect">
            <a:avLst/>
          </a:prstGeom>
          <a:noFill/>
          <a:ln>
            <a:noFill/>
          </a:ln>
          <a:effectLst/>
          <a:extLst/>
        </p:spPr>
        <p:txBody>
          <a:bodyPr wrap="square">
            <a:spAutoFit/>
          </a:bodyPr>
          <a:lstStyle>
            <a:lvl1pPr eaLnBrk="0" hangingPunct="0">
              <a:defRPr kumimoji="1" sz="2000">
                <a:solidFill>
                  <a:srgbClr val="CC0099"/>
                </a:solidFill>
                <a:latin typeface="HY헤드라인M" pitchFamily="18" charset="-127"/>
                <a:ea typeface="HY헤드라인M" pitchFamily="18" charset="-127"/>
              </a:defRPr>
            </a:lvl1pPr>
            <a:lvl2pPr marL="742950" indent="-285750" eaLnBrk="0" hangingPunct="0">
              <a:defRPr kumimoji="1" sz="2000">
                <a:solidFill>
                  <a:srgbClr val="CC0099"/>
                </a:solidFill>
                <a:latin typeface="HY헤드라인M" pitchFamily="18" charset="-127"/>
                <a:ea typeface="HY헤드라인M" pitchFamily="18" charset="-127"/>
              </a:defRPr>
            </a:lvl2pPr>
            <a:lvl3pPr marL="1143000" indent="-228600" eaLnBrk="0" hangingPunct="0">
              <a:defRPr kumimoji="1" sz="2000">
                <a:solidFill>
                  <a:srgbClr val="CC0099"/>
                </a:solidFill>
                <a:latin typeface="HY헤드라인M" pitchFamily="18" charset="-127"/>
                <a:ea typeface="HY헤드라인M" pitchFamily="18" charset="-127"/>
              </a:defRPr>
            </a:lvl3pPr>
            <a:lvl4pPr marL="1600200" indent="-228600" eaLnBrk="0" hangingPunct="0">
              <a:defRPr kumimoji="1" sz="2000">
                <a:solidFill>
                  <a:srgbClr val="CC0099"/>
                </a:solidFill>
                <a:latin typeface="HY헤드라인M" pitchFamily="18" charset="-127"/>
                <a:ea typeface="HY헤드라인M" pitchFamily="18" charset="-127"/>
              </a:defRPr>
            </a:lvl4pPr>
            <a:lvl5pPr marL="2057400" indent="-228600" eaLnBrk="0" hangingPunct="0">
              <a:defRPr kumimoji="1" sz="2000">
                <a:solidFill>
                  <a:srgbClr val="CC0099"/>
                </a:solidFill>
                <a:latin typeface="HY헤드라인M" pitchFamily="18" charset="-127"/>
                <a:ea typeface="HY헤드라인M" pitchFamily="18" charset="-127"/>
              </a:defRPr>
            </a:lvl5pPr>
            <a:lvl6pPr marL="25146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6pPr>
            <a:lvl7pPr marL="29718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7pPr>
            <a:lvl8pPr marL="34290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8pPr>
            <a:lvl9pPr marL="38862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9pPr>
          </a:lstStyle>
          <a:p>
            <a:pPr eaLnBrk="1" hangingPunct="1">
              <a:spcBef>
                <a:spcPct val="50000"/>
              </a:spcBef>
              <a:defRPr/>
            </a:pPr>
            <a:r>
              <a:rPr lang="en-US" altLang="ko-KR" sz="1700" dirty="0" smtClean="0">
                <a:solidFill>
                  <a:schemeClr val="tx1"/>
                </a:solidFill>
                <a:latin typeface="Tahoma" pitchFamily="34" charset="0"/>
                <a:ea typeface="Tahoma" pitchFamily="34" charset="0"/>
                <a:cs typeface="Tahoma" pitchFamily="34" charset="0"/>
              </a:rPr>
              <a:t>FundNet</a:t>
            </a:r>
          </a:p>
        </p:txBody>
      </p:sp>
      <p:sp>
        <p:nvSpPr>
          <p:cNvPr id="55" name="직사각형 115"/>
          <p:cNvSpPr>
            <a:spLocks noChangeArrowheads="1"/>
          </p:cNvSpPr>
          <p:nvPr/>
        </p:nvSpPr>
        <p:spPr bwMode="auto">
          <a:xfrm>
            <a:off x="2809473" y="3171134"/>
            <a:ext cx="1436688" cy="2378456"/>
          </a:xfrm>
          <a:prstGeom prst="rect">
            <a:avLst/>
          </a:prstGeom>
          <a:noFill/>
          <a:ln w="15875" cap="rnd" algn="ctr">
            <a:solidFill>
              <a:schemeClr val="tx1">
                <a:lumMod val="50000"/>
                <a:lumOff val="50000"/>
              </a:schemeClr>
            </a:solidFill>
            <a:round/>
            <a:headEnd/>
            <a:tailEnd/>
          </a:ln>
        </p:spPr>
        <p:txBody>
          <a:bodyPr/>
          <a:lstStyle/>
          <a:p>
            <a:pPr algn="ctr"/>
            <a:endParaRPr lang="ko-KR" altLang="en-US">
              <a:ea typeface="HY헤드라인M" pitchFamily="18" charset="-127"/>
            </a:endParaRPr>
          </a:p>
        </p:txBody>
      </p:sp>
      <p:sp>
        <p:nvSpPr>
          <p:cNvPr id="57" name="직사각형 56"/>
          <p:cNvSpPr/>
          <p:nvPr/>
        </p:nvSpPr>
        <p:spPr bwMode="auto">
          <a:xfrm>
            <a:off x="2911793" y="4841342"/>
            <a:ext cx="1258888" cy="643160"/>
          </a:xfrm>
          <a:prstGeom prst="rect">
            <a:avLst/>
          </a:prstGeom>
          <a:solidFill>
            <a:srgbClr val="333399">
              <a:alpha val="10001"/>
            </a:srgbClr>
          </a:solidFill>
          <a:ln w="15875" cap="rnd" cmpd="sng" algn="ctr">
            <a:solidFill>
              <a:schemeClr val="tx1">
                <a:lumMod val="50000"/>
                <a:lumOff val="50000"/>
              </a:schemeClr>
            </a:solidFill>
            <a:prstDash val="solid"/>
            <a:round/>
            <a:headEnd type="none" w="med" len="med"/>
            <a:tailEnd type="none" w="med" len="med"/>
          </a:ln>
          <a:effectLst/>
          <a:extLst/>
        </p:spPr>
        <p:txBody>
          <a:bodyPr/>
          <a:lstStyle/>
          <a:p>
            <a:pPr algn="ctr">
              <a:defRPr/>
            </a:pPr>
            <a:r>
              <a:rPr lang="en-US" altLang="ko-KR" sz="1300" dirty="0" smtClean="0">
                <a:latin typeface="Tahoma" pitchFamily="34" charset="0"/>
                <a:ea typeface="Tahoma" pitchFamily="34" charset="0"/>
                <a:cs typeface="Tahoma" pitchFamily="34" charset="0"/>
              </a:rPr>
              <a:t>Order</a:t>
            </a:r>
            <a:r>
              <a:rPr lang="en-US" altLang="ko-KR" sz="1300" dirty="0" smtClean="0">
                <a:solidFill>
                  <a:schemeClr val="tx1"/>
                </a:solidFill>
                <a:latin typeface="Tahoma" pitchFamily="34" charset="0"/>
                <a:ea typeface="Tahoma" pitchFamily="34" charset="0"/>
                <a:cs typeface="Tahoma" pitchFamily="34" charset="0"/>
              </a:rPr>
              <a:t> Instruction</a:t>
            </a:r>
            <a:endParaRPr lang="en-US" altLang="ko-KR" sz="1300" dirty="0">
              <a:solidFill>
                <a:schemeClr val="tx1"/>
              </a:solidFill>
              <a:latin typeface="Tahoma" pitchFamily="34" charset="0"/>
              <a:ea typeface="Tahoma" pitchFamily="34" charset="0"/>
              <a:cs typeface="Tahoma" pitchFamily="34" charset="0"/>
            </a:endParaRPr>
          </a:p>
          <a:p>
            <a:pPr algn="ctr">
              <a:defRPr/>
            </a:pPr>
            <a:r>
              <a:rPr lang="en-US" altLang="ko-KR" sz="1300" dirty="0">
                <a:solidFill>
                  <a:schemeClr val="tx1"/>
                </a:solidFill>
                <a:latin typeface="Tahoma" pitchFamily="34" charset="0"/>
                <a:ea typeface="Tahoma" pitchFamily="34" charset="0"/>
                <a:cs typeface="Tahoma" pitchFamily="34" charset="0"/>
              </a:rPr>
              <a:t>Delivery</a:t>
            </a:r>
            <a:endParaRPr lang="ko-KR" altLang="en-US" sz="1300" dirty="0">
              <a:solidFill>
                <a:schemeClr val="tx1"/>
              </a:solidFill>
              <a:latin typeface="Tahoma" pitchFamily="34" charset="0"/>
              <a:ea typeface="HY헤드라인M" pitchFamily="18" charset="-127"/>
              <a:cs typeface="Tahoma" pitchFamily="34" charset="0"/>
            </a:endParaRPr>
          </a:p>
        </p:txBody>
      </p:sp>
      <p:sp>
        <p:nvSpPr>
          <p:cNvPr id="58" name="Text Box 58"/>
          <p:cNvSpPr txBox="1">
            <a:spLocks noChangeArrowheads="1"/>
          </p:cNvSpPr>
          <p:nvPr/>
        </p:nvSpPr>
        <p:spPr bwMode="auto">
          <a:xfrm>
            <a:off x="5184931" y="2852936"/>
            <a:ext cx="1054100" cy="350838"/>
          </a:xfrm>
          <a:prstGeom prst="rect">
            <a:avLst/>
          </a:prstGeom>
          <a:noFill/>
          <a:ln>
            <a:noFill/>
          </a:ln>
          <a:effectLst/>
          <a:extLst/>
        </p:spPr>
        <p:txBody>
          <a:bodyPr>
            <a:spAutoFit/>
          </a:bodyPr>
          <a:lstStyle>
            <a:lvl1pPr eaLnBrk="0" hangingPunct="0">
              <a:defRPr kumimoji="1" sz="2000">
                <a:solidFill>
                  <a:srgbClr val="CC0099"/>
                </a:solidFill>
                <a:latin typeface="HY헤드라인M" pitchFamily="18" charset="-127"/>
                <a:ea typeface="HY헤드라인M" pitchFamily="18" charset="-127"/>
              </a:defRPr>
            </a:lvl1pPr>
            <a:lvl2pPr marL="742950" indent="-285750" eaLnBrk="0" hangingPunct="0">
              <a:defRPr kumimoji="1" sz="2000">
                <a:solidFill>
                  <a:srgbClr val="CC0099"/>
                </a:solidFill>
                <a:latin typeface="HY헤드라인M" pitchFamily="18" charset="-127"/>
                <a:ea typeface="HY헤드라인M" pitchFamily="18" charset="-127"/>
              </a:defRPr>
            </a:lvl2pPr>
            <a:lvl3pPr marL="1143000" indent="-228600" eaLnBrk="0" hangingPunct="0">
              <a:defRPr kumimoji="1" sz="2000">
                <a:solidFill>
                  <a:srgbClr val="CC0099"/>
                </a:solidFill>
                <a:latin typeface="HY헤드라인M" pitchFamily="18" charset="-127"/>
                <a:ea typeface="HY헤드라인M" pitchFamily="18" charset="-127"/>
              </a:defRPr>
            </a:lvl3pPr>
            <a:lvl4pPr marL="1600200" indent="-228600" eaLnBrk="0" hangingPunct="0">
              <a:defRPr kumimoji="1" sz="2000">
                <a:solidFill>
                  <a:srgbClr val="CC0099"/>
                </a:solidFill>
                <a:latin typeface="HY헤드라인M" pitchFamily="18" charset="-127"/>
                <a:ea typeface="HY헤드라인M" pitchFamily="18" charset="-127"/>
              </a:defRPr>
            </a:lvl4pPr>
            <a:lvl5pPr marL="2057400" indent="-228600" eaLnBrk="0" hangingPunct="0">
              <a:defRPr kumimoji="1" sz="2000">
                <a:solidFill>
                  <a:srgbClr val="CC0099"/>
                </a:solidFill>
                <a:latin typeface="HY헤드라인M" pitchFamily="18" charset="-127"/>
                <a:ea typeface="HY헤드라인M" pitchFamily="18" charset="-127"/>
              </a:defRPr>
            </a:lvl5pPr>
            <a:lvl6pPr marL="25146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6pPr>
            <a:lvl7pPr marL="29718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7pPr>
            <a:lvl8pPr marL="34290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8pPr>
            <a:lvl9pPr marL="38862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9pPr>
          </a:lstStyle>
          <a:p>
            <a:pPr eaLnBrk="1" hangingPunct="1">
              <a:spcBef>
                <a:spcPct val="50000"/>
              </a:spcBef>
              <a:defRPr/>
            </a:pPr>
            <a:r>
              <a:rPr lang="en-US" altLang="ko-KR" sz="1700" b="1" dirty="0" smtClean="0">
                <a:solidFill>
                  <a:schemeClr val="tx1"/>
                </a:solidFill>
                <a:effectLst>
                  <a:outerShdw blurRad="38100" dist="38100" dir="2700000" algn="tl">
                    <a:srgbClr val="000000">
                      <a:alpha val="43137"/>
                    </a:srgbClr>
                  </a:outerShdw>
                </a:effectLst>
                <a:latin typeface="+mn-lt"/>
                <a:ea typeface="맑은 고딕" pitchFamily="50" charset="-127"/>
              </a:rPr>
              <a:t>Omgeo</a:t>
            </a:r>
          </a:p>
        </p:txBody>
      </p:sp>
      <p:sp>
        <p:nvSpPr>
          <p:cNvPr id="59" name="직사각형 119"/>
          <p:cNvSpPr>
            <a:spLocks noChangeArrowheads="1"/>
          </p:cNvSpPr>
          <p:nvPr/>
        </p:nvSpPr>
        <p:spPr bwMode="auto">
          <a:xfrm>
            <a:off x="4966241" y="3154622"/>
            <a:ext cx="1436688" cy="2367509"/>
          </a:xfrm>
          <a:prstGeom prst="rect">
            <a:avLst/>
          </a:prstGeom>
          <a:noFill/>
          <a:ln w="15875" cap="rnd" algn="ctr">
            <a:solidFill>
              <a:schemeClr val="tx1">
                <a:lumMod val="50000"/>
                <a:lumOff val="50000"/>
              </a:schemeClr>
            </a:solidFill>
            <a:round/>
            <a:headEnd/>
            <a:tailEnd/>
          </a:ln>
        </p:spPr>
        <p:txBody>
          <a:bodyPr/>
          <a:lstStyle/>
          <a:p>
            <a:pPr algn="ctr"/>
            <a:endParaRPr lang="ko-KR" altLang="en-US">
              <a:ea typeface="HY헤드라인M" pitchFamily="18" charset="-127"/>
            </a:endParaRPr>
          </a:p>
        </p:txBody>
      </p:sp>
      <p:sp>
        <p:nvSpPr>
          <p:cNvPr id="60" name="직사각형 59"/>
          <p:cNvSpPr/>
          <p:nvPr/>
        </p:nvSpPr>
        <p:spPr bwMode="auto">
          <a:xfrm>
            <a:off x="5072034" y="3245334"/>
            <a:ext cx="1258887" cy="558676"/>
          </a:xfrm>
          <a:prstGeom prst="rect">
            <a:avLst/>
          </a:prstGeom>
          <a:solidFill>
            <a:srgbClr val="333399">
              <a:alpha val="10001"/>
            </a:srgbClr>
          </a:solidFill>
          <a:ln w="15875" cap="rnd" cmpd="sng" algn="ctr">
            <a:solidFill>
              <a:schemeClr val="tx1">
                <a:lumMod val="50000"/>
                <a:lumOff val="50000"/>
              </a:schemeClr>
            </a:solidFill>
            <a:prstDash val="solid"/>
            <a:round/>
            <a:headEnd type="none" w="med" len="med"/>
            <a:tailEnd type="none" w="med" len="med"/>
          </a:ln>
          <a:effectLst/>
          <a:extLst/>
        </p:spPr>
        <p:txBody>
          <a:bodyPr/>
          <a:lstStyle/>
          <a:p>
            <a:pPr algn="ctr">
              <a:defRPr/>
            </a:pPr>
            <a:r>
              <a:rPr lang="en-US" altLang="ko-KR" sz="1400" dirty="0">
                <a:solidFill>
                  <a:schemeClr val="tx1"/>
                </a:solidFill>
                <a:latin typeface="Tahoma" pitchFamily="34" charset="0"/>
                <a:ea typeface="Tahoma" pitchFamily="34" charset="0"/>
                <a:cs typeface="Tahoma" pitchFamily="34" charset="0"/>
              </a:rPr>
              <a:t>Matching</a:t>
            </a:r>
          </a:p>
          <a:p>
            <a:pPr algn="ctr">
              <a:defRPr/>
            </a:pPr>
            <a:r>
              <a:rPr lang="en-US" altLang="ko-KR" sz="1400" dirty="0">
                <a:solidFill>
                  <a:schemeClr val="tx1"/>
                </a:solidFill>
                <a:latin typeface="Tahoma" pitchFamily="34" charset="0"/>
                <a:ea typeface="Tahoma" pitchFamily="34" charset="0"/>
                <a:cs typeface="Tahoma" pitchFamily="34" charset="0"/>
              </a:rPr>
              <a:t>(Block)</a:t>
            </a:r>
            <a:endParaRPr lang="ko-KR" altLang="en-US" sz="1400" dirty="0">
              <a:solidFill>
                <a:schemeClr val="tx1"/>
              </a:solidFill>
              <a:latin typeface="Tahoma" pitchFamily="34" charset="0"/>
              <a:ea typeface="HY헤드라인M" pitchFamily="18" charset="-127"/>
              <a:cs typeface="Tahoma" pitchFamily="34" charset="0"/>
            </a:endParaRPr>
          </a:p>
        </p:txBody>
      </p:sp>
      <p:sp>
        <p:nvSpPr>
          <p:cNvPr id="61" name="직사각형 60"/>
          <p:cNvSpPr/>
          <p:nvPr/>
        </p:nvSpPr>
        <p:spPr bwMode="auto">
          <a:xfrm>
            <a:off x="5055141" y="4181438"/>
            <a:ext cx="1258887" cy="539657"/>
          </a:xfrm>
          <a:prstGeom prst="rect">
            <a:avLst/>
          </a:prstGeom>
          <a:solidFill>
            <a:srgbClr val="333399">
              <a:alpha val="10001"/>
            </a:srgbClr>
          </a:solidFill>
          <a:ln w="15875" cap="rnd" cmpd="sng" algn="ctr">
            <a:solidFill>
              <a:schemeClr val="tx1">
                <a:lumMod val="50000"/>
                <a:lumOff val="50000"/>
              </a:schemeClr>
            </a:solidFill>
            <a:prstDash val="solid"/>
            <a:round/>
            <a:headEnd type="none" w="med" len="med"/>
            <a:tailEnd type="none" w="med" len="med"/>
          </a:ln>
          <a:effectLst/>
          <a:extLst/>
        </p:spPr>
        <p:txBody>
          <a:bodyPr/>
          <a:lstStyle/>
          <a:p>
            <a:pPr algn="ctr">
              <a:defRPr/>
            </a:pPr>
            <a:r>
              <a:rPr lang="en-US" altLang="ko-KR" sz="1400" dirty="0">
                <a:solidFill>
                  <a:schemeClr val="tx1"/>
                </a:solidFill>
                <a:latin typeface="Tahoma" pitchFamily="34" charset="0"/>
                <a:ea typeface="Tahoma" pitchFamily="34" charset="0"/>
                <a:cs typeface="Tahoma" pitchFamily="34" charset="0"/>
              </a:rPr>
              <a:t>Matching</a:t>
            </a:r>
          </a:p>
          <a:p>
            <a:pPr algn="ctr">
              <a:defRPr/>
            </a:pPr>
            <a:r>
              <a:rPr lang="en-US" altLang="ko-KR" sz="1400" dirty="0">
                <a:solidFill>
                  <a:schemeClr val="tx1"/>
                </a:solidFill>
                <a:latin typeface="Tahoma" pitchFamily="34" charset="0"/>
                <a:ea typeface="Tahoma" pitchFamily="34" charset="0"/>
                <a:cs typeface="Tahoma" pitchFamily="34" charset="0"/>
              </a:rPr>
              <a:t>(Allocation)</a:t>
            </a:r>
            <a:endParaRPr lang="ko-KR" altLang="en-US" sz="1400" dirty="0">
              <a:solidFill>
                <a:schemeClr val="tx1"/>
              </a:solidFill>
              <a:latin typeface="Tahoma" pitchFamily="34" charset="0"/>
              <a:ea typeface="HY헤드라인M" pitchFamily="18" charset="-127"/>
              <a:cs typeface="Tahoma" pitchFamily="34" charset="0"/>
            </a:endParaRPr>
          </a:p>
        </p:txBody>
      </p:sp>
      <p:sp>
        <p:nvSpPr>
          <p:cNvPr id="62" name="직사각형 122"/>
          <p:cNvSpPr>
            <a:spLocks noChangeArrowheads="1"/>
          </p:cNvSpPr>
          <p:nvPr/>
        </p:nvSpPr>
        <p:spPr bwMode="auto">
          <a:xfrm>
            <a:off x="7406952" y="3126203"/>
            <a:ext cx="915367" cy="2114618"/>
          </a:xfrm>
          <a:prstGeom prst="rect">
            <a:avLst/>
          </a:prstGeom>
          <a:noFill/>
          <a:ln w="15875" cap="rnd" algn="ctr">
            <a:solidFill>
              <a:schemeClr val="tx1">
                <a:lumMod val="50000"/>
                <a:lumOff val="50000"/>
              </a:schemeClr>
            </a:solidFill>
            <a:round/>
            <a:headEnd/>
            <a:tailEnd/>
          </a:ln>
        </p:spPr>
        <p:txBody>
          <a:bodyPr/>
          <a:lstStyle/>
          <a:p>
            <a:pPr algn="ctr"/>
            <a:endParaRPr lang="ko-KR" altLang="en-US">
              <a:ea typeface="HY헤드라인M" pitchFamily="18" charset="-127"/>
            </a:endParaRPr>
          </a:p>
        </p:txBody>
      </p:sp>
      <p:sp>
        <p:nvSpPr>
          <p:cNvPr id="63" name="TextBox 62"/>
          <p:cNvSpPr txBox="1"/>
          <p:nvPr/>
        </p:nvSpPr>
        <p:spPr>
          <a:xfrm>
            <a:off x="7464396" y="3152079"/>
            <a:ext cx="886221" cy="292388"/>
          </a:xfrm>
          <a:prstGeom prst="rect">
            <a:avLst/>
          </a:prstGeom>
          <a:noFill/>
          <a:ln>
            <a:noFill/>
          </a:ln>
        </p:spPr>
        <p:txBody>
          <a:bodyPr wrap="square">
            <a:spAutoFit/>
          </a:bodyPr>
          <a:lstStyle/>
          <a:p>
            <a:pPr algn="ctr" fontAlgn="auto" latinLnBrk="0">
              <a:spcBef>
                <a:spcPts val="0"/>
              </a:spcBef>
              <a:spcAft>
                <a:spcPts val="0"/>
              </a:spcAft>
              <a:defRPr/>
            </a:pPr>
            <a:r>
              <a:rPr kumimoji="0" lang="en-US" altLang="ko-KR" sz="1300" b="1" kern="0" dirty="0" smtClean="0">
                <a:solidFill>
                  <a:schemeClr val="tx1"/>
                </a:solidFill>
                <a:latin typeface="Tahoma" pitchFamily="34" charset="0"/>
                <a:ea typeface="Tahoma" pitchFamily="34" charset="0"/>
                <a:cs typeface="Tahoma" pitchFamily="34" charset="0"/>
              </a:rPr>
              <a:t>Brokers</a:t>
            </a:r>
            <a:endParaRPr kumimoji="0" lang="ko-KR" altLang="en-US" sz="1300" b="1" kern="0" dirty="0">
              <a:solidFill>
                <a:schemeClr val="tx1"/>
              </a:solidFill>
              <a:latin typeface="Tahoma" pitchFamily="34" charset="0"/>
              <a:ea typeface="HY헤드라인M" pitchFamily="18" charset="-127"/>
              <a:cs typeface="Tahoma" pitchFamily="34" charset="0"/>
            </a:endParaRPr>
          </a:p>
        </p:txBody>
      </p:sp>
      <p:sp>
        <p:nvSpPr>
          <p:cNvPr id="66" name="TextBox 65"/>
          <p:cNvSpPr txBox="1"/>
          <p:nvPr/>
        </p:nvSpPr>
        <p:spPr>
          <a:xfrm>
            <a:off x="1508287" y="3029310"/>
            <a:ext cx="1206375" cy="1031051"/>
          </a:xfrm>
          <a:prstGeom prst="rect">
            <a:avLst/>
          </a:prstGeom>
          <a:noFill/>
          <a:ln>
            <a:noFill/>
          </a:ln>
        </p:spPr>
        <p:txBody>
          <a:bodyPr wrap="square">
            <a:spAutoFit/>
          </a:bodyPr>
          <a:lstStyle/>
          <a:p>
            <a:pPr algn="ctr" latinLnBrk="0">
              <a:defRPr/>
            </a:pPr>
            <a:r>
              <a:rPr lang="ko-KR" altLang="en-US" sz="1400" kern="0" dirty="0" smtClean="0">
                <a:latin typeface="Arial Unicode MS" pitchFamily="50" charset="-127"/>
                <a:ea typeface="Arial Unicode MS" pitchFamily="50" charset="-127"/>
                <a:cs typeface="Arial Unicode MS" pitchFamily="50" charset="-127"/>
              </a:rPr>
              <a:t>①</a:t>
            </a:r>
            <a:r>
              <a:rPr lang="en-US" altLang="ko-KR" sz="1400" kern="0" dirty="0" smtClean="0">
                <a:ea typeface="HY헤드라인M" pitchFamily="18" charset="-127"/>
              </a:rPr>
              <a:t>T</a:t>
            </a:r>
            <a:r>
              <a:rPr kumimoji="0" lang="en-US" altLang="ko-KR" sz="1400" kern="0" dirty="0" smtClean="0">
                <a:solidFill>
                  <a:schemeClr val="tx1"/>
                </a:solidFill>
                <a:latin typeface="+mn-lt"/>
                <a:ea typeface="HY헤드라인M" pitchFamily="18" charset="-127"/>
              </a:rPr>
              <a:t>rade </a:t>
            </a:r>
            <a:r>
              <a:rPr lang="en-US" altLang="ko-KR" sz="1400" kern="0" dirty="0" smtClean="0">
                <a:ea typeface="HY헤드라인M" pitchFamily="18" charset="-127"/>
              </a:rPr>
              <a:t>L</a:t>
            </a:r>
            <a:r>
              <a:rPr kumimoji="0" lang="en-US" altLang="ko-KR" sz="1400" kern="0" dirty="0" smtClean="0">
                <a:solidFill>
                  <a:schemeClr val="tx1"/>
                </a:solidFill>
                <a:latin typeface="+mn-lt"/>
                <a:ea typeface="HY헤드라인M" pitchFamily="18" charset="-127"/>
              </a:rPr>
              <a:t>evel(TL)/</a:t>
            </a:r>
          </a:p>
          <a:p>
            <a:pPr algn="ctr" latinLnBrk="0">
              <a:defRPr/>
            </a:pPr>
            <a:endParaRPr kumimoji="0" lang="en-US" altLang="ko-KR" sz="500" kern="0" dirty="0" smtClean="0">
              <a:solidFill>
                <a:schemeClr val="tx1"/>
              </a:solidFill>
              <a:latin typeface="Arial Unicode MS" pitchFamily="50" charset="-127"/>
              <a:ea typeface="Arial Unicode MS" pitchFamily="50" charset="-127"/>
              <a:cs typeface="Arial Unicode MS" pitchFamily="50" charset="-127"/>
            </a:endParaRPr>
          </a:p>
          <a:p>
            <a:pPr algn="ctr" fontAlgn="auto" latinLnBrk="0">
              <a:spcBef>
                <a:spcPts val="0"/>
              </a:spcBef>
              <a:spcAft>
                <a:spcPts val="0"/>
              </a:spcAft>
              <a:defRPr/>
            </a:pPr>
            <a:r>
              <a:rPr lang="en-US" altLang="ko-KR" sz="1400" kern="0" dirty="0" smtClean="0">
                <a:ea typeface="HY헤드라인M" pitchFamily="18" charset="-127"/>
              </a:rPr>
              <a:t>Trade</a:t>
            </a:r>
          </a:p>
          <a:p>
            <a:pPr algn="ctr" fontAlgn="auto" latinLnBrk="0">
              <a:spcBef>
                <a:spcPts val="0"/>
              </a:spcBef>
              <a:spcAft>
                <a:spcPts val="0"/>
              </a:spcAft>
              <a:defRPr/>
            </a:pPr>
            <a:r>
              <a:rPr kumimoji="0" lang="en-US" altLang="ko-KR" sz="1400" kern="0" dirty="0" smtClean="0">
                <a:solidFill>
                  <a:schemeClr val="tx1"/>
                </a:solidFill>
                <a:latin typeface="+mn-lt"/>
                <a:ea typeface="HY헤드라인M" pitchFamily="18" charset="-127"/>
              </a:rPr>
              <a:t>Detail(TD)</a:t>
            </a:r>
            <a:endParaRPr kumimoji="0" lang="ko-KR" altLang="en-US" sz="1400" kern="0" dirty="0">
              <a:solidFill>
                <a:schemeClr val="tx1"/>
              </a:solidFill>
              <a:latin typeface="+mn-lt"/>
              <a:ea typeface="HY헤드라인M" pitchFamily="18" charset="-127"/>
            </a:endParaRPr>
          </a:p>
        </p:txBody>
      </p:sp>
      <p:sp>
        <p:nvSpPr>
          <p:cNvPr id="68" name="TextBox 67"/>
          <p:cNvSpPr txBox="1"/>
          <p:nvPr/>
        </p:nvSpPr>
        <p:spPr>
          <a:xfrm>
            <a:off x="4278011" y="3166608"/>
            <a:ext cx="611188" cy="307777"/>
          </a:xfrm>
          <a:prstGeom prst="rect">
            <a:avLst/>
          </a:prstGeom>
          <a:noFill/>
          <a:ln>
            <a:noFill/>
          </a:ln>
        </p:spPr>
        <p:txBody>
          <a:bodyPr wrap="square">
            <a:spAutoFit/>
          </a:bodyPr>
          <a:lstStyle/>
          <a:p>
            <a:pPr algn="ctr" fontAlgn="auto" latinLnBrk="0">
              <a:spcBef>
                <a:spcPts val="0"/>
              </a:spcBef>
              <a:spcAft>
                <a:spcPts val="0"/>
              </a:spcAft>
              <a:defRPr/>
            </a:pPr>
            <a:r>
              <a:rPr kumimoji="0" lang="ko-KR" altLang="en-US" sz="1400" kern="0" dirty="0" smtClean="0">
                <a:solidFill>
                  <a:schemeClr val="tx1"/>
                </a:solidFill>
                <a:latin typeface="+mn-lt"/>
                <a:ea typeface="HY헤드라인M" pitchFamily="18" charset="-127"/>
              </a:rPr>
              <a:t>②</a:t>
            </a:r>
            <a:r>
              <a:rPr kumimoji="0" lang="en-US" altLang="ko-KR" sz="1400" kern="0" dirty="0" smtClean="0">
                <a:solidFill>
                  <a:schemeClr val="tx1"/>
                </a:solidFill>
                <a:latin typeface="+mn-lt"/>
                <a:ea typeface="HY헤드라인M" pitchFamily="18" charset="-127"/>
              </a:rPr>
              <a:t>TL</a:t>
            </a:r>
            <a:endParaRPr kumimoji="0" lang="ko-KR" altLang="en-US" sz="1400" kern="0" dirty="0">
              <a:solidFill>
                <a:schemeClr val="tx1"/>
              </a:solidFill>
              <a:latin typeface="+mn-lt"/>
              <a:ea typeface="HY헤드라인M" pitchFamily="18" charset="-127"/>
            </a:endParaRPr>
          </a:p>
        </p:txBody>
      </p:sp>
      <p:sp>
        <p:nvSpPr>
          <p:cNvPr id="69" name="TextBox 68"/>
          <p:cNvSpPr txBox="1"/>
          <p:nvPr/>
        </p:nvSpPr>
        <p:spPr>
          <a:xfrm>
            <a:off x="6516216" y="3225391"/>
            <a:ext cx="802757" cy="307975"/>
          </a:xfrm>
          <a:prstGeom prst="rect">
            <a:avLst/>
          </a:prstGeom>
          <a:noFill/>
          <a:ln>
            <a:noFill/>
          </a:ln>
        </p:spPr>
        <p:txBody>
          <a:bodyPr wrap="square">
            <a:spAutoFit/>
          </a:bodyPr>
          <a:lstStyle/>
          <a:p>
            <a:pPr algn="ctr" fontAlgn="auto" latinLnBrk="0">
              <a:spcBef>
                <a:spcPts val="0"/>
              </a:spcBef>
              <a:spcAft>
                <a:spcPts val="0"/>
              </a:spcAft>
              <a:defRPr/>
            </a:pPr>
            <a:r>
              <a:rPr kumimoji="0" lang="ko-KR" altLang="en-US" sz="1400" kern="0" dirty="0" smtClean="0">
                <a:solidFill>
                  <a:schemeClr val="tx1"/>
                </a:solidFill>
                <a:latin typeface="+mn-lt"/>
                <a:ea typeface="HY헤드라인M" pitchFamily="18" charset="-127"/>
              </a:rPr>
              <a:t>③</a:t>
            </a:r>
            <a:r>
              <a:rPr kumimoji="0" lang="en-US" altLang="ko-KR" sz="1400" kern="0" dirty="0" smtClean="0">
                <a:solidFill>
                  <a:schemeClr val="tx1"/>
                </a:solidFill>
                <a:latin typeface="+mn-lt"/>
                <a:ea typeface="HY헤드라인M" pitchFamily="18" charset="-127"/>
              </a:rPr>
              <a:t>Block</a:t>
            </a:r>
            <a:endParaRPr kumimoji="0" lang="ko-KR" altLang="en-US" sz="1400" kern="0" dirty="0">
              <a:solidFill>
                <a:schemeClr val="tx1"/>
              </a:solidFill>
              <a:latin typeface="+mn-lt"/>
              <a:ea typeface="HY헤드라인M" pitchFamily="18" charset="-127"/>
            </a:endParaRPr>
          </a:p>
        </p:txBody>
      </p:sp>
      <p:cxnSp>
        <p:nvCxnSpPr>
          <p:cNvPr id="71" name="직선 화살표 연결선 66"/>
          <p:cNvCxnSpPr>
            <a:cxnSpLocks noChangeShapeType="1"/>
          </p:cNvCxnSpPr>
          <p:nvPr/>
        </p:nvCxnSpPr>
        <p:spPr bwMode="auto">
          <a:xfrm>
            <a:off x="1488956" y="3544835"/>
            <a:ext cx="1225706" cy="0"/>
          </a:xfrm>
          <a:prstGeom prst="straightConnector1">
            <a:avLst/>
          </a:prstGeom>
          <a:noFill/>
          <a:ln w="9525" cap="rnd" algn="ctr">
            <a:solidFill>
              <a:schemeClr val="tx1">
                <a:lumMod val="50000"/>
                <a:lumOff val="50000"/>
              </a:schemeClr>
            </a:solidFill>
            <a:round/>
            <a:headEnd/>
            <a:tailEnd type="arrow" w="med" len="med"/>
          </a:ln>
        </p:spPr>
      </p:cxnSp>
      <p:cxnSp>
        <p:nvCxnSpPr>
          <p:cNvPr id="73" name="직선 화살표 연결선 73"/>
          <p:cNvCxnSpPr>
            <a:cxnSpLocks noChangeShapeType="1"/>
          </p:cNvCxnSpPr>
          <p:nvPr/>
        </p:nvCxnSpPr>
        <p:spPr bwMode="auto">
          <a:xfrm>
            <a:off x="5677392" y="3832708"/>
            <a:ext cx="0" cy="276722"/>
          </a:xfrm>
          <a:prstGeom prst="straightConnector1">
            <a:avLst/>
          </a:prstGeom>
          <a:noFill/>
          <a:ln w="9525" cap="rnd" algn="ctr">
            <a:solidFill>
              <a:schemeClr val="tx1">
                <a:lumMod val="50000"/>
                <a:lumOff val="50000"/>
              </a:schemeClr>
            </a:solidFill>
            <a:round/>
            <a:headEnd/>
            <a:tailEnd type="arrow" w="med" len="med"/>
          </a:ln>
        </p:spPr>
      </p:cxnSp>
      <p:sp>
        <p:nvSpPr>
          <p:cNvPr id="74" name="TextBox 73"/>
          <p:cNvSpPr txBox="1"/>
          <p:nvPr/>
        </p:nvSpPr>
        <p:spPr>
          <a:xfrm>
            <a:off x="6300192" y="4109430"/>
            <a:ext cx="1222375" cy="307777"/>
          </a:xfrm>
          <a:prstGeom prst="rect">
            <a:avLst/>
          </a:prstGeom>
          <a:noFill/>
          <a:ln>
            <a:noFill/>
          </a:ln>
        </p:spPr>
        <p:txBody>
          <a:bodyPr>
            <a:spAutoFit/>
          </a:bodyPr>
          <a:lstStyle/>
          <a:p>
            <a:pPr algn="ctr" fontAlgn="auto" latinLnBrk="0">
              <a:spcBef>
                <a:spcPts val="0"/>
              </a:spcBef>
              <a:spcAft>
                <a:spcPts val="0"/>
              </a:spcAft>
              <a:defRPr/>
            </a:pPr>
            <a:r>
              <a:rPr kumimoji="0" lang="ko-KR" altLang="en-US" sz="1400" kern="0" dirty="0" smtClean="0">
                <a:solidFill>
                  <a:schemeClr val="tx1"/>
                </a:solidFill>
                <a:latin typeface="+mn-lt"/>
                <a:ea typeface="HY헤드라인M" pitchFamily="18" charset="-127"/>
              </a:rPr>
              <a:t>⑤</a:t>
            </a:r>
            <a:r>
              <a:rPr kumimoji="0" lang="en-US" altLang="ko-KR" sz="1400" kern="0" dirty="0" smtClean="0">
                <a:solidFill>
                  <a:schemeClr val="tx1"/>
                </a:solidFill>
                <a:latin typeface="+mn-lt"/>
                <a:ea typeface="HY헤드라인M" pitchFamily="18" charset="-127"/>
              </a:rPr>
              <a:t>Allocation</a:t>
            </a:r>
            <a:endParaRPr kumimoji="0" lang="ko-KR" altLang="en-US" sz="1400" kern="0" dirty="0">
              <a:solidFill>
                <a:schemeClr val="tx1"/>
              </a:solidFill>
              <a:latin typeface="+mn-lt"/>
              <a:ea typeface="HY헤드라인M" pitchFamily="18" charset="-127"/>
            </a:endParaRPr>
          </a:p>
        </p:txBody>
      </p:sp>
      <p:cxnSp>
        <p:nvCxnSpPr>
          <p:cNvPr id="75" name="직선 화살표 연결선 76"/>
          <p:cNvCxnSpPr>
            <a:cxnSpLocks noChangeShapeType="1"/>
          </p:cNvCxnSpPr>
          <p:nvPr/>
        </p:nvCxnSpPr>
        <p:spPr bwMode="auto">
          <a:xfrm flipH="1">
            <a:off x="1528090" y="4689870"/>
            <a:ext cx="3382240" cy="0"/>
          </a:xfrm>
          <a:prstGeom prst="straightConnector1">
            <a:avLst/>
          </a:prstGeom>
          <a:noFill/>
          <a:ln w="9525" cap="rnd" algn="ctr">
            <a:solidFill>
              <a:schemeClr val="tx1">
                <a:lumMod val="50000"/>
                <a:lumOff val="50000"/>
              </a:schemeClr>
            </a:solidFill>
            <a:round/>
            <a:headEnd/>
            <a:tailEnd type="arrow" w="med" len="med"/>
          </a:ln>
        </p:spPr>
      </p:cxnSp>
      <p:sp>
        <p:nvSpPr>
          <p:cNvPr id="76" name="TextBox 75"/>
          <p:cNvSpPr txBox="1"/>
          <p:nvPr/>
        </p:nvSpPr>
        <p:spPr>
          <a:xfrm>
            <a:off x="1550983" y="4332036"/>
            <a:ext cx="1872208" cy="307777"/>
          </a:xfrm>
          <a:prstGeom prst="rect">
            <a:avLst/>
          </a:prstGeom>
          <a:noFill/>
          <a:ln>
            <a:noFill/>
          </a:ln>
        </p:spPr>
        <p:txBody>
          <a:bodyPr wrap="square">
            <a:spAutoFit/>
          </a:bodyPr>
          <a:lstStyle/>
          <a:p>
            <a:pPr algn="ctr" fontAlgn="auto" latinLnBrk="0">
              <a:spcBef>
                <a:spcPts val="0"/>
              </a:spcBef>
              <a:spcAft>
                <a:spcPts val="0"/>
              </a:spcAft>
              <a:defRPr/>
            </a:pPr>
            <a:r>
              <a:rPr lang="ko-KR" altLang="en-US" sz="1400" kern="0" dirty="0" smtClean="0">
                <a:ea typeface="HY헤드라인M" pitchFamily="18" charset="-127"/>
              </a:rPr>
              <a:t>⑥</a:t>
            </a:r>
            <a:r>
              <a:rPr lang="en-US" altLang="ko-KR" sz="1400" kern="0" dirty="0" smtClean="0">
                <a:ea typeface="HY헤드라인M" pitchFamily="18" charset="-127"/>
              </a:rPr>
              <a:t>Matching Results</a:t>
            </a:r>
            <a:endParaRPr kumimoji="0" lang="ko-KR" altLang="en-US" sz="1400" kern="0" dirty="0">
              <a:solidFill>
                <a:schemeClr val="tx1"/>
              </a:solidFill>
              <a:latin typeface="+mn-lt"/>
              <a:ea typeface="HY헤드라인M" pitchFamily="18" charset="-127"/>
            </a:endParaRPr>
          </a:p>
        </p:txBody>
      </p:sp>
      <p:cxnSp>
        <p:nvCxnSpPr>
          <p:cNvPr id="77" name="직선 화살표 연결선 78"/>
          <p:cNvCxnSpPr>
            <a:cxnSpLocks noChangeShapeType="1"/>
          </p:cNvCxnSpPr>
          <p:nvPr/>
        </p:nvCxnSpPr>
        <p:spPr bwMode="auto">
          <a:xfrm>
            <a:off x="1528089" y="4973526"/>
            <a:ext cx="1205904" cy="0"/>
          </a:xfrm>
          <a:prstGeom prst="straightConnector1">
            <a:avLst/>
          </a:prstGeom>
          <a:noFill/>
          <a:ln w="9525" cap="rnd" algn="ctr">
            <a:solidFill>
              <a:schemeClr val="tx1">
                <a:lumMod val="50000"/>
                <a:lumOff val="50000"/>
              </a:schemeClr>
            </a:solidFill>
            <a:round/>
            <a:headEnd/>
            <a:tailEnd type="arrow" w="med" len="med"/>
          </a:ln>
        </p:spPr>
      </p:cxnSp>
      <p:sp>
        <p:nvSpPr>
          <p:cNvPr id="78" name="TextBox 77"/>
          <p:cNvSpPr txBox="1"/>
          <p:nvPr/>
        </p:nvSpPr>
        <p:spPr>
          <a:xfrm>
            <a:off x="1372766" y="4941168"/>
            <a:ext cx="1543050" cy="492443"/>
          </a:xfrm>
          <a:prstGeom prst="rect">
            <a:avLst/>
          </a:prstGeom>
          <a:noFill/>
          <a:ln>
            <a:noFill/>
          </a:ln>
        </p:spPr>
        <p:txBody>
          <a:bodyPr>
            <a:spAutoFit/>
          </a:bodyPr>
          <a:lstStyle/>
          <a:p>
            <a:pPr algn="ctr" fontAlgn="auto" latinLnBrk="0">
              <a:spcBef>
                <a:spcPts val="0"/>
              </a:spcBef>
              <a:spcAft>
                <a:spcPts val="0"/>
              </a:spcAft>
              <a:defRPr/>
            </a:pPr>
            <a:r>
              <a:rPr kumimoji="0" lang="ko-KR" altLang="en-US" sz="1300" kern="0" dirty="0">
                <a:solidFill>
                  <a:schemeClr val="tx1"/>
                </a:solidFill>
                <a:latin typeface="Tahoma" pitchFamily="34" charset="0"/>
                <a:ea typeface="HY헤드라인M" pitchFamily="18" charset="-127"/>
                <a:cs typeface="Tahoma" pitchFamily="34" charset="0"/>
              </a:rPr>
              <a:t>⑦ </a:t>
            </a:r>
            <a:r>
              <a:rPr lang="en-US" altLang="ko-KR" sz="1300" kern="0" dirty="0" smtClean="0">
                <a:latin typeface="Tahoma" pitchFamily="34" charset="0"/>
                <a:ea typeface="Tahoma" pitchFamily="34" charset="0"/>
                <a:cs typeface="Tahoma" pitchFamily="34" charset="0"/>
              </a:rPr>
              <a:t>Order</a:t>
            </a:r>
            <a:r>
              <a:rPr kumimoji="0" lang="en-US" altLang="ko-KR" sz="1300" kern="0" dirty="0" smtClean="0">
                <a:solidFill>
                  <a:schemeClr val="tx1"/>
                </a:solidFill>
                <a:latin typeface="Tahoma" pitchFamily="34" charset="0"/>
                <a:ea typeface="Tahoma" pitchFamily="34" charset="0"/>
                <a:cs typeface="Tahoma" pitchFamily="34" charset="0"/>
              </a:rPr>
              <a:t> Instruction</a:t>
            </a:r>
            <a:endParaRPr kumimoji="0" lang="ko-KR" altLang="en-US" sz="1300" kern="0" dirty="0">
              <a:solidFill>
                <a:schemeClr val="tx1"/>
              </a:solidFill>
              <a:latin typeface="Tahoma" pitchFamily="34" charset="0"/>
              <a:ea typeface="HY헤드라인M" pitchFamily="18" charset="-127"/>
              <a:cs typeface="Tahoma" pitchFamily="34" charset="0"/>
            </a:endParaRPr>
          </a:p>
        </p:txBody>
      </p:sp>
      <p:pic>
        <p:nvPicPr>
          <p:cNvPr id="79" name="Picture 2" descr="C:\Users\Administrator\AppData\Local\Microsoft\Windows\Temporary Internet Files\Content.IE5\QIXOXEL1\MC900223644[1].wmf"/>
          <p:cNvPicPr>
            <a:picLocks noChangeAspect="1" noChangeArrowheads="1"/>
          </p:cNvPicPr>
          <p:nvPr/>
        </p:nvPicPr>
        <p:blipFill>
          <a:blip r:embed="rId4"/>
          <a:srcRect/>
          <a:stretch>
            <a:fillRect/>
          </a:stretch>
        </p:blipFill>
        <p:spPr bwMode="auto">
          <a:xfrm>
            <a:off x="7653874" y="3605374"/>
            <a:ext cx="509017" cy="514580"/>
          </a:xfrm>
          <a:prstGeom prst="rect">
            <a:avLst/>
          </a:prstGeom>
          <a:noFill/>
          <a:ln w="9525">
            <a:noFill/>
            <a:miter lim="800000"/>
            <a:headEnd/>
            <a:tailEnd/>
          </a:ln>
        </p:spPr>
      </p:pic>
      <p:sp>
        <p:nvSpPr>
          <p:cNvPr id="82" name="직사각형 167"/>
          <p:cNvSpPr>
            <a:spLocks noChangeArrowheads="1"/>
          </p:cNvSpPr>
          <p:nvPr/>
        </p:nvSpPr>
        <p:spPr bwMode="auto">
          <a:xfrm>
            <a:off x="564476" y="5391783"/>
            <a:ext cx="876380" cy="891671"/>
          </a:xfrm>
          <a:prstGeom prst="rect">
            <a:avLst/>
          </a:prstGeom>
          <a:noFill/>
          <a:ln w="15875">
            <a:solidFill>
              <a:schemeClr val="tx1">
                <a:lumMod val="50000"/>
                <a:lumOff val="50000"/>
              </a:schemeClr>
            </a:solidFill>
            <a:miter lim="800000"/>
            <a:headEnd/>
            <a:tailEnd/>
          </a:ln>
        </p:spPr>
        <p:txBody>
          <a:bodyPr/>
          <a:lstStyle/>
          <a:p>
            <a:pPr algn="ctr"/>
            <a:endParaRPr lang="ko-KR" altLang="en-US">
              <a:ea typeface="HY헤드라인M" pitchFamily="18" charset="-127"/>
            </a:endParaRPr>
          </a:p>
        </p:txBody>
      </p:sp>
      <p:pic>
        <p:nvPicPr>
          <p:cNvPr id="83" name="Picture 111" descr="enterprise blue"/>
          <p:cNvPicPr>
            <a:picLocks noChangeAspect="1" noChangeArrowheads="1"/>
          </p:cNvPicPr>
          <p:nvPr/>
        </p:nvPicPr>
        <p:blipFill>
          <a:blip r:embed="rId5"/>
          <a:srcRect/>
          <a:stretch>
            <a:fillRect/>
          </a:stretch>
        </p:blipFill>
        <p:spPr bwMode="auto">
          <a:xfrm>
            <a:off x="789777" y="5706108"/>
            <a:ext cx="375221" cy="563562"/>
          </a:xfrm>
          <a:prstGeom prst="rect">
            <a:avLst/>
          </a:prstGeom>
          <a:noFill/>
          <a:ln w="9525">
            <a:noFill/>
            <a:miter lim="800000"/>
            <a:headEnd/>
            <a:tailEnd/>
          </a:ln>
        </p:spPr>
      </p:pic>
      <p:sp>
        <p:nvSpPr>
          <p:cNvPr id="84" name="TextBox 83"/>
          <p:cNvSpPr txBox="1"/>
          <p:nvPr/>
        </p:nvSpPr>
        <p:spPr>
          <a:xfrm>
            <a:off x="285721" y="5401218"/>
            <a:ext cx="1454150" cy="292388"/>
          </a:xfrm>
          <a:prstGeom prst="rect">
            <a:avLst/>
          </a:prstGeom>
          <a:noFill/>
          <a:ln>
            <a:noFill/>
          </a:ln>
        </p:spPr>
        <p:txBody>
          <a:bodyPr>
            <a:spAutoFit/>
          </a:bodyPr>
          <a:lstStyle/>
          <a:p>
            <a:pPr algn="ctr" fontAlgn="auto" latinLnBrk="0">
              <a:spcBef>
                <a:spcPts val="0"/>
              </a:spcBef>
              <a:spcAft>
                <a:spcPts val="0"/>
              </a:spcAft>
              <a:defRPr/>
            </a:pPr>
            <a:r>
              <a:rPr lang="en-US" altLang="ko-KR" sz="1300" b="1" kern="0" dirty="0" smtClean="0">
                <a:latin typeface="Tahoma" pitchFamily="34" charset="0"/>
                <a:ea typeface="Tahoma" pitchFamily="34" charset="0"/>
                <a:cs typeface="Tahoma" pitchFamily="34" charset="0"/>
              </a:rPr>
              <a:t>Custodian</a:t>
            </a:r>
            <a:endParaRPr kumimoji="0" lang="ko-KR" altLang="en-US" sz="1300" b="1" kern="0" dirty="0">
              <a:solidFill>
                <a:schemeClr val="tx1"/>
              </a:solidFill>
              <a:latin typeface="Tahoma" pitchFamily="34" charset="0"/>
              <a:ea typeface="HY헤드라인M" pitchFamily="18" charset="-127"/>
              <a:cs typeface="Tahoma" pitchFamily="34" charset="0"/>
            </a:endParaRPr>
          </a:p>
        </p:txBody>
      </p:sp>
      <p:cxnSp>
        <p:nvCxnSpPr>
          <p:cNvPr id="85" name="꺾인 연결선 83"/>
          <p:cNvCxnSpPr>
            <a:cxnSpLocks noChangeShapeType="1"/>
          </p:cNvCxnSpPr>
          <p:nvPr/>
        </p:nvCxnSpPr>
        <p:spPr bwMode="auto">
          <a:xfrm rot="10800000" flipV="1">
            <a:off x="1548080" y="5549590"/>
            <a:ext cx="2333163" cy="477192"/>
          </a:xfrm>
          <a:prstGeom prst="bentConnector3">
            <a:avLst>
              <a:gd name="adj1" fmla="val 14838"/>
            </a:avLst>
          </a:prstGeom>
          <a:noFill/>
          <a:ln w="9525" cap="rnd" algn="ctr">
            <a:solidFill>
              <a:schemeClr val="tx1">
                <a:lumMod val="50000"/>
                <a:lumOff val="50000"/>
              </a:schemeClr>
            </a:solidFill>
            <a:round/>
            <a:headEnd/>
            <a:tailEnd type="arrow" w="med" len="med"/>
          </a:ln>
        </p:spPr>
      </p:cxnSp>
      <p:sp>
        <p:nvSpPr>
          <p:cNvPr id="86" name="TextBox 85"/>
          <p:cNvSpPr txBox="1"/>
          <p:nvPr/>
        </p:nvSpPr>
        <p:spPr>
          <a:xfrm>
            <a:off x="1619672" y="5728900"/>
            <a:ext cx="1872208" cy="292388"/>
          </a:xfrm>
          <a:prstGeom prst="rect">
            <a:avLst/>
          </a:prstGeom>
          <a:noFill/>
          <a:ln>
            <a:noFill/>
          </a:ln>
        </p:spPr>
        <p:txBody>
          <a:bodyPr wrap="square">
            <a:spAutoFit/>
          </a:bodyPr>
          <a:lstStyle/>
          <a:p>
            <a:pPr algn="ctr" fontAlgn="auto" latinLnBrk="0">
              <a:spcBef>
                <a:spcPts val="0"/>
              </a:spcBef>
              <a:spcAft>
                <a:spcPts val="0"/>
              </a:spcAft>
              <a:defRPr/>
            </a:pPr>
            <a:r>
              <a:rPr kumimoji="0" lang="ko-KR" altLang="ko-KR" sz="1300" kern="0" dirty="0">
                <a:solidFill>
                  <a:schemeClr val="tx1"/>
                </a:solidFill>
                <a:latin typeface="Arial Unicode MS" pitchFamily="50" charset="-127"/>
                <a:ea typeface="Arial Unicode MS" pitchFamily="50" charset="-127"/>
                <a:cs typeface="Arial Unicode MS" pitchFamily="50" charset="-127"/>
              </a:rPr>
              <a:t>⑧</a:t>
            </a:r>
            <a:r>
              <a:rPr kumimoji="0" lang="ko-KR" altLang="en-US" sz="1300" kern="0" dirty="0">
                <a:solidFill>
                  <a:schemeClr val="tx1"/>
                </a:solidFill>
                <a:latin typeface="Tahoma" pitchFamily="34" charset="0"/>
                <a:ea typeface="HY헤드라인M" pitchFamily="18" charset="-127"/>
                <a:cs typeface="Tahoma" pitchFamily="34" charset="0"/>
              </a:rPr>
              <a:t> </a:t>
            </a:r>
            <a:r>
              <a:rPr lang="en-US" altLang="ko-KR" sz="1300" kern="0" dirty="0" smtClean="0">
                <a:latin typeface="Tahoma" pitchFamily="34" charset="0"/>
                <a:ea typeface="Tahoma" pitchFamily="34" charset="0"/>
                <a:cs typeface="Tahoma" pitchFamily="34" charset="0"/>
              </a:rPr>
              <a:t>Order</a:t>
            </a:r>
            <a:r>
              <a:rPr kumimoji="0" lang="en-US" altLang="ko-KR" sz="1300" kern="0" dirty="0" smtClean="0">
                <a:solidFill>
                  <a:schemeClr val="tx1"/>
                </a:solidFill>
                <a:latin typeface="Tahoma" pitchFamily="34" charset="0"/>
                <a:ea typeface="Tahoma" pitchFamily="34" charset="0"/>
                <a:cs typeface="Tahoma" pitchFamily="34" charset="0"/>
              </a:rPr>
              <a:t> Instruction</a:t>
            </a:r>
            <a:endParaRPr kumimoji="0" lang="ko-KR" altLang="en-US" sz="1300" kern="0" dirty="0">
              <a:solidFill>
                <a:schemeClr val="tx1"/>
              </a:solidFill>
              <a:latin typeface="Tahoma" pitchFamily="34" charset="0"/>
              <a:ea typeface="HY헤드라인M" pitchFamily="18" charset="-127"/>
              <a:cs typeface="Tahoma" pitchFamily="34" charset="0"/>
            </a:endParaRPr>
          </a:p>
        </p:txBody>
      </p:sp>
      <p:sp>
        <p:nvSpPr>
          <p:cNvPr id="87" name="직사각형 177"/>
          <p:cNvSpPr>
            <a:spLocks noChangeArrowheads="1"/>
          </p:cNvSpPr>
          <p:nvPr/>
        </p:nvSpPr>
        <p:spPr bwMode="auto">
          <a:xfrm>
            <a:off x="7363242" y="5391783"/>
            <a:ext cx="959077" cy="877887"/>
          </a:xfrm>
          <a:prstGeom prst="rect">
            <a:avLst/>
          </a:prstGeom>
          <a:noFill/>
          <a:ln w="15875">
            <a:solidFill>
              <a:schemeClr val="tx1">
                <a:lumMod val="50000"/>
                <a:lumOff val="50000"/>
              </a:schemeClr>
            </a:solidFill>
            <a:miter lim="800000"/>
            <a:headEnd/>
            <a:tailEnd/>
          </a:ln>
        </p:spPr>
        <p:txBody>
          <a:bodyPr/>
          <a:lstStyle/>
          <a:p>
            <a:pPr algn="ctr"/>
            <a:endParaRPr lang="ko-KR" altLang="en-US">
              <a:ea typeface="HY헤드라인M" pitchFamily="18" charset="-127"/>
            </a:endParaRPr>
          </a:p>
        </p:txBody>
      </p:sp>
      <p:sp>
        <p:nvSpPr>
          <p:cNvPr id="89" name="TextBox 88"/>
          <p:cNvSpPr txBox="1"/>
          <p:nvPr/>
        </p:nvSpPr>
        <p:spPr>
          <a:xfrm>
            <a:off x="7095599" y="5405574"/>
            <a:ext cx="1543050" cy="400110"/>
          </a:xfrm>
          <a:prstGeom prst="rect">
            <a:avLst/>
          </a:prstGeom>
          <a:noFill/>
          <a:ln>
            <a:noFill/>
          </a:ln>
        </p:spPr>
        <p:txBody>
          <a:bodyPr>
            <a:spAutoFit/>
          </a:bodyPr>
          <a:lstStyle/>
          <a:p>
            <a:pPr algn="ctr" fontAlgn="auto" latinLnBrk="0">
              <a:lnSpc>
                <a:spcPts val="1200"/>
              </a:lnSpc>
              <a:spcBef>
                <a:spcPts val="0"/>
              </a:spcBef>
              <a:spcAft>
                <a:spcPts val="0"/>
              </a:spcAft>
              <a:defRPr/>
            </a:pPr>
            <a:r>
              <a:rPr lang="en-US" altLang="ko-KR" sz="1300" b="1" kern="0" dirty="0" smtClean="0">
                <a:latin typeface="Tahoma" pitchFamily="34" charset="0"/>
                <a:ea typeface="Tahoma" pitchFamily="34" charset="0"/>
                <a:cs typeface="Tahoma" pitchFamily="34" charset="0"/>
              </a:rPr>
              <a:t>Sub</a:t>
            </a:r>
            <a:r>
              <a:rPr kumimoji="0" lang="en-US" altLang="ko-KR" sz="1300" b="1" kern="0" dirty="0" smtClean="0">
                <a:solidFill>
                  <a:schemeClr val="tx1"/>
                </a:solidFill>
                <a:latin typeface="Tahoma" pitchFamily="34" charset="0"/>
                <a:ea typeface="Tahoma" pitchFamily="34" charset="0"/>
                <a:cs typeface="Tahoma" pitchFamily="34" charset="0"/>
              </a:rPr>
              <a:t> </a:t>
            </a:r>
          </a:p>
          <a:p>
            <a:pPr algn="ctr" fontAlgn="auto" latinLnBrk="0">
              <a:lnSpc>
                <a:spcPts val="1200"/>
              </a:lnSpc>
              <a:spcBef>
                <a:spcPts val="0"/>
              </a:spcBef>
              <a:spcAft>
                <a:spcPts val="0"/>
              </a:spcAft>
              <a:defRPr/>
            </a:pPr>
            <a:r>
              <a:rPr kumimoji="0" lang="en-US" altLang="ko-KR" sz="1300" b="1" kern="0" dirty="0" smtClean="0">
                <a:solidFill>
                  <a:schemeClr val="tx1"/>
                </a:solidFill>
                <a:latin typeface="Tahoma" pitchFamily="34" charset="0"/>
                <a:ea typeface="Tahoma" pitchFamily="34" charset="0"/>
                <a:cs typeface="Tahoma" pitchFamily="34" charset="0"/>
              </a:rPr>
              <a:t>Custodian</a:t>
            </a:r>
            <a:endParaRPr kumimoji="0" lang="ko-KR" altLang="en-US" sz="1300" b="1" kern="0" dirty="0">
              <a:solidFill>
                <a:schemeClr val="tx1"/>
              </a:solidFill>
              <a:latin typeface="Tahoma" pitchFamily="34" charset="0"/>
              <a:ea typeface="HY헤드라인M" pitchFamily="18" charset="-127"/>
              <a:cs typeface="Tahoma" pitchFamily="34" charset="0"/>
            </a:endParaRPr>
          </a:p>
        </p:txBody>
      </p:sp>
      <p:cxnSp>
        <p:nvCxnSpPr>
          <p:cNvPr id="90" name="직선 화살표 연결선 88"/>
          <p:cNvCxnSpPr>
            <a:cxnSpLocks noChangeShapeType="1"/>
          </p:cNvCxnSpPr>
          <p:nvPr/>
        </p:nvCxnSpPr>
        <p:spPr bwMode="auto">
          <a:xfrm>
            <a:off x="1550164" y="6125654"/>
            <a:ext cx="5648325" cy="0"/>
          </a:xfrm>
          <a:prstGeom prst="straightConnector1">
            <a:avLst/>
          </a:prstGeom>
          <a:noFill/>
          <a:ln w="9525" cap="rnd" algn="ctr">
            <a:solidFill>
              <a:schemeClr val="tx1">
                <a:lumMod val="50000"/>
                <a:lumOff val="50000"/>
              </a:schemeClr>
            </a:solidFill>
            <a:round/>
            <a:headEnd/>
            <a:tailEnd type="arrow" w="med" len="med"/>
          </a:ln>
        </p:spPr>
      </p:cxnSp>
      <p:sp>
        <p:nvSpPr>
          <p:cNvPr id="91" name="TextBox 90"/>
          <p:cNvSpPr txBox="1"/>
          <p:nvPr/>
        </p:nvSpPr>
        <p:spPr>
          <a:xfrm>
            <a:off x="4416280" y="5763379"/>
            <a:ext cx="2174874" cy="292388"/>
          </a:xfrm>
          <a:prstGeom prst="rect">
            <a:avLst/>
          </a:prstGeom>
          <a:noFill/>
          <a:ln>
            <a:noFill/>
          </a:ln>
        </p:spPr>
        <p:txBody>
          <a:bodyPr wrap="square">
            <a:spAutoFit/>
          </a:bodyPr>
          <a:lstStyle/>
          <a:p>
            <a:pPr algn="ctr" fontAlgn="auto" latinLnBrk="0">
              <a:spcBef>
                <a:spcPts val="0"/>
              </a:spcBef>
              <a:spcAft>
                <a:spcPts val="0"/>
              </a:spcAft>
              <a:defRPr/>
            </a:pPr>
            <a:r>
              <a:rPr kumimoji="0" lang="ko-KR" altLang="en-US" sz="1300" kern="0" dirty="0">
                <a:solidFill>
                  <a:schemeClr val="tx1"/>
                </a:solidFill>
                <a:latin typeface="Arial Unicode MS" pitchFamily="50" charset="-127"/>
                <a:ea typeface="Arial Unicode MS" pitchFamily="50" charset="-127"/>
                <a:cs typeface="Arial Unicode MS" pitchFamily="50" charset="-127"/>
              </a:rPr>
              <a:t>⑨ </a:t>
            </a:r>
            <a:r>
              <a:rPr kumimoji="0" lang="en-US" altLang="ko-KR" sz="1300" kern="0" dirty="0">
                <a:solidFill>
                  <a:schemeClr val="tx1"/>
                </a:solidFill>
                <a:latin typeface="Tahoma" pitchFamily="34" charset="0"/>
                <a:ea typeface="Tahoma" pitchFamily="34" charset="0"/>
                <a:cs typeface="Tahoma" pitchFamily="34" charset="0"/>
              </a:rPr>
              <a:t>Settlement </a:t>
            </a:r>
            <a:r>
              <a:rPr kumimoji="0" lang="en-US" altLang="ko-KR" sz="1300" kern="0" dirty="0" smtClean="0">
                <a:solidFill>
                  <a:schemeClr val="tx1"/>
                </a:solidFill>
                <a:latin typeface="Tahoma" pitchFamily="34" charset="0"/>
                <a:ea typeface="Tahoma" pitchFamily="34" charset="0"/>
                <a:cs typeface="Tahoma" pitchFamily="34" charset="0"/>
              </a:rPr>
              <a:t>Instruction</a:t>
            </a:r>
            <a:endParaRPr kumimoji="0" lang="ko-KR" altLang="en-US" sz="1300" kern="0" dirty="0">
              <a:solidFill>
                <a:schemeClr val="tx1"/>
              </a:solidFill>
              <a:latin typeface="Tahoma" pitchFamily="34" charset="0"/>
              <a:ea typeface="HY헤드라인M" pitchFamily="18" charset="-127"/>
              <a:cs typeface="Tahoma" pitchFamily="34" charset="0"/>
            </a:endParaRPr>
          </a:p>
        </p:txBody>
      </p:sp>
      <p:cxnSp>
        <p:nvCxnSpPr>
          <p:cNvPr id="95" name="꺾인 연결선 90"/>
          <p:cNvCxnSpPr>
            <a:cxnSpLocks noChangeShapeType="1"/>
            <a:stCxn id="62" idx="3"/>
            <a:endCxn id="87" idx="3"/>
          </p:cNvCxnSpPr>
          <p:nvPr/>
        </p:nvCxnSpPr>
        <p:spPr bwMode="auto">
          <a:xfrm>
            <a:off x="8322319" y="4183512"/>
            <a:ext cx="12700" cy="1647215"/>
          </a:xfrm>
          <a:prstGeom prst="bentConnector3">
            <a:avLst>
              <a:gd name="adj1" fmla="val 1800000"/>
            </a:avLst>
          </a:prstGeom>
          <a:noFill/>
          <a:ln w="9525" cap="rnd" algn="ctr">
            <a:solidFill>
              <a:schemeClr val="tx1">
                <a:lumMod val="50000"/>
                <a:lumOff val="50000"/>
              </a:schemeClr>
            </a:solidFill>
            <a:round/>
            <a:headEnd type="arrow" w="med" len="med"/>
            <a:tailEnd type="arrow" w="med" len="med"/>
          </a:ln>
        </p:spPr>
      </p:cxnSp>
      <p:pic>
        <p:nvPicPr>
          <p:cNvPr id="100" name="Picture 111" descr="enterprise blue"/>
          <p:cNvPicPr>
            <a:picLocks noChangeAspect="1" noChangeArrowheads="1"/>
          </p:cNvPicPr>
          <p:nvPr/>
        </p:nvPicPr>
        <p:blipFill>
          <a:blip r:embed="rId5"/>
          <a:srcRect/>
          <a:stretch>
            <a:fillRect/>
          </a:stretch>
        </p:blipFill>
        <p:spPr bwMode="auto">
          <a:xfrm>
            <a:off x="782649" y="4469470"/>
            <a:ext cx="439176" cy="563562"/>
          </a:xfrm>
          <a:prstGeom prst="rect">
            <a:avLst/>
          </a:prstGeom>
          <a:noFill/>
          <a:ln w="9525">
            <a:noFill/>
            <a:miter lim="800000"/>
            <a:headEnd/>
            <a:tailEnd/>
          </a:ln>
        </p:spPr>
      </p:pic>
      <p:pic>
        <p:nvPicPr>
          <p:cNvPr id="101" name="Picture 111" descr="enterprise blue"/>
          <p:cNvPicPr>
            <a:picLocks noChangeAspect="1" noChangeArrowheads="1"/>
          </p:cNvPicPr>
          <p:nvPr/>
        </p:nvPicPr>
        <p:blipFill>
          <a:blip r:embed="rId5"/>
          <a:srcRect/>
          <a:stretch>
            <a:fillRect/>
          </a:stretch>
        </p:blipFill>
        <p:spPr bwMode="auto">
          <a:xfrm>
            <a:off x="782804" y="3617876"/>
            <a:ext cx="439021" cy="563562"/>
          </a:xfrm>
          <a:prstGeom prst="rect">
            <a:avLst/>
          </a:prstGeom>
          <a:noFill/>
          <a:ln w="9525">
            <a:noFill/>
            <a:miter lim="800000"/>
            <a:headEnd/>
            <a:tailEnd/>
          </a:ln>
        </p:spPr>
      </p:pic>
      <p:pic>
        <p:nvPicPr>
          <p:cNvPr id="102" name="Picture 111" descr="enterprise blue"/>
          <p:cNvPicPr>
            <a:picLocks noChangeAspect="1" noChangeArrowheads="1"/>
          </p:cNvPicPr>
          <p:nvPr/>
        </p:nvPicPr>
        <p:blipFill>
          <a:blip r:embed="rId5"/>
          <a:srcRect/>
          <a:stretch>
            <a:fillRect/>
          </a:stretch>
        </p:blipFill>
        <p:spPr bwMode="auto">
          <a:xfrm>
            <a:off x="7630537" y="5706108"/>
            <a:ext cx="375221" cy="563562"/>
          </a:xfrm>
          <a:prstGeom prst="rect">
            <a:avLst/>
          </a:prstGeom>
          <a:noFill/>
          <a:ln w="9525">
            <a:noFill/>
            <a:miter lim="800000"/>
            <a:headEnd/>
            <a:tailEnd/>
          </a:ln>
        </p:spPr>
      </p:pic>
      <p:cxnSp>
        <p:nvCxnSpPr>
          <p:cNvPr id="106" name="직선 화살표 연결선 66583"/>
          <p:cNvCxnSpPr>
            <a:cxnSpLocks noChangeShapeType="1"/>
          </p:cNvCxnSpPr>
          <p:nvPr/>
        </p:nvCxnSpPr>
        <p:spPr bwMode="auto">
          <a:xfrm>
            <a:off x="4309283" y="4406385"/>
            <a:ext cx="601047" cy="0"/>
          </a:xfrm>
          <a:prstGeom prst="straightConnector1">
            <a:avLst/>
          </a:prstGeom>
          <a:noFill/>
          <a:ln w="9525" cap="rnd" algn="ctr">
            <a:solidFill>
              <a:schemeClr val="tx1">
                <a:lumMod val="50000"/>
                <a:lumOff val="50000"/>
              </a:schemeClr>
            </a:solidFill>
            <a:round/>
            <a:headEnd/>
            <a:tailEnd type="arrow" w="med" len="med"/>
          </a:ln>
        </p:spPr>
      </p:cxnSp>
      <p:sp>
        <p:nvSpPr>
          <p:cNvPr id="124" name="TextBox 123"/>
          <p:cNvSpPr txBox="1"/>
          <p:nvPr/>
        </p:nvSpPr>
        <p:spPr>
          <a:xfrm>
            <a:off x="8507759" y="4509120"/>
            <a:ext cx="384721" cy="1123640"/>
          </a:xfrm>
          <a:prstGeom prst="rect">
            <a:avLst/>
          </a:prstGeom>
          <a:noFill/>
        </p:spPr>
        <p:txBody>
          <a:bodyPr vert="eaVert" wrap="square" rtlCol="0">
            <a:spAutoFit/>
          </a:bodyPr>
          <a:lstStyle/>
          <a:p>
            <a:r>
              <a:rPr lang="ko-KR" altLang="en-US" sz="1300" kern="0" dirty="0" smtClean="0">
                <a:latin typeface="Arial Unicode MS" pitchFamily="50" charset="-127"/>
                <a:ea typeface="Arial Unicode MS" pitchFamily="50" charset="-127"/>
                <a:cs typeface="Arial Unicode MS" pitchFamily="50" charset="-127"/>
              </a:rPr>
              <a:t>⑩</a:t>
            </a:r>
            <a:r>
              <a:rPr lang="en-US" altLang="ko-KR" sz="1300" dirty="0" smtClean="0">
                <a:latin typeface="Tahoma" pitchFamily="34" charset="0"/>
                <a:ea typeface="Tahoma" pitchFamily="34" charset="0"/>
                <a:cs typeface="Tahoma" pitchFamily="34" charset="0"/>
              </a:rPr>
              <a:t>Settlement</a:t>
            </a:r>
            <a:endParaRPr lang="ko-KR" altLang="en-US" sz="1300" dirty="0">
              <a:latin typeface="Tahoma" pitchFamily="34" charset="0"/>
              <a:cs typeface="Tahoma" pitchFamily="34" charset="0"/>
            </a:endParaRPr>
          </a:p>
        </p:txBody>
      </p:sp>
      <p:pic>
        <p:nvPicPr>
          <p:cNvPr id="125" name="Picture 2" descr="C:\Users\Administrator\AppData\Local\Microsoft\Windows\Temporary Internet Files\Content.IE5\QIXOXEL1\MC900223644[1].wmf"/>
          <p:cNvPicPr>
            <a:picLocks noChangeAspect="1" noChangeArrowheads="1"/>
          </p:cNvPicPr>
          <p:nvPr/>
        </p:nvPicPr>
        <p:blipFill>
          <a:blip r:embed="rId4"/>
          <a:srcRect/>
          <a:stretch>
            <a:fillRect/>
          </a:stretch>
        </p:blipFill>
        <p:spPr bwMode="auto">
          <a:xfrm>
            <a:off x="7658835" y="4397462"/>
            <a:ext cx="509017" cy="514580"/>
          </a:xfrm>
          <a:prstGeom prst="rect">
            <a:avLst/>
          </a:prstGeom>
          <a:noFill/>
          <a:ln w="9525">
            <a:noFill/>
            <a:miter lim="800000"/>
            <a:headEnd/>
            <a:tailEnd/>
          </a:ln>
        </p:spPr>
      </p:pic>
      <p:cxnSp>
        <p:nvCxnSpPr>
          <p:cNvPr id="134" name="직선 화살표 연결선 66583"/>
          <p:cNvCxnSpPr>
            <a:cxnSpLocks noChangeShapeType="1"/>
          </p:cNvCxnSpPr>
          <p:nvPr/>
        </p:nvCxnSpPr>
        <p:spPr bwMode="auto">
          <a:xfrm flipH="1">
            <a:off x="6441367" y="3533366"/>
            <a:ext cx="921875" cy="0"/>
          </a:xfrm>
          <a:prstGeom prst="straightConnector1">
            <a:avLst/>
          </a:prstGeom>
          <a:noFill/>
          <a:ln w="9525" cap="rnd" algn="ctr">
            <a:solidFill>
              <a:schemeClr val="tx1">
                <a:lumMod val="50000"/>
                <a:lumOff val="50000"/>
              </a:schemeClr>
            </a:solidFill>
            <a:round/>
            <a:headEnd/>
            <a:tailEnd type="arrow" w="med" len="med"/>
          </a:ln>
        </p:spPr>
      </p:cxnSp>
      <p:cxnSp>
        <p:nvCxnSpPr>
          <p:cNvPr id="139" name="직선 화살표 연결선 66583"/>
          <p:cNvCxnSpPr>
            <a:cxnSpLocks noChangeShapeType="1"/>
          </p:cNvCxnSpPr>
          <p:nvPr/>
        </p:nvCxnSpPr>
        <p:spPr bwMode="auto">
          <a:xfrm flipH="1">
            <a:off x="6469665" y="4467550"/>
            <a:ext cx="921875" cy="0"/>
          </a:xfrm>
          <a:prstGeom prst="straightConnector1">
            <a:avLst/>
          </a:prstGeom>
          <a:noFill/>
          <a:ln w="9525" cap="rnd" algn="ctr">
            <a:solidFill>
              <a:schemeClr val="tx1">
                <a:lumMod val="50000"/>
                <a:lumOff val="50000"/>
              </a:schemeClr>
            </a:solidFill>
            <a:round/>
            <a:headEnd/>
            <a:tailEnd type="arrow" w="med" len="med"/>
          </a:ln>
        </p:spPr>
      </p:cxnSp>
      <p:cxnSp>
        <p:nvCxnSpPr>
          <p:cNvPr id="144" name="직선 화살표 연결선 66"/>
          <p:cNvCxnSpPr>
            <a:cxnSpLocks noChangeShapeType="1"/>
          </p:cNvCxnSpPr>
          <p:nvPr/>
        </p:nvCxnSpPr>
        <p:spPr bwMode="auto">
          <a:xfrm>
            <a:off x="4278011" y="3512111"/>
            <a:ext cx="632319" cy="0"/>
          </a:xfrm>
          <a:prstGeom prst="straightConnector1">
            <a:avLst/>
          </a:prstGeom>
          <a:noFill/>
          <a:ln w="9525" cap="rnd" algn="ctr">
            <a:solidFill>
              <a:schemeClr val="tx1">
                <a:lumMod val="50000"/>
                <a:lumOff val="50000"/>
              </a:schemeClr>
            </a:solidFill>
            <a:round/>
            <a:headEnd/>
            <a:tailEnd type="arrow" w="med" len="med"/>
          </a:ln>
        </p:spPr>
      </p:cxnSp>
      <p:sp>
        <p:nvSpPr>
          <p:cNvPr id="148" name="Text Box 58"/>
          <p:cNvSpPr txBox="1">
            <a:spLocks noChangeArrowheads="1"/>
          </p:cNvSpPr>
          <p:nvPr/>
        </p:nvSpPr>
        <p:spPr bwMode="auto">
          <a:xfrm>
            <a:off x="3218701" y="2862138"/>
            <a:ext cx="640509" cy="350838"/>
          </a:xfrm>
          <a:prstGeom prst="rect">
            <a:avLst/>
          </a:prstGeom>
          <a:noFill/>
          <a:ln>
            <a:noFill/>
          </a:ln>
          <a:effectLst/>
          <a:extLst/>
        </p:spPr>
        <p:txBody>
          <a:bodyPr wrap="square">
            <a:spAutoFit/>
          </a:bodyPr>
          <a:lstStyle>
            <a:lvl1pPr eaLnBrk="0" hangingPunct="0">
              <a:defRPr kumimoji="1" sz="2000">
                <a:solidFill>
                  <a:srgbClr val="CC0099"/>
                </a:solidFill>
                <a:latin typeface="HY헤드라인M" pitchFamily="18" charset="-127"/>
                <a:ea typeface="HY헤드라인M" pitchFamily="18" charset="-127"/>
              </a:defRPr>
            </a:lvl1pPr>
            <a:lvl2pPr marL="742950" indent="-285750" eaLnBrk="0" hangingPunct="0">
              <a:defRPr kumimoji="1" sz="2000">
                <a:solidFill>
                  <a:srgbClr val="CC0099"/>
                </a:solidFill>
                <a:latin typeface="HY헤드라인M" pitchFamily="18" charset="-127"/>
                <a:ea typeface="HY헤드라인M" pitchFamily="18" charset="-127"/>
              </a:defRPr>
            </a:lvl2pPr>
            <a:lvl3pPr marL="1143000" indent="-228600" eaLnBrk="0" hangingPunct="0">
              <a:defRPr kumimoji="1" sz="2000">
                <a:solidFill>
                  <a:srgbClr val="CC0099"/>
                </a:solidFill>
                <a:latin typeface="HY헤드라인M" pitchFamily="18" charset="-127"/>
                <a:ea typeface="HY헤드라인M" pitchFamily="18" charset="-127"/>
              </a:defRPr>
            </a:lvl3pPr>
            <a:lvl4pPr marL="1600200" indent="-228600" eaLnBrk="0" hangingPunct="0">
              <a:defRPr kumimoji="1" sz="2000">
                <a:solidFill>
                  <a:srgbClr val="CC0099"/>
                </a:solidFill>
                <a:latin typeface="HY헤드라인M" pitchFamily="18" charset="-127"/>
                <a:ea typeface="HY헤드라인M" pitchFamily="18" charset="-127"/>
              </a:defRPr>
            </a:lvl4pPr>
            <a:lvl5pPr marL="2057400" indent="-228600" eaLnBrk="0" hangingPunct="0">
              <a:defRPr kumimoji="1" sz="2000">
                <a:solidFill>
                  <a:srgbClr val="CC0099"/>
                </a:solidFill>
                <a:latin typeface="HY헤드라인M" pitchFamily="18" charset="-127"/>
                <a:ea typeface="HY헤드라인M" pitchFamily="18" charset="-127"/>
              </a:defRPr>
            </a:lvl5pPr>
            <a:lvl6pPr marL="25146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6pPr>
            <a:lvl7pPr marL="29718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7pPr>
            <a:lvl8pPr marL="34290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8pPr>
            <a:lvl9pPr marL="3886200" indent="-228600" algn="ctr" eaLnBrk="0" fontAlgn="base" hangingPunct="0">
              <a:spcBef>
                <a:spcPct val="0"/>
              </a:spcBef>
              <a:spcAft>
                <a:spcPct val="0"/>
              </a:spcAft>
              <a:defRPr kumimoji="1" sz="2000">
                <a:solidFill>
                  <a:srgbClr val="CC0099"/>
                </a:solidFill>
                <a:latin typeface="HY헤드라인M" pitchFamily="18" charset="-127"/>
                <a:ea typeface="HY헤드라인M" pitchFamily="18" charset="-127"/>
              </a:defRPr>
            </a:lvl9pPr>
          </a:lstStyle>
          <a:p>
            <a:pPr eaLnBrk="1" hangingPunct="1">
              <a:spcBef>
                <a:spcPct val="50000"/>
              </a:spcBef>
              <a:defRPr/>
            </a:pPr>
            <a:r>
              <a:rPr lang="en-US" altLang="ko-KR" sz="1700" b="1" dirty="0" smtClean="0">
                <a:solidFill>
                  <a:schemeClr val="tx1"/>
                </a:solidFill>
                <a:effectLst>
                  <a:outerShdw blurRad="38100" dist="38100" dir="2700000" algn="tl">
                    <a:srgbClr val="000000">
                      <a:alpha val="43137"/>
                    </a:srgbClr>
                  </a:outerShdw>
                </a:effectLst>
                <a:latin typeface="+mn-lt"/>
                <a:ea typeface="맑은 고딕" pitchFamily="50" charset="-127"/>
              </a:rPr>
              <a:t>KSD</a:t>
            </a:r>
          </a:p>
        </p:txBody>
      </p:sp>
      <p:sp>
        <p:nvSpPr>
          <p:cNvPr id="149" name="TextBox 148"/>
          <p:cNvSpPr txBox="1"/>
          <p:nvPr/>
        </p:nvSpPr>
        <p:spPr>
          <a:xfrm>
            <a:off x="4201291" y="4089487"/>
            <a:ext cx="802757" cy="307975"/>
          </a:xfrm>
          <a:prstGeom prst="rect">
            <a:avLst/>
          </a:prstGeom>
          <a:noFill/>
          <a:ln>
            <a:noFill/>
          </a:ln>
        </p:spPr>
        <p:txBody>
          <a:bodyPr wrap="square">
            <a:spAutoFit/>
          </a:bodyPr>
          <a:lstStyle/>
          <a:p>
            <a:pPr algn="ctr" fontAlgn="auto" latinLnBrk="0">
              <a:spcBef>
                <a:spcPts val="0"/>
              </a:spcBef>
              <a:spcAft>
                <a:spcPts val="0"/>
              </a:spcAft>
              <a:defRPr/>
            </a:pPr>
            <a:r>
              <a:rPr lang="ko-KR" altLang="en-US" sz="1400" kern="0" dirty="0" smtClean="0">
                <a:ea typeface="HY헤드라인M" pitchFamily="18" charset="-127"/>
              </a:rPr>
              <a:t>④</a:t>
            </a:r>
            <a:r>
              <a:rPr lang="en-US" altLang="ko-KR" sz="1400" kern="0" dirty="0" smtClean="0">
                <a:ea typeface="HY헤드라인M" pitchFamily="18" charset="-127"/>
              </a:rPr>
              <a:t>TD</a:t>
            </a:r>
            <a:endParaRPr kumimoji="0" lang="ko-KR" altLang="en-US" sz="1400" kern="0" dirty="0">
              <a:solidFill>
                <a:schemeClr val="tx1"/>
              </a:solidFill>
              <a:latin typeface="+mn-lt"/>
              <a:ea typeface="HY헤드라인M" pitchFamily="18" charset="-127"/>
            </a:endParaRPr>
          </a:p>
        </p:txBody>
      </p:sp>
      <p:sp>
        <p:nvSpPr>
          <p:cNvPr id="150" name="TextBox 149"/>
          <p:cNvSpPr txBox="1"/>
          <p:nvPr/>
        </p:nvSpPr>
        <p:spPr>
          <a:xfrm>
            <a:off x="4736376" y="2544961"/>
            <a:ext cx="3734087" cy="307975"/>
          </a:xfrm>
          <a:prstGeom prst="rect">
            <a:avLst/>
          </a:prstGeom>
          <a:solidFill>
            <a:schemeClr val="accent3">
              <a:lumMod val="20000"/>
              <a:lumOff val="80000"/>
            </a:schemeClr>
          </a:solidFill>
          <a:ln>
            <a:noFill/>
          </a:ln>
        </p:spPr>
        <p:txBody>
          <a:bodyPr wrap="square">
            <a:spAutoFit/>
          </a:bodyPr>
          <a:lstStyle/>
          <a:p>
            <a:pPr algn="ctr" fontAlgn="auto" latinLnBrk="0">
              <a:spcBef>
                <a:spcPts val="0"/>
              </a:spcBef>
              <a:spcAft>
                <a:spcPts val="0"/>
              </a:spcAft>
              <a:defRPr/>
            </a:pPr>
            <a:r>
              <a:rPr lang="en-US" altLang="ko-KR" sz="1400" b="1" kern="0" dirty="0">
                <a:effectLst>
                  <a:outerShdw blurRad="38100" dist="38100" dir="2700000" algn="tl">
                    <a:srgbClr val="000000">
                      <a:alpha val="43137"/>
                    </a:srgbClr>
                  </a:outerShdw>
                </a:effectLst>
                <a:latin typeface="Tahoma" pitchFamily="34" charset="0"/>
                <a:ea typeface="Tahoma" pitchFamily="34" charset="0"/>
                <a:cs typeface="Tahoma" pitchFamily="34" charset="0"/>
              </a:rPr>
              <a:t>Foreign Country</a:t>
            </a:r>
            <a:endParaRPr lang="ko-KR" altLang="en-US" sz="1400" b="1" kern="0" dirty="0">
              <a:effectLst>
                <a:outerShdw blurRad="38100" dist="38100" dir="2700000" algn="tl">
                  <a:srgbClr val="000000">
                    <a:alpha val="43137"/>
                  </a:srgbClr>
                </a:outerShdw>
              </a:effectLst>
              <a:latin typeface="Tahoma" pitchFamily="34" charset="0"/>
              <a:ea typeface="HY헤드라인M" pitchFamily="18" charset="-127"/>
              <a:cs typeface="Tahoma" pitchFamily="34" charset="0"/>
            </a:endParaRPr>
          </a:p>
        </p:txBody>
      </p:sp>
      <p:sp>
        <p:nvSpPr>
          <p:cNvPr id="56" name="Text Box 71"/>
          <p:cNvSpPr txBox="1">
            <a:spLocks noChangeArrowheads="1"/>
          </p:cNvSpPr>
          <p:nvPr/>
        </p:nvSpPr>
        <p:spPr bwMode="auto">
          <a:xfrm>
            <a:off x="7020273" y="1115452"/>
            <a:ext cx="1872208" cy="369332"/>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buClr>
                <a:srgbClr val="000099"/>
              </a:buClr>
            </a:pPr>
            <a:r>
              <a:rPr lang="en-US" altLang="ko-KR" sz="1200" dirty="0" smtClean="0">
                <a:latin typeface="Tahoma" pitchFamily="34" charset="0"/>
                <a:ea typeface="Tahoma" pitchFamily="34" charset="0"/>
                <a:cs typeface="Tahoma" pitchFamily="34" charset="0"/>
              </a:rPr>
              <a:t>(Launched in Sep. 2009)</a:t>
            </a:r>
          </a:p>
        </p:txBody>
      </p:sp>
    </p:spTree>
    <p:extLst>
      <p:ext uri="{BB962C8B-B14F-4D97-AF65-F5344CB8AC3E}">
        <p14:creationId xmlns:p14="http://schemas.microsoft.com/office/powerpoint/2010/main" val="27449999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
          <p:cNvSpPr>
            <a:spLocks noChangeArrowheads="1"/>
          </p:cNvSpPr>
          <p:nvPr/>
        </p:nvSpPr>
        <p:spPr bwMode="auto">
          <a:xfrm>
            <a:off x="210753" y="1108264"/>
            <a:ext cx="8647527" cy="5276928"/>
          </a:xfrm>
          <a:prstGeom prst="roundRect">
            <a:avLst>
              <a:gd name="adj" fmla="val 4116"/>
            </a:avLst>
          </a:prstGeom>
          <a:solidFill>
            <a:srgbClr val="F1F6FD"/>
          </a:solidFill>
          <a:ln w="25400" algn="ctr">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pic>
        <p:nvPicPr>
          <p:cNvPr id="4" name="Picture 35" descr="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729" y="748119"/>
            <a:ext cx="2451744" cy="736665"/>
          </a:xfrm>
          <a:prstGeom prst="rect">
            <a:avLst/>
          </a:prstGeom>
          <a:noFill/>
          <a:extLst>
            <a:ext uri="{909E8E84-426E-40DD-AFC4-6F175D3DCCD1}">
              <a14:hiddenFill xmlns:a14="http://schemas.microsoft.com/office/drawing/2010/main">
                <a:solidFill>
                  <a:srgbClr val="FFFFFF"/>
                </a:solidFill>
              </a14:hiddenFill>
            </a:ext>
          </a:extLst>
        </p:spPr>
      </p:pic>
      <p:sp>
        <p:nvSpPr>
          <p:cNvPr id="9" name="슬라이드 번호 개체 틀 5"/>
          <p:cNvSpPr txBox="1">
            <a:spLocks/>
          </p:cNvSpPr>
          <p:nvPr/>
        </p:nvSpPr>
        <p:spPr>
          <a:xfrm>
            <a:off x="8688584" y="6473587"/>
            <a:ext cx="405474" cy="357166"/>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mn-ea"/>
                <a:cs typeface="Arial"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4766CC4E-4C25-422C-B97C-0188660AF335}" type="slidenum">
              <a:rPr kumimoji="0" lang="en-US" altLang="ko-KR" sz="1200" b="0" i="0" u="none" strike="noStrike" kern="1200" cap="none" spc="0" normalizeH="0" baseline="0" noProof="0" smtClean="0">
                <a:ln>
                  <a:noFill/>
                </a:ln>
                <a:solidFill>
                  <a:schemeClr val="tx1"/>
                </a:solidFill>
                <a:effectLst/>
                <a:uLnTx/>
                <a:uFillTx/>
                <a:latin typeface="Arial Black" pitchFamily="34" charset="0"/>
                <a:ea typeface="산돌고딕B" pitchFamily="50" charset="-127"/>
              </a:rPr>
              <a:pPr marL="0" marR="0" lvl="0" indent="0" algn="ctr" defTabSz="914400" rtl="0" eaLnBrk="1" fontAlgn="auto" latinLnBrk="1" hangingPunct="1">
                <a:lnSpc>
                  <a:spcPct val="100000"/>
                </a:lnSpc>
                <a:spcBef>
                  <a:spcPts val="0"/>
                </a:spcBef>
                <a:spcAft>
                  <a:spcPts val="0"/>
                </a:spcAft>
                <a:buClrTx/>
                <a:buSzTx/>
                <a:buFontTx/>
                <a:buNone/>
                <a:tabLst/>
                <a:defRPr/>
              </a:pPr>
              <a:t>15</a:t>
            </a:fld>
            <a:endParaRPr kumimoji="0" lang="ko-KR" altLang="en-US" sz="1200" b="0" i="0" u="none" strike="noStrike" kern="1200" cap="none" spc="0" normalizeH="0" baseline="0" noProof="0" dirty="0">
              <a:ln>
                <a:noFill/>
              </a:ln>
              <a:solidFill>
                <a:schemeClr val="tx1"/>
              </a:solidFill>
              <a:effectLst/>
              <a:uLnTx/>
              <a:uFillTx/>
              <a:latin typeface="Arial Black" pitchFamily="34" charset="0"/>
              <a:ea typeface="산돌고딕B" pitchFamily="50" charset="-127"/>
            </a:endParaRPr>
          </a:p>
        </p:txBody>
      </p:sp>
      <p:sp>
        <p:nvSpPr>
          <p:cNvPr id="11" name="제목 1"/>
          <p:cNvSpPr txBox="1">
            <a:spLocks/>
          </p:cNvSpPr>
          <p:nvPr/>
        </p:nvSpPr>
        <p:spPr>
          <a:xfrm>
            <a:off x="361336" y="219828"/>
            <a:ext cx="8496944" cy="490066"/>
          </a:xfrm>
          <a:prstGeom prst="rect">
            <a:avLst/>
          </a:prstGeom>
          <a:effectLst>
            <a:outerShdw blurRad="25400" dist="12700" dir="2880000" algn="tl" rotWithShape="0">
              <a:prstClr val="black">
                <a:alpha val="30000"/>
              </a:prstClr>
            </a:outerShdw>
          </a:effectLst>
        </p:spPr>
        <p:txBody>
          <a:bodyPr vert="horz" lIns="0" tIns="0" rIns="0" bIns="0" rtlCol="0" anchor="ctr" anchorCtr="0">
            <a:normAutofit/>
          </a:bodyPr>
          <a:lstStyle/>
          <a:p>
            <a:pPr lvl="0">
              <a:spcBef>
                <a:spcPct val="0"/>
              </a:spcBef>
            </a:pPr>
            <a:r>
              <a:rPr lang="en-US" altLang="ko-KR"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Cross-border Service</a:t>
            </a:r>
            <a:r>
              <a:rPr lang="en-US" altLang="ko-KR" sz="2400" b="1" dirty="0" smtClean="0">
                <a:solidFill>
                  <a:schemeClr val="accent1">
                    <a:lumMod val="50000"/>
                  </a:schemeClr>
                </a:solidFill>
                <a:latin typeface="Tahoma" pitchFamily="34" charset="0"/>
                <a:ea typeface="Tahoma" pitchFamily="34" charset="0"/>
                <a:cs typeface="Tahoma" pitchFamily="34" charset="0"/>
              </a:rPr>
              <a:t>(2)</a:t>
            </a:r>
            <a:endParaRPr lang="ko-KR" altLang="en-US" sz="2800" b="1" dirty="0" smtClean="0">
              <a:solidFill>
                <a:schemeClr val="accent1">
                  <a:lumMod val="50000"/>
                </a:schemeClr>
              </a:solidFill>
              <a:latin typeface="Tahoma" pitchFamily="34" charset="0"/>
              <a:ea typeface="HY헤드라인M" pitchFamily="18" charset="-127"/>
              <a:cs typeface="Tahoma" pitchFamily="34" charset="0"/>
            </a:endParaRPr>
          </a:p>
        </p:txBody>
      </p:sp>
      <p:sp>
        <p:nvSpPr>
          <p:cNvPr id="7" name="Text Box 71"/>
          <p:cNvSpPr txBox="1">
            <a:spLocks noChangeArrowheads="1"/>
          </p:cNvSpPr>
          <p:nvPr/>
        </p:nvSpPr>
        <p:spPr bwMode="auto">
          <a:xfrm>
            <a:off x="499476" y="1412776"/>
            <a:ext cx="8355372" cy="1007968"/>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nSpc>
                <a:spcPct val="150000"/>
              </a:lnSpc>
              <a:buClr>
                <a:srgbClr val="000099"/>
              </a:buClr>
              <a:buFont typeface="Wingdings" pitchFamily="2" charset="2"/>
              <a:buChar char="ü"/>
            </a:pPr>
            <a:r>
              <a:rPr lang="en-US" altLang="ko-KR" sz="1700" dirty="0" smtClean="0">
                <a:latin typeface="Tahoma" pitchFamily="34" charset="0"/>
                <a:ea typeface="Tahoma" pitchFamily="34" charset="0"/>
                <a:cs typeface="Tahoma" pitchFamily="34" charset="0"/>
              </a:rPr>
              <a:t>Expansion of </a:t>
            </a:r>
            <a:r>
              <a:rPr lang="en-US" altLang="ko-KR" sz="1700" dirty="0" err="1" smtClean="0">
                <a:latin typeface="Tahoma" pitchFamily="34" charset="0"/>
                <a:ea typeface="Tahoma" pitchFamily="34" charset="0"/>
                <a:cs typeface="Tahoma" pitchFamily="34" charset="0"/>
              </a:rPr>
              <a:t>FundNet</a:t>
            </a:r>
            <a:r>
              <a:rPr lang="en-US" altLang="ko-KR" sz="1700" dirty="0" smtClean="0">
                <a:latin typeface="Tahoma" pitchFamily="34" charset="0"/>
                <a:ea typeface="Tahoma" pitchFamily="34" charset="0"/>
                <a:cs typeface="Tahoma" pitchFamily="34" charset="0"/>
              </a:rPr>
              <a:t> service for off-shore fund investment</a:t>
            </a:r>
            <a:endParaRPr lang="en-US" altLang="ko-KR" sz="1500" dirty="0" smtClean="0">
              <a:latin typeface="Tahoma" pitchFamily="34" charset="0"/>
              <a:ea typeface="Tahoma" pitchFamily="34" charset="0"/>
              <a:cs typeface="Tahoma" pitchFamily="34" charset="0"/>
            </a:endParaRPr>
          </a:p>
          <a:p>
            <a:pPr marL="285750" indent="-285750">
              <a:buClr>
                <a:srgbClr val="000099"/>
              </a:buClr>
              <a:buFont typeface="Wingdings" pitchFamily="2" charset="2"/>
              <a:buChar char="ü"/>
            </a:pPr>
            <a:r>
              <a:rPr lang="en-US" altLang="ko-KR" sz="1700" dirty="0" smtClean="0">
                <a:latin typeface="Tahoma" pitchFamily="34" charset="0"/>
                <a:ea typeface="Tahoma" pitchFamily="34" charset="0"/>
                <a:cs typeface="Tahoma" pitchFamily="34" charset="0"/>
              </a:rPr>
              <a:t>Full service : Account </a:t>
            </a:r>
            <a:r>
              <a:rPr lang="en-US" altLang="ko-KR" sz="1700" dirty="0" smtClean="0">
                <a:latin typeface="Tahoma" pitchFamily="34" charset="0"/>
                <a:ea typeface="Tahoma" pitchFamily="34" charset="0"/>
                <a:cs typeface="Tahoma" pitchFamily="34" charset="0"/>
              </a:rPr>
              <a:t>opening/management</a:t>
            </a:r>
            <a:r>
              <a:rPr lang="en-US" altLang="ko-KR" sz="1700" dirty="0" smtClean="0">
                <a:latin typeface="Tahoma" pitchFamily="34" charset="0"/>
                <a:ea typeface="Tahoma" pitchFamily="34" charset="0"/>
                <a:cs typeface="Tahoma" pitchFamily="34" charset="0"/>
              </a:rPr>
              <a:t>, Order routing, Confirmation, Settlement, Corporate action, Reporting, Cash management, Holding statement…</a:t>
            </a:r>
          </a:p>
        </p:txBody>
      </p:sp>
      <p:sp>
        <p:nvSpPr>
          <p:cNvPr id="53" name="TextBox 52"/>
          <p:cNvSpPr txBox="1"/>
          <p:nvPr/>
        </p:nvSpPr>
        <p:spPr>
          <a:xfrm>
            <a:off x="512073" y="2544961"/>
            <a:ext cx="3409590" cy="307975"/>
          </a:xfrm>
          <a:prstGeom prst="rect">
            <a:avLst/>
          </a:prstGeom>
          <a:solidFill>
            <a:schemeClr val="accent3">
              <a:lumMod val="20000"/>
              <a:lumOff val="80000"/>
            </a:schemeClr>
          </a:solidFill>
          <a:ln>
            <a:noFill/>
          </a:ln>
        </p:spPr>
        <p:txBody>
          <a:bodyPr wrap="square">
            <a:spAutoFit/>
          </a:bodyPr>
          <a:lstStyle/>
          <a:p>
            <a:pPr algn="ctr" fontAlgn="auto" latinLnBrk="0">
              <a:spcBef>
                <a:spcPts val="0"/>
              </a:spcBef>
              <a:spcAft>
                <a:spcPts val="0"/>
              </a:spcAft>
              <a:defRPr/>
            </a:pPr>
            <a:r>
              <a:rPr kumimoji="0" lang="en-US" altLang="ko-KR" sz="1400" b="1" kern="0" dirty="0">
                <a:solidFill>
                  <a:schemeClr val="tx1"/>
                </a:solidFill>
                <a:effectLst>
                  <a:outerShdw blurRad="38100" dist="38100" dir="2700000" algn="tl">
                    <a:srgbClr val="000000">
                      <a:alpha val="43137"/>
                    </a:srgbClr>
                  </a:outerShdw>
                </a:effectLst>
                <a:latin typeface="Tahoma" pitchFamily="34" charset="0"/>
                <a:ea typeface="Tahoma" pitchFamily="34" charset="0"/>
                <a:cs typeface="Tahoma" pitchFamily="34" charset="0"/>
              </a:rPr>
              <a:t>Korea</a:t>
            </a:r>
            <a:endParaRPr kumimoji="0" lang="ko-KR" altLang="en-US" sz="1400" b="1" kern="0" dirty="0">
              <a:solidFill>
                <a:schemeClr val="tx1"/>
              </a:solidFill>
              <a:effectLst>
                <a:outerShdw blurRad="38100" dist="38100" dir="2700000" algn="tl">
                  <a:srgbClr val="000000">
                    <a:alpha val="43137"/>
                  </a:srgbClr>
                </a:outerShdw>
              </a:effectLst>
              <a:latin typeface="Tahoma" pitchFamily="34" charset="0"/>
              <a:ea typeface="HY헤드라인M" pitchFamily="18" charset="-127"/>
              <a:cs typeface="Tahoma" pitchFamily="34" charset="0"/>
            </a:endParaRPr>
          </a:p>
        </p:txBody>
      </p:sp>
      <p:sp>
        <p:nvSpPr>
          <p:cNvPr id="62" name="직사각형 122"/>
          <p:cNvSpPr>
            <a:spLocks noChangeArrowheads="1"/>
          </p:cNvSpPr>
          <p:nvPr/>
        </p:nvSpPr>
        <p:spPr bwMode="auto">
          <a:xfrm>
            <a:off x="6660232" y="3117248"/>
            <a:ext cx="1871468" cy="3152421"/>
          </a:xfrm>
          <a:prstGeom prst="rect">
            <a:avLst/>
          </a:prstGeom>
          <a:noFill/>
          <a:ln w="15875" cap="rnd" algn="ctr">
            <a:solidFill>
              <a:schemeClr val="tx1">
                <a:lumMod val="50000"/>
                <a:lumOff val="50000"/>
              </a:schemeClr>
            </a:solidFill>
            <a:round/>
            <a:headEnd/>
            <a:tailEnd/>
          </a:ln>
        </p:spPr>
        <p:txBody>
          <a:bodyPr/>
          <a:lstStyle/>
          <a:p>
            <a:pPr algn="ctr"/>
            <a:endParaRPr lang="ko-KR" altLang="en-US">
              <a:ea typeface="HY헤드라인M" pitchFamily="18" charset="-127"/>
            </a:endParaRPr>
          </a:p>
        </p:txBody>
      </p:sp>
      <p:cxnSp>
        <p:nvCxnSpPr>
          <p:cNvPr id="77" name="직선 화살표 연결선 78"/>
          <p:cNvCxnSpPr>
            <a:cxnSpLocks noChangeShapeType="1"/>
          </p:cNvCxnSpPr>
          <p:nvPr/>
        </p:nvCxnSpPr>
        <p:spPr bwMode="auto">
          <a:xfrm>
            <a:off x="5454328" y="4653136"/>
            <a:ext cx="1205904" cy="0"/>
          </a:xfrm>
          <a:prstGeom prst="straightConnector1">
            <a:avLst/>
          </a:prstGeom>
          <a:noFill/>
          <a:ln w="9525" cap="rnd" algn="ctr">
            <a:solidFill>
              <a:schemeClr val="tx1">
                <a:lumMod val="50000"/>
                <a:lumOff val="50000"/>
              </a:schemeClr>
            </a:solidFill>
            <a:round/>
            <a:headEnd/>
            <a:tailEnd type="arrow" w="med" len="med"/>
          </a:ln>
        </p:spPr>
      </p:cxnSp>
      <p:pic>
        <p:nvPicPr>
          <p:cNvPr id="79" name="Picture 2" descr="C:\Users\Administrator\AppData\Local\Microsoft\Windows\Temporary Internet Files\Content.IE5\QIXOXEL1\MC900223644[1].wmf"/>
          <p:cNvPicPr>
            <a:picLocks noChangeAspect="1" noChangeArrowheads="1"/>
          </p:cNvPicPr>
          <p:nvPr/>
        </p:nvPicPr>
        <p:blipFill>
          <a:blip r:embed="rId4"/>
          <a:srcRect/>
          <a:stretch>
            <a:fillRect/>
          </a:stretch>
        </p:blipFill>
        <p:spPr bwMode="auto">
          <a:xfrm>
            <a:off x="6876256" y="3421701"/>
            <a:ext cx="648072" cy="655155"/>
          </a:xfrm>
          <a:prstGeom prst="rect">
            <a:avLst/>
          </a:prstGeom>
          <a:noFill/>
          <a:ln w="9525">
            <a:noFill/>
            <a:miter lim="800000"/>
            <a:headEnd/>
            <a:tailEnd/>
          </a:ln>
        </p:spPr>
      </p:pic>
      <p:cxnSp>
        <p:nvCxnSpPr>
          <p:cNvPr id="144" name="직선 화살표 연결선 66"/>
          <p:cNvCxnSpPr>
            <a:cxnSpLocks noChangeShapeType="1"/>
          </p:cNvCxnSpPr>
          <p:nvPr/>
        </p:nvCxnSpPr>
        <p:spPr bwMode="auto">
          <a:xfrm>
            <a:off x="5955905" y="3746728"/>
            <a:ext cx="632319" cy="0"/>
          </a:xfrm>
          <a:prstGeom prst="straightConnector1">
            <a:avLst/>
          </a:prstGeom>
          <a:noFill/>
          <a:ln w="9525" cap="rnd" algn="ctr">
            <a:solidFill>
              <a:schemeClr val="tx1">
                <a:lumMod val="50000"/>
                <a:lumOff val="50000"/>
              </a:schemeClr>
            </a:solidFill>
            <a:round/>
            <a:headEnd/>
            <a:tailEnd type="arrow" w="med" len="med"/>
          </a:ln>
        </p:spPr>
      </p:cxnSp>
      <p:sp>
        <p:nvSpPr>
          <p:cNvPr id="150" name="TextBox 149"/>
          <p:cNvSpPr txBox="1"/>
          <p:nvPr/>
        </p:nvSpPr>
        <p:spPr>
          <a:xfrm>
            <a:off x="4228089" y="2544961"/>
            <a:ext cx="4242374" cy="307975"/>
          </a:xfrm>
          <a:prstGeom prst="rect">
            <a:avLst/>
          </a:prstGeom>
          <a:solidFill>
            <a:schemeClr val="accent3">
              <a:lumMod val="20000"/>
              <a:lumOff val="80000"/>
            </a:schemeClr>
          </a:solidFill>
          <a:ln>
            <a:noFill/>
          </a:ln>
        </p:spPr>
        <p:txBody>
          <a:bodyPr wrap="square">
            <a:spAutoFit/>
          </a:bodyPr>
          <a:lstStyle/>
          <a:p>
            <a:pPr algn="ctr" fontAlgn="auto" latinLnBrk="0">
              <a:spcBef>
                <a:spcPts val="0"/>
              </a:spcBef>
              <a:spcAft>
                <a:spcPts val="0"/>
              </a:spcAft>
              <a:defRPr/>
            </a:pPr>
            <a:r>
              <a:rPr lang="en-US" altLang="ko-KR" sz="1400" b="1" kern="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Foreign Country</a:t>
            </a:r>
            <a:endParaRPr kumimoji="0" lang="ko-KR" altLang="en-US" sz="1400" b="1" kern="0" dirty="0">
              <a:solidFill>
                <a:schemeClr val="tx1"/>
              </a:solidFill>
              <a:effectLst>
                <a:outerShdw blurRad="38100" dist="38100" dir="2700000" algn="tl">
                  <a:srgbClr val="000000">
                    <a:alpha val="43137"/>
                  </a:srgbClr>
                </a:outerShdw>
              </a:effectLst>
              <a:latin typeface="Tahoma" pitchFamily="34" charset="0"/>
              <a:ea typeface="HY헤드라인M" pitchFamily="18" charset="-127"/>
              <a:cs typeface="Tahoma" pitchFamily="34" charset="0"/>
            </a:endParaRPr>
          </a:p>
        </p:txBody>
      </p:sp>
      <p:sp>
        <p:nvSpPr>
          <p:cNvPr id="56" name="직사각형 55"/>
          <p:cNvSpPr/>
          <p:nvPr/>
        </p:nvSpPr>
        <p:spPr>
          <a:xfrm>
            <a:off x="537108" y="908720"/>
            <a:ext cx="2122802" cy="369332"/>
          </a:xfrm>
          <a:prstGeom prst="rect">
            <a:avLst/>
          </a:prstGeom>
        </p:spPr>
        <p:txBody>
          <a:bodyPr wrap="square">
            <a:spAutoFit/>
          </a:bodyPr>
          <a:lstStyle/>
          <a:p>
            <a:r>
              <a:rPr lang="en-US" altLang="ko-KR" b="1" dirty="0" smtClean="0">
                <a:solidFill>
                  <a:schemeClr val="accent1">
                    <a:lumMod val="50000"/>
                  </a:schemeClr>
                </a:solidFill>
                <a:latin typeface="Tahoma" pitchFamily="34" charset="0"/>
                <a:ea typeface="Tahoma" pitchFamily="34" charset="0"/>
                <a:cs typeface="Tahoma" pitchFamily="34" charset="0"/>
              </a:rPr>
              <a:t>Linkage to </a:t>
            </a:r>
            <a:r>
              <a:rPr lang="en-US" altLang="ko-KR" b="1" dirty="0" smtClean="0">
                <a:solidFill>
                  <a:srgbClr val="C00000"/>
                </a:solidFill>
                <a:latin typeface="Tahoma" pitchFamily="34" charset="0"/>
                <a:ea typeface="Tahoma" pitchFamily="34" charset="0"/>
                <a:cs typeface="Tahoma" pitchFamily="34" charset="0"/>
              </a:rPr>
              <a:t>ICSD</a:t>
            </a:r>
            <a:endParaRPr lang="ko-KR" altLang="en-US" dirty="0">
              <a:solidFill>
                <a:srgbClr val="C00000"/>
              </a:solidFill>
            </a:endParaRPr>
          </a:p>
        </p:txBody>
      </p:sp>
      <p:pic>
        <p:nvPicPr>
          <p:cNvPr id="64" name="Picture 199"/>
          <p:cNvPicPr>
            <a:picLocks noChangeAspect="1" noChangeArrowheads="1"/>
          </p:cNvPicPr>
          <p:nvPr/>
        </p:nvPicPr>
        <p:blipFill>
          <a:blip r:embed="rId5"/>
          <a:srcRect/>
          <a:stretch>
            <a:fillRect/>
          </a:stretch>
        </p:blipFill>
        <p:spPr bwMode="auto">
          <a:xfrm>
            <a:off x="4572000" y="4254991"/>
            <a:ext cx="980058" cy="686177"/>
          </a:xfrm>
          <a:prstGeom prst="rect">
            <a:avLst/>
          </a:prstGeom>
          <a:noFill/>
          <a:ln w="9525">
            <a:noFill/>
            <a:miter lim="800000"/>
            <a:headEnd/>
            <a:tailEnd/>
          </a:ln>
        </p:spPr>
      </p:pic>
      <p:sp>
        <p:nvSpPr>
          <p:cNvPr id="67" name="TextBox 66"/>
          <p:cNvSpPr txBox="1"/>
          <p:nvPr/>
        </p:nvSpPr>
        <p:spPr>
          <a:xfrm>
            <a:off x="4341986" y="5008820"/>
            <a:ext cx="1454150" cy="292388"/>
          </a:xfrm>
          <a:prstGeom prst="rect">
            <a:avLst/>
          </a:prstGeom>
          <a:noFill/>
          <a:ln>
            <a:noFill/>
          </a:ln>
        </p:spPr>
        <p:txBody>
          <a:bodyPr>
            <a:spAutoFit/>
          </a:bodyPr>
          <a:lstStyle/>
          <a:p>
            <a:pPr algn="ctr" fontAlgn="auto" latinLnBrk="0">
              <a:spcBef>
                <a:spcPts val="0"/>
              </a:spcBef>
              <a:spcAft>
                <a:spcPts val="0"/>
              </a:spcAft>
              <a:defRPr/>
            </a:pPr>
            <a:r>
              <a:rPr lang="en-US" altLang="ko-KR" sz="1300" b="1" kern="0" dirty="0" err="1" smtClean="0">
                <a:latin typeface="Tahoma" pitchFamily="34" charset="0"/>
                <a:ea typeface="Tahoma" pitchFamily="34" charset="0"/>
                <a:cs typeface="Tahoma" pitchFamily="34" charset="0"/>
              </a:rPr>
              <a:t>FundSettle</a:t>
            </a:r>
            <a:endParaRPr kumimoji="0" lang="ko-KR" altLang="en-US" sz="1300" b="1" kern="0" dirty="0">
              <a:solidFill>
                <a:schemeClr val="tx1"/>
              </a:solidFill>
              <a:latin typeface="Tahoma" pitchFamily="34" charset="0"/>
              <a:ea typeface="HY헤드라인M" pitchFamily="18" charset="-127"/>
              <a:cs typeface="Tahoma" pitchFamily="34" charset="0"/>
            </a:endParaRPr>
          </a:p>
        </p:txBody>
      </p:sp>
      <p:pic>
        <p:nvPicPr>
          <p:cNvPr id="72" name="Picture 2" descr="C:\Users\Administrator\AppData\Local\Microsoft\Windows\Temporary Internet Files\Content.IE5\QIXOXEL1\MC900223644[1].wmf"/>
          <p:cNvPicPr>
            <a:picLocks noChangeAspect="1" noChangeArrowheads="1"/>
          </p:cNvPicPr>
          <p:nvPr/>
        </p:nvPicPr>
        <p:blipFill>
          <a:blip r:embed="rId4"/>
          <a:srcRect/>
          <a:stretch>
            <a:fillRect/>
          </a:stretch>
        </p:blipFill>
        <p:spPr bwMode="auto">
          <a:xfrm>
            <a:off x="6876256" y="4365880"/>
            <a:ext cx="648072" cy="655155"/>
          </a:xfrm>
          <a:prstGeom prst="rect">
            <a:avLst/>
          </a:prstGeom>
          <a:noFill/>
          <a:ln w="9525">
            <a:noFill/>
            <a:miter lim="800000"/>
            <a:headEnd/>
            <a:tailEnd/>
          </a:ln>
        </p:spPr>
      </p:pic>
      <p:pic>
        <p:nvPicPr>
          <p:cNvPr id="80" name="Picture 2" descr="C:\Users\Administrator\AppData\Local\Microsoft\Windows\Temporary Internet Files\Content.IE5\QIXOXEL1\MC900223644[1].wmf"/>
          <p:cNvPicPr>
            <a:picLocks noChangeAspect="1" noChangeArrowheads="1"/>
          </p:cNvPicPr>
          <p:nvPr/>
        </p:nvPicPr>
        <p:blipFill>
          <a:blip r:embed="rId4"/>
          <a:srcRect/>
          <a:stretch>
            <a:fillRect/>
          </a:stretch>
        </p:blipFill>
        <p:spPr bwMode="auto">
          <a:xfrm>
            <a:off x="6876256" y="5317821"/>
            <a:ext cx="648072" cy="655155"/>
          </a:xfrm>
          <a:prstGeom prst="rect">
            <a:avLst/>
          </a:prstGeom>
          <a:noFill/>
          <a:ln w="9525">
            <a:noFill/>
            <a:miter lim="800000"/>
            <a:headEnd/>
            <a:tailEnd/>
          </a:ln>
        </p:spPr>
      </p:pic>
      <p:sp>
        <p:nvSpPr>
          <p:cNvPr id="81" name="TextBox 80"/>
          <p:cNvSpPr txBox="1"/>
          <p:nvPr/>
        </p:nvSpPr>
        <p:spPr>
          <a:xfrm>
            <a:off x="7627500" y="3391528"/>
            <a:ext cx="842963" cy="738188"/>
          </a:xfrm>
          <a:prstGeom prst="rect">
            <a:avLst/>
          </a:prstGeom>
          <a:noFill/>
        </p:spPr>
        <p:txBody>
          <a:bodyPr>
            <a:spAutoFit/>
          </a:bodyPr>
          <a:lstStyle/>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Transfer</a:t>
            </a:r>
          </a:p>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Agent</a:t>
            </a:r>
          </a:p>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 “A”</a:t>
            </a:r>
            <a:endParaRPr kumimoji="0" lang="ko-KR" altLang="en-US" sz="1400" kern="0" dirty="0">
              <a:solidFill>
                <a:schemeClr val="tx1"/>
              </a:solidFill>
              <a:latin typeface="Tahoma" pitchFamily="34" charset="0"/>
              <a:ea typeface="HY헤드라인M" pitchFamily="18" charset="-127"/>
              <a:cs typeface="Tahoma" pitchFamily="34" charset="0"/>
            </a:endParaRPr>
          </a:p>
        </p:txBody>
      </p:sp>
      <p:sp>
        <p:nvSpPr>
          <p:cNvPr id="88" name="TextBox 87"/>
          <p:cNvSpPr txBox="1"/>
          <p:nvPr/>
        </p:nvSpPr>
        <p:spPr>
          <a:xfrm>
            <a:off x="7636980" y="4307036"/>
            <a:ext cx="842963" cy="738188"/>
          </a:xfrm>
          <a:prstGeom prst="rect">
            <a:avLst/>
          </a:prstGeom>
          <a:noFill/>
        </p:spPr>
        <p:txBody>
          <a:bodyPr>
            <a:spAutoFit/>
          </a:bodyPr>
          <a:lstStyle/>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Transfer</a:t>
            </a:r>
          </a:p>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Agent</a:t>
            </a:r>
          </a:p>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 </a:t>
            </a:r>
            <a:r>
              <a:rPr kumimoji="0" lang="en-US" altLang="ko-KR" sz="1400" kern="0" dirty="0" smtClean="0">
                <a:solidFill>
                  <a:schemeClr val="tx1"/>
                </a:solidFill>
                <a:latin typeface="Tahoma" pitchFamily="34" charset="0"/>
                <a:ea typeface="Tahoma" pitchFamily="34" charset="0"/>
                <a:cs typeface="Tahoma" pitchFamily="34" charset="0"/>
              </a:rPr>
              <a:t>“B”</a:t>
            </a:r>
            <a:endParaRPr kumimoji="0" lang="ko-KR" altLang="en-US" sz="1400" kern="0" dirty="0">
              <a:solidFill>
                <a:schemeClr val="tx1"/>
              </a:solidFill>
              <a:latin typeface="Tahoma" pitchFamily="34" charset="0"/>
              <a:ea typeface="HY헤드라인M" pitchFamily="18" charset="-127"/>
              <a:cs typeface="Tahoma" pitchFamily="34" charset="0"/>
            </a:endParaRPr>
          </a:p>
        </p:txBody>
      </p:sp>
      <p:sp>
        <p:nvSpPr>
          <p:cNvPr id="92" name="TextBox 91"/>
          <p:cNvSpPr txBox="1"/>
          <p:nvPr/>
        </p:nvSpPr>
        <p:spPr>
          <a:xfrm>
            <a:off x="7668714" y="5317821"/>
            <a:ext cx="842963" cy="738188"/>
          </a:xfrm>
          <a:prstGeom prst="rect">
            <a:avLst/>
          </a:prstGeom>
          <a:noFill/>
        </p:spPr>
        <p:txBody>
          <a:bodyPr>
            <a:spAutoFit/>
          </a:bodyPr>
          <a:lstStyle/>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Transfer</a:t>
            </a:r>
          </a:p>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Agent</a:t>
            </a:r>
          </a:p>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 </a:t>
            </a:r>
            <a:r>
              <a:rPr kumimoji="0" lang="en-US" altLang="ko-KR" sz="1400" kern="0" dirty="0" smtClean="0">
                <a:solidFill>
                  <a:schemeClr val="tx1"/>
                </a:solidFill>
                <a:latin typeface="Tahoma" pitchFamily="34" charset="0"/>
                <a:ea typeface="Tahoma" pitchFamily="34" charset="0"/>
                <a:cs typeface="Tahoma" pitchFamily="34" charset="0"/>
              </a:rPr>
              <a:t>“C”</a:t>
            </a:r>
            <a:endParaRPr kumimoji="0" lang="ko-KR" altLang="en-US" sz="1400" kern="0" dirty="0">
              <a:solidFill>
                <a:schemeClr val="tx1"/>
              </a:solidFill>
              <a:latin typeface="Tahoma" pitchFamily="34" charset="0"/>
              <a:ea typeface="HY헤드라인M" pitchFamily="18" charset="-127"/>
              <a:cs typeface="Tahoma" pitchFamily="34" charset="0"/>
            </a:endParaRPr>
          </a:p>
        </p:txBody>
      </p:sp>
      <p:cxnSp>
        <p:nvCxnSpPr>
          <p:cNvPr id="6" name="직선 연결선 5"/>
          <p:cNvCxnSpPr/>
          <p:nvPr/>
        </p:nvCxnSpPr>
        <p:spPr>
          <a:xfrm>
            <a:off x="5955905" y="3746728"/>
            <a:ext cx="0" cy="1858900"/>
          </a:xfrm>
          <a:prstGeom prst="line">
            <a:avLst/>
          </a:prstGeom>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cxnSp>
        <p:nvCxnSpPr>
          <p:cNvPr id="93" name="직선 화살표 연결선 66"/>
          <p:cNvCxnSpPr>
            <a:cxnSpLocks noChangeShapeType="1"/>
          </p:cNvCxnSpPr>
          <p:nvPr/>
        </p:nvCxnSpPr>
        <p:spPr bwMode="auto">
          <a:xfrm>
            <a:off x="5955905" y="5605628"/>
            <a:ext cx="632319" cy="0"/>
          </a:xfrm>
          <a:prstGeom prst="straightConnector1">
            <a:avLst/>
          </a:prstGeom>
          <a:noFill/>
          <a:ln w="9525" cap="rnd" algn="ctr">
            <a:solidFill>
              <a:schemeClr val="tx1">
                <a:lumMod val="50000"/>
                <a:lumOff val="50000"/>
              </a:schemeClr>
            </a:solidFill>
            <a:round/>
            <a:headEnd/>
            <a:tailEnd type="arrow" w="med" len="med"/>
          </a:ln>
        </p:spPr>
      </p:cxnSp>
      <p:sp>
        <p:nvSpPr>
          <p:cNvPr id="94" name="TextBox 93"/>
          <p:cNvSpPr txBox="1"/>
          <p:nvPr/>
        </p:nvSpPr>
        <p:spPr>
          <a:xfrm>
            <a:off x="1810792" y="3140968"/>
            <a:ext cx="889000" cy="307975"/>
          </a:xfrm>
          <a:prstGeom prst="rect">
            <a:avLst/>
          </a:prstGeom>
          <a:noFill/>
        </p:spPr>
        <p:txBody>
          <a:bodyPr>
            <a:spAutoFit/>
          </a:bodyPr>
          <a:lstStyle/>
          <a:p>
            <a:pPr algn="ctr" fontAlgn="auto" latinLnBrk="0">
              <a:spcBef>
                <a:spcPts val="0"/>
              </a:spcBef>
              <a:spcAft>
                <a:spcPts val="0"/>
              </a:spcAft>
              <a:defRPr/>
            </a:pPr>
            <a:r>
              <a:rPr lang="en-US" altLang="ko-KR" sz="1400" kern="0" dirty="0" smtClean="0">
                <a:ea typeface="HY헤드라인M" pitchFamily="18" charset="-127"/>
              </a:rPr>
              <a:t>AMC</a:t>
            </a:r>
            <a:endParaRPr kumimoji="0" lang="ko-KR" altLang="en-US" sz="1400" kern="0" dirty="0">
              <a:solidFill>
                <a:schemeClr val="tx1"/>
              </a:solidFill>
              <a:latin typeface="+mn-lt"/>
              <a:ea typeface="HY헤드라인M" pitchFamily="18" charset="-127"/>
            </a:endParaRPr>
          </a:p>
        </p:txBody>
      </p:sp>
      <p:sp>
        <p:nvSpPr>
          <p:cNvPr id="97" name="TextBox 96"/>
          <p:cNvSpPr txBox="1"/>
          <p:nvPr/>
        </p:nvSpPr>
        <p:spPr>
          <a:xfrm>
            <a:off x="1688232" y="5643017"/>
            <a:ext cx="1371600" cy="522287"/>
          </a:xfrm>
          <a:prstGeom prst="rect">
            <a:avLst/>
          </a:prstGeom>
          <a:noFill/>
        </p:spPr>
        <p:txBody>
          <a:bodyPr>
            <a:spAutoFit/>
          </a:bodyPr>
          <a:lstStyle/>
          <a:p>
            <a:pPr algn="ctr" fontAlgn="auto" latinLnBrk="0">
              <a:spcBef>
                <a:spcPts val="0"/>
              </a:spcBef>
              <a:spcAft>
                <a:spcPts val="0"/>
              </a:spcAft>
              <a:defRPr/>
            </a:pPr>
            <a:r>
              <a:rPr kumimoji="0" lang="en-US" altLang="ko-KR" sz="1400" kern="0" dirty="0">
                <a:solidFill>
                  <a:schemeClr val="tx1"/>
                </a:solidFill>
                <a:latin typeface="+mn-lt"/>
                <a:ea typeface="HY헤드라인M" pitchFamily="18" charset="-127"/>
              </a:rPr>
              <a:t>Administration company</a:t>
            </a:r>
            <a:endParaRPr kumimoji="0" lang="ko-KR" altLang="en-US" sz="1400" kern="0" dirty="0">
              <a:solidFill>
                <a:schemeClr val="tx1"/>
              </a:solidFill>
              <a:latin typeface="+mn-lt"/>
              <a:ea typeface="HY헤드라인M" pitchFamily="18" charset="-127"/>
            </a:endParaRPr>
          </a:p>
        </p:txBody>
      </p:sp>
      <p:sp>
        <p:nvSpPr>
          <p:cNvPr id="98" name="TextBox 97"/>
          <p:cNvSpPr txBox="1"/>
          <p:nvPr/>
        </p:nvSpPr>
        <p:spPr>
          <a:xfrm>
            <a:off x="395536" y="4653136"/>
            <a:ext cx="1231900" cy="522288"/>
          </a:xfrm>
          <a:prstGeom prst="rect">
            <a:avLst/>
          </a:prstGeom>
          <a:noFill/>
        </p:spPr>
        <p:txBody>
          <a:bodyPr>
            <a:spAutoFit/>
          </a:bodyPr>
          <a:lstStyle/>
          <a:p>
            <a:pPr algn="ctr" fontAlgn="auto" latinLnBrk="0">
              <a:spcBef>
                <a:spcPts val="0"/>
              </a:spcBef>
              <a:spcAft>
                <a:spcPts val="0"/>
              </a:spcAft>
              <a:defRPr/>
            </a:pPr>
            <a:r>
              <a:rPr kumimoji="0" lang="en-US" altLang="ko-KR" sz="1400" kern="0" dirty="0">
                <a:solidFill>
                  <a:schemeClr val="tx1"/>
                </a:solidFill>
                <a:latin typeface="+mn-lt"/>
                <a:ea typeface="HY헤드라인M" pitchFamily="18" charset="-127"/>
              </a:rPr>
              <a:t>Distribution company</a:t>
            </a:r>
            <a:endParaRPr kumimoji="0" lang="ko-KR" altLang="en-US" sz="1400" kern="0" dirty="0">
              <a:solidFill>
                <a:schemeClr val="tx1"/>
              </a:solidFill>
              <a:latin typeface="+mn-lt"/>
              <a:ea typeface="HY헤드라인M" pitchFamily="18" charset="-127"/>
            </a:endParaRPr>
          </a:p>
        </p:txBody>
      </p:sp>
      <p:sp>
        <p:nvSpPr>
          <p:cNvPr id="99" name="TextBox 54"/>
          <p:cNvSpPr txBox="1">
            <a:spLocks noChangeArrowheads="1"/>
          </p:cNvSpPr>
          <p:nvPr/>
        </p:nvSpPr>
        <p:spPr bwMode="auto">
          <a:xfrm>
            <a:off x="561026" y="3612855"/>
            <a:ext cx="889000" cy="306387"/>
          </a:xfrm>
          <a:prstGeom prst="rect">
            <a:avLst/>
          </a:prstGeom>
          <a:noFill/>
          <a:ln w="9525">
            <a:noFill/>
            <a:miter lim="800000"/>
            <a:headEnd/>
            <a:tailEnd/>
          </a:ln>
        </p:spPr>
        <p:txBody>
          <a:bodyPr>
            <a:spAutoFit/>
          </a:bodyPr>
          <a:lstStyle/>
          <a:p>
            <a:pPr algn="ctr" latinLnBrk="0"/>
            <a:r>
              <a:rPr lang="en-US" altLang="ko-KR" sz="1400" dirty="0" smtClean="0">
                <a:latin typeface="Tahoma" pitchFamily="34" charset="0"/>
                <a:ea typeface="HY헤드라인M" pitchFamily="18" charset="-127"/>
              </a:rPr>
              <a:t>AMC</a:t>
            </a:r>
            <a:endParaRPr kumimoji="0" lang="en-US" altLang="ko-KR" sz="1400" dirty="0">
              <a:solidFill>
                <a:schemeClr val="tx1"/>
              </a:solidFill>
              <a:latin typeface="Tahoma" pitchFamily="34" charset="0"/>
              <a:ea typeface="HY헤드라인M" pitchFamily="18" charset="-127"/>
            </a:endParaRPr>
          </a:p>
        </p:txBody>
      </p:sp>
      <p:sp>
        <p:nvSpPr>
          <p:cNvPr id="105" name="Line 100"/>
          <p:cNvSpPr>
            <a:spLocks noChangeShapeType="1"/>
          </p:cNvSpPr>
          <p:nvPr/>
        </p:nvSpPr>
        <p:spPr bwMode="auto">
          <a:xfrm>
            <a:off x="1017588" y="4631598"/>
            <a:ext cx="2387600" cy="0"/>
          </a:xfrm>
          <a:prstGeom prst="line">
            <a:avLst/>
          </a:prstGeom>
          <a:noFill/>
          <a:ln w="19050">
            <a:solidFill>
              <a:srgbClr val="00FF00"/>
            </a:solidFill>
            <a:round/>
            <a:headEnd/>
            <a:tailEnd/>
          </a:ln>
        </p:spPr>
        <p:txBody>
          <a:bodyPr/>
          <a:lstStyle/>
          <a:p>
            <a:endParaRPr lang="ko-KR" altLang="en-US"/>
          </a:p>
        </p:txBody>
      </p:sp>
      <p:sp>
        <p:nvSpPr>
          <p:cNvPr id="107" name="Line 102"/>
          <p:cNvSpPr>
            <a:spLocks noChangeShapeType="1"/>
          </p:cNvSpPr>
          <p:nvPr/>
        </p:nvSpPr>
        <p:spPr bwMode="auto">
          <a:xfrm>
            <a:off x="1246188" y="3936273"/>
            <a:ext cx="1943100" cy="1366837"/>
          </a:xfrm>
          <a:prstGeom prst="line">
            <a:avLst/>
          </a:prstGeom>
          <a:noFill/>
          <a:ln w="19050">
            <a:solidFill>
              <a:srgbClr val="00FF00"/>
            </a:solidFill>
            <a:round/>
            <a:headEnd/>
            <a:tailEnd/>
          </a:ln>
        </p:spPr>
        <p:txBody>
          <a:bodyPr/>
          <a:lstStyle/>
          <a:p>
            <a:endParaRPr lang="ko-KR" altLang="en-US"/>
          </a:p>
        </p:txBody>
      </p:sp>
      <p:sp>
        <p:nvSpPr>
          <p:cNvPr id="108" name="Line 102"/>
          <p:cNvSpPr>
            <a:spLocks noChangeShapeType="1"/>
          </p:cNvSpPr>
          <p:nvPr/>
        </p:nvSpPr>
        <p:spPr bwMode="auto">
          <a:xfrm>
            <a:off x="2241550" y="3423510"/>
            <a:ext cx="34925" cy="2221888"/>
          </a:xfrm>
          <a:prstGeom prst="line">
            <a:avLst/>
          </a:prstGeom>
          <a:noFill/>
          <a:ln w="19050">
            <a:solidFill>
              <a:srgbClr val="00FF00"/>
            </a:solidFill>
            <a:round/>
            <a:headEnd/>
            <a:tailEnd/>
          </a:ln>
        </p:spPr>
        <p:txBody>
          <a:bodyPr/>
          <a:lstStyle/>
          <a:p>
            <a:endParaRPr lang="ko-KR" altLang="en-US"/>
          </a:p>
        </p:txBody>
      </p:sp>
      <p:sp>
        <p:nvSpPr>
          <p:cNvPr id="109" name="Line 102"/>
          <p:cNvSpPr>
            <a:spLocks noChangeShapeType="1"/>
          </p:cNvSpPr>
          <p:nvPr/>
        </p:nvSpPr>
        <p:spPr bwMode="auto">
          <a:xfrm flipH="1">
            <a:off x="1431109" y="3802923"/>
            <a:ext cx="1584325" cy="1728787"/>
          </a:xfrm>
          <a:prstGeom prst="line">
            <a:avLst/>
          </a:prstGeom>
          <a:noFill/>
          <a:ln w="19050">
            <a:solidFill>
              <a:srgbClr val="00FF00"/>
            </a:solidFill>
            <a:round/>
            <a:headEnd/>
            <a:tailEnd/>
          </a:ln>
        </p:spPr>
        <p:txBody>
          <a:bodyPr/>
          <a:lstStyle/>
          <a:p>
            <a:endParaRPr lang="ko-KR" altLang="en-US"/>
          </a:p>
        </p:txBody>
      </p:sp>
      <p:sp>
        <p:nvSpPr>
          <p:cNvPr id="111" name="TextBox 110"/>
          <p:cNvSpPr txBox="1"/>
          <p:nvPr/>
        </p:nvSpPr>
        <p:spPr>
          <a:xfrm>
            <a:off x="2990850" y="3660048"/>
            <a:ext cx="1025525" cy="306387"/>
          </a:xfrm>
          <a:prstGeom prst="rect">
            <a:avLst/>
          </a:prstGeom>
          <a:noFill/>
        </p:spPr>
        <p:txBody>
          <a:bodyPr>
            <a:spAutoFit/>
          </a:bodyPr>
          <a:lstStyle/>
          <a:p>
            <a:pPr algn="ctr" fontAlgn="auto" latinLnBrk="0">
              <a:spcBef>
                <a:spcPts val="0"/>
              </a:spcBef>
              <a:spcAft>
                <a:spcPts val="0"/>
              </a:spcAft>
              <a:defRPr/>
            </a:pPr>
            <a:r>
              <a:rPr lang="en-US" altLang="ko-KR" sz="1400" kern="0" dirty="0" smtClean="0">
                <a:ea typeface="HY헤드라인M" pitchFamily="18" charset="-127"/>
              </a:rPr>
              <a:t>Custodian</a:t>
            </a:r>
            <a:endParaRPr kumimoji="0" lang="ko-KR" altLang="en-US" sz="1400" kern="0" dirty="0">
              <a:solidFill>
                <a:schemeClr val="tx1"/>
              </a:solidFill>
              <a:latin typeface="+mn-lt"/>
              <a:ea typeface="HY헤드라인M" pitchFamily="18" charset="-127"/>
            </a:endParaRPr>
          </a:p>
        </p:txBody>
      </p:sp>
      <p:sp>
        <p:nvSpPr>
          <p:cNvPr id="113" name="WordArt 156"/>
          <p:cNvSpPr>
            <a:spLocks noChangeArrowheads="1" noChangeShapeType="1" noTextEdit="1"/>
          </p:cNvSpPr>
          <p:nvPr/>
        </p:nvSpPr>
        <p:spPr bwMode="auto">
          <a:xfrm>
            <a:off x="1416416" y="4031523"/>
            <a:ext cx="1794416" cy="258762"/>
          </a:xfrm>
          <a:prstGeom prst="rect">
            <a:avLst/>
          </a:prstGeom>
          <a:effectLst>
            <a:reflection stA="27000" endPos="92000" dist="101600" dir="5400000" sy="-100000" algn="bl" rotWithShape="0"/>
          </a:effectLst>
          <a:extLst/>
        </p:spPr>
        <p:txBody>
          <a:bodyPr wrap="none" fromWordArt="1">
            <a:prstTxWarp prst="textPlain">
              <a:avLst>
                <a:gd name="adj" fmla="val 47783"/>
              </a:avLst>
            </a:prstTxWarp>
          </a:bodyPr>
          <a:lstStyle/>
          <a:p>
            <a:pPr algn="ctr">
              <a:defRPr/>
            </a:pPr>
            <a:r>
              <a:rPr lang="en-US" altLang="ko-KR" sz="4400" b="1" kern="10" dirty="0">
                <a:solidFill>
                  <a:srgbClr val="0000FF"/>
                </a:solidFill>
                <a:latin typeface="맑은 고딕"/>
                <a:ea typeface="맑은 고딕"/>
              </a:rPr>
              <a:t>Automation </a:t>
            </a:r>
            <a:endParaRPr lang="ko-KR" altLang="en-US" sz="4400" b="1" kern="10" dirty="0">
              <a:solidFill>
                <a:srgbClr val="0000FF"/>
              </a:solidFill>
              <a:latin typeface="맑은 고딕"/>
              <a:ea typeface="맑은 고딕"/>
            </a:endParaRPr>
          </a:p>
        </p:txBody>
      </p:sp>
      <p:sp>
        <p:nvSpPr>
          <p:cNvPr id="114" name="WordArt 156"/>
          <p:cNvSpPr>
            <a:spLocks noChangeArrowheads="1" noChangeShapeType="1" noTextEdit="1"/>
          </p:cNvSpPr>
          <p:nvPr/>
        </p:nvSpPr>
        <p:spPr bwMode="auto">
          <a:xfrm>
            <a:off x="1416416" y="4958623"/>
            <a:ext cx="1794416" cy="258762"/>
          </a:xfrm>
          <a:prstGeom prst="rect">
            <a:avLst/>
          </a:prstGeom>
          <a:effectLst>
            <a:reflection stA="27000" endPos="92000" dist="101600" dir="5400000" sy="-100000" algn="bl" rotWithShape="0"/>
          </a:effectLst>
          <a:extLst/>
        </p:spPr>
        <p:txBody>
          <a:bodyPr wrap="none" fromWordArt="1">
            <a:prstTxWarp prst="textPlain">
              <a:avLst>
                <a:gd name="adj" fmla="val 47783"/>
              </a:avLst>
            </a:prstTxWarp>
          </a:bodyPr>
          <a:lstStyle/>
          <a:p>
            <a:pPr algn="ctr">
              <a:defRPr/>
            </a:pPr>
            <a:r>
              <a:rPr lang="en-US" altLang="ko-KR" sz="4400" b="1" kern="10" dirty="0">
                <a:solidFill>
                  <a:srgbClr val="0000FF"/>
                </a:solidFill>
                <a:latin typeface="맑은 고딕"/>
                <a:ea typeface="맑은 고딕"/>
              </a:rPr>
              <a:t>Standardization</a:t>
            </a:r>
            <a:endParaRPr lang="ko-KR" altLang="en-US" sz="4400" b="1" kern="10" dirty="0">
              <a:solidFill>
                <a:srgbClr val="0000FF"/>
              </a:solidFill>
              <a:latin typeface="맑은 고딕"/>
              <a:ea typeface="맑은 고딕"/>
            </a:endParaRPr>
          </a:p>
        </p:txBody>
      </p:sp>
      <p:sp>
        <p:nvSpPr>
          <p:cNvPr id="115" name="직사각형 122"/>
          <p:cNvSpPr>
            <a:spLocks noChangeArrowheads="1"/>
          </p:cNvSpPr>
          <p:nvPr/>
        </p:nvSpPr>
        <p:spPr bwMode="auto">
          <a:xfrm>
            <a:off x="455806" y="3061593"/>
            <a:ext cx="3468121" cy="3152421"/>
          </a:xfrm>
          <a:prstGeom prst="rect">
            <a:avLst/>
          </a:prstGeom>
          <a:noFill/>
          <a:ln w="15875" cap="rnd" algn="ctr">
            <a:solidFill>
              <a:schemeClr val="tx1">
                <a:lumMod val="50000"/>
                <a:lumOff val="50000"/>
              </a:schemeClr>
            </a:solidFill>
            <a:round/>
            <a:headEnd/>
            <a:tailEnd/>
          </a:ln>
        </p:spPr>
        <p:txBody>
          <a:bodyPr/>
          <a:lstStyle/>
          <a:p>
            <a:pPr algn="ctr"/>
            <a:endParaRPr lang="ko-KR" altLang="en-US">
              <a:ea typeface="HY헤드라인M" pitchFamily="18" charset="-127"/>
            </a:endParaRPr>
          </a:p>
        </p:txBody>
      </p:sp>
      <p:sp>
        <p:nvSpPr>
          <p:cNvPr id="116" name="TextBox 115"/>
          <p:cNvSpPr txBox="1"/>
          <p:nvPr/>
        </p:nvSpPr>
        <p:spPr>
          <a:xfrm>
            <a:off x="520913" y="5486466"/>
            <a:ext cx="1231900" cy="522288"/>
          </a:xfrm>
          <a:prstGeom prst="rect">
            <a:avLst/>
          </a:prstGeom>
          <a:noFill/>
        </p:spPr>
        <p:txBody>
          <a:bodyPr>
            <a:spAutoFit/>
          </a:bodyPr>
          <a:lstStyle/>
          <a:p>
            <a:pPr algn="ctr" fontAlgn="auto" latinLnBrk="0">
              <a:spcBef>
                <a:spcPts val="0"/>
              </a:spcBef>
              <a:spcAft>
                <a:spcPts val="0"/>
              </a:spcAft>
              <a:defRPr/>
            </a:pPr>
            <a:r>
              <a:rPr kumimoji="0" lang="en-US" altLang="ko-KR" sz="1400" kern="0" dirty="0">
                <a:solidFill>
                  <a:schemeClr val="tx1"/>
                </a:solidFill>
                <a:latin typeface="+mn-lt"/>
                <a:ea typeface="HY헤드라인M" pitchFamily="18" charset="-127"/>
              </a:rPr>
              <a:t>Distribution company</a:t>
            </a:r>
            <a:endParaRPr kumimoji="0" lang="ko-KR" altLang="en-US" sz="1400" kern="0" dirty="0">
              <a:solidFill>
                <a:schemeClr val="tx1"/>
              </a:solidFill>
              <a:latin typeface="+mn-lt"/>
              <a:ea typeface="HY헤드라인M" pitchFamily="18" charset="-127"/>
            </a:endParaRPr>
          </a:p>
        </p:txBody>
      </p:sp>
      <p:sp>
        <p:nvSpPr>
          <p:cNvPr id="117" name="TextBox 116"/>
          <p:cNvSpPr txBox="1"/>
          <p:nvPr/>
        </p:nvSpPr>
        <p:spPr>
          <a:xfrm>
            <a:off x="2987824" y="4653136"/>
            <a:ext cx="1025525" cy="306387"/>
          </a:xfrm>
          <a:prstGeom prst="rect">
            <a:avLst/>
          </a:prstGeom>
          <a:noFill/>
        </p:spPr>
        <p:txBody>
          <a:bodyPr>
            <a:spAutoFit/>
          </a:bodyPr>
          <a:lstStyle/>
          <a:p>
            <a:pPr algn="ctr" fontAlgn="auto" latinLnBrk="0">
              <a:spcBef>
                <a:spcPts val="0"/>
              </a:spcBef>
              <a:spcAft>
                <a:spcPts val="0"/>
              </a:spcAft>
              <a:defRPr/>
            </a:pPr>
            <a:r>
              <a:rPr lang="en-US" altLang="ko-KR" sz="1400" kern="0" dirty="0" smtClean="0">
                <a:ea typeface="HY헤드라인M" pitchFamily="18" charset="-127"/>
              </a:rPr>
              <a:t>Custodian</a:t>
            </a:r>
            <a:endParaRPr kumimoji="0" lang="ko-KR" altLang="en-US" sz="1400" kern="0" dirty="0">
              <a:solidFill>
                <a:schemeClr val="tx1"/>
              </a:solidFill>
              <a:latin typeface="+mn-lt"/>
              <a:ea typeface="HY헤드라인M" pitchFamily="18" charset="-127"/>
            </a:endParaRPr>
          </a:p>
        </p:txBody>
      </p:sp>
      <p:cxnSp>
        <p:nvCxnSpPr>
          <p:cNvPr id="118" name="직선 화살표 연결선 66"/>
          <p:cNvCxnSpPr>
            <a:cxnSpLocks noChangeShapeType="1"/>
          </p:cNvCxnSpPr>
          <p:nvPr/>
        </p:nvCxnSpPr>
        <p:spPr bwMode="auto">
          <a:xfrm>
            <a:off x="3993671" y="4667316"/>
            <a:ext cx="506321" cy="0"/>
          </a:xfrm>
          <a:prstGeom prst="straightConnector1">
            <a:avLst/>
          </a:prstGeom>
          <a:noFill/>
          <a:ln w="9525" cap="rnd" algn="ctr">
            <a:solidFill>
              <a:schemeClr val="tx1">
                <a:lumMod val="50000"/>
                <a:lumOff val="50000"/>
              </a:schemeClr>
            </a:solidFill>
            <a:round/>
            <a:headEnd/>
            <a:tailEnd type="arrow" w="med" len="med"/>
          </a:ln>
        </p:spPr>
      </p:cxnSp>
      <p:sp>
        <p:nvSpPr>
          <p:cNvPr id="38" name="Text Box 71"/>
          <p:cNvSpPr txBox="1">
            <a:spLocks noChangeArrowheads="1"/>
          </p:cNvSpPr>
          <p:nvPr/>
        </p:nvSpPr>
        <p:spPr bwMode="auto">
          <a:xfrm>
            <a:off x="6948264" y="1116451"/>
            <a:ext cx="1860117" cy="369332"/>
          </a:xfrm>
          <a:prstGeom prst="rect">
            <a:avLst/>
          </a:prstGeom>
          <a:noFill/>
          <a:ln>
            <a:noFill/>
          </a:ln>
          <a:effectLst/>
          <a:extLst>
            <a:ext uri="{909E8E84-426E-40DD-AFC4-6F175D3DCCD1}">
              <a14:hiddenFill xmlns:a14="http://schemas.microsoft.com/office/drawing/2010/main">
                <a:solidFill>
                  <a:srgbClr val="EAEAEA">
                    <a:alpha val="89999"/>
                  </a:srgbClr>
                </a:solidFill>
              </a14:hiddenFill>
            </a:ext>
            <a:ext uri="{91240B29-F687-4F45-9708-019B960494DF}">
              <a14:hiddenLine xmlns:a14="http://schemas.microsoft.com/office/drawing/2010/main" w="9525" algn="ctr">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buClr>
                <a:srgbClr val="000099"/>
              </a:buClr>
            </a:pPr>
            <a:r>
              <a:rPr lang="en-US" altLang="ko-KR" sz="1200" dirty="0" smtClean="0">
                <a:latin typeface="Tahoma" pitchFamily="34" charset="0"/>
                <a:ea typeface="Tahoma" pitchFamily="34" charset="0"/>
                <a:cs typeface="Tahoma" pitchFamily="34" charset="0"/>
              </a:rPr>
              <a:t>(Launched in Oct. 2012)</a:t>
            </a:r>
          </a:p>
        </p:txBody>
      </p:sp>
    </p:spTree>
    <p:extLst>
      <p:ext uri="{BB962C8B-B14F-4D97-AF65-F5344CB8AC3E}">
        <p14:creationId xmlns:p14="http://schemas.microsoft.com/office/powerpoint/2010/main" val="25510972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그림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0"/>
            <a:ext cx="9180512" cy="6885384"/>
          </a:xfrm>
          <a:prstGeom prst="rect">
            <a:avLst/>
          </a:prstGeom>
        </p:spPr>
      </p:pic>
      <p:sp>
        <p:nvSpPr>
          <p:cNvPr id="5" name="Text Box 9"/>
          <p:cNvSpPr txBox="1">
            <a:spLocks noChangeArrowheads="1"/>
          </p:cNvSpPr>
          <p:nvPr/>
        </p:nvSpPr>
        <p:spPr bwMode="auto">
          <a:xfrm>
            <a:off x="271462" y="2209314"/>
            <a:ext cx="8601075" cy="12196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lIns="91306" tIns="45653" rIns="91306" bIns="45653">
            <a:spAutoFit/>
          </a:bodyPr>
          <a:lstStyle>
            <a:lvl1pPr algn="l" defTabSz="912813" eaLnBrk="0" hangingPunct="0">
              <a:defRPr kumimoji="1" sz="2400" b="1">
                <a:solidFill>
                  <a:srgbClr val="F2F2F2"/>
                </a:solidFill>
                <a:latin typeface="Arial" charset="0"/>
                <a:ea typeface="HY헤드라인M" pitchFamily="18" charset="-127"/>
              </a:defRPr>
            </a:lvl1pPr>
            <a:lvl2pPr marL="742950" indent="-285750" algn="l" defTabSz="912813" eaLnBrk="0" hangingPunct="0">
              <a:defRPr kumimoji="1" sz="2400" b="1">
                <a:solidFill>
                  <a:srgbClr val="F2F2F2"/>
                </a:solidFill>
                <a:latin typeface="Arial" charset="0"/>
                <a:ea typeface="HY헤드라인M" pitchFamily="18" charset="-127"/>
              </a:defRPr>
            </a:lvl2pPr>
            <a:lvl3pPr marL="1143000" indent="-228600" algn="l" defTabSz="912813" eaLnBrk="0" hangingPunct="0">
              <a:defRPr kumimoji="1" sz="2400" b="1">
                <a:solidFill>
                  <a:srgbClr val="F2F2F2"/>
                </a:solidFill>
                <a:latin typeface="Arial" charset="0"/>
                <a:ea typeface="HY헤드라인M" pitchFamily="18" charset="-127"/>
              </a:defRPr>
            </a:lvl3pPr>
            <a:lvl4pPr marL="1600200" indent="-228600" algn="l" defTabSz="912813" eaLnBrk="0" hangingPunct="0">
              <a:defRPr kumimoji="1" sz="2400" b="1">
                <a:solidFill>
                  <a:srgbClr val="F2F2F2"/>
                </a:solidFill>
                <a:latin typeface="Arial" charset="0"/>
                <a:ea typeface="HY헤드라인M" pitchFamily="18" charset="-127"/>
              </a:defRPr>
            </a:lvl4pPr>
            <a:lvl5pPr marL="2057400" indent="-228600" algn="l" defTabSz="912813" eaLnBrk="0" hangingPunct="0">
              <a:defRPr kumimoji="1" sz="2400" b="1">
                <a:solidFill>
                  <a:srgbClr val="F2F2F2"/>
                </a:solidFill>
                <a:latin typeface="Arial" charset="0"/>
                <a:ea typeface="HY헤드라인M" pitchFamily="18" charset="-127"/>
              </a:defRPr>
            </a:lvl5pPr>
            <a:lvl6pPr marL="25146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6pPr>
            <a:lvl7pPr marL="29718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7pPr>
            <a:lvl8pPr marL="34290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8pPr>
            <a:lvl9pPr marL="3886200" indent="-228600" defTabSz="912813" eaLnBrk="0" fontAlgn="base" hangingPunct="0">
              <a:spcBef>
                <a:spcPct val="0"/>
              </a:spcBef>
              <a:spcAft>
                <a:spcPct val="0"/>
              </a:spcAft>
              <a:defRPr kumimoji="1" sz="2400" b="1">
                <a:solidFill>
                  <a:srgbClr val="F2F2F2"/>
                </a:solidFill>
                <a:latin typeface="Arial" charset="0"/>
                <a:ea typeface="HY헤드라인M" pitchFamily="18" charset="-127"/>
              </a:defRPr>
            </a:lvl9pPr>
          </a:lstStyle>
          <a:p>
            <a:pPr algn="ctr" eaLnBrk="1" hangingPunct="1">
              <a:lnSpc>
                <a:spcPct val="140000"/>
              </a:lnSpc>
              <a:spcBef>
                <a:spcPct val="50000"/>
              </a:spcBef>
            </a:pPr>
            <a:r>
              <a:rPr lang="en-US" altLang="ko-KR" sz="6000"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Thank you</a:t>
            </a:r>
            <a:endParaRPr lang="en-US" altLang="ko-KR" sz="6000" dirty="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pic>
        <p:nvPicPr>
          <p:cNvPr id="9" name="Picture 2" descr="C:\Users\Administrator\Desktop\0417\워드마크-어두운바탕.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0392" y="116632"/>
            <a:ext cx="911855" cy="498665"/>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6"/>
          <p:cNvSpPr txBox="1">
            <a:spLocks noChangeArrowheads="1"/>
          </p:cNvSpPr>
          <p:nvPr/>
        </p:nvSpPr>
        <p:spPr bwMode="auto">
          <a:xfrm>
            <a:off x="250130" y="4496633"/>
            <a:ext cx="8642350" cy="1092607"/>
          </a:xfrm>
          <a:prstGeom prst="rect">
            <a:avLst/>
          </a:prstGeom>
          <a:noFill/>
          <a:ln w="9525">
            <a:noFill/>
            <a:miter lim="800000"/>
            <a:headEnd/>
            <a:tailEnd/>
          </a:ln>
        </p:spPr>
        <p:txBody>
          <a:bodyPr>
            <a:spAutoFit/>
          </a:bodyPr>
          <a:lstStyle/>
          <a:p>
            <a:pPr algn="just">
              <a:spcBef>
                <a:spcPct val="50000"/>
              </a:spcBef>
            </a:pPr>
            <a:r>
              <a:rPr lang="en-US" altLang="ko-KR" sz="1000" dirty="0">
                <a:solidFill>
                  <a:schemeClr val="tx1"/>
                </a:solidFill>
                <a:latin typeface="Microsoft JhengHei" pitchFamily="34" charset="-120"/>
                <a:ea typeface="Microsoft JhengHei" pitchFamily="34" charset="-120"/>
              </a:rPr>
              <a:t>The information contained in this document may not be reproduced in any form without the express permission of Korea Securities Depository and in the case of such authorized use, care must be taken to ensure that this is a form which accurately reflects the information presented herein.</a:t>
            </a:r>
          </a:p>
          <a:p>
            <a:pPr algn="just">
              <a:spcBef>
                <a:spcPct val="50000"/>
              </a:spcBef>
            </a:pPr>
            <a:r>
              <a:rPr lang="en-US" altLang="ko-KR" sz="1000" dirty="0">
                <a:solidFill>
                  <a:schemeClr val="tx1"/>
                </a:solidFill>
                <a:latin typeface="Microsoft JhengHei" pitchFamily="34" charset="-120"/>
                <a:ea typeface="Microsoft JhengHei" pitchFamily="34" charset="-120"/>
              </a:rPr>
              <a:t>Whilst Korea Securities Depository believes that the information is correct at the date of issue, no warranty or representation is given to this effect and no responsibility can be accepted by Korea Securities Depository to any intermediaries or end users for any action taken on the basis of the information.</a:t>
            </a:r>
          </a:p>
        </p:txBody>
      </p:sp>
      <p:pic>
        <p:nvPicPr>
          <p:cNvPr id="2" name="그림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6296" y="5949384"/>
            <a:ext cx="1891918" cy="936000"/>
          </a:xfrm>
          <a:prstGeom prst="rect">
            <a:avLst/>
          </a:prstGeom>
        </p:spPr>
      </p:pic>
    </p:spTree>
    <p:extLst>
      <p:ext uri="{BB962C8B-B14F-4D97-AF65-F5344CB8AC3E}">
        <p14:creationId xmlns:p14="http://schemas.microsoft.com/office/powerpoint/2010/main" val="28113387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0"/>
            <a:ext cx="9228881" cy="6870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14"/>
          <p:cNvSpPr txBox="1">
            <a:spLocks noChangeArrowheads="1"/>
          </p:cNvSpPr>
          <p:nvPr/>
        </p:nvSpPr>
        <p:spPr bwMode="auto">
          <a:xfrm>
            <a:off x="1592242" y="2348880"/>
            <a:ext cx="6132537" cy="769441"/>
          </a:xfrm>
          <a:prstGeom prst="rect">
            <a:avLst/>
          </a:prstGeom>
          <a:noFill/>
          <a:ln w="9525">
            <a:noFill/>
            <a:miter lim="800000"/>
            <a:headEnd/>
            <a:tailEnd/>
          </a:ln>
          <a:effectLst>
            <a:outerShdw dist="17961" dir="2700000" algn="ctr" rotWithShape="0">
              <a:schemeClr val="bg1"/>
            </a:outerShdw>
          </a:effectLst>
        </p:spPr>
        <p:txBody>
          <a:bodyPr wrap="square">
            <a:spAutoFit/>
          </a:bodyPr>
          <a:lstStyle>
            <a:lvl1pPr algn="l">
              <a:spcBef>
                <a:spcPct val="0"/>
              </a:spcBef>
              <a:defRPr kumimoji="1">
                <a:solidFill>
                  <a:schemeClr val="tx1"/>
                </a:solidFill>
                <a:latin typeface="굴림" pitchFamily="50" charset="-127"/>
                <a:ea typeface="굴림" pitchFamily="50" charset="-127"/>
              </a:defRPr>
            </a:lvl1pPr>
            <a:lvl2pPr marL="742950" indent="-285750" algn="l">
              <a:spcBef>
                <a:spcPct val="0"/>
              </a:spcBef>
              <a:defRPr kumimoji="1">
                <a:solidFill>
                  <a:schemeClr val="tx1"/>
                </a:solidFill>
                <a:latin typeface="굴림" pitchFamily="50" charset="-127"/>
                <a:ea typeface="굴림" pitchFamily="50" charset="-127"/>
              </a:defRPr>
            </a:lvl2pPr>
            <a:lvl3pPr marL="1143000" indent="-228600" algn="l">
              <a:spcBef>
                <a:spcPct val="0"/>
              </a:spcBef>
              <a:defRPr kumimoji="1">
                <a:solidFill>
                  <a:schemeClr val="tx1"/>
                </a:solidFill>
                <a:latin typeface="굴림" pitchFamily="50" charset="-127"/>
                <a:ea typeface="굴림" pitchFamily="50" charset="-127"/>
              </a:defRPr>
            </a:lvl3pPr>
            <a:lvl4pPr marL="1600200" indent="-228600" algn="l">
              <a:spcBef>
                <a:spcPct val="0"/>
              </a:spcBef>
              <a:defRPr kumimoji="1">
                <a:solidFill>
                  <a:schemeClr val="tx1"/>
                </a:solidFill>
                <a:latin typeface="굴림" pitchFamily="50" charset="-127"/>
                <a:ea typeface="굴림" pitchFamily="50" charset="-127"/>
              </a:defRPr>
            </a:lvl4pPr>
            <a:lvl5pPr marL="2057400" indent="-228600" algn="l">
              <a:spcBef>
                <a:spcPct val="0"/>
              </a:spcBef>
              <a:defRPr kumimoji="1">
                <a:solidFill>
                  <a:schemeClr val="tx1"/>
                </a:solidFill>
                <a:latin typeface="굴림" pitchFamily="50" charset="-127"/>
                <a:ea typeface="굴림" pitchFamily="50" charset="-127"/>
              </a:defRPr>
            </a:lvl5pPr>
            <a:lvl6pPr marL="2514600" indent="-228600" fontAlgn="base">
              <a:spcBef>
                <a:spcPct val="0"/>
              </a:spcBef>
              <a:spcAft>
                <a:spcPct val="0"/>
              </a:spcAft>
              <a:defRPr kumimoji="1">
                <a:solidFill>
                  <a:schemeClr val="tx1"/>
                </a:solidFill>
                <a:latin typeface="굴림" pitchFamily="50" charset="-127"/>
                <a:ea typeface="굴림" pitchFamily="50" charset="-127"/>
              </a:defRPr>
            </a:lvl6pPr>
            <a:lvl7pPr marL="2971800" indent="-228600" fontAlgn="base">
              <a:spcBef>
                <a:spcPct val="0"/>
              </a:spcBef>
              <a:spcAft>
                <a:spcPct val="0"/>
              </a:spcAft>
              <a:defRPr kumimoji="1">
                <a:solidFill>
                  <a:schemeClr val="tx1"/>
                </a:solidFill>
                <a:latin typeface="굴림" pitchFamily="50" charset="-127"/>
                <a:ea typeface="굴림" pitchFamily="50" charset="-127"/>
              </a:defRPr>
            </a:lvl7pPr>
            <a:lvl8pPr marL="3429000" indent="-228600" fontAlgn="base">
              <a:spcBef>
                <a:spcPct val="0"/>
              </a:spcBef>
              <a:spcAft>
                <a:spcPct val="0"/>
              </a:spcAft>
              <a:defRPr kumimoji="1">
                <a:solidFill>
                  <a:schemeClr val="tx1"/>
                </a:solidFill>
                <a:latin typeface="굴림" pitchFamily="50" charset="-127"/>
                <a:ea typeface="굴림" pitchFamily="50" charset="-127"/>
              </a:defRPr>
            </a:lvl8pPr>
            <a:lvl9pPr marL="3886200" indent="-228600" fontAlgn="base">
              <a:spcBef>
                <a:spcPct val="0"/>
              </a:spcBef>
              <a:spcAft>
                <a:spcPct val="0"/>
              </a:spcAft>
              <a:defRPr kumimoji="1">
                <a:solidFill>
                  <a:schemeClr val="tx1"/>
                </a:solidFill>
                <a:latin typeface="굴림" pitchFamily="50" charset="-127"/>
                <a:ea typeface="굴림" pitchFamily="50" charset="-127"/>
              </a:defRPr>
            </a:lvl9pPr>
          </a:lstStyle>
          <a:p>
            <a:pPr algn="ctr"/>
            <a:r>
              <a:rPr lang="en-US" altLang="ko-KR" sz="4400" b="1"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KSD’s Fund</a:t>
            </a:r>
            <a:r>
              <a:rPr lang="en-US" altLang="ko-KR" sz="4400" b="1" spc="100"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 </a:t>
            </a:r>
            <a:r>
              <a:rPr lang="en-US" altLang="ko-KR" sz="4400" b="1"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Service:</a:t>
            </a:r>
            <a:endParaRPr lang="ko-KR" altLang="en-US" sz="2400" b="1" dirty="0">
              <a:solidFill>
                <a:schemeClr val="accent2"/>
              </a:solidFill>
              <a:latin typeface="Arial Unicode MS" pitchFamily="50" charset="-127"/>
              <a:ea typeface="Arial Unicode MS" pitchFamily="50" charset="-127"/>
              <a:cs typeface="Arial Unicode MS" pitchFamily="50" charset="-127"/>
            </a:endParaRPr>
          </a:p>
        </p:txBody>
      </p:sp>
      <p:sp>
        <p:nvSpPr>
          <p:cNvPr id="6" name="Text Box 14"/>
          <p:cNvSpPr txBox="1">
            <a:spLocks noChangeArrowheads="1"/>
          </p:cNvSpPr>
          <p:nvPr/>
        </p:nvSpPr>
        <p:spPr bwMode="auto">
          <a:xfrm>
            <a:off x="1526162" y="3223305"/>
            <a:ext cx="6264696" cy="769441"/>
          </a:xfrm>
          <a:prstGeom prst="rect">
            <a:avLst/>
          </a:prstGeom>
          <a:noFill/>
          <a:ln w="9525">
            <a:noFill/>
            <a:miter lim="800000"/>
            <a:headEnd/>
            <a:tailEnd/>
          </a:ln>
          <a:effectLst>
            <a:outerShdw dist="17961" dir="2700000" algn="ctr" rotWithShape="0">
              <a:schemeClr val="bg1"/>
            </a:outerShdw>
          </a:effectLst>
        </p:spPr>
        <p:txBody>
          <a:bodyPr wrap="square">
            <a:spAutoFit/>
          </a:bodyPr>
          <a:lstStyle>
            <a:lvl1pPr algn="l">
              <a:spcBef>
                <a:spcPct val="0"/>
              </a:spcBef>
              <a:defRPr kumimoji="1">
                <a:solidFill>
                  <a:schemeClr val="tx1"/>
                </a:solidFill>
                <a:latin typeface="굴림" pitchFamily="50" charset="-127"/>
                <a:ea typeface="굴림" pitchFamily="50" charset="-127"/>
              </a:defRPr>
            </a:lvl1pPr>
            <a:lvl2pPr marL="742950" indent="-285750" algn="l">
              <a:spcBef>
                <a:spcPct val="0"/>
              </a:spcBef>
              <a:defRPr kumimoji="1">
                <a:solidFill>
                  <a:schemeClr val="tx1"/>
                </a:solidFill>
                <a:latin typeface="굴림" pitchFamily="50" charset="-127"/>
                <a:ea typeface="굴림" pitchFamily="50" charset="-127"/>
              </a:defRPr>
            </a:lvl2pPr>
            <a:lvl3pPr marL="1143000" indent="-228600" algn="l">
              <a:spcBef>
                <a:spcPct val="0"/>
              </a:spcBef>
              <a:defRPr kumimoji="1">
                <a:solidFill>
                  <a:schemeClr val="tx1"/>
                </a:solidFill>
                <a:latin typeface="굴림" pitchFamily="50" charset="-127"/>
                <a:ea typeface="굴림" pitchFamily="50" charset="-127"/>
              </a:defRPr>
            </a:lvl3pPr>
            <a:lvl4pPr marL="1600200" indent="-228600" algn="l">
              <a:spcBef>
                <a:spcPct val="0"/>
              </a:spcBef>
              <a:defRPr kumimoji="1">
                <a:solidFill>
                  <a:schemeClr val="tx1"/>
                </a:solidFill>
                <a:latin typeface="굴림" pitchFamily="50" charset="-127"/>
                <a:ea typeface="굴림" pitchFamily="50" charset="-127"/>
              </a:defRPr>
            </a:lvl4pPr>
            <a:lvl5pPr marL="2057400" indent="-228600" algn="l">
              <a:spcBef>
                <a:spcPct val="0"/>
              </a:spcBef>
              <a:defRPr kumimoji="1">
                <a:solidFill>
                  <a:schemeClr val="tx1"/>
                </a:solidFill>
                <a:latin typeface="굴림" pitchFamily="50" charset="-127"/>
                <a:ea typeface="굴림" pitchFamily="50" charset="-127"/>
              </a:defRPr>
            </a:lvl5pPr>
            <a:lvl6pPr marL="2514600" indent="-228600" fontAlgn="base">
              <a:spcBef>
                <a:spcPct val="0"/>
              </a:spcBef>
              <a:spcAft>
                <a:spcPct val="0"/>
              </a:spcAft>
              <a:defRPr kumimoji="1">
                <a:solidFill>
                  <a:schemeClr val="tx1"/>
                </a:solidFill>
                <a:latin typeface="굴림" pitchFamily="50" charset="-127"/>
                <a:ea typeface="굴림" pitchFamily="50" charset="-127"/>
              </a:defRPr>
            </a:lvl6pPr>
            <a:lvl7pPr marL="2971800" indent="-228600" fontAlgn="base">
              <a:spcBef>
                <a:spcPct val="0"/>
              </a:spcBef>
              <a:spcAft>
                <a:spcPct val="0"/>
              </a:spcAft>
              <a:defRPr kumimoji="1">
                <a:solidFill>
                  <a:schemeClr val="tx1"/>
                </a:solidFill>
                <a:latin typeface="굴림" pitchFamily="50" charset="-127"/>
                <a:ea typeface="굴림" pitchFamily="50" charset="-127"/>
              </a:defRPr>
            </a:lvl7pPr>
            <a:lvl8pPr marL="3429000" indent="-228600" fontAlgn="base">
              <a:spcBef>
                <a:spcPct val="0"/>
              </a:spcBef>
              <a:spcAft>
                <a:spcPct val="0"/>
              </a:spcAft>
              <a:defRPr kumimoji="1">
                <a:solidFill>
                  <a:schemeClr val="tx1"/>
                </a:solidFill>
                <a:latin typeface="굴림" pitchFamily="50" charset="-127"/>
                <a:ea typeface="굴림" pitchFamily="50" charset="-127"/>
              </a:defRPr>
            </a:lvl8pPr>
            <a:lvl9pPr marL="3886200" indent="-228600" fontAlgn="base">
              <a:spcBef>
                <a:spcPct val="0"/>
              </a:spcBef>
              <a:spcAft>
                <a:spcPct val="0"/>
              </a:spcAft>
              <a:defRPr kumimoji="1">
                <a:solidFill>
                  <a:schemeClr val="tx1"/>
                </a:solidFill>
                <a:latin typeface="굴림" pitchFamily="50" charset="-127"/>
                <a:ea typeface="굴림" pitchFamily="50" charset="-127"/>
              </a:defRPr>
            </a:lvl9pPr>
          </a:lstStyle>
          <a:p>
            <a:pPr algn="ctr"/>
            <a:r>
              <a:rPr lang="en-US" altLang="ko-KR" sz="4400" b="1" dirty="0" smtClean="0">
                <a:solidFill>
                  <a:srgbClr val="C0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a:t>
            </a:r>
            <a:r>
              <a:rPr lang="en-US" altLang="ko-KR" sz="4400" b="1" dirty="0" err="1" smtClean="0">
                <a:solidFill>
                  <a:srgbClr val="C0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FundNet</a:t>
            </a:r>
            <a:r>
              <a:rPr lang="en-US" altLang="ko-KR" sz="4400" b="1" dirty="0" smtClean="0">
                <a:solidFill>
                  <a:srgbClr val="C0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a:t>
            </a:r>
            <a:endParaRPr lang="ko-KR" altLang="en-US" sz="2400" b="1" dirty="0">
              <a:solidFill>
                <a:srgbClr val="C00000"/>
              </a:solidFill>
              <a:latin typeface="Tahoma" pitchFamily="34" charset="0"/>
              <a:ea typeface="Arial Unicode MS" pitchFamily="50" charset="-127"/>
              <a:cs typeface="Tahoma" pitchFamily="34" charset="0"/>
            </a:endParaRPr>
          </a:p>
        </p:txBody>
      </p:sp>
      <p:pic>
        <p:nvPicPr>
          <p:cNvPr id="10" name="Picture 16" descr="볼록원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5603" y="2348880"/>
            <a:ext cx="750093" cy="795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57"/>
          <p:cNvSpPr>
            <a:spLocks noChangeArrowheads="1"/>
          </p:cNvSpPr>
          <p:nvPr/>
        </p:nvSpPr>
        <p:spPr bwMode="auto">
          <a:xfrm>
            <a:off x="1128680" y="2374719"/>
            <a:ext cx="607946" cy="717761"/>
          </a:xfrm>
          <a:prstGeom prst="rect">
            <a:avLst/>
          </a:prstGeom>
          <a:noFill/>
          <a:ln w="9525">
            <a:noFill/>
            <a:miter lim="800000"/>
            <a:headEnd/>
            <a:tailEnd/>
          </a:ln>
        </p:spPr>
        <p:txBody>
          <a:bodyPr wrap="square" lIns="0" tIns="0" rIns="0" bIns="0" anchor="b">
            <a:spAutoFit/>
          </a:bodyPr>
          <a:lstStyle/>
          <a:p>
            <a:pPr algn="ctr" latinLnBrk="0">
              <a:lnSpc>
                <a:spcPct val="106000"/>
              </a:lnSpc>
            </a:pPr>
            <a:r>
              <a:rPr lang="en-US" altLang="ko-KR" sz="4400" b="1" dirty="0">
                <a:solidFill>
                  <a:srgbClr val="000066"/>
                </a:solidFill>
                <a:effectLst>
                  <a:outerShdw blurRad="38100" dist="38100" dir="2700000" algn="tl">
                    <a:srgbClr val="000000">
                      <a:alpha val="43137"/>
                    </a:srgbClr>
                  </a:outerShdw>
                </a:effectLst>
                <a:latin typeface="Times New Roman" pitchFamily="18" charset="0"/>
                <a:ea typeface="맑은 고딕" pitchFamily="50" charset="-127"/>
                <a:cs typeface="Times New Roman" pitchFamily="18" charset="0"/>
              </a:rPr>
              <a:t>Ⅰ</a:t>
            </a:r>
          </a:p>
        </p:txBody>
      </p:sp>
    </p:spTree>
    <p:extLst>
      <p:ext uri="{BB962C8B-B14F-4D97-AF65-F5344CB8AC3E}">
        <p14:creationId xmlns:p14="http://schemas.microsoft.com/office/powerpoint/2010/main" val="38388825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
          <p:cNvSpPr>
            <a:spLocks noChangeArrowheads="1"/>
          </p:cNvSpPr>
          <p:nvPr/>
        </p:nvSpPr>
        <p:spPr bwMode="auto">
          <a:xfrm>
            <a:off x="251520" y="1205043"/>
            <a:ext cx="8568952" cy="5195855"/>
          </a:xfrm>
          <a:prstGeom prst="roundRect">
            <a:avLst>
              <a:gd name="adj" fmla="val 4116"/>
            </a:avLst>
          </a:prstGeom>
          <a:solidFill>
            <a:srgbClr val="F1F6FD"/>
          </a:solidFill>
          <a:ln w="25400" algn="ctr">
            <a:solidFill>
              <a:srgbClr val="387CB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pic>
        <p:nvPicPr>
          <p:cNvPr id="4" name="Picture 35" descr="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557" y="836712"/>
            <a:ext cx="1367267" cy="736665"/>
          </a:xfrm>
          <a:prstGeom prst="rect">
            <a:avLst/>
          </a:prstGeom>
          <a:noFill/>
          <a:extLst>
            <a:ext uri="{909E8E84-426E-40DD-AFC4-6F175D3DCCD1}">
              <a14:hiddenFill xmlns:a14="http://schemas.microsoft.com/office/drawing/2010/main">
                <a:solidFill>
                  <a:srgbClr val="FFFFFF"/>
                </a:solidFill>
              </a14:hiddenFill>
            </a:ext>
          </a:extLst>
        </p:spPr>
      </p:pic>
      <p:sp>
        <p:nvSpPr>
          <p:cNvPr id="9" name="슬라이드 번호 개체 틀 5"/>
          <p:cNvSpPr txBox="1">
            <a:spLocks/>
          </p:cNvSpPr>
          <p:nvPr/>
        </p:nvSpPr>
        <p:spPr>
          <a:xfrm>
            <a:off x="8688584" y="6473587"/>
            <a:ext cx="405474" cy="357166"/>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mn-ea"/>
                <a:cs typeface="Arial"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4766CC4E-4C25-422C-B97C-0188660AF335}" type="slidenum">
              <a:rPr kumimoji="0" lang="en-US" altLang="ko-KR" sz="1200" b="0" i="0" u="none" strike="noStrike" kern="1200" cap="none" spc="0" normalizeH="0" baseline="0" noProof="0" smtClean="0">
                <a:ln>
                  <a:noFill/>
                </a:ln>
                <a:solidFill>
                  <a:schemeClr val="tx1"/>
                </a:solidFill>
                <a:effectLst/>
                <a:uLnTx/>
                <a:uFillTx/>
                <a:latin typeface="Arial Black" pitchFamily="34" charset="0"/>
                <a:ea typeface="산돌고딕B" pitchFamily="50" charset="-127"/>
              </a:rPr>
              <a:pPr marL="0" marR="0" lvl="0" indent="0" algn="ctr" defTabSz="914400" rtl="0" eaLnBrk="1" fontAlgn="auto" latinLnBrk="1" hangingPunct="1">
                <a:lnSpc>
                  <a:spcPct val="100000"/>
                </a:lnSpc>
                <a:spcBef>
                  <a:spcPts val="0"/>
                </a:spcBef>
                <a:spcAft>
                  <a:spcPts val="0"/>
                </a:spcAft>
                <a:buClrTx/>
                <a:buSzTx/>
                <a:buFontTx/>
                <a:buNone/>
                <a:tabLst/>
                <a:defRPr/>
              </a:pPr>
              <a:t>3</a:t>
            </a:fld>
            <a:endParaRPr kumimoji="0" lang="ko-KR" altLang="en-US" sz="1200" b="0" i="0" u="none" strike="noStrike" kern="1200" cap="none" spc="0" normalizeH="0" baseline="0" noProof="0" dirty="0">
              <a:ln>
                <a:noFill/>
              </a:ln>
              <a:solidFill>
                <a:schemeClr val="tx1"/>
              </a:solidFill>
              <a:effectLst/>
              <a:uLnTx/>
              <a:uFillTx/>
              <a:latin typeface="Arial Black" pitchFamily="34" charset="0"/>
              <a:ea typeface="산돌고딕B" pitchFamily="50" charset="-127"/>
            </a:endParaRPr>
          </a:p>
        </p:txBody>
      </p:sp>
      <p:sp>
        <p:nvSpPr>
          <p:cNvPr id="11" name="제목 1"/>
          <p:cNvSpPr txBox="1">
            <a:spLocks/>
          </p:cNvSpPr>
          <p:nvPr/>
        </p:nvSpPr>
        <p:spPr>
          <a:xfrm>
            <a:off x="361336" y="219828"/>
            <a:ext cx="8496944" cy="490066"/>
          </a:xfrm>
          <a:prstGeom prst="rect">
            <a:avLst/>
          </a:prstGeom>
          <a:effectLst>
            <a:outerShdw blurRad="25400" dist="12700" dir="2880000" algn="tl" rotWithShape="0">
              <a:prstClr val="black">
                <a:alpha val="30000"/>
              </a:prstClr>
            </a:outerShdw>
          </a:effectLst>
        </p:spPr>
        <p:txBody>
          <a:bodyPr vert="horz" lIns="0" tIns="0" rIns="0" bIns="0" rtlCol="0" anchor="ctr" anchorCtr="0">
            <a:normAutofit/>
          </a:bodyPr>
          <a:lstStyle/>
          <a:p>
            <a:pPr lvl="0">
              <a:spcBef>
                <a:spcPct val="0"/>
              </a:spcBef>
            </a:pPr>
            <a:r>
              <a:rPr lang="en-US" altLang="ko-KR"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Creation</a:t>
            </a:r>
            <a:r>
              <a:rPr lang="en-US" altLang="ko-KR" sz="2800" b="1" spc="100"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 </a:t>
            </a:r>
            <a:r>
              <a:rPr lang="en-US" altLang="ko-KR"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of</a:t>
            </a:r>
            <a:r>
              <a:rPr lang="en-US" altLang="ko-KR" sz="2800" b="1" spc="100"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 </a:t>
            </a:r>
            <a:r>
              <a:rPr lang="en-US" altLang="ko-KR" sz="2800" b="1" dirty="0" err="1"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FundNet</a:t>
            </a:r>
            <a:endParaRPr lang="ko-KR" altLang="en-US"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HY헤드라인M" pitchFamily="18" charset="-127"/>
              <a:cs typeface="Tahoma" pitchFamily="34" charset="0"/>
            </a:endParaRPr>
          </a:p>
        </p:txBody>
      </p:sp>
      <p:sp>
        <p:nvSpPr>
          <p:cNvPr id="2" name="직사각형 1"/>
          <p:cNvSpPr/>
          <p:nvPr/>
        </p:nvSpPr>
        <p:spPr>
          <a:xfrm>
            <a:off x="1874019" y="1020378"/>
            <a:ext cx="949299" cy="369332"/>
          </a:xfrm>
          <a:prstGeom prst="rect">
            <a:avLst/>
          </a:prstGeom>
        </p:spPr>
        <p:txBody>
          <a:bodyPr wrap="none">
            <a:spAutoFit/>
          </a:bodyPr>
          <a:lstStyle/>
          <a:p>
            <a:r>
              <a:rPr lang="en-US" altLang="ko-KR" b="1" dirty="0" smtClean="0">
                <a:solidFill>
                  <a:schemeClr val="accent1">
                    <a:lumMod val="50000"/>
                  </a:schemeClr>
                </a:solidFill>
                <a:latin typeface="Tahoma" pitchFamily="34" charset="0"/>
                <a:ea typeface="Tahoma" pitchFamily="34" charset="0"/>
                <a:cs typeface="Tahoma" pitchFamily="34" charset="0"/>
              </a:rPr>
              <a:t>Before</a:t>
            </a:r>
            <a:endParaRPr lang="ko-KR" altLang="en-US" dirty="0"/>
          </a:p>
        </p:txBody>
      </p:sp>
      <p:pic>
        <p:nvPicPr>
          <p:cNvPr id="40" name="Picture 5" descr="blue circle shadow bevel"/>
          <p:cNvPicPr>
            <a:picLocks noChangeAspect="1" noChangeArrowheads="1"/>
          </p:cNvPicPr>
          <p:nvPr/>
        </p:nvPicPr>
        <p:blipFill>
          <a:blip r:embed="rId4"/>
          <a:srcRect/>
          <a:stretch>
            <a:fillRect/>
          </a:stretch>
        </p:blipFill>
        <p:spPr bwMode="auto">
          <a:xfrm>
            <a:off x="601985" y="1844130"/>
            <a:ext cx="3490913" cy="3490912"/>
          </a:xfrm>
          <a:prstGeom prst="rect">
            <a:avLst/>
          </a:prstGeom>
          <a:noFill/>
          <a:ln w="9525">
            <a:noFill/>
            <a:miter lim="800000"/>
            <a:headEnd/>
            <a:tailEnd/>
          </a:ln>
        </p:spPr>
      </p:pic>
      <p:sp>
        <p:nvSpPr>
          <p:cNvPr id="41" name="Line 39"/>
          <p:cNvSpPr>
            <a:spLocks noChangeShapeType="1"/>
          </p:cNvSpPr>
          <p:nvPr/>
        </p:nvSpPr>
        <p:spPr bwMode="auto">
          <a:xfrm flipV="1">
            <a:off x="1467173" y="2709317"/>
            <a:ext cx="1871662" cy="1727200"/>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42" name="Line 42"/>
          <p:cNvSpPr>
            <a:spLocks noChangeShapeType="1"/>
          </p:cNvSpPr>
          <p:nvPr/>
        </p:nvSpPr>
        <p:spPr bwMode="auto">
          <a:xfrm flipH="1">
            <a:off x="962348" y="2348955"/>
            <a:ext cx="1296987" cy="1079500"/>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43" name="Line 43"/>
          <p:cNvSpPr>
            <a:spLocks noChangeShapeType="1"/>
          </p:cNvSpPr>
          <p:nvPr/>
        </p:nvSpPr>
        <p:spPr bwMode="auto">
          <a:xfrm flipH="1">
            <a:off x="1394148" y="2348955"/>
            <a:ext cx="936625" cy="2016125"/>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44" name="Line 44"/>
          <p:cNvSpPr>
            <a:spLocks noChangeShapeType="1"/>
          </p:cNvSpPr>
          <p:nvPr/>
        </p:nvSpPr>
        <p:spPr bwMode="auto">
          <a:xfrm>
            <a:off x="2475235" y="2420392"/>
            <a:ext cx="863600" cy="2160588"/>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45" name="Line 45"/>
          <p:cNvSpPr>
            <a:spLocks noChangeShapeType="1"/>
          </p:cNvSpPr>
          <p:nvPr/>
        </p:nvSpPr>
        <p:spPr bwMode="auto">
          <a:xfrm>
            <a:off x="2546673" y="2348955"/>
            <a:ext cx="1296987" cy="1223962"/>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46" name="Line 46"/>
          <p:cNvSpPr>
            <a:spLocks noChangeShapeType="1"/>
          </p:cNvSpPr>
          <p:nvPr/>
        </p:nvSpPr>
        <p:spPr bwMode="auto">
          <a:xfrm flipH="1">
            <a:off x="1394148" y="2636292"/>
            <a:ext cx="1873250" cy="73025"/>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47" name="Line 47"/>
          <p:cNvSpPr>
            <a:spLocks noChangeShapeType="1"/>
          </p:cNvSpPr>
          <p:nvPr/>
        </p:nvSpPr>
        <p:spPr bwMode="auto">
          <a:xfrm flipH="1">
            <a:off x="962348" y="2709317"/>
            <a:ext cx="2232025" cy="863600"/>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48" name="Line 48"/>
          <p:cNvSpPr>
            <a:spLocks noChangeShapeType="1"/>
          </p:cNvSpPr>
          <p:nvPr/>
        </p:nvSpPr>
        <p:spPr bwMode="auto">
          <a:xfrm flipH="1">
            <a:off x="2546673" y="2780755"/>
            <a:ext cx="863600" cy="1944687"/>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49" name="Line 49"/>
          <p:cNvSpPr>
            <a:spLocks noChangeShapeType="1"/>
          </p:cNvSpPr>
          <p:nvPr/>
        </p:nvSpPr>
        <p:spPr bwMode="auto">
          <a:xfrm flipH="1">
            <a:off x="3410273" y="2852192"/>
            <a:ext cx="73025" cy="1584325"/>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50" name="Line 50"/>
          <p:cNvSpPr>
            <a:spLocks noChangeShapeType="1"/>
          </p:cNvSpPr>
          <p:nvPr/>
        </p:nvSpPr>
        <p:spPr bwMode="auto">
          <a:xfrm flipH="1" flipV="1">
            <a:off x="1467173" y="2852192"/>
            <a:ext cx="2303462" cy="720725"/>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51" name="Line 51"/>
          <p:cNvSpPr>
            <a:spLocks noChangeShapeType="1"/>
          </p:cNvSpPr>
          <p:nvPr/>
        </p:nvSpPr>
        <p:spPr bwMode="auto">
          <a:xfrm flipH="1" flipV="1">
            <a:off x="890910" y="3644355"/>
            <a:ext cx="2879725" cy="73025"/>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52" name="Line 52"/>
          <p:cNvSpPr>
            <a:spLocks noChangeShapeType="1"/>
          </p:cNvSpPr>
          <p:nvPr/>
        </p:nvSpPr>
        <p:spPr bwMode="auto">
          <a:xfrm flipH="1">
            <a:off x="1467173" y="3788817"/>
            <a:ext cx="2303462" cy="720725"/>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53" name="Line 53"/>
          <p:cNvSpPr>
            <a:spLocks noChangeShapeType="1"/>
          </p:cNvSpPr>
          <p:nvPr/>
        </p:nvSpPr>
        <p:spPr bwMode="auto">
          <a:xfrm flipH="1">
            <a:off x="2546673" y="3860255"/>
            <a:ext cx="1296987" cy="936625"/>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54" name="Line 54"/>
          <p:cNvSpPr>
            <a:spLocks noChangeShapeType="1"/>
          </p:cNvSpPr>
          <p:nvPr/>
        </p:nvSpPr>
        <p:spPr bwMode="auto">
          <a:xfrm>
            <a:off x="1035373" y="3788817"/>
            <a:ext cx="1295400" cy="936625"/>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55" name="Line 55"/>
          <p:cNvSpPr>
            <a:spLocks noChangeShapeType="1"/>
          </p:cNvSpPr>
          <p:nvPr/>
        </p:nvSpPr>
        <p:spPr bwMode="auto">
          <a:xfrm>
            <a:off x="962348" y="3717380"/>
            <a:ext cx="2376487" cy="792162"/>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56" name="Line 56"/>
          <p:cNvSpPr>
            <a:spLocks noChangeShapeType="1"/>
          </p:cNvSpPr>
          <p:nvPr/>
        </p:nvSpPr>
        <p:spPr bwMode="auto">
          <a:xfrm>
            <a:off x="1394148" y="2996655"/>
            <a:ext cx="0" cy="1295400"/>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57" name="Line 57"/>
          <p:cNvSpPr>
            <a:spLocks noChangeShapeType="1"/>
          </p:cNvSpPr>
          <p:nvPr/>
        </p:nvSpPr>
        <p:spPr bwMode="auto">
          <a:xfrm>
            <a:off x="1394148" y="2925217"/>
            <a:ext cx="936625" cy="1727200"/>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58" name="Line 58"/>
          <p:cNvSpPr>
            <a:spLocks noChangeShapeType="1"/>
          </p:cNvSpPr>
          <p:nvPr/>
        </p:nvSpPr>
        <p:spPr bwMode="auto">
          <a:xfrm>
            <a:off x="1467173" y="2925217"/>
            <a:ext cx="1871662" cy="1584325"/>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sp>
        <p:nvSpPr>
          <p:cNvPr id="59" name="Line 59"/>
          <p:cNvSpPr>
            <a:spLocks noChangeShapeType="1"/>
          </p:cNvSpPr>
          <p:nvPr/>
        </p:nvSpPr>
        <p:spPr bwMode="auto">
          <a:xfrm flipV="1">
            <a:off x="1538610" y="4509542"/>
            <a:ext cx="1800225" cy="71438"/>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pic>
        <p:nvPicPr>
          <p:cNvPr id="60" name="Picture 20" descr="enterprise blue"/>
          <p:cNvPicPr>
            <a:picLocks noChangeAspect="1" noChangeArrowheads="1"/>
          </p:cNvPicPr>
          <p:nvPr/>
        </p:nvPicPr>
        <p:blipFill>
          <a:blip r:embed="rId5"/>
          <a:srcRect/>
          <a:stretch>
            <a:fillRect/>
          </a:stretch>
        </p:blipFill>
        <p:spPr bwMode="auto">
          <a:xfrm>
            <a:off x="3122935" y="1998117"/>
            <a:ext cx="619125" cy="927100"/>
          </a:xfrm>
          <a:prstGeom prst="rect">
            <a:avLst/>
          </a:prstGeom>
          <a:noFill/>
          <a:ln w="9525">
            <a:noFill/>
            <a:miter lim="800000"/>
            <a:headEnd/>
            <a:tailEnd/>
          </a:ln>
        </p:spPr>
      </p:pic>
      <p:pic>
        <p:nvPicPr>
          <p:cNvPr id="61" name="Picture 21" descr="enterprise blue"/>
          <p:cNvPicPr>
            <a:picLocks noChangeAspect="1" noChangeArrowheads="1"/>
          </p:cNvPicPr>
          <p:nvPr/>
        </p:nvPicPr>
        <p:blipFill>
          <a:blip r:embed="rId5"/>
          <a:srcRect/>
          <a:stretch>
            <a:fillRect/>
          </a:stretch>
        </p:blipFill>
        <p:spPr bwMode="auto">
          <a:xfrm>
            <a:off x="3627760" y="3068092"/>
            <a:ext cx="619125" cy="927100"/>
          </a:xfrm>
          <a:prstGeom prst="rect">
            <a:avLst/>
          </a:prstGeom>
          <a:noFill/>
          <a:ln w="9525">
            <a:noFill/>
            <a:miter lim="800000"/>
            <a:headEnd/>
            <a:tailEnd/>
          </a:ln>
        </p:spPr>
      </p:pic>
      <p:pic>
        <p:nvPicPr>
          <p:cNvPr id="62" name="Picture 23" descr="enterprise blue"/>
          <p:cNvPicPr>
            <a:picLocks noChangeAspect="1" noChangeArrowheads="1"/>
          </p:cNvPicPr>
          <p:nvPr/>
        </p:nvPicPr>
        <p:blipFill>
          <a:blip r:embed="rId5"/>
          <a:srcRect/>
          <a:stretch>
            <a:fillRect/>
          </a:stretch>
        </p:blipFill>
        <p:spPr bwMode="auto">
          <a:xfrm>
            <a:off x="459110" y="3141117"/>
            <a:ext cx="619125" cy="927100"/>
          </a:xfrm>
          <a:prstGeom prst="rect">
            <a:avLst/>
          </a:prstGeom>
          <a:noFill/>
          <a:ln w="9525">
            <a:noFill/>
            <a:miter lim="800000"/>
            <a:headEnd/>
            <a:tailEnd/>
          </a:ln>
        </p:spPr>
      </p:pic>
      <p:pic>
        <p:nvPicPr>
          <p:cNvPr id="63" name="Picture 24" descr="enterprise blue"/>
          <p:cNvPicPr>
            <a:picLocks noChangeAspect="1" noChangeArrowheads="1"/>
          </p:cNvPicPr>
          <p:nvPr/>
        </p:nvPicPr>
        <p:blipFill>
          <a:blip r:embed="rId5"/>
          <a:srcRect/>
          <a:stretch>
            <a:fillRect/>
          </a:stretch>
        </p:blipFill>
        <p:spPr bwMode="auto">
          <a:xfrm>
            <a:off x="1035373" y="4220617"/>
            <a:ext cx="619125" cy="927100"/>
          </a:xfrm>
          <a:prstGeom prst="rect">
            <a:avLst/>
          </a:prstGeom>
          <a:noFill/>
          <a:ln w="9525">
            <a:noFill/>
            <a:miter lim="800000"/>
            <a:headEnd/>
            <a:tailEnd/>
          </a:ln>
        </p:spPr>
      </p:pic>
      <p:pic>
        <p:nvPicPr>
          <p:cNvPr id="64" name="Picture 25" descr="enterprise blue"/>
          <p:cNvPicPr>
            <a:picLocks noChangeAspect="1" noChangeArrowheads="1"/>
          </p:cNvPicPr>
          <p:nvPr/>
        </p:nvPicPr>
        <p:blipFill>
          <a:blip r:embed="rId5"/>
          <a:srcRect/>
          <a:stretch>
            <a:fillRect/>
          </a:stretch>
        </p:blipFill>
        <p:spPr bwMode="auto">
          <a:xfrm>
            <a:off x="919485" y="2140992"/>
            <a:ext cx="619125" cy="927100"/>
          </a:xfrm>
          <a:prstGeom prst="rect">
            <a:avLst/>
          </a:prstGeom>
          <a:noFill/>
          <a:ln w="9525">
            <a:noFill/>
            <a:miter lim="800000"/>
            <a:headEnd/>
            <a:tailEnd/>
          </a:ln>
        </p:spPr>
      </p:pic>
      <p:pic>
        <p:nvPicPr>
          <p:cNvPr id="65" name="Picture 26" descr="enterprise blue"/>
          <p:cNvPicPr>
            <a:picLocks noChangeAspect="1" noChangeArrowheads="1"/>
          </p:cNvPicPr>
          <p:nvPr/>
        </p:nvPicPr>
        <p:blipFill>
          <a:blip r:embed="rId5"/>
          <a:srcRect/>
          <a:stretch>
            <a:fillRect/>
          </a:stretch>
        </p:blipFill>
        <p:spPr bwMode="auto">
          <a:xfrm>
            <a:off x="3122935" y="4149180"/>
            <a:ext cx="619125" cy="927100"/>
          </a:xfrm>
          <a:prstGeom prst="rect">
            <a:avLst/>
          </a:prstGeom>
          <a:noFill/>
          <a:ln w="9525">
            <a:noFill/>
            <a:miter lim="800000"/>
            <a:headEnd/>
            <a:tailEnd/>
          </a:ln>
        </p:spPr>
      </p:pic>
      <p:sp>
        <p:nvSpPr>
          <p:cNvPr id="66" name="Line 40"/>
          <p:cNvSpPr>
            <a:spLocks noChangeShapeType="1"/>
          </p:cNvSpPr>
          <p:nvPr/>
        </p:nvSpPr>
        <p:spPr bwMode="auto">
          <a:xfrm flipV="1">
            <a:off x="2402210" y="2420392"/>
            <a:ext cx="0" cy="2520950"/>
          </a:xfrm>
          <a:prstGeom prst="line">
            <a:avLst/>
          </a:prstGeom>
          <a:noFill/>
          <a:ln w="19050">
            <a:solidFill>
              <a:srgbClr val="00FF00"/>
            </a:solidFill>
            <a:round/>
            <a:headEnd/>
            <a:tailEnd/>
          </a:ln>
          <a:effectLst/>
          <a:extLst/>
        </p:spPr>
        <p:txBody>
          <a:bodyPr/>
          <a:lstStyle/>
          <a:p>
            <a:pPr algn="ctr">
              <a:defRPr/>
            </a:pPr>
            <a:endParaRPr lang="ko-KR" altLang="en-US" sz="4400">
              <a:solidFill>
                <a:schemeClr val="tx1"/>
              </a:solidFill>
              <a:latin typeface="+mn-lt"/>
              <a:ea typeface="굴림"/>
            </a:endParaRPr>
          </a:p>
        </p:txBody>
      </p:sp>
      <p:pic>
        <p:nvPicPr>
          <p:cNvPr id="67" name="Picture 22" descr="enterprise blue"/>
          <p:cNvPicPr>
            <a:picLocks noChangeAspect="1" noChangeArrowheads="1"/>
          </p:cNvPicPr>
          <p:nvPr/>
        </p:nvPicPr>
        <p:blipFill>
          <a:blip r:embed="rId5"/>
          <a:srcRect/>
          <a:stretch>
            <a:fillRect/>
          </a:stretch>
        </p:blipFill>
        <p:spPr bwMode="auto">
          <a:xfrm>
            <a:off x="2114873" y="4580980"/>
            <a:ext cx="619125" cy="927100"/>
          </a:xfrm>
          <a:prstGeom prst="rect">
            <a:avLst/>
          </a:prstGeom>
          <a:noFill/>
          <a:ln w="9525">
            <a:noFill/>
            <a:miter lim="800000"/>
            <a:headEnd/>
            <a:tailEnd/>
          </a:ln>
        </p:spPr>
      </p:pic>
      <p:pic>
        <p:nvPicPr>
          <p:cNvPr id="68" name="Picture 28" descr="internet cloud smaller"/>
          <p:cNvPicPr>
            <a:picLocks noChangeAspect="1" noChangeArrowheads="1"/>
          </p:cNvPicPr>
          <p:nvPr/>
        </p:nvPicPr>
        <p:blipFill>
          <a:blip r:embed="rId6"/>
          <a:srcRect t="19904"/>
          <a:stretch>
            <a:fillRect/>
          </a:stretch>
        </p:blipFill>
        <p:spPr bwMode="auto">
          <a:xfrm>
            <a:off x="1048073" y="2464842"/>
            <a:ext cx="2881312" cy="2187575"/>
          </a:xfrm>
          <a:prstGeom prst="rect">
            <a:avLst/>
          </a:prstGeom>
          <a:noFill/>
          <a:ln w="9525">
            <a:noFill/>
            <a:miter lim="800000"/>
            <a:headEnd/>
            <a:tailEnd/>
          </a:ln>
        </p:spPr>
      </p:pic>
      <p:sp>
        <p:nvSpPr>
          <p:cNvPr id="69" name="Text Box 29"/>
          <p:cNvSpPr txBox="1">
            <a:spLocks noChangeArrowheads="1"/>
          </p:cNvSpPr>
          <p:nvPr/>
        </p:nvSpPr>
        <p:spPr bwMode="auto">
          <a:xfrm>
            <a:off x="1475656" y="2974430"/>
            <a:ext cx="2363788" cy="1276350"/>
          </a:xfrm>
          <a:prstGeom prst="rect">
            <a:avLst/>
          </a:prstGeom>
          <a:noFill/>
          <a:ln>
            <a:noFill/>
          </a:ln>
          <a:effectLst/>
          <a:extLst/>
        </p:spPr>
        <p:txBody>
          <a:bodyPr wrap="square">
            <a:spAutoFit/>
          </a:bodyPr>
          <a:lstStyle/>
          <a:p>
            <a:pPr eaLnBrk="0" latinLnBrk="0" hangingPunct="0">
              <a:spcBef>
                <a:spcPct val="50000"/>
              </a:spcBef>
              <a:defRPr/>
            </a:pPr>
            <a:r>
              <a:rPr kumimoji="0" lang="en-US" altLang="ko-KR" sz="1400" b="1" dirty="0">
                <a:solidFill>
                  <a:schemeClr val="tx1"/>
                </a:solidFill>
                <a:latin typeface="+mn-lt"/>
                <a:ea typeface="HY헤드라인M" pitchFamily="18" charset="-127"/>
              </a:rPr>
              <a:t>Operational </a:t>
            </a:r>
            <a:r>
              <a:rPr kumimoji="0" lang="en-US" altLang="ko-KR" sz="1400" b="1" dirty="0" smtClean="0">
                <a:solidFill>
                  <a:schemeClr val="tx1"/>
                </a:solidFill>
                <a:latin typeface="+mn-lt"/>
                <a:ea typeface="HY헤드라인M" pitchFamily="18" charset="-127"/>
              </a:rPr>
              <a:t>Risk</a:t>
            </a:r>
            <a:r>
              <a:rPr kumimoji="0" lang="ko-KR" altLang="en-US" sz="1400" b="1" dirty="0" smtClean="0">
                <a:solidFill>
                  <a:schemeClr val="tx1"/>
                </a:solidFill>
                <a:latin typeface="+mn-lt"/>
                <a:ea typeface="HY헤드라인M" pitchFamily="18" charset="-127"/>
              </a:rPr>
              <a:t>  </a:t>
            </a:r>
            <a:r>
              <a:rPr kumimoji="0" lang="ko-KR" altLang="en-US" sz="1400" b="1" dirty="0">
                <a:solidFill>
                  <a:schemeClr val="tx1"/>
                </a:solidFill>
                <a:latin typeface="+mn-lt"/>
                <a:ea typeface="HY헤드라인M" pitchFamily="18" charset="-127"/>
              </a:rPr>
              <a:t>↑</a:t>
            </a:r>
            <a:endParaRPr kumimoji="0" lang="en-US" altLang="ko-KR" sz="1400" b="1" dirty="0">
              <a:solidFill>
                <a:schemeClr val="tx1"/>
              </a:solidFill>
              <a:latin typeface="+mn-lt"/>
              <a:ea typeface="HY헤드라인M" pitchFamily="18" charset="-127"/>
            </a:endParaRPr>
          </a:p>
          <a:p>
            <a:pPr eaLnBrk="0" latinLnBrk="0" hangingPunct="0">
              <a:spcBef>
                <a:spcPct val="50000"/>
              </a:spcBef>
              <a:defRPr/>
            </a:pPr>
            <a:r>
              <a:rPr kumimoji="0" lang="en-US" altLang="ko-KR" sz="1400" b="1" dirty="0">
                <a:solidFill>
                  <a:schemeClr val="tx1"/>
                </a:solidFill>
                <a:latin typeface="+mn-lt"/>
                <a:ea typeface="HY헤드라인M" pitchFamily="18" charset="-127"/>
              </a:rPr>
              <a:t>NAV </a:t>
            </a:r>
            <a:r>
              <a:rPr kumimoji="0" lang="en-US" altLang="ko-KR" sz="1400" b="1" dirty="0" smtClean="0">
                <a:solidFill>
                  <a:schemeClr val="tx1"/>
                </a:solidFill>
                <a:latin typeface="+mn-lt"/>
                <a:ea typeface="HY헤드라인M" pitchFamily="18" charset="-127"/>
              </a:rPr>
              <a:t>Error </a:t>
            </a:r>
            <a:r>
              <a:rPr kumimoji="0" lang="en-US" altLang="ko-KR" sz="1400" b="1" dirty="0">
                <a:solidFill>
                  <a:schemeClr val="tx1"/>
                </a:solidFill>
                <a:latin typeface="+mn-lt"/>
                <a:ea typeface="HY헤드라인M" pitchFamily="18" charset="-127"/>
              </a:rPr>
              <a:t>↑ </a:t>
            </a:r>
          </a:p>
          <a:p>
            <a:pPr eaLnBrk="0" latinLnBrk="0" hangingPunct="0">
              <a:spcBef>
                <a:spcPct val="50000"/>
              </a:spcBef>
              <a:defRPr/>
            </a:pPr>
            <a:r>
              <a:rPr kumimoji="0" lang="en-US" altLang="ko-KR" sz="1400" b="1" dirty="0">
                <a:solidFill>
                  <a:schemeClr val="tx1"/>
                </a:solidFill>
                <a:latin typeface="+mn-lt"/>
                <a:ea typeface="HY헤드라인M" pitchFamily="18" charset="-127"/>
              </a:rPr>
              <a:t>Fund </a:t>
            </a:r>
            <a:r>
              <a:rPr kumimoji="0" lang="en-US" altLang="ko-KR" sz="1400" b="1" dirty="0" smtClean="0">
                <a:solidFill>
                  <a:schemeClr val="tx1"/>
                </a:solidFill>
                <a:latin typeface="+mn-lt"/>
                <a:ea typeface="HY헤드라인M" pitchFamily="18" charset="-127"/>
              </a:rPr>
              <a:t>Transparency </a:t>
            </a:r>
            <a:r>
              <a:rPr kumimoji="0" lang="en-US" altLang="ko-KR" sz="1400" b="1" dirty="0">
                <a:solidFill>
                  <a:schemeClr val="tx1"/>
                </a:solidFill>
                <a:latin typeface="+mn-lt"/>
                <a:ea typeface="HY헤드라인M" pitchFamily="18" charset="-127"/>
              </a:rPr>
              <a:t>↓</a:t>
            </a:r>
          </a:p>
          <a:p>
            <a:pPr eaLnBrk="0" latinLnBrk="0" hangingPunct="0">
              <a:spcBef>
                <a:spcPct val="50000"/>
              </a:spcBef>
              <a:defRPr/>
            </a:pPr>
            <a:r>
              <a:rPr kumimoji="0" lang="en-US" altLang="ko-KR" sz="1400" b="1" dirty="0">
                <a:solidFill>
                  <a:schemeClr val="tx1"/>
                </a:solidFill>
                <a:latin typeface="+mn-lt"/>
                <a:ea typeface="HY헤드라인M" pitchFamily="18" charset="-127"/>
              </a:rPr>
              <a:t>Investor </a:t>
            </a:r>
            <a:r>
              <a:rPr kumimoji="0" lang="en-US" altLang="ko-KR" sz="1400" b="1" dirty="0" smtClean="0">
                <a:solidFill>
                  <a:schemeClr val="tx1"/>
                </a:solidFill>
                <a:latin typeface="+mn-lt"/>
                <a:ea typeface="HY헤드라인M" pitchFamily="18" charset="-127"/>
              </a:rPr>
              <a:t>Reliability </a:t>
            </a:r>
            <a:r>
              <a:rPr kumimoji="0" lang="en-US" altLang="ko-KR" sz="1400" b="1" dirty="0">
                <a:solidFill>
                  <a:schemeClr val="tx1"/>
                </a:solidFill>
                <a:latin typeface="+mn-lt"/>
                <a:ea typeface="HY헤드라인M" pitchFamily="18" charset="-127"/>
              </a:rPr>
              <a:t>↓</a:t>
            </a:r>
          </a:p>
        </p:txBody>
      </p:sp>
      <p:pic>
        <p:nvPicPr>
          <p:cNvPr id="70" name="Picture 111" descr="enterprise blue"/>
          <p:cNvPicPr>
            <a:picLocks noChangeAspect="1" noChangeArrowheads="1"/>
          </p:cNvPicPr>
          <p:nvPr/>
        </p:nvPicPr>
        <p:blipFill>
          <a:blip r:embed="rId5"/>
          <a:srcRect/>
          <a:stretch>
            <a:fillRect/>
          </a:stretch>
        </p:blipFill>
        <p:spPr bwMode="auto">
          <a:xfrm>
            <a:off x="2043435" y="1556792"/>
            <a:ext cx="619125" cy="927100"/>
          </a:xfrm>
          <a:prstGeom prst="rect">
            <a:avLst/>
          </a:prstGeom>
          <a:noFill/>
          <a:ln w="9525">
            <a:noFill/>
            <a:miter lim="800000"/>
            <a:headEnd/>
            <a:tailEnd/>
          </a:ln>
        </p:spPr>
      </p:pic>
      <p:sp>
        <p:nvSpPr>
          <p:cNvPr id="71" name="TextBox 70"/>
          <p:cNvSpPr txBox="1"/>
          <p:nvPr/>
        </p:nvSpPr>
        <p:spPr>
          <a:xfrm>
            <a:off x="1946598" y="1856830"/>
            <a:ext cx="889000" cy="307975"/>
          </a:xfrm>
          <a:prstGeom prst="rect">
            <a:avLst/>
          </a:prstGeom>
          <a:solidFill>
            <a:srgbClr val="FFFFFF">
              <a:alpha val="65000"/>
            </a:srgbClr>
          </a:solidFill>
        </p:spPr>
        <p:txBody>
          <a:bodyPr>
            <a:spAutoFit/>
          </a:bodyPr>
          <a:lstStyle/>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Trader</a:t>
            </a:r>
            <a:endParaRPr kumimoji="0" lang="ko-KR" altLang="en-US" sz="1400" kern="0" dirty="0">
              <a:solidFill>
                <a:schemeClr val="tx1"/>
              </a:solidFill>
              <a:latin typeface="Tahoma" pitchFamily="34" charset="0"/>
              <a:ea typeface="HY헤드라인M" pitchFamily="18" charset="-127"/>
              <a:cs typeface="Tahoma" pitchFamily="34" charset="0"/>
            </a:endParaRPr>
          </a:p>
        </p:txBody>
      </p:sp>
      <p:sp>
        <p:nvSpPr>
          <p:cNvPr id="72" name="TextBox 71"/>
          <p:cNvSpPr txBox="1"/>
          <p:nvPr/>
        </p:nvSpPr>
        <p:spPr>
          <a:xfrm>
            <a:off x="2995935" y="2280692"/>
            <a:ext cx="889000" cy="307975"/>
          </a:xfrm>
          <a:prstGeom prst="rect">
            <a:avLst/>
          </a:prstGeom>
          <a:solidFill>
            <a:srgbClr val="FFFFFF">
              <a:alpha val="65000"/>
            </a:srgbClr>
          </a:solidFill>
        </p:spPr>
        <p:txBody>
          <a:bodyPr>
            <a:spAutoFit/>
          </a:bodyPr>
          <a:lstStyle/>
          <a:p>
            <a:pPr algn="ctr" fontAlgn="auto" latinLnBrk="0">
              <a:spcBef>
                <a:spcPts val="0"/>
              </a:spcBef>
              <a:spcAft>
                <a:spcPts val="0"/>
              </a:spcAft>
              <a:defRPr/>
            </a:pPr>
            <a:r>
              <a:rPr kumimoji="0" lang="en-US" altLang="ko-KR" sz="1400" kern="0" dirty="0">
                <a:solidFill>
                  <a:schemeClr val="tx1"/>
                </a:solidFill>
                <a:latin typeface="+mn-lt"/>
                <a:ea typeface="HY헤드라인M" pitchFamily="18" charset="-127"/>
              </a:rPr>
              <a:t>Trader</a:t>
            </a:r>
            <a:endParaRPr kumimoji="0" lang="ko-KR" altLang="en-US" sz="1400" kern="0" dirty="0">
              <a:solidFill>
                <a:schemeClr val="tx1"/>
              </a:solidFill>
              <a:latin typeface="+mn-lt"/>
              <a:ea typeface="HY헤드라인M" pitchFamily="18" charset="-127"/>
            </a:endParaRPr>
          </a:p>
        </p:txBody>
      </p:sp>
      <p:sp>
        <p:nvSpPr>
          <p:cNvPr id="73" name="TextBox 50"/>
          <p:cNvSpPr txBox="1">
            <a:spLocks noChangeArrowheads="1"/>
          </p:cNvSpPr>
          <p:nvPr/>
        </p:nvSpPr>
        <p:spPr bwMode="auto">
          <a:xfrm>
            <a:off x="3538984" y="3433217"/>
            <a:ext cx="889000" cy="304800"/>
          </a:xfrm>
          <a:prstGeom prst="rect">
            <a:avLst/>
          </a:prstGeom>
          <a:solidFill>
            <a:srgbClr val="FFFFFF">
              <a:alpha val="65097"/>
            </a:srgbClr>
          </a:solidFill>
          <a:ln w="9525">
            <a:noFill/>
            <a:miter lim="800000"/>
            <a:headEnd/>
            <a:tailEnd/>
          </a:ln>
        </p:spPr>
        <p:txBody>
          <a:bodyPr>
            <a:spAutoFit/>
          </a:bodyPr>
          <a:lstStyle/>
          <a:p>
            <a:pPr algn="ctr" latinLnBrk="0"/>
            <a:r>
              <a:rPr kumimoji="0" lang="en-US" altLang="ko-KR" sz="1400" dirty="0" smtClean="0">
                <a:solidFill>
                  <a:schemeClr val="tx1"/>
                </a:solidFill>
                <a:latin typeface="Tahoma" pitchFamily="34" charset="0"/>
                <a:ea typeface="HY헤드라인M" pitchFamily="18" charset="-127"/>
              </a:rPr>
              <a:t>AMC</a:t>
            </a:r>
            <a:endParaRPr kumimoji="0" lang="en-US" altLang="ko-KR" sz="1400" dirty="0">
              <a:solidFill>
                <a:schemeClr val="tx1"/>
              </a:solidFill>
              <a:latin typeface="Tahoma" pitchFamily="34" charset="0"/>
              <a:ea typeface="HY헤드라인M" pitchFamily="18" charset="-127"/>
            </a:endParaRPr>
          </a:p>
        </p:txBody>
      </p:sp>
      <p:sp>
        <p:nvSpPr>
          <p:cNvPr id="74" name="TextBox 51"/>
          <p:cNvSpPr txBox="1">
            <a:spLocks noChangeArrowheads="1"/>
          </p:cNvSpPr>
          <p:nvPr/>
        </p:nvSpPr>
        <p:spPr bwMode="auto">
          <a:xfrm>
            <a:off x="3021335" y="4512717"/>
            <a:ext cx="889000" cy="304800"/>
          </a:xfrm>
          <a:prstGeom prst="rect">
            <a:avLst/>
          </a:prstGeom>
          <a:solidFill>
            <a:srgbClr val="FFFFFF">
              <a:alpha val="65097"/>
            </a:srgbClr>
          </a:solidFill>
          <a:ln w="9525">
            <a:noFill/>
            <a:miter lim="800000"/>
            <a:headEnd/>
            <a:tailEnd/>
          </a:ln>
        </p:spPr>
        <p:txBody>
          <a:bodyPr>
            <a:spAutoFit/>
          </a:bodyPr>
          <a:lstStyle/>
          <a:p>
            <a:pPr algn="ctr" latinLnBrk="0"/>
            <a:r>
              <a:rPr kumimoji="0" lang="en-US" altLang="ko-KR" sz="1400" dirty="0" smtClean="0">
                <a:solidFill>
                  <a:schemeClr val="tx1"/>
                </a:solidFill>
                <a:latin typeface="Tahoma" pitchFamily="34" charset="0"/>
                <a:ea typeface="HY헤드라인M" pitchFamily="18" charset="-127"/>
              </a:rPr>
              <a:t>AMC</a:t>
            </a:r>
            <a:endParaRPr kumimoji="0" lang="en-US" altLang="ko-KR" sz="1400" dirty="0">
              <a:solidFill>
                <a:schemeClr val="tx1"/>
              </a:solidFill>
              <a:latin typeface="Tahoma" pitchFamily="34" charset="0"/>
              <a:ea typeface="HY헤드라인M" pitchFamily="18" charset="-127"/>
            </a:endParaRPr>
          </a:p>
        </p:txBody>
      </p:sp>
      <p:sp>
        <p:nvSpPr>
          <p:cNvPr id="75" name="TextBox 52"/>
          <p:cNvSpPr txBox="1">
            <a:spLocks noChangeArrowheads="1"/>
          </p:cNvSpPr>
          <p:nvPr/>
        </p:nvSpPr>
        <p:spPr bwMode="auto">
          <a:xfrm>
            <a:off x="1941835" y="4944517"/>
            <a:ext cx="960438" cy="523220"/>
          </a:xfrm>
          <a:prstGeom prst="rect">
            <a:avLst/>
          </a:prstGeom>
          <a:solidFill>
            <a:srgbClr val="FFFFFF">
              <a:alpha val="65097"/>
            </a:srgbClr>
          </a:solidFill>
          <a:ln w="9525">
            <a:noFill/>
            <a:miter lim="800000"/>
            <a:headEnd/>
            <a:tailEnd/>
          </a:ln>
        </p:spPr>
        <p:txBody>
          <a:bodyPr>
            <a:spAutoFit/>
          </a:bodyPr>
          <a:lstStyle/>
          <a:p>
            <a:pPr algn="ctr" latinLnBrk="0"/>
            <a:r>
              <a:rPr kumimoji="0" lang="en-US" altLang="ko-KR" sz="1400" dirty="0" smtClean="0">
                <a:solidFill>
                  <a:schemeClr val="tx1"/>
                </a:solidFill>
                <a:latin typeface="Tahoma" pitchFamily="34" charset="0"/>
                <a:ea typeface="HY헤드라인M" pitchFamily="18" charset="-127"/>
              </a:rPr>
              <a:t>Trustee/ Custodian</a:t>
            </a:r>
            <a:endParaRPr kumimoji="0" lang="ko-KR" altLang="en-US" sz="1400" dirty="0">
              <a:solidFill>
                <a:schemeClr val="tx1"/>
              </a:solidFill>
              <a:latin typeface="Tahoma" pitchFamily="34" charset="0"/>
              <a:ea typeface="HY헤드라인M" pitchFamily="18" charset="-127"/>
            </a:endParaRPr>
          </a:p>
        </p:txBody>
      </p:sp>
      <p:sp>
        <p:nvSpPr>
          <p:cNvPr id="76" name="TextBox 53"/>
          <p:cNvSpPr txBox="1">
            <a:spLocks noChangeArrowheads="1"/>
          </p:cNvSpPr>
          <p:nvPr/>
        </p:nvSpPr>
        <p:spPr bwMode="auto">
          <a:xfrm>
            <a:off x="741685" y="4654005"/>
            <a:ext cx="1055688" cy="523220"/>
          </a:xfrm>
          <a:prstGeom prst="rect">
            <a:avLst/>
          </a:prstGeom>
          <a:solidFill>
            <a:srgbClr val="FFFFFF">
              <a:alpha val="65097"/>
            </a:srgbClr>
          </a:solidFill>
          <a:ln w="9525">
            <a:noFill/>
            <a:miter lim="800000"/>
            <a:headEnd/>
            <a:tailEnd/>
          </a:ln>
        </p:spPr>
        <p:txBody>
          <a:bodyPr>
            <a:spAutoFit/>
          </a:bodyPr>
          <a:lstStyle/>
          <a:p>
            <a:pPr algn="ctr" latinLnBrk="0"/>
            <a:r>
              <a:rPr kumimoji="0" lang="en-US" altLang="ko-KR" sz="1400" dirty="0" smtClean="0">
                <a:solidFill>
                  <a:schemeClr val="tx1"/>
                </a:solidFill>
                <a:latin typeface="Tahoma" pitchFamily="34" charset="0"/>
                <a:ea typeface="HY헤드라인M" pitchFamily="18" charset="-127"/>
              </a:rPr>
              <a:t>Trustee/ Custodian</a:t>
            </a:r>
            <a:endParaRPr kumimoji="0" lang="ko-KR" altLang="en-US" sz="1400" dirty="0">
              <a:solidFill>
                <a:schemeClr val="tx1"/>
              </a:solidFill>
              <a:latin typeface="Tahoma" pitchFamily="34" charset="0"/>
              <a:ea typeface="HY헤드라인M" pitchFamily="18" charset="-127"/>
            </a:endParaRPr>
          </a:p>
        </p:txBody>
      </p:sp>
      <p:sp>
        <p:nvSpPr>
          <p:cNvPr id="77" name="TextBox 54"/>
          <p:cNvSpPr txBox="1">
            <a:spLocks noChangeArrowheads="1"/>
          </p:cNvSpPr>
          <p:nvPr/>
        </p:nvSpPr>
        <p:spPr bwMode="auto">
          <a:xfrm>
            <a:off x="794072" y="2388642"/>
            <a:ext cx="1068387" cy="307777"/>
          </a:xfrm>
          <a:prstGeom prst="rect">
            <a:avLst/>
          </a:prstGeom>
          <a:solidFill>
            <a:srgbClr val="FFFFFF">
              <a:alpha val="65097"/>
            </a:srgbClr>
          </a:solidFill>
          <a:ln w="9525">
            <a:noFill/>
            <a:miter lim="800000"/>
            <a:headEnd/>
            <a:tailEnd/>
          </a:ln>
        </p:spPr>
        <p:txBody>
          <a:bodyPr wrap="square">
            <a:spAutoFit/>
          </a:bodyPr>
          <a:lstStyle/>
          <a:p>
            <a:pPr algn="ctr" latinLnBrk="0"/>
            <a:r>
              <a:rPr kumimoji="0" lang="en-US" altLang="ko-KR" sz="1400" dirty="0">
                <a:solidFill>
                  <a:schemeClr val="tx1"/>
                </a:solidFill>
                <a:latin typeface="Tahoma" pitchFamily="34" charset="0"/>
                <a:ea typeface="HY헤드라인M" pitchFamily="18" charset="-127"/>
              </a:rPr>
              <a:t>Distributor</a:t>
            </a:r>
          </a:p>
        </p:txBody>
      </p:sp>
      <p:sp>
        <p:nvSpPr>
          <p:cNvPr id="78" name="TextBox 77"/>
          <p:cNvSpPr txBox="1"/>
          <p:nvPr/>
        </p:nvSpPr>
        <p:spPr>
          <a:xfrm>
            <a:off x="286445" y="3482776"/>
            <a:ext cx="870594" cy="522288"/>
          </a:xfrm>
          <a:prstGeom prst="rect">
            <a:avLst/>
          </a:prstGeom>
          <a:solidFill>
            <a:srgbClr val="FFFFFF">
              <a:alpha val="65000"/>
            </a:srgbClr>
          </a:solidFill>
        </p:spPr>
        <p:txBody>
          <a:bodyPr wrap="square">
            <a:spAutoFit/>
          </a:bodyPr>
          <a:lstStyle/>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Administrator</a:t>
            </a:r>
            <a:endParaRPr kumimoji="0" lang="ko-KR" altLang="en-US" sz="1400" kern="0" dirty="0">
              <a:solidFill>
                <a:schemeClr val="tx1"/>
              </a:solidFill>
              <a:latin typeface="Tahoma" pitchFamily="34" charset="0"/>
              <a:ea typeface="HY헤드라인M" pitchFamily="18" charset="-127"/>
              <a:cs typeface="Tahoma" pitchFamily="34" charset="0"/>
            </a:endParaRPr>
          </a:p>
        </p:txBody>
      </p:sp>
      <p:pic>
        <p:nvPicPr>
          <p:cNvPr id="79" name="Picture 5" descr="blue circle shadow bevel"/>
          <p:cNvPicPr>
            <a:picLocks noChangeAspect="1" noChangeArrowheads="1"/>
          </p:cNvPicPr>
          <p:nvPr/>
        </p:nvPicPr>
        <p:blipFill>
          <a:blip r:embed="rId4"/>
          <a:srcRect/>
          <a:stretch>
            <a:fillRect/>
          </a:stretch>
        </p:blipFill>
        <p:spPr bwMode="auto">
          <a:xfrm>
            <a:off x="5051547" y="1863973"/>
            <a:ext cx="3490912" cy="3490913"/>
          </a:xfrm>
          <a:prstGeom prst="rect">
            <a:avLst/>
          </a:prstGeom>
          <a:noFill/>
          <a:ln w="9525">
            <a:noFill/>
            <a:miter lim="800000"/>
            <a:headEnd/>
            <a:tailEnd/>
          </a:ln>
        </p:spPr>
      </p:pic>
      <p:pic>
        <p:nvPicPr>
          <p:cNvPr id="80" name="Picture 20" descr="enterprise blue"/>
          <p:cNvPicPr>
            <a:picLocks noChangeAspect="1" noChangeArrowheads="1"/>
          </p:cNvPicPr>
          <p:nvPr/>
        </p:nvPicPr>
        <p:blipFill>
          <a:blip r:embed="rId5"/>
          <a:srcRect/>
          <a:stretch>
            <a:fillRect/>
          </a:stretch>
        </p:blipFill>
        <p:spPr bwMode="auto">
          <a:xfrm>
            <a:off x="7600826" y="1998117"/>
            <a:ext cx="619125" cy="927100"/>
          </a:xfrm>
          <a:prstGeom prst="rect">
            <a:avLst/>
          </a:prstGeom>
          <a:noFill/>
          <a:ln w="9525">
            <a:noFill/>
            <a:miter lim="800000"/>
            <a:headEnd/>
            <a:tailEnd/>
          </a:ln>
        </p:spPr>
      </p:pic>
      <p:pic>
        <p:nvPicPr>
          <p:cNvPr id="81" name="Picture 21" descr="enterprise blue"/>
          <p:cNvPicPr>
            <a:picLocks noChangeAspect="1" noChangeArrowheads="1"/>
          </p:cNvPicPr>
          <p:nvPr/>
        </p:nvPicPr>
        <p:blipFill>
          <a:blip r:embed="rId5"/>
          <a:srcRect/>
          <a:stretch>
            <a:fillRect/>
          </a:stretch>
        </p:blipFill>
        <p:spPr bwMode="auto">
          <a:xfrm>
            <a:off x="8033643" y="3068092"/>
            <a:ext cx="619125" cy="927100"/>
          </a:xfrm>
          <a:prstGeom prst="rect">
            <a:avLst/>
          </a:prstGeom>
          <a:noFill/>
          <a:ln w="9525">
            <a:noFill/>
            <a:miter lim="800000"/>
            <a:headEnd/>
            <a:tailEnd/>
          </a:ln>
        </p:spPr>
      </p:pic>
      <p:pic>
        <p:nvPicPr>
          <p:cNvPr id="82" name="Picture 23" descr="enterprise blue"/>
          <p:cNvPicPr>
            <a:picLocks noChangeAspect="1" noChangeArrowheads="1"/>
          </p:cNvPicPr>
          <p:nvPr/>
        </p:nvPicPr>
        <p:blipFill>
          <a:blip r:embed="rId5"/>
          <a:srcRect/>
          <a:stretch>
            <a:fillRect/>
          </a:stretch>
        </p:blipFill>
        <p:spPr bwMode="auto">
          <a:xfrm>
            <a:off x="5032995" y="3141117"/>
            <a:ext cx="619125" cy="927100"/>
          </a:xfrm>
          <a:prstGeom prst="rect">
            <a:avLst/>
          </a:prstGeom>
          <a:noFill/>
          <a:ln w="9525">
            <a:noFill/>
            <a:miter lim="800000"/>
            <a:headEnd/>
            <a:tailEnd/>
          </a:ln>
        </p:spPr>
      </p:pic>
      <p:pic>
        <p:nvPicPr>
          <p:cNvPr id="83" name="Picture 24" descr="enterprise blue"/>
          <p:cNvPicPr>
            <a:picLocks noChangeAspect="1" noChangeArrowheads="1"/>
          </p:cNvPicPr>
          <p:nvPr/>
        </p:nvPicPr>
        <p:blipFill>
          <a:blip r:embed="rId5"/>
          <a:srcRect/>
          <a:stretch>
            <a:fillRect/>
          </a:stretch>
        </p:blipFill>
        <p:spPr bwMode="auto">
          <a:xfrm>
            <a:off x="5513263" y="4220617"/>
            <a:ext cx="619125" cy="927100"/>
          </a:xfrm>
          <a:prstGeom prst="rect">
            <a:avLst/>
          </a:prstGeom>
          <a:noFill/>
          <a:ln w="9525">
            <a:noFill/>
            <a:miter lim="800000"/>
            <a:headEnd/>
            <a:tailEnd/>
          </a:ln>
        </p:spPr>
      </p:pic>
      <p:pic>
        <p:nvPicPr>
          <p:cNvPr id="84" name="Picture 25" descr="enterprise blue"/>
          <p:cNvPicPr>
            <a:picLocks noChangeAspect="1" noChangeArrowheads="1"/>
          </p:cNvPicPr>
          <p:nvPr/>
        </p:nvPicPr>
        <p:blipFill>
          <a:blip r:embed="rId5"/>
          <a:srcRect/>
          <a:stretch>
            <a:fillRect/>
          </a:stretch>
        </p:blipFill>
        <p:spPr bwMode="auto">
          <a:xfrm>
            <a:off x="5397376" y="2140992"/>
            <a:ext cx="619125" cy="927100"/>
          </a:xfrm>
          <a:prstGeom prst="rect">
            <a:avLst/>
          </a:prstGeom>
          <a:noFill/>
          <a:ln w="9525">
            <a:noFill/>
            <a:miter lim="800000"/>
            <a:headEnd/>
            <a:tailEnd/>
          </a:ln>
        </p:spPr>
      </p:pic>
      <p:pic>
        <p:nvPicPr>
          <p:cNvPr id="85" name="Picture 26" descr="enterprise blue"/>
          <p:cNvPicPr>
            <a:picLocks noChangeAspect="1" noChangeArrowheads="1"/>
          </p:cNvPicPr>
          <p:nvPr/>
        </p:nvPicPr>
        <p:blipFill>
          <a:blip r:embed="rId5"/>
          <a:srcRect/>
          <a:stretch>
            <a:fillRect/>
          </a:stretch>
        </p:blipFill>
        <p:spPr bwMode="auto">
          <a:xfrm>
            <a:off x="7600826" y="4149180"/>
            <a:ext cx="619125" cy="927100"/>
          </a:xfrm>
          <a:prstGeom prst="rect">
            <a:avLst/>
          </a:prstGeom>
          <a:noFill/>
          <a:ln w="9525">
            <a:noFill/>
            <a:miter lim="800000"/>
            <a:headEnd/>
            <a:tailEnd/>
          </a:ln>
        </p:spPr>
      </p:pic>
      <p:pic>
        <p:nvPicPr>
          <p:cNvPr id="86" name="Picture 22" descr="enterprise blue"/>
          <p:cNvPicPr>
            <a:picLocks noChangeAspect="1" noChangeArrowheads="1"/>
          </p:cNvPicPr>
          <p:nvPr/>
        </p:nvPicPr>
        <p:blipFill>
          <a:blip r:embed="rId5"/>
          <a:srcRect/>
          <a:stretch>
            <a:fillRect/>
          </a:stretch>
        </p:blipFill>
        <p:spPr bwMode="auto">
          <a:xfrm>
            <a:off x="6592763" y="4580980"/>
            <a:ext cx="619125" cy="927100"/>
          </a:xfrm>
          <a:prstGeom prst="rect">
            <a:avLst/>
          </a:prstGeom>
          <a:noFill/>
          <a:ln w="9525">
            <a:noFill/>
            <a:miter lim="800000"/>
            <a:headEnd/>
            <a:tailEnd/>
          </a:ln>
        </p:spPr>
      </p:pic>
      <p:pic>
        <p:nvPicPr>
          <p:cNvPr id="87" name="Picture 111" descr="enterprise blue"/>
          <p:cNvPicPr>
            <a:picLocks noChangeAspect="1" noChangeArrowheads="1"/>
          </p:cNvPicPr>
          <p:nvPr/>
        </p:nvPicPr>
        <p:blipFill>
          <a:blip r:embed="rId5"/>
          <a:srcRect/>
          <a:stretch>
            <a:fillRect/>
          </a:stretch>
        </p:blipFill>
        <p:spPr bwMode="auto">
          <a:xfrm>
            <a:off x="6521326" y="1556792"/>
            <a:ext cx="619125" cy="927100"/>
          </a:xfrm>
          <a:prstGeom prst="rect">
            <a:avLst/>
          </a:prstGeom>
          <a:noFill/>
          <a:ln w="9525">
            <a:noFill/>
            <a:miter lim="800000"/>
            <a:headEnd/>
            <a:tailEnd/>
          </a:ln>
        </p:spPr>
      </p:pic>
      <p:sp>
        <p:nvSpPr>
          <p:cNvPr id="88" name="TextBox 87"/>
          <p:cNvSpPr txBox="1"/>
          <p:nvPr/>
        </p:nvSpPr>
        <p:spPr>
          <a:xfrm>
            <a:off x="6422901" y="1856830"/>
            <a:ext cx="889000" cy="307975"/>
          </a:xfrm>
          <a:prstGeom prst="rect">
            <a:avLst/>
          </a:prstGeom>
          <a:solidFill>
            <a:srgbClr val="FFFFFF">
              <a:alpha val="65000"/>
            </a:srgbClr>
          </a:solidFill>
        </p:spPr>
        <p:txBody>
          <a:bodyPr>
            <a:spAutoFit/>
          </a:bodyPr>
          <a:lstStyle/>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Trader</a:t>
            </a:r>
            <a:endParaRPr kumimoji="0" lang="ko-KR" altLang="en-US" sz="1400" kern="0" dirty="0">
              <a:solidFill>
                <a:schemeClr val="tx1"/>
              </a:solidFill>
              <a:latin typeface="Tahoma" pitchFamily="34" charset="0"/>
              <a:ea typeface="HY헤드라인M" pitchFamily="18" charset="-127"/>
              <a:cs typeface="Tahoma" pitchFamily="34" charset="0"/>
            </a:endParaRPr>
          </a:p>
        </p:txBody>
      </p:sp>
      <p:sp>
        <p:nvSpPr>
          <p:cNvPr id="89" name="TextBox 88"/>
          <p:cNvSpPr txBox="1"/>
          <p:nvPr/>
        </p:nvSpPr>
        <p:spPr>
          <a:xfrm>
            <a:off x="7473826" y="2280692"/>
            <a:ext cx="889000" cy="307975"/>
          </a:xfrm>
          <a:prstGeom prst="rect">
            <a:avLst/>
          </a:prstGeom>
          <a:solidFill>
            <a:srgbClr val="FFFFFF">
              <a:alpha val="65000"/>
            </a:srgbClr>
          </a:solidFill>
        </p:spPr>
        <p:txBody>
          <a:bodyPr>
            <a:spAutoFit/>
          </a:bodyPr>
          <a:lstStyle/>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Trader</a:t>
            </a:r>
            <a:endParaRPr kumimoji="0" lang="ko-KR" altLang="en-US" sz="1400" kern="0" dirty="0">
              <a:solidFill>
                <a:schemeClr val="tx1"/>
              </a:solidFill>
              <a:latin typeface="Tahoma" pitchFamily="34" charset="0"/>
              <a:ea typeface="HY헤드라인M" pitchFamily="18" charset="-127"/>
              <a:cs typeface="Tahoma" pitchFamily="34" charset="0"/>
            </a:endParaRPr>
          </a:p>
        </p:txBody>
      </p:sp>
      <p:sp>
        <p:nvSpPr>
          <p:cNvPr id="90" name="TextBox 114"/>
          <p:cNvSpPr txBox="1">
            <a:spLocks noChangeArrowheads="1"/>
          </p:cNvSpPr>
          <p:nvPr/>
        </p:nvSpPr>
        <p:spPr bwMode="auto">
          <a:xfrm>
            <a:off x="8003480" y="3433217"/>
            <a:ext cx="816992" cy="304800"/>
          </a:xfrm>
          <a:prstGeom prst="rect">
            <a:avLst/>
          </a:prstGeom>
          <a:solidFill>
            <a:srgbClr val="FFFFFF">
              <a:alpha val="65097"/>
            </a:srgbClr>
          </a:solidFill>
          <a:ln w="9525">
            <a:noFill/>
            <a:miter lim="800000"/>
            <a:headEnd/>
            <a:tailEnd/>
          </a:ln>
        </p:spPr>
        <p:txBody>
          <a:bodyPr wrap="square">
            <a:spAutoFit/>
          </a:bodyPr>
          <a:lstStyle/>
          <a:p>
            <a:pPr algn="ctr" latinLnBrk="0"/>
            <a:r>
              <a:rPr kumimoji="0" lang="en-US" altLang="ko-KR" sz="1400" dirty="0" smtClean="0">
                <a:solidFill>
                  <a:schemeClr val="tx1"/>
                </a:solidFill>
                <a:latin typeface="Tahoma" pitchFamily="34" charset="0"/>
                <a:ea typeface="HY헤드라인M" pitchFamily="18" charset="-127"/>
              </a:rPr>
              <a:t>AMC</a:t>
            </a:r>
            <a:endParaRPr kumimoji="0" lang="en-US" altLang="ko-KR" sz="1400" dirty="0">
              <a:solidFill>
                <a:schemeClr val="tx1"/>
              </a:solidFill>
              <a:latin typeface="Tahoma" pitchFamily="34" charset="0"/>
              <a:ea typeface="HY헤드라인M" pitchFamily="18" charset="-127"/>
            </a:endParaRPr>
          </a:p>
        </p:txBody>
      </p:sp>
      <p:sp>
        <p:nvSpPr>
          <p:cNvPr id="91" name="TextBox 115"/>
          <p:cNvSpPr txBox="1">
            <a:spLocks noChangeArrowheads="1"/>
          </p:cNvSpPr>
          <p:nvPr/>
        </p:nvSpPr>
        <p:spPr bwMode="auto">
          <a:xfrm>
            <a:off x="7499226" y="4512717"/>
            <a:ext cx="889000" cy="304800"/>
          </a:xfrm>
          <a:prstGeom prst="rect">
            <a:avLst/>
          </a:prstGeom>
          <a:solidFill>
            <a:srgbClr val="FFFFFF">
              <a:alpha val="65097"/>
            </a:srgbClr>
          </a:solidFill>
          <a:ln w="9525">
            <a:noFill/>
            <a:miter lim="800000"/>
            <a:headEnd/>
            <a:tailEnd/>
          </a:ln>
        </p:spPr>
        <p:txBody>
          <a:bodyPr>
            <a:spAutoFit/>
          </a:bodyPr>
          <a:lstStyle/>
          <a:p>
            <a:pPr algn="ctr" latinLnBrk="0"/>
            <a:r>
              <a:rPr kumimoji="0" lang="en-US" altLang="ko-KR" sz="1400" dirty="0" smtClean="0">
                <a:solidFill>
                  <a:schemeClr val="tx1"/>
                </a:solidFill>
                <a:latin typeface="Tahoma" pitchFamily="34" charset="0"/>
                <a:ea typeface="HY헤드라인M" pitchFamily="18" charset="-127"/>
              </a:rPr>
              <a:t>AMC</a:t>
            </a:r>
            <a:endParaRPr kumimoji="0" lang="en-US" altLang="ko-KR" sz="1400" dirty="0">
              <a:solidFill>
                <a:schemeClr val="tx1"/>
              </a:solidFill>
              <a:latin typeface="Tahoma" pitchFamily="34" charset="0"/>
              <a:ea typeface="HY헤드라인M" pitchFamily="18" charset="-127"/>
            </a:endParaRPr>
          </a:p>
        </p:txBody>
      </p:sp>
      <p:sp>
        <p:nvSpPr>
          <p:cNvPr id="92" name="TextBox 116"/>
          <p:cNvSpPr txBox="1">
            <a:spLocks noChangeArrowheads="1"/>
          </p:cNvSpPr>
          <p:nvPr/>
        </p:nvSpPr>
        <p:spPr bwMode="auto">
          <a:xfrm>
            <a:off x="6405438" y="4944517"/>
            <a:ext cx="974725" cy="523220"/>
          </a:xfrm>
          <a:prstGeom prst="rect">
            <a:avLst/>
          </a:prstGeom>
          <a:solidFill>
            <a:srgbClr val="FFFFFF">
              <a:alpha val="65097"/>
            </a:srgbClr>
          </a:solidFill>
          <a:ln w="9525">
            <a:noFill/>
            <a:miter lim="800000"/>
            <a:headEnd/>
            <a:tailEnd/>
          </a:ln>
        </p:spPr>
        <p:txBody>
          <a:bodyPr>
            <a:spAutoFit/>
          </a:bodyPr>
          <a:lstStyle/>
          <a:p>
            <a:pPr algn="ctr" latinLnBrk="0"/>
            <a:r>
              <a:rPr kumimoji="0" lang="en-US" altLang="ko-KR" sz="1400" dirty="0" smtClean="0">
                <a:solidFill>
                  <a:schemeClr val="tx1"/>
                </a:solidFill>
                <a:latin typeface="Tahoma" pitchFamily="34" charset="0"/>
                <a:ea typeface="HY헤드라인M" pitchFamily="18" charset="-127"/>
              </a:rPr>
              <a:t>Trustee/ Custodian</a:t>
            </a:r>
            <a:endParaRPr kumimoji="0" lang="ko-KR" altLang="en-US" sz="1400" dirty="0">
              <a:solidFill>
                <a:schemeClr val="tx1"/>
              </a:solidFill>
              <a:latin typeface="Tahoma" pitchFamily="34" charset="0"/>
              <a:ea typeface="HY헤드라인M" pitchFamily="18" charset="-127"/>
            </a:endParaRPr>
          </a:p>
        </p:txBody>
      </p:sp>
      <p:sp>
        <p:nvSpPr>
          <p:cNvPr id="93" name="TextBox 117"/>
          <p:cNvSpPr txBox="1">
            <a:spLocks noChangeArrowheads="1"/>
          </p:cNvSpPr>
          <p:nvPr/>
        </p:nvSpPr>
        <p:spPr bwMode="auto">
          <a:xfrm>
            <a:off x="5249738" y="4654005"/>
            <a:ext cx="1025525" cy="523220"/>
          </a:xfrm>
          <a:prstGeom prst="rect">
            <a:avLst/>
          </a:prstGeom>
          <a:solidFill>
            <a:srgbClr val="FFFFFF">
              <a:alpha val="65097"/>
            </a:srgbClr>
          </a:solidFill>
          <a:ln w="9525">
            <a:noFill/>
            <a:miter lim="800000"/>
            <a:headEnd/>
            <a:tailEnd/>
          </a:ln>
        </p:spPr>
        <p:txBody>
          <a:bodyPr>
            <a:spAutoFit/>
          </a:bodyPr>
          <a:lstStyle/>
          <a:p>
            <a:pPr algn="ctr" latinLnBrk="0"/>
            <a:r>
              <a:rPr kumimoji="0" lang="en-US" altLang="ko-KR" sz="1400" dirty="0" smtClean="0">
                <a:solidFill>
                  <a:schemeClr val="tx1"/>
                </a:solidFill>
                <a:latin typeface="Tahoma" pitchFamily="34" charset="0"/>
                <a:ea typeface="HY헤드라인M" pitchFamily="18" charset="-127"/>
              </a:rPr>
              <a:t>Trustee/ Custodian</a:t>
            </a:r>
            <a:endParaRPr kumimoji="0" lang="ko-KR" altLang="en-US" sz="1400" dirty="0">
              <a:solidFill>
                <a:schemeClr val="tx1"/>
              </a:solidFill>
              <a:latin typeface="Tahoma" pitchFamily="34" charset="0"/>
              <a:ea typeface="HY헤드라인M" pitchFamily="18" charset="-127"/>
            </a:endParaRPr>
          </a:p>
        </p:txBody>
      </p:sp>
      <p:sp>
        <p:nvSpPr>
          <p:cNvPr id="94" name="TextBox 118"/>
          <p:cNvSpPr txBox="1">
            <a:spLocks noChangeArrowheads="1"/>
          </p:cNvSpPr>
          <p:nvPr/>
        </p:nvSpPr>
        <p:spPr bwMode="auto">
          <a:xfrm>
            <a:off x="5271962" y="2388642"/>
            <a:ext cx="1100237" cy="307777"/>
          </a:xfrm>
          <a:prstGeom prst="rect">
            <a:avLst/>
          </a:prstGeom>
          <a:solidFill>
            <a:srgbClr val="FFFFFF">
              <a:alpha val="65097"/>
            </a:srgbClr>
          </a:solidFill>
          <a:ln w="9525">
            <a:noFill/>
            <a:miter lim="800000"/>
            <a:headEnd/>
            <a:tailEnd/>
          </a:ln>
        </p:spPr>
        <p:txBody>
          <a:bodyPr wrap="square">
            <a:spAutoFit/>
          </a:bodyPr>
          <a:lstStyle/>
          <a:p>
            <a:pPr algn="ctr" latinLnBrk="0"/>
            <a:r>
              <a:rPr kumimoji="0" lang="en-US" altLang="ko-KR" sz="1400" dirty="0">
                <a:solidFill>
                  <a:schemeClr val="tx1"/>
                </a:solidFill>
                <a:latin typeface="Tahoma" pitchFamily="34" charset="0"/>
                <a:ea typeface="HY헤드라인M" pitchFamily="18" charset="-127"/>
              </a:rPr>
              <a:t>Distributor</a:t>
            </a:r>
            <a:endParaRPr kumimoji="0" lang="ko-KR" altLang="en-US" sz="1400" dirty="0">
              <a:solidFill>
                <a:schemeClr val="tx1"/>
              </a:solidFill>
              <a:latin typeface="Tahoma" pitchFamily="34" charset="0"/>
              <a:ea typeface="HY헤드라인M" pitchFamily="18" charset="-127"/>
            </a:endParaRPr>
          </a:p>
        </p:txBody>
      </p:sp>
      <p:sp>
        <p:nvSpPr>
          <p:cNvPr id="95" name="TextBox 94"/>
          <p:cNvSpPr txBox="1"/>
          <p:nvPr/>
        </p:nvSpPr>
        <p:spPr>
          <a:xfrm>
            <a:off x="4907136" y="3433217"/>
            <a:ext cx="889000" cy="522288"/>
          </a:xfrm>
          <a:prstGeom prst="rect">
            <a:avLst/>
          </a:prstGeom>
          <a:solidFill>
            <a:srgbClr val="FFFFFF">
              <a:alpha val="65000"/>
            </a:srgbClr>
          </a:solidFill>
        </p:spPr>
        <p:txBody>
          <a:bodyPr>
            <a:spAutoFit/>
          </a:bodyPr>
          <a:lstStyle/>
          <a:p>
            <a:pPr algn="ctr" fontAlgn="auto" latinLnBrk="0">
              <a:spcBef>
                <a:spcPts val="0"/>
              </a:spcBef>
              <a:spcAft>
                <a:spcPts val="0"/>
              </a:spcAft>
              <a:defRPr/>
            </a:pPr>
            <a:r>
              <a:rPr kumimoji="0" lang="en-US" altLang="ko-KR" sz="1400" kern="0" dirty="0">
                <a:solidFill>
                  <a:schemeClr val="tx1"/>
                </a:solidFill>
                <a:latin typeface="Tahoma" pitchFamily="34" charset="0"/>
                <a:ea typeface="Tahoma" pitchFamily="34" charset="0"/>
                <a:cs typeface="Tahoma" pitchFamily="34" charset="0"/>
              </a:rPr>
              <a:t>Administrator</a:t>
            </a:r>
            <a:endParaRPr kumimoji="0" lang="ko-KR" altLang="en-US" sz="1400" kern="0" dirty="0">
              <a:solidFill>
                <a:schemeClr val="tx1"/>
              </a:solidFill>
              <a:latin typeface="Tahoma" pitchFamily="34" charset="0"/>
              <a:ea typeface="HY헤드라인M" pitchFamily="18" charset="-127"/>
              <a:cs typeface="Tahoma" pitchFamily="34" charset="0"/>
            </a:endParaRPr>
          </a:p>
        </p:txBody>
      </p:sp>
      <p:sp>
        <p:nvSpPr>
          <p:cNvPr id="96" name="Line 100"/>
          <p:cNvSpPr>
            <a:spLocks noChangeShapeType="1"/>
          </p:cNvSpPr>
          <p:nvPr/>
        </p:nvSpPr>
        <p:spPr bwMode="auto">
          <a:xfrm>
            <a:off x="5676776" y="3609430"/>
            <a:ext cx="2387600" cy="0"/>
          </a:xfrm>
          <a:prstGeom prst="line">
            <a:avLst/>
          </a:prstGeom>
          <a:noFill/>
          <a:ln w="19050">
            <a:solidFill>
              <a:srgbClr val="00FF00"/>
            </a:solidFill>
            <a:round/>
            <a:headEnd/>
            <a:tailEnd/>
          </a:ln>
        </p:spPr>
        <p:txBody>
          <a:bodyPr/>
          <a:lstStyle/>
          <a:p>
            <a:endParaRPr lang="ko-KR" altLang="en-US"/>
          </a:p>
        </p:txBody>
      </p:sp>
      <p:sp>
        <p:nvSpPr>
          <p:cNvPr id="97" name="Line 102"/>
          <p:cNvSpPr>
            <a:spLocks noChangeShapeType="1"/>
          </p:cNvSpPr>
          <p:nvPr/>
        </p:nvSpPr>
        <p:spPr bwMode="auto">
          <a:xfrm>
            <a:off x="5905376" y="2914105"/>
            <a:ext cx="1943100" cy="1366837"/>
          </a:xfrm>
          <a:prstGeom prst="line">
            <a:avLst/>
          </a:prstGeom>
          <a:noFill/>
          <a:ln w="19050">
            <a:solidFill>
              <a:srgbClr val="00FF00"/>
            </a:solidFill>
            <a:round/>
            <a:headEnd/>
            <a:tailEnd/>
          </a:ln>
        </p:spPr>
        <p:txBody>
          <a:bodyPr/>
          <a:lstStyle/>
          <a:p>
            <a:endParaRPr lang="ko-KR" altLang="en-US"/>
          </a:p>
        </p:txBody>
      </p:sp>
      <p:sp>
        <p:nvSpPr>
          <p:cNvPr id="98" name="Line 102"/>
          <p:cNvSpPr>
            <a:spLocks noChangeShapeType="1"/>
          </p:cNvSpPr>
          <p:nvPr/>
        </p:nvSpPr>
        <p:spPr bwMode="auto">
          <a:xfrm>
            <a:off x="6900738" y="2401342"/>
            <a:ext cx="34925" cy="2324100"/>
          </a:xfrm>
          <a:prstGeom prst="line">
            <a:avLst/>
          </a:prstGeom>
          <a:noFill/>
          <a:ln w="19050">
            <a:solidFill>
              <a:srgbClr val="00FF00"/>
            </a:solidFill>
            <a:round/>
            <a:headEnd/>
            <a:tailEnd/>
          </a:ln>
        </p:spPr>
        <p:txBody>
          <a:bodyPr/>
          <a:lstStyle/>
          <a:p>
            <a:endParaRPr lang="ko-KR" altLang="en-US"/>
          </a:p>
        </p:txBody>
      </p:sp>
      <p:sp>
        <p:nvSpPr>
          <p:cNvPr id="99" name="Line 102"/>
          <p:cNvSpPr>
            <a:spLocks noChangeShapeType="1"/>
          </p:cNvSpPr>
          <p:nvPr/>
        </p:nvSpPr>
        <p:spPr bwMode="auto">
          <a:xfrm flipH="1">
            <a:off x="6016501" y="2780755"/>
            <a:ext cx="1584325" cy="1728787"/>
          </a:xfrm>
          <a:prstGeom prst="line">
            <a:avLst/>
          </a:prstGeom>
          <a:noFill/>
          <a:ln w="19050">
            <a:solidFill>
              <a:srgbClr val="00FF00"/>
            </a:solidFill>
            <a:round/>
            <a:headEnd/>
            <a:tailEnd/>
          </a:ln>
        </p:spPr>
        <p:txBody>
          <a:bodyPr/>
          <a:lstStyle/>
          <a:p>
            <a:endParaRPr lang="ko-KR" altLang="en-US"/>
          </a:p>
        </p:txBody>
      </p:sp>
      <p:sp>
        <p:nvSpPr>
          <p:cNvPr id="100" name="Text Box 29"/>
          <p:cNvSpPr txBox="1">
            <a:spLocks noChangeArrowheads="1"/>
          </p:cNvSpPr>
          <p:nvPr/>
        </p:nvSpPr>
        <p:spPr bwMode="auto">
          <a:xfrm>
            <a:off x="6235674" y="2924944"/>
            <a:ext cx="1432670" cy="1384995"/>
          </a:xfrm>
          <a:prstGeom prst="rect">
            <a:avLst/>
          </a:prstGeom>
          <a:solidFill>
            <a:schemeClr val="bg1"/>
          </a:solidFill>
          <a:ln w="9525">
            <a:noFill/>
            <a:miter lim="800000"/>
            <a:headEnd/>
            <a:tailEnd/>
          </a:ln>
        </p:spPr>
        <p:txBody>
          <a:bodyPr wrap="square">
            <a:spAutoFit/>
          </a:bodyPr>
          <a:lstStyle/>
          <a:p>
            <a:pPr eaLnBrk="0" latinLnBrk="0" hangingPunct="0">
              <a:spcBef>
                <a:spcPct val="50000"/>
              </a:spcBef>
            </a:pPr>
            <a:endParaRPr kumimoji="0" lang="en-US" altLang="ko-KR" sz="1400" b="1" dirty="0">
              <a:solidFill>
                <a:schemeClr val="tx1"/>
              </a:solidFill>
              <a:latin typeface="Tahoma" pitchFamily="34" charset="0"/>
              <a:ea typeface="HY헤드라인M" pitchFamily="18" charset="-127"/>
            </a:endParaRPr>
          </a:p>
          <a:p>
            <a:pPr eaLnBrk="0" latinLnBrk="0" hangingPunct="0">
              <a:spcBef>
                <a:spcPct val="50000"/>
              </a:spcBef>
            </a:pPr>
            <a:endParaRPr kumimoji="0" lang="en-US" altLang="ko-KR" sz="1400" b="1" dirty="0">
              <a:solidFill>
                <a:schemeClr val="tx1"/>
              </a:solidFill>
              <a:latin typeface="Tahoma" pitchFamily="34" charset="0"/>
              <a:ea typeface="HY헤드라인M" pitchFamily="18" charset="-127"/>
            </a:endParaRPr>
          </a:p>
          <a:p>
            <a:pPr eaLnBrk="0" latinLnBrk="0" hangingPunct="0">
              <a:spcBef>
                <a:spcPct val="50000"/>
              </a:spcBef>
            </a:pPr>
            <a:r>
              <a:rPr kumimoji="0" lang="en-US" altLang="ko-KR" sz="1400" b="1" dirty="0" smtClean="0">
                <a:solidFill>
                  <a:schemeClr val="tx1"/>
                </a:solidFill>
                <a:latin typeface="Tahoma" pitchFamily="34" charset="0"/>
                <a:ea typeface="HY헤드라인M" pitchFamily="18" charset="-127"/>
              </a:rPr>
              <a:t>Common    Concentrated </a:t>
            </a:r>
            <a:r>
              <a:rPr kumimoji="0" lang="en-US" altLang="ko-KR" sz="1400" b="1" dirty="0">
                <a:solidFill>
                  <a:schemeClr val="tx1"/>
                </a:solidFill>
                <a:latin typeface="Tahoma" pitchFamily="34" charset="0"/>
                <a:ea typeface="HY헤드라인M" pitchFamily="18" charset="-127"/>
              </a:rPr>
              <a:t>Consolidated</a:t>
            </a:r>
          </a:p>
        </p:txBody>
      </p:sp>
      <p:pic>
        <p:nvPicPr>
          <p:cNvPr id="101" name="Picture 79" descr="007-005"/>
          <p:cNvPicPr>
            <a:picLocks noChangeAspect="1" noChangeArrowheads="1"/>
          </p:cNvPicPr>
          <p:nvPr/>
        </p:nvPicPr>
        <p:blipFill>
          <a:blip r:embed="rId7">
            <a:lum bright="-100000" contrast="54000"/>
            <a:grayscl/>
          </a:blip>
          <a:srcRect/>
          <a:stretch>
            <a:fillRect/>
          </a:stretch>
        </p:blipFill>
        <p:spPr bwMode="auto">
          <a:xfrm>
            <a:off x="4329807" y="2276872"/>
            <a:ext cx="530225" cy="2482850"/>
          </a:xfrm>
          <a:prstGeom prst="rect">
            <a:avLst/>
          </a:prstGeom>
          <a:noFill/>
          <a:ln w="9525">
            <a:noFill/>
            <a:miter lim="800000"/>
            <a:headEnd/>
            <a:tailEnd/>
          </a:ln>
        </p:spPr>
      </p:pic>
      <p:sp>
        <p:nvSpPr>
          <p:cNvPr id="102" name="직사각형 101"/>
          <p:cNvSpPr/>
          <p:nvPr/>
        </p:nvSpPr>
        <p:spPr bwMode="auto">
          <a:xfrm>
            <a:off x="498673" y="5569669"/>
            <a:ext cx="8105775" cy="739651"/>
          </a:xfrm>
          <a:prstGeom prst="rect">
            <a:avLst/>
          </a:prstGeom>
          <a:noFill/>
          <a:ln w="15875" cap="rnd" cmpd="sng" algn="ctr">
            <a:solidFill>
              <a:schemeClr val="bg2">
                <a:lumMod val="40000"/>
                <a:lumOff val="60000"/>
              </a:schemeClr>
            </a:solidFill>
            <a:prstDash val="solid"/>
            <a:round/>
            <a:headEnd type="none" w="med" len="med"/>
            <a:tailEnd type="none" w="med" len="med"/>
          </a:ln>
          <a:effectLst/>
        </p:spPr>
        <p:txBody>
          <a:bodyPr anchor="ctr"/>
          <a:lstStyle/>
          <a:p>
            <a:pPr>
              <a:defRPr/>
            </a:pPr>
            <a:r>
              <a:rPr lang="ko-KR" altLang="en-US" sz="1600" dirty="0">
                <a:solidFill>
                  <a:schemeClr val="tx1"/>
                </a:solidFill>
                <a:latin typeface="Tahoma" pitchFamily="34" charset="0"/>
                <a:ea typeface="맑은 고딕" pitchFamily="50" charset="-127"/>
                <a:cs typeface="Tahoma" pitchFamily="34" charset="0"/>
              </a:rPr>
              <a:t>■ </a:t>
            </a:r>
            <a:r>
              <a:rPr lang="en-US" altLang="ko-KR" sz="1600" dirty="0">
                <a:solidFill>
                  <a:schemeClr val="tx1"/>
                </a:solidFill>
                <a:latin typeface="Tahoma" pitchFamily="34" charset="0"/>
                <a:ea typeface="Tahoma" pitchFamily="34" charset="0"/>
                <a:cs typeface="Tahoma" pitchFamily="34" charset="0"/>
              </a:rPr>
              <a:t>Communicate with </a:t>
            </a:r>
            <a:r>
              <a:rPr lang="en-US" altLang="ko-KR" sz="1600" dirty="0">
                <a:latin typeface="Tahoma" pitchFamily="34" charset="0"/>
                <a:ea typeface="Tahoma" pitchFamily="34" charset="0"/>
                <a:cs typeface="Tahoma" pitchFamily="34" charset="0"/>
              </a:rPr>
              <a:t>f</a:t>
            </a:r>
            <a:r>
              <a:rPr lang="en-US" altLang="ko-KR" sz="1600" dirty="0" smtClean="0">
                <a:solidFill>
                  <a:schemeClr val="tx1"/>
                </a:solidFill>
                <a:latin typeface="Tahoma" pitchFamily="34" charset="0"/>
                <a:ea typeface="Tahoma" pitchFamily="34" charset="0"/>
                <a:cs typeface="Tahoma" pitchFamily="34" charset="0"/>
              </a:rPr>
              <a:t>ax</a:t>
            </a:r>
            <a:r>
              <a:rPr lang="en-US" altLang="ko-KR" sz="1600" dirty="0">
                <a:solidFill>
                  <a:schemeClr val="tx1"/>
                </a:solidFill>
                <a:latin typeface="Tahoma" pitchFamily="34" charset="0"/>
                <a:ea typeface="Tahoma" pitchFamily="34" charset="0"/>
                <a:cs typeface="Tahoma" pitchFamily="34" charset="0"/>
              </a:rPr>
              <a:t>, </a:t>
            </a:r>
            <a:r>
              <a:rPr lang="en-US" altLang="ko-KR" sz="1600" dirty="0" smtClean="0">
                <a:solidFill>
                  <a:schemeClr val="tx1"/>
                </a:solidFill>
                <a:latin typeface="Tahoma" pitchFamily="34" charset="0"/>
                <a:ea typeface="Tahoma" pitchFamily="34" charset="0"/>
                <a:cs typeface="Tahoma" pitchFamily="34" charset="0"/>
              </a:rPr>
              <a:t>email		</a:t>
            </a:r>
            <a:r>
              <a:rPr lang="ko-KR" altLang="en-US" sz="1600" dirty="0" smtClean="0">
                <a:latin typeface="Tahoma" pitchFamily="34" charset="0"/>
                <a:ea typeface="맑은 고딕" pitchFamily="50" charset="-127"/>
                <a:cs typeface="Tahoma" pitchFamily="34" charset="0"/>
              </a:rPr>
              <a:t>■</a:t>
            </a:r>
            <a:r>
              <a:rPr lang="en-US" altLang="ko-KR" sz="1600" dirty="0" smtClean="0">
                <a:solidFill>
                  <a:schemeClr val="tx1"/>
                </a:solidFill>
                <a:latin typeface="Tahoma" pitchFamily="34" charset="0"/>
                <a:ea typeface="Tahoma" pitchFamily="34" charset="0"/>
                <a:cs typeface="Tahoma" pitchFamily="34" charset="0"/>
              </a:rPr>
              <a:t> </a:t>
            </a:r>
            <a:r>
              <a:rPr lang="en-US" altLang="ko-KR" sz="1600" dirty="0">
                <a:solidFill>
                  <a:schemeClr val="tx1"/>
                </a:solidFill>
                <a:latin typeface="Tahoma" pitchFamily="34" charset="0"/>
                <a:ea typeface="Tahoma" pitchFamily="34" charset="0"/>
                <a:cs typeface="Tahoma" pitchFamily="34" charset="0"/>
              </a:rPr>
              <a:t>Communicate by H2H </a:t>
            </a:r>
          </a:p>
          <a:p>
            <a:pPr>
              <a:defRPr/>
            </a:pPr>
            <a:r>
              <a:rPr lang="ko-KR" altLang="en-US" sz="1600" dirty="0">
                <a:solidFill>
                  <a:schemeClr val="tx1"/>
                </a:solidFill>
                <a:latin typeface="Tahoma" pitchFamily="34" charset="0"/>
                <a:ea typeface="맑은 고딕" pitchFamily="50" charset="-127"/>
                <a:cs typeface="Tahoma" pitchFamily="34" charset="0"/>
              </a:rPr>
              <a:t>■ </a:t>
            </a:r>
            <a:r>
              <a:rPr lang="en-US" altLang="ko-KR" sz="1600" dirty="0">
                <a:solidFill>
                  <a:schemeClr val="tx1"/>
                </a:solidFill>
                <a:latin typeface="Tahoma" pitchFamily="34" charset="0"/>
                <a:ea typeface="Tahoma" pitchFamily="34" charset="0"/>
                <a:cs typeface="Tahoma" pitchFamily="34" charset="0"/>
              </a:rPr>
              <a:t>High cost, </a:t>
            </a:r>
            <a:r>
              <a:rPr lang="en-US" altLang="ko-KR" sz="1600" dirty="0" smtClean="0">
                <a:latin typeface="Tahoma" pitchFamily="34" charset="0"/>
                <a:ea typeface="Tahoma" pitchFamily="34" charset="0"/>
                <a:cs typeface="Tahoma" pitchFamily="34" charset="0"/>
              </a:rPr>
              <a:t>l</a:t>
            </a:r>
            <a:r>
              <a:rPr lang="en-US" altLang="ko-KR" sz="1600" dirty="0" smtClean="0">
                <a:solidFill>
                  <a:schemeClr val="tx1"/>
                </a:solidFill>
                <a:latin typeface="Tahoma" pitchFamily="34" charset="0"/>
                <a:ea typeface="Tahoma" pitchFamily="34" charset="0"/>
                <a:cs typeface="Tahoma" pitchFamily="34" charset="0"/>
              </a:rPr>
              <a:t>ow efficiency			</a:t>
            </a:r>
            <a:r>
              <a:rPr lang="ko-KR" altLang="en-US" sz="1600" dirty="0" smtClean="0">
                <a:latin typeface="Tahoma" pitchFamily="34" charset="0"/>
                <a:ea typeface="맑은 고딕" pitchFamily="50" charset="-127"/>
                <a:cs typeface="Tahoma" pitchFamily="34" charset="0"/>
              </a:rPr>
              <a:t>■</a:t>
            </a:r>
            <a:r>
              <a:rPr lang="en-US" altLang="ko-KR" sz="1600" dirty="0" smtClean="0">
                <a:solidFill>
                  <a:schemeClr val="tx1"/>
                </a:solidFill>
                <a:latin typeface="Tahoma" pitchFamily="34" charset="0"/>
                <a:ea typeface="Tahoma" pitchFamily="34" charset="0"/>
                <a:cs typeface="Tahoma" pitchFamily="34" charset="0"/>
              </a:rPr>
              <a:t> </a:t>
            </a:r>
            <a:r>
              <a:rPr lang="en-US" altLang="ko-KR" sz="1600" dirty="0">
                <a:solidFill>
                  <a:schemeClr val="tx1"/>
                </a:solidFill>
                <a:latin typeface="Tahoma" pitchFamily="34" charset="0"/>
                <a:ea typeface="Tahoma" pitchFamily="34" charset="0"/>
                <a:cs typeface="Tahoma" pitchFamily="34" charset="0"/>
              </a:rPr>
              <a:t>Low cost, </a:t>
            </a:r>
            <a:r>
              <a:rPr lang="en-US" altLang="ko-KR" sz="1600" dirty="0">
                <a:latin typeface="Tahoma" pitchFamily="34" charset="0"/>
                <a:ea typeface="Tahoma" pitchFamily="34" charset="0"/>
                <a:cs typeface="Tahoma" pitchFamily="34" charset="0"/>
              </a:rPr>
              <a:t>h</a:t>
            </a:r>
            <a:r>
              <a:rPr lang="en-US" altLang="ko-KR" sz="1600" dirty="0" smtClean="0">
                <a:solidFill>
                  <a:schemeClr val="tx1"/>
                </a:solidFill>
                <a:latin typeface="Tahoma" pitchFamily="34" charset="0"/>
                <a:ea typeface="Tahoma" pitchFamily="34" charset="0"/>
                <a:cs typeface="Tahoma" pitchFamily="34" charset="0"/>
              </a:rPr>
              <a:t>igh </a:t>
            </a:r>
            <a:r>
              <a:rPr lang="en-US" altLang="ko-KR" sz="1600" dirty="0">
                <a:solidFill>
                  <a:schemeClr val="tx1"/>
                </a:solidFill>
                <a:latin typeface="Tahoma" pitchFamily="34" charset="0"/>
                <a:ea typeface="Tahoma" pitchFamily="34" charset="0"/>
                <a:cs typeface="Tahoma" pitchFamily="34" charset="0"/>
              </a:rPr>
              <a:t>efficiency</a:t>
            </a:r>
            <a:endParaRPr lang="ko-KR" altLang="en-US" sz="1600" dirty="0">
              <a:solidFill>
                <a:schemeClr val="tx1"/>
              </a:solidFill>
              <a:latin typeface="Tahoma" pitchFamily="34" charset="0"/>
              <a:ea typeface="맑은 고딕" pitchFamily="50" charset="-127"/>
              <a:cs typeface="Tahoma" pitchFamily="34" charset="0"/>
            </a:endParaRPr>
          </a:p>
        </p:txBody>
      </p:sp>
      <p:pic>
        <p:nvPicPr>
          <p:cNvPr id="103" name="Picture 80" descr="01"/>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6528569" y="2998217"/>
            <a:ext cx="828675" cy="358775"/>
          </a:xfrm>
          <a:prstGeom prst="rect">
            <a:avLst/>
          </a:prstGeom>
          <a:noFill/>
          <a:ln w="9525">
            <a:noFill/>
            <a:miter lim="800000"/>
            <a:headEnd/>
            <a:tailEnd/>
          </a:ln>
        </p:spPr>
      </p:pic>
      <p:sp>
        <p:nvSpPr>
          <p:cNvPr id="104" name="Text Box 58"/>
          <p:cNvSpPr txBox="1">
            <a:spLocks noChangeArrowheads="1"/>
          </p:cNvSpPr>
          <p:nvPr/>
        </p:nvSpPr>
        <p:spPr bwMode="auto">
          <a:xfrm>
            <a:off x="6372200" y="3294187"/>
            <a:ext cx="1141412" cy="350837"/>
          </a:xfrm>
          <a:prstGeom prst="rect">
            <a:avLst/>
          </a:prstGeom>
          <a:noFill/>
          <a:ln w="9525">
            <a:noFill/>
            <a:miter lim="800000"/>
            <a:headEnd/>
            <a:tailEnd/>
          </a:ln>
        </p:spPr>
        <p:txBody>
          <a:bodyPr>
            <a:spAutoFit/>
          </a:bodyPr>
          <a:lstStyle/>
          <a:p>
            <a:pPr>
              <a:spcBef>
                <a:spcPct val="50000"/>
              </a:spcBef>
            </a:pPr>
            <a:r>
              <a:rPr lang="en-US" altLang="ko-KR" sz="1700" dirty="0" err="1">
                <a:solidFill>
                  <a:schemeClr val="tx1"/>
                </a:solidFill>
                <a:latin typeface="Tahoma" pitchFamily="34" charset="0"/>
                <a:ea typeface="맑은 고딕" pitchFamily="50" charset="-127"/>
              </a:rPr>
              <a:t>FundNet</a:t>
            </a:r>
            <a:endParaRPr lang="en-US" altLang="ko-KR" sz="1700" dirty="0">
              <a:solidFill>
                <a:schemeClr val="tx1"/>
              </a:solidFill>
              <a:latin typeface="Tahoma" pitchFamily="34" charset="0"/>
              <a:ea typeface="맑은 고딕" pitchFamily="50" charset="-127"/>
            </a:endParaRPr>
          </a:p>
        </p:txBody>
      </p:sp>
      <p:pic>
        <p:nvPicPr>
          <p:cNvPr id="107" name="Picture 35" descr="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2890" y="809889"/>
            <a:ext cx="1341438" cy="736665"/>
          </a:xfrm>
          <a:prstGeom prst="rect">
            <a:avLst/>
          </a:prstGeom>
          <a:noFill/>
          <a:extLst>
            <a:ext uri="{909E8E84-426E-40DD-AFC4-6F175D3DCCD1}">
              <a14:hiddenFill xmlns:a14="http://schemas.microsoft.com/office/drawing/2010/main">
                <a:solidFill>
                  <a:srgbClr val="FFFFFF"/>
                </a:solidFill>
              </a14:hiddenFill>
            </a:ext>
          </a:extLst>
        </p:spPr>
      </p:pic>
      <p:sp>
        <p:nvSpPr>
          <p:cNvPr id="109" name="직사각형 108"/>
          <p:cNvSpPr/>
          <p:nvPr/>
        </p:nvSpPr>
        <p:spPr>
          <a:xfrm>
            <a:off x="6471343" y="980728"/>
            <a:ext cx="764953" cy="369332"/>
          </a:xfrm>
          <a:prstGeom prst="rect">
            <a:avLst/>
          </a:prstGeom>
        </p:spPr>
        <p:txBody>
          <a:bodyPr wrap="none">
            <a:spAutoFit/>
          </a:bodyPr>
          <a:lstStyle/>
          <a:p>
            <a:r>
              <a:rPr lang="en-US" altLang="ko-KR" b="1" dirty="0" smtClean="0">
                <a:solidFill>
                  <a:schemeClr val="accent1">
                    <a:lumMod val="50000"/>
                  </a:schemeClr>
                </a:solidFill>
                <a:latin typeface="Tahoma" pitchFamily="34" charset="0"/>
                <a:ea typeface="Tahoma" pitchFamily="34" charset="0"/>
                <a:cs typeface="Tahoma" pitchFamily="34" charset="0"/>
              </a:rPr>
              <a:t>After</a:t>
            </a:r>
            <a:endParaRPr lang="ko-KR" altLang="en-US" dirty="0"/>
          </a:p>
        </p:txBody>
      </p:sp>
    </p:spTree>
    <p:extLst>
      <p:ext uri="{BB962C8B-B14F-4D97-AF65-F5344CB8AC3E}">
        <p14:creationId xmlns:p14="http://schemas.microsoft.com/office/powerpoint/2010/main" val="34064647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슬라이드 번호 개체 틀 5"/>
          <p:cNvSpPr txBox="1">
            <a:spLocks/>
          </p:cNvSpPr>
          <p:nvPr/>
        </p:nvSpPr>
        <p:spPr>
          <a:xfrm>
            <a:off x="8688584" y="6473587"/>
            <a:ext cx="405474" cy="357166"/>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mn-ea"/>
                <a:cs typeface="Arial"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4766CC4E-4C25-422C-B97C-0188660AF335}" type="slidenum">
              <a:rPr kumimoji="0" lang="en-US" altLang="ko-KR" sz="1200" b="0" i="0" u="none" strike="noStrike" kern="1200" cap="none" spc="0" normalizeH="0" baseline="0" noProof="0" smtClean="0">
                <a:ln>
                  <a:noFill/>
                </a:ln>
                <a:solidFill>
                  <a:schemeClr val="tx1"/>
                </a:solidFill>
                <a:effectLst/>
                <a:uLnTx/>
                <a:uFillTx/>
                <a:latin typeface="Arial Black" pitchFamily="34" charset="0"/>
                <a:ea typeface="산돌고딕B" pitchFamily="50" charset="-127"/>
              </a:rPr>
              <a:pPr marL="0" marR="0" lvl="0" indent="0" algn="ctr" defTabSz="914400" rtl="0" eaLnBrk="1" fontAlgn="auto" latinLnBrk="1" hangingPunct="1">
                <a:lnSpc>
                  <a:spcPct val="100000"/>
                </a:lnSpc>
                <a:spcBef>
                  <a:spcPts val="0"/>
                </a:spcBef>
                <a:spcAft>
                  <a:spcPts val="0"/>
                </a:spcAft>
                <a:buClrTx/>
                <a:buSzTx/>
                <a:buFontTx/>
                <a:buNone/>
                <a:tabLst/>
                <a:defRPr/>
              </a:pPr>
              <a:t>4</a:t>
            </a:fld>
            <a:endParaRPr kumimoji="0" lang="ko-KR" altLang="en-US" sz="1200" b="0" i="0" u="none" strike="noStrike" kern="1200" cap="none" spc="0" normalizeH="0" baseline="0" noProof="0" dirty="0">
              <a:ln>
                <a:noFill/>
              </a:ln>
              <a:solidFill>
                <a:schemeClr val="tx1"/>
              </a:solidFill>
              <a:effectLst/>
              <a:uLnTx/>
              <a:uFillTx/>
              <a:latin typeface="Arial Black" pitchFamily="34" charset="0"/>
              <a:ea typeface="산돌고딕B" pitchFamily="50" charset="-127"/>
            </a:endParaRPr>
          </a:p>
        </p:txBody>
      </p:sp>
      <p:sp>
        <p:nvSpPr>
          <p:cNvPr id="11" name="제목 1"/>
          <p:cNvSpPr txBox="1">
            <a:spLocks/>
          </p:cNvSpPr>
          <p:nvPr/>
        </p:nvSpPr>
        <p:spPr>
          <a:xfrm>
            <a:off x="361336" y="219828"/>
            <a:ext cx="8496944" cy="490066"/>
          </a:xfrm>
          <a:prstGeom prst="rect">
            <a:avLst/>
          </a:prstGeom>
          <a:effectLst>
            <a:outerShdw blurRad="25400" dist="12700" dir="2880000" algn="tl" rotWithShape="0">
              <a:prstClr val="black">
                <a:alpha val="30000"/>
              </a:prstClr>
            </a:outerShdw>
          </a:effectLst>
        </p:spPr>
        <p:txBody>
          <a:bodyPr vert="horz" lIns="0" tIns="0" rIns="0" bIns="0" rtlCol="0" anchor="ctr" anchorCtr="0">
            <a:normAutofit/>
          </a:bodyPr>
          <a:lstStyle/>
          <a:p>
            <a:pPr lvl="0">
              <a:spcBef>
                <a:spcPct val="0"/>
              </a:spcBef>
            </a:pPr>
            <a:r>
              <a:rPr lang="en-US" altLang="ko-KR" sz="2800" b="1" dirty="0" err="1"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FundNet</a:t>
            </a:r>
            <a:r>
              <a:rPr lang="en-US" altLang="ko-KR" sz="2800" b="1" spc="100"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 </a:t>
            </a:r>
            <a:r>
              <a:rPr lang="en-US" altLang="ko-KR"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Structure</a:t>
            </a:r>
            <a:endParaRPr lang="ko-KR" altLang="en-US"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HY헤드라인M" pitchFamily="18" charset="-127"/>
              <a:cs typeface="Tahoma" pitchFamily="34" charset="0"/>
            </a:endParaRPr>
          </a:p>
        </p:txBody>
      </p:sp>
      <p:sp>
        <p:nvSpPr>
          <p:cNvPr id="5" name="AutoShape 6"/>
          <p:cNvSpPr>
            <a:spLocks noChangeArrowheads="1"/>
          </p:cNvSpPr>
          <p:nvPr/>
        </p:nvSpPr>
        <p:spPr bwMode="auto">
          <a:xfrm>
            <a:off x="322369" y="980727"/>
            <a:ext cx="8568952" cy="5492859"/>
          </a:xfrm>
          <a:prstGeom prst="roundRect">
            <a:avLst>
              <a:gd name="adj" fmla="val 4116"/>
            </a:avLst>
          </a:prstGeom>
          <a:solidFill>
            <a:srgbClr val="F1F6FD"/>
          </a:solidFill>
          <a:ln w="25400" algn="ctr">
            <a:solidFill>
              <a:srgbClr val="387CB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sp>
        <p:nvSpPr>
          <p:cNvPr id="2" name="직사각형 1"/>
          <p:cNvSpPr/>
          <p:nvPr/>
        </p:nvSpPr>
        <p:spPr>
          <a:xfrm>
            <a:off x="3203848" y="1556792"/>
            <a:ext cx="2880320" cy="4320480"/>
          </a:xfrm>
          <a:prstGeom prst="rect">
            <a:avLst/>
          </a:prstGeom>
          <a:noFill/>
          <a:ln w="31750" cmpd="dbl">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TextBox 2"/>
          <p:cNvSpPr txBox="1"/>
          <p:nvPr/>
        </p:nvSpPr>
        <p:spPr>
          <a:xfrm>
            <a:off x="3779912" y="1268760"/>
            <a:ext cx="1800200" cy="523220"/>
          </a:xfrm>
          <a:prstGeom prst="rect">
            <a:avLst/>
          </a:prstGeom>
          <a:solidFill>
            <a:schemeClr val="accent1">
              <a:lumMod val="60000"/>
              <a:lumOff val="40000"/>
            </a:schemeClr>
          </a:solidFill>
        </p:spPr>
        <p:txBody>
          <a:bodyPr wrap="square" rtlCol="0">
            <a:spAutoFit/>
          </a:bodyPr>
          <a:lstStyle/>
          <a:p>
            <a:pPr algn="ctr"/>
            <a:r>
              <a:rPr lang="en-US" altLang="ko-KR" sz="2800" b="1" dirty="0" err="1" smtClean="0">
                <a:effectLst>
                  <a:outerShdw blurRad="38100" dist="38100" dir="2700000" algn="tl">
                    <a:srgbClr val="000000">
                      <a:alpha val="43137"/>
                    </a:srgbClr>
                  </a:outerShdw>
                </a:effectLst>
                <a:latin typeface="Tahoma" pitchFamily="34" charset="0"/>
                <a:ea typeface="Tahoma" pitchFamily="34" charset="0"/>
                <a:cs typeface="Tahoma" pitchFamily="34" charset="0"/>
              </a:rPr>
              <a:t>FundNet</a:t>
            </a:r>
            <a:endParaRPr lang="ko-KR" altLang="en-US" sz="2800" b="1" dirty="0">
              <a:effectLst>
                <a:outerShdw blurRad="38100" dist="38100" dir="2700000" algn="tl">
                  <a:srgbClr val="000000">
                    <a:alpha val="43137"/>
                  </a:srgbClr>
                </a:outerShdw>
              </a:effectLst>
              <a:latin typeface="Tahoma" pitchFamily="34" charset="0"/>
              <a:cs typeface="Tahoma" pitchFamily="34" charset="0"/>
            </a:endParaRPr>
          </a:p>
        </p:txBody>
      </p:sp>
      <p:sp>
        <p:nvSpPr>
          <p:cNvPr id="4" name="직사각형 3"/>
          <p:cNvSpPr/>
          <p:nvPr/>
        </p:nvSpPr>
        <p:spPr>
          <a:xfrm>
            <a:off x="6876256" y="5121381"/>
            <a:ext cx="1728192" cy="6118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직사각형 17"/>
          <p:cNvSpPr/>
          <p:nvPr/>
        </p:nvSpPr>
        <p:spPr>
          <a:xfrm>
            <a:off x="6876256" y="3962673"/>
            <a:ext cx="1728192" cy="6184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TextBox 5"/>
          <p:cNvSpPr txBox="1"/>
          <p:nvPr/>
        </p:nvSpPr>
        <p:spPr>
          <a:xfrm>
            <a:off x="6923115" y="5127962"/>
            <a:ext cx="1609326" cy="605294"/>
          </a:xfrm>
          <a:prstGeom prst="rect">
            <a:avLst/>
          </a:prstGeom>
          <a:noFill/>
        </p:spPr>
        <p:txBody>
          <a:bodyPr wrap="square" rtlCol="0">
            <a:spAutoFit/>
          </a:bodyPr>
          <a:lstStyle/>
          <a:p>
            <a:pPr algn="ctr">
              <a:lnSpc>
                <a:spcPts val="2000"/>
              </a:lnSpc>
            </a:pPr>
            <a:r>
              <a:rPr lang="en-US" altLang="ko-KR" sz="1700" dirty="0">
                <a:solidFill>
                  <a:schemeClr val="bg1"/>
                </a:solidFill>
                <a:latin typeface="Tahoma" pitchFamily="34" charset="0"/>
                <a:ea typeface="Tahoma" pitchFamily="34" charset="0"/>
                <a:cs typeface="Tahoma" pitchFamily="34" charset="0"/>
              </a:rPr>
              <a:t>Overseas </a:t>
            </a:r>
            <a:r>
              <a:rPr lang="en-US" altLang="ko-KR" sz="1700" dirty="0" smtClean="0">
                <a:solidFill>
                  <a:schemeClr val="bg1"/>
                </a:solidFill>
                <a:latin typeface="Tahoma" pitchFamily="34" charset="0"/>
                <a:ea typeface="Tahoma" pitchFamily="34" charset="0"/>
                <a:cs typeface="Tahoma" pitchFamily="34" charset="0"/>
              </a:rPr>
              <a:t>Custodians</a:t>
            </a:r>
            <a:endParaRPr lang="ko-KR" altLang="en-US" sz="1700" dirty="0">
              <a:solidFill>
                <a:schemeClr val="bg1"/>
              </a:solidFill>
              <a:latin typeface="Tahoma" pitchFamily="34" charset="0"/>
              <a:cs typeface="Tahoma" pitchFamily="34" charset="0"/>
            </a:endParaRPr>
          </a:p>
        </p:txBody>
      </p:sp>
      <p:sp>
        <p:nvSpPr>
          <p:cNvPr id="19" name="TextBox 18"/>
          <p:cNvSpPr txBox="1"/>
          <p:nvPr/>
        </p:nvSpPr>
        <p:spPr>
          <a:xfrm>
            <a:off x="6977689" y="4058488"/>
            <a:ext cx="1626759" cy="353943"/>
          </a:xfrm>
          <a:prstGeom prst="rect">
            <a:avLst/>
          </a:prstGeom>
          <a:noFill/>
        </p:spPr>
        <p:txBody>
          <a:bodyPr wrap="square" rtlCol="0">
            <a:spAutoFit/>
          </a:bodyPr>
          <a:lstStyle/>
          <a:p>
            <a:pPr algn="ctr"/>
            <a:r>
              <a:rPr lang="en-US" altLang="ko-KR" sz="1700" dirty="0">
                <a:solidFill>
                  <a:schemeClr val="bg1"/>
                </a:solidFill>
                <a:latin typeface="Tahoma" pitchFamily="34" charset="0"/>
                <a:ea typeface="Tahoma" pitchFamily="34" charset="0"/>
                <a:cs typeface="Tahoma" pitchFamily="34" charset="0"/>
              </a:rPr>
              <a:t>Bank of Korea</a:t>
            </a:r>
            <a:endParaRPr lang="ko-KR" altLang="en-US" sz="1700" dirty="0">
              <a:solidFill>
                <a:schemeClr val="bg1"/>
              </a:solidFill>
              <a:latin typeface="Tahoma" pitchFamily="34" charset="0"/>
              <a:cs typeface="Tahoma" pitchFamily="34" charset="0"/>
            </a:endParaRPr>
          </a:p>
        </p:txBody>
      </p:sp>
      <p:sp>
        <p:nvSpPr>
          <p:cNvPr id="20" name="직사각형 19"/>
          <p:cNvSpPr/>
          <p:nvPr/>
        </p:nvSpPr>
        <p:spPr>
          <a:xfrm>
            <a:off x="6876256" y="2954561"/>
            <a:ext cx="1728192" cy="6184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직사각형 20"/>
          <p:cNvSpPr/>
          <p:nvPr/>
        </p:nvSpPr>
        <p:spPr>
          <a:xfrm>
            <a:off x="6876256" y="1946449"/>
            <a:ext cx="1728192" cy="6184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TextBox 21"/>
          <p:cNvSpPr txBox="1"/>
          <p:nvPr/>
        </p:nvSpPr>
        <p:spPr>
          <a:xfrm>
            <a:off x="6941977" y="3032870"/>
            <a:ext cx="1518456" cy="353943"/>
          </a:xfrm>
          <a:prstGeom prst="rect">
            <a:avLst/>
          </a:prstGeom>
          <a:noFill/>
        </p:spPr>
        <p:txBody>
          <a:bodyPr wrap="square" rtlCol="0">
            <a:spAutoFit/>
          </a:bodyPr>
          <a:lstStyle/>
          <a:p>
            <a:pPr algn="ctr"/>
            <a:r>
              <a:rPr lang="en-US" altLang="ko-KR" sz="1700" dirty="0">
                <a:solidFill>
                  <a:schemeClr val="bg1"/>
                </a:solidFill>
                <a:latin typeface="Tahoma" pitchFamily="34" charset="0"/>
                <a:ea typeface="Tahoma" pitchFamily="34" charset="0"/>
                <a:cs typeface="Tahoma" pitchFamily="34" charset="0"/>
              </a:rPr>
              <a:t>Brokers</a:t>
            </a:r>
            <a:endParaRPr lang="ko-KR" altLang="en-US" sz="1700" dirty="0">
              <a:solidFill>
                <a:schemeClr val="bg1"/>
              </a:solidFill>
              <a:latin typeface="Tahoma" pitchFamily="34" charset="0"/>
              <a:cs typeface="Tahoma" pitchFamily="34" charset="0"/>
            </a:endParaRPr>
          </a:p>
        </p:txBody>
      </p:sp>
      <p:sp>
        <p:nvSpPr>
          <p:cNvPr id="23" name="TextBox 22"/>
          <p:cNvSpPr txBox="1"/>
          <p:nvPr/>
        </p:nvSpPr>
        <p:spPr>
          <a:xfrm>
            <a:off x="6907768" y="2071010"/>
            <a:ext cx="1624673" cy="353943"/>
          </a:xfrm>
          <a:prstGeom prst="rect">
            <a:avLst/>
          </a:prstGeom>
          <a:noFill/>
        </p:spPr>
        <p:txBody>
          <a:bodyPr wrap="square" rtlCol="0">
            <a:spAutoFit/>
          </a:bodyPr>
          <a:lstStyle/>
          <a:p>
            <a:pPr algn="ctr"/>
            <a:r>
              <a:rPr lang="en-US" altLang="ko-KR" sz="1700" dirty="0">
                <a:solidFill>
                  <a:schemeClr val="bg1"/>
                </a:solidFill>
                <a:latin typeface="Tahoma" pitchFamily="34" charset="0"/>
                <a:ea typeface="Tahoma" pitchFamily="34" charset="0"/>
                <a:cs typeface="Tahoma" pitchFamily="34" charset="0"/>
              </a:rPr>
              <a:t>Distributors</a:t>
            </a:r>
            <a:endParaRPr lang="ko-KR" altLang="en-US" sz="1700" dirty="0">
              <a:solidFill>
                <a:schemeClr val="bg1"/>
              </a:solidFill>
              <a:latin typeface="Tahoma" pitchFamily="34" charset="0"/>
              <a:cs typeface="Tahoma" pitchFamily="34" charset="0"/>
            </a:endParaRPr>
          </a:p>
        </p:txBody>
      </p:sp>
      <p:sp>
        <p:nvSpPr>
          <p:cNvPr id="24" name="직사각형 23"/>
          <p:cNvSpPr/>
          <p:nvPr/>
        </p:nvSpPr>
        <p:spPr>
          <a:xfrm>
            <a:off x="647493" y="5114801"/>
            <a:ext cx="1764267" cy="6184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 name="직사각형 24"/>
          <p:cNvSpPr/>
          <p:nvPr/>
        </p:nvSpPr>
        <p:spPr>
          <a:xfrm>
            <a:off x="647492" y="4106689"/>
            <a:ext cx="1764267" cy="6184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직사각형 25"/>
          <p:cNvSpPr/>
          <p:nvPr/>
        </p:nvSpPr>
        <p:spPr>
          <a:xfrm>
            <a:off x="647493" y="3012226"/>
            <a:ext cx="1764267" cy="6184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직사각형 26"/>
          <p:cNvSpPr/>
          <p:nvPr/>
        </p:nvSpPr>
        <p:spPr>
          <a:xfrm>
            <a:off x="640598" y="1988840"/>
            <a:ext cx="1771162" cy="6184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8" name="TextBox 27"/>
          <p:cNvSpPr txBox="1"/>
          <p:nvPr/>
        </p:nvSpPr>
        <p:spPr>
          <a:xfrm>
            <a:off x="754219" y="2113401"/>
            <a:ext cx="1466768" cy="353943"/>
          </a:xfrm>
          <a:prstGeom prst="rect">
            <a:avLst/>
          </a:prstGeom>
          <a:noFill/>
        </p:spPr>
        <p:txBody>
          <a:bodyPr wrap="square" rtlCol="0">
            <a:spAutoFit/>
          </a:bodyPr>
          <a:lstStyle/>
          <a:p>
            <a:pPr algn="ctr"/>
            <a:r>
              <a:rPr lang="en-US" altLang="ko-KR" sz="1700" dirty="0">
                <a:solidFill>
                  <a:schemeClr val="bg1"/>
                </a:solidFill>
                <a:latin typeface="Tahoma" pitchFamily="34" charset="0"/>
                <a:ea typeface="Tahoma" pitchFamily="34" charset="0"/>
                <a:cs typeface="Tahoma" pitchFamily="34" charset="0"/>
              </a:rPr>
              <a:t>AMCs</a:t>
            </a:r>
            <a:endParaRPr lang="ko-KR" altLang="en-US" sz="1700" dirty="0">
              <a:solidFill>
                <a:schemeClr val="bg1"/>
              </a:solidFill>
              <a:latin typeface="Tahoma" pitchFamily="34" charset="0"/>
              <a:cs typeface="Tahoma" pitchFamily="34" charset="0"/>
            </a:endParaRPr>
          </a:p>
        </p:txBody>
      </p:sp>
      <p:sp>
        <p:nvSpPr>
          <p:cNvPr id="29" name="TextBox 28"/>
          <p:cNvSpPr txBox="1"/>
          <p:nvPr/>
        </p:nvSpPr>
        <p:spPr>
          <a:xfrm>
            <a:off x="647493" y="3039730"/>
            <a:ext cx="1764267" cy="605294"/>
          </a:xfrm>
          <a:prstGeom prst="rect">
            <a:avLst/>
          </a:prstGeom>
          <a:noFill/>
        </p:spPr>
        <p:txBody>
          <a:bodyPr wrap="square" rtlCol="0">
            <a:spAutoFit/>
          </a:bodyPr>
          <a:lstStyle/>
          <a:p>
            <a:pPr algn="ctr">
              <a:lnSpc>
                <a:spcPts val="2000"/>
              </a:lnSpc>
            </a:pPr>
            <a:r>
              <a:rPr lang="en-US" altLang="ko-KR" sz="1700" dirty="0">
                <a:solidFill>
                  <a:schemeClr val="bg1"/>
                </a:solidFill>
                <a:latin typeface="Tahoma" pitchFamily="34" charset="0"/>
                <a:ea typeface="Tahoma" pitchFamily="34" charset="0"/>
                <a:cs typeface="Tahoma" pitchFamily="34" charset="0"/>
              </a:rPr>
              <a:t>Fund Administrator</a:t>
            </a:r>
            <a:endParaRPr lang="ko-KR" altLang="en-US" sz="1700" dirty="0">
              <a:solidFill>
                <a:schemeClr val="bg1"/>
              </a:solidFill>
              <a:latin typeface="Tahoma" pitchFamily="34" charset="0"/>
              <a:cs typeface="Tahoma" pitchFamily="34" charset="0"/>
            </a:endParaRPr>
          </a:p>
        </p:txBody>
      </p:sp>
      <p:sp>
        <p:nvSpPr>
          <p:cNvPr id="30" name="TextBox 29"/>
          <p:cNvSpPr txBox="1"/>
          <p:nvPr/>
        </p:nvSpPr>
        <p:spPr>
          <a:xfrm>
            <a:off x="785364" y="5239362"/>
            <a:ext cx="1590464" cy="353943"/>
          </a:xfrm>
          <a:prstGeom prst="rect">
            <a:avLst/>
          </a:prstGeom>
          <a:noFill/>
        </p:spPr>
        <p:txBody>
          <a:bodyPr wrap="square" rtlCol="0">
            <a:spAutoFit/>
          </a:bodyPr>
          <a:lstStyle/>
          <a:p>
            <a:pPr algn="ctr"/>
            <a:r>
              <a:rPr lang="en-US" altLang="ko-KR" sz="1700" dirty="0">
                <a:solidFill>
                  <a:schemeClr val="bg1"/>
                </a:solidFill>
                <a:latin typeface="Tahoma" pitchFamily="34" charset="0"/>
                <a:ea typeface="Tahoma" pitchFamily="34" charset="0"/>
                <a:cs typeface="Tahoma" pitchFamily="34" charset="0"/>
              </a:rPr>
              <a:t>Regulators</a:t>
            </a:r>
            <a:endParaRPr lang="ko-KR" altLang="en-US" sz="1700" dirty="0">
              <a:solidFill>
                <a:schemeClr val="bg1"/>
              </a:solidFill>
              <a:latin typeface="Tahoma" pitchFamily="34" charset="0"/>
              <a:cs typeface="Tahoma" pitchFamily="34" charset="0"/>
            </a:endParaRPr>
          </a:p>
        </p:txBody>
      </p:sp>
      <p:sp>
        <p:nvSpPr>
          <p:cNvPr id="31" name="TextBox 30"/>
          <p:cNvSpPr txBox="1"/>
          <p:nvPr/>
        </p:nvSpPr>
        <p:spPr>
          <a:xfrm>
            <a:off x="677280" y="4119850"/>
            <a:ext cx="1662472" cy="605294"/>
          </a:xfrm>
          <a:prstGeom prst="rect">
            <a:avLst/>
          </a:prstGeom>
          <a:noFill/>
        </p:spPr>
        <p:txBody>
          <a:bodyPr wrap="square" rtlCol="0">
            <a:spAutoFit/>
          </a:bodyPr>
          <a:lstStyle/>
          <a:p>
            <a:pPr algn="ctr">
              <a:lnSpc>
                <a:spcPts val="2000"/>
              </a:lnSpc>
            </a:pPr>
            <a:r>
              <a:rPr lang="en-US" altLang="ko-KR" sz="1700" dirty="0">
                <a:solidFill>
                  <a:schemeClr val="bg1"/>
                </a:solidFill>
                <a:latin typeface="Tahoma" pitchFamily="34" charset="0"/>
                <a:ea typeface="Tahoma" pitchFamily="34" charset="0"/>
                <a:cs typeface="Tahoma" pitchFamily="34" charset="0"/>
              </a:rPr>
              <a:t>Trustees or </a:t>
            </a:r>
            <a:r>
              <a:rPr lang="en-US" altLang="ko-KR" sz="1700" dirty="0" smtClean="0">
                <a:solidFill>
                  <a:schemeClr val="bg1"/>
                </a:solidFill>
                <a:latin typeface="Tahoma" pitchFamily="34" charset="0"/>
                <a:ea typeface="Tahoma" pitchFamily="34" charset="0"/>
                <a:cs typeface="Tahoma" pitchFamily="34" charset="0"/>
              </a:rPr>
              <a:t>Custodians</a:t>
            </a:r>
            <a:endParaRPr lang="ko-KR" altLang="en-US" sz="1700" dirty="0">
              <a:solidFill>
                <a:schemeClr val="bg1"/>
              </a:solidFill>
              <a:latin typeface="Tahoma" pitchFamily="34" charset="0"/>
              <a:cs typeface="Tahoma" pitchFamily="34" charset="0"/>
            </a:endParaRPr>
          </a:p>
        </p:txBody>
      </p:sp>
      <p:sp>
        <p:nvSpPr>
          <p:cNvPr id="7" name="원통 6"/>
          <p:cNvSpPr/>
          <p:nvPr/>
        </p:nvSpPr>
        <p:spPr>
          <a:xfrm>
            <a:off x="3563888" y="1916832"/>
            <a:ext cx="2232248" cy="508121"/>
          </a:xfrm>
          <a:prstGeom prst="can">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3" name="원통 32"/>
          <p:cNvSpPr/>
          <p:nvPr/>
        </p:nvSpPr>
        <p:spPr>
          <a:xfrm>
            <a:off x="3563888" y="2830017"/>
            <a:ext cx="2232248" cy="526975"/>
          </a:xfrm>
          <a:prstGeom prst="can">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원통 33"/>
          <p:cNvSpPr/>
          <p:nvPr/>
        </p:nvSpPr>
        <p:spPr>
          <a:xfrm>
            <a:off x="3563888" y="3622105"/>
            <a:ext cx="2232248" cy="526975"/>
          </a:xfrm>
          <a:prstGeom prst="can">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원통 34"/>
          <p:cNvSpPr/>
          <p:nvPr/>
        </p:nvSpPr>
        <p:spPr>
          <a:xfrm>
            <a:off x="3586855" y="4414193"/>
            <a:ext cx="2232248" cy="526975"/>
          </a:xfrm>
          <a:prstGeom prst="can">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원통 35"/>
          <p:cNvSpPr/>
          <p:nvPr/>
        </p:nvSpPr>
        <p:spPr>
          <a:xfrm>
            <a:off x="3563888" y="5206281"/>
            <a:ext cx="2232248" cy="526975"/>
          </a:xfrm>
          <a:prstGeom prst="can">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TextBox 37"/>
          <p:cNvSpPr txBox="1"/>
          <p:nvPr/>
        </p:nvSpPr>
        <p:spPr>
          <a:xfrm>
            <a:off x="3958524" y="1961981"/>
            <a:ext cx="1466768" cy="530915"/>
          </a:xfrm>
          <a:prstGeom prst="rect">
            <a:avLst/>
          </a:prstGeom>
          <a:noFill/>
        </p:spPr>
        <p:txBody>
          <a:bodyPr wrap="square" rtlCol="0">
            <a:spAutoFit/>
          </a:bodyPr>
          <a:lstStyle/>
          <a:p>
            <a:pPr algn="ctr"/>
            <a:r>
              <a:rPr lang="en-US" altLang="ko-KR" sz="1600" dirty="0" smtClean="0">
                <a:solidFill>
                  <a:schemeClr val="tx1">
                    <a:lumMod val="75000"/>
                    <a:lumOff val="25000"/>
                  </a:schemeClr>
                </a:solidFill>
                <a:latin typeface="Tahoma" pitchFamily="34" charset="0"/>
                <a:ea typeface="Tahoma" pitchFamily="34" charset="0"/>
                <a:cs typeface="Tahoma" pitchFamily="34" charset="0"/>
              </a:rPr>
              <a:t>Subscription</a:t>
            </a:r>
          </a:p>
          <a:p>
            <a:pPr algn="ctr">
              <a:lnSpc>
                <a:spcPts val="1500"/>
              </a:lnSpc>
            </a:pPr>
            <a:r>
              <a:rPr lang="en-US" altLang="ko-KR" sz="1600" dirty="0" smtClean="0">
                <a:solidFill>
                  <a:schemeClr val="tx1">
                    <a:lumMod val="75000"/>
                    <a:lumOff val="25000"/>
                  </a:schemeClr>
                </a:solidFill>
                <a:latin typeface="Tahoma" pitchFamily="34" charset="0"/>
                <a:ea typeface="Tahoma" pitchFamily="34" charset="0"/>
                <a:cs typeface="Tahoma" pitchFamily="34" charset="0"/>
              </a:rPr>
              <a:t>Redemption</a:t>
            </a:r>
            <a:endParaRPr lang="ko-KR" altLang="en-US" sz="1600" dirty="0">
              <a:solidFill>
                <a:schemeClr val="tx1">
                  <a:lumMod val="75000"/>
                  <a:lumOff val="25000"/>
                </a:schemeClr>
              </a:solidFill>
              <a:latin typeface="Tahoma" pitchFamily="34" charset="0"/>
              <a:cs typeface="Tahoma" pitchFamily="34" charset="0"/>
            </a:endParaRPr>
          </a:p>
        </p:txBody>
      </p:sp>
      <p:sp>
        <p:nvSpPr>
          <p:cNvPr id="39" name="TextBox 38"/>
          <p:cNvSpPr txBox="1"/>
          <p:nvPr/>
        </p:nvSpPr>
        <p:spPr>
          <a:xfrm>
            <a:off x="3958524" y="2924944"/>
            <a:ext cx="1466768" cy="477054"/>
          </a:xfrm>
          <a:prstGeom prst="rect">
            <a:avLst/>
          </a:prstGeom>
          <a:noFill/>
        </p:spPr>
        <p:txBody>
          <a:bodyPr wrap="square" rtlCol="0">
            <a:spAutoFit/>
          </a:bodyPr>
          <a:lstStyle/>
          <a:p>
            <a:pPr algn="ctr">
              <a:lnSpc>
                <a:spcPts val="1500"/>
              </a:lnSpc>
            </a:pPr>
            <a:r>
              <a:rPr lang="en-US" altLang="ko-KR" sz="1600" dirty="0" smtClean="0">
                <a:solidFill>
                  <a:schemeClr val="tx1">
                    <a:lumMod val="75000"/>
                    <a:lumOff val="25000"/>
                  </a:schemeClr>
                </a:solidFill>
                <a:latin typeface="Tahoma" pitchFamily="34" charset="0"/>
                <a:ea typeface="Tahoma" pitchFamily="34" charset="0"/>
                <a:cs typeface="Tahoma" pitchFamily="34" charset="0"/>
              </a:rPr>
              <a:t>Transaction Confirmation</a:t>
            </a:r>
            <a:endParaRPr lang="ko-KR" altLang="en-US" sz="1600" dirty="0">
              <a:solidFill>
                <a:schemeClr val="tx1">
                  <a:lumMod val="75000"/>
                  <a:lumOff val="25000"/>
                </a:schemeClr>
              </a:solidFill>
              <a:latin typeface="Tahoma" pitchFamily="34" charset="0"/>
              <a:cs typeface="Tahoma" pitchFamily="34" charset="0"/>
            </a:endParaRPr>
          </a:p>
        </p:txBody>
      </p:sp>
      <p:sp>
        <p:nvSpPr>
          <p:cNvPr id="40" name="TextBox 39"/>
          <p:cNvSpPr txBox="1"/>
          <p:nvPr/>
        </p:nvSpPr>
        <p:spPr>
          <a:xfrm>
            <a:off x="3840498" y="3717032"/>
            <a:ext cx="1739614" cy="477054"/>
          </a:xfrm>
          <a:prstGeom prst="rect">
            <a:avLst/>
          </a:prstGeom>
          <a:noFill/>
        </p:spPr>
        <p:txBody>
          <a:bodyPr wrap="square" rtlCol="0">
            <a:spAutoFit/>
          </a:bodyPr>
          <a:lstStyle/>
          <a:p>
            <a:pPr algn="ctr">
              <a:lnSpc>
                <a:spcPts val="1500"/>
              </a:lnSpc>
            </a:pPr>
            <a:r>
              <a:rPr lang="en-US" altLang="ko-KR" sz="1600" dirty="0" smtClean="0">
                <a:solidFill>
                  <a:schemeClr val="tx1">
                    <a:lumMod val="75000"/>
                    <a:lumOff val="25000"/>
                  </a:schemeClr>
                </a:solidFill>
                <a:latin typeface="Tahoma" pitchFamily="34" charset="0"/>
                <a:ea typeface="Tahoma" pitchFamily="34" charset="0"/>
                <a:cs typeface="Tahoma" pitchFamily="34" charset="0"/>
              </a:rPr>
              <a:t>Instruction Delivery by AMC</a:t>
            </a:r>
            <a:endParaRPr lang="ko-KR" altLang="en-US" sz="1600" dirty="0">
              <a:solidFill>
                <a:schemeClr val="tx1">
                  <a:lumMod val="75000"/>
                  <a:lumOff val="25000"/>
                </a:schemeClr>
              </a:solidFill>
              <a:latin typeface="Tahoma" pitchFamily="34" charset="0"/>
              <a:cs typeface="Tahoma" pitchFamily="34" charset="0"/>
            </a:endParaRPr>
          </a:p>
        </p:txBody>
      </p:sp>
      <p:sp>
        <p:nvSpPr>
          <p:cNvPr id="41" name="TextBox 40"/>
          <p:cNvSpPr txBox="1"/>
          <p:nvPr/>
        </p:nvSpPr>
        <p:spPr>
          <a:xfrm>
            <a:off x="3857735" y="4581128"/>
            <a:ext cx="1690488" cy="338554"/>
          </a:xfrm>
          <a:prstGeom prst="rect">
            <a:avLst/>
          </a:prstGeom>
          <a:noFill/>
        </p:spPr>
        <p:txBody>
          <a:bodyPr wrap="square" rtlCol="0">
            <a:spAutoFit/>
          </a:bodyPr>
          <a:lstStyle/>
          <a:p>
            <a:pPr algn="ctr"/>
            <a:r>
              <a:rPr lang="en-US" altLang="ko-KR" sz="1600" dirty="0" smtClean="0">
                <a:solidFill>
                  <a:schemeClr val="tx1">
                    <a:lumMod val="75000"/>
                    <a:lumOff val="25000"/>
                  </a:schemeClr>
                </a:solidFill>
                <a:latin typeface="Tahoma" pitchFamily="34" charset="0"/>
                <a:ea typeface="Tahoma" pitchFamily="34" charset="0"/>
                <a:cs typeface="Tahoma" pitchFamily="34" charset="0"/>
              </a:rPr>
              <a:t>DVP</a:t>
            </a:r>
            <a:r>
              <a:rPr lang="en-US" altLang="ko-KR" sz="1600" spc="100" dirty="0" smtClean="0">
                <a:solidFill>
                  <a:schemeClr val="tx1">
                    <a:lumMod val="75000"/>
                    <a:lumOff val="25000"/>
                  </a:schemeClr>
                </a:solidFill>
                <a:latin typeface="Tahoma" pitchFamily="34" charset="0"/>
                <a:ea typeface="Tahoma" pitchFamily="34" charset="0"/>
                <a:cs typeface="Tahoma" pitchFamily="34" charset="0"/>
              </a:rPr>
              <a:t> </a:t>
            </a:r>
            <a:r>
              <a:rPr lang="en-US" altLang="ko-KR" sz="1600" dirty="0" smtClean="0">
                <a:solidFill>
                  <a:schemeClr val="tx1">
                    <a:lumMod val="75000"/>
                    <a:lumOff val="25000"/>
                  </a:schemeClr>
                </a:solidFill>
                <a:latin typeface="Tahoma" pitchFamily="34" charset="0"/>
                <a:ea typeface="Tahoma" pitchFamily="34" charset="0"/>
                <a:cs typeface="Tahoma" pitchFamily="34" charset="0"/>
              </a:rPr>
              <a:t>Settlement</a:t>
            </a:r>
            <a:endParaRPr lang="ko-KR" altLang="en-US" sz="1600" dirty="0">
              <a:solidFill>
                <a:schemeClr val="tx1">
                  <a:lumMod val="75000"/>
                  <a:lumOff val="25000"/>
                </a:schemeClr>
              </a:solidFill>
              <a:latin typeface="Tahoma" pitchFamily="34" charset="0"/>
              <a:cs typeface="Tahoma" pitchFamily="34" charset="0"/>
            </a:endParaRPr>
          </a:p>
        </p:txBody>
      </p:sp>
      <p:sp>
        <p:nvSpPr>
          <p:cNvPr id="42" name="TextBox 41"/>
          <p:cNvSpPr txBox="1"/>
          <p:nvPr/>
        </p:nvSpPr>
        <p:spPr>
          <a:xfrm>
            <a:off x="3840498" y="5322694"/>
            <a:ext cx="1695246" cy="338554"/>
          </a:xfrm>
          <a:prstGeom prst="rect">
            <a:avLst/>
          </a:prstGeom>
          <a:noFill/>
        </p:spPr>
        <p:txBody>
          <a:bodyPr wrap="square" rtlCol="0">
            <a:spAutoFit/>
          </a:bodyPr>
          <a:lstStyle/>
          <a:p>
            <a:pPr algn="ctr"/>
            <a:r>
              <a:rPr lang="en-US" altLang="ko-KR" sz="1600" dirty="0" smtClean="0">
                <a:solidFill>
                  <a:schemeClr val="tx1">
                    <a:lumMod val="75000"/>
                    <a:lumOff val="25000"/>
                  </a:schemeClr>
                </a:solidFill>
                <a:latin typeface="Tahoma" pitchFamily="34" charset="0"/>
                <a:ea typeface="Tahoma" pitchFamily="34" charset="0"/>
                <a:cs typeface="Tahoma" pitchFamily="34" charset="0"/>
              </a:rPr>
              <a:t>Deposit</a:t>
            </a:r>
            <a:r>
              <a:rPr lang="en-US" altLang="ko-KR" sz="1600" spc="100" dirty="0" smtClean="0">
                <a:solidFill>
                  <a:schemeClr val="tx1">
                    <a:lumMod val="75000"/>
                    <a:lumOff val="25000"/>
                  </a:schemeClr>
                </a:solidFill>
                <a:latin typeface="Tahoma" pitchFamily="34" charset="0"/>
                <a:ea typeface="Tahoma" pitchFamily="34" charset="0"/>
                <a:cs typeface="Tahoma" pitchFamily="34" charset="0"/>
              </a:rPr>
              <a:t> </a:t>
            </a:r>
            <a:r>
              <a:rPr lang="en-US" altLang="ko-KR" sz="1600" dirty="0" smtClean="0">
                <a:solidFill>
                  <a:schemeClr val="tx1">
                    <a:lumMod val="75000"/>
                    <a:lumOff val="25000"/>
                  </a:schemeClr>
                </a:solidFill>
                <a:latin typeface="Tahoma" pitchFamily="34" charset="0"/>
                <a:ea typeface="Tahoma" pitchFamily="34" charset="0"/>
                <a:cs typeface="Tahoma" pitchFamily="34" charset="0"/>
              </a:rPr>
              <a:t>by</a:t>
            </a:r>
            <a:r>
              <a:rPr lang="en-US" altLang="ko-KR" sz="1600" spc="100" dirty="0" smtClean="0">
                <a:solidFill>
                  <a:schemeClr val="tx1">
                    <a:lumMod val="75000"/>
                    <a:lumOff val="25000"/>
                  </a:schemeClr>
                </a:solidFill>
                <a:latin typeface="Tahoma" pitchFamily="34" charset="0"/>
                <a:ea typeface="Tahoma" pitchFamily="34" charset="0"/>
                <a:cs typeface="Tahoma" pitchFamily="34" charset="0"/>
              </a:rPr>
              <a:t> </a:t>
            </a:r>
            <a:r>
              <a:rPr lang="en-US" altLang="ko-KR" sz="1600" dirty="0" smtClean="0">
                <a:solidFill>
                  <a:schemeClr val="tx1">
                    <a:lumMod val="75000"/>
                    <a:lumOff val="25000"/>
                  </a:schemeClr>
                </a:solidFill>
                <a:latin typeface="Tahoma" pitchFamily="34" charset="0"/>
                <a:ea typeface="Tahoma" pitchFamily="34" charset="0"/>
                <a:cs typeface="Tahoma" pitchFamily="34" charset="0"/>
              </a:rPr>
              <a:t>Fund</a:t>
            </a:r>
            <a:endParaRPr lang="ko-KR" altLang="en-US" sz="1600" dirty="0">
              <a:solidFill>
                <a:schemeClr val="tx1">
                  <a:lumMod val="75000"/>
                  <a:lumOff val="25000"/>
                </a:schemeClr>
              </a:solidFill>
              <a:latin typeface="Tahoma" pitchFamily="34" charset="0"/>
              <a:cs typeface="Tahoma" pitchFamily="34" charset="0"/>
            </a:endParaRPr>
          </a:p>
        </p:txBody>
      </p:sp>
      <p:cxnSp>
        <p:nvCxnSpPr>
          <p:cNvPr id="43" name="직선 화살표 연결선 42"/>
          <p:cNvCxnSpPr/>
          <p:nvPr/>
        </p:nvCxnSpPr>
        <p:spPr>
          <a:xfrm>
            <a:off x="2483768" y="2170892"/>
            <a:ext cx="1008112" cy="0"/>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48" name="직선 화살표 연결선 47"/>
          <p:cNvCxnSpPr/>
          <p:nvPr/>
        </p:nvCxnSpPr>
        <p:spPr>
          <a:xfrm>
            <a:off x="4637842" y="3342377"/>
            <a:ext cx="0" cy="309227"/>
          </a:xfrm>
          <a:prstGeom prst="straightConnector1">
            <a:avLst/>
          </a:prstGeom>
          <a:ln w="12700">
            <a:solidFill>
              <a:schemeClr val="tx1">
                <a:lumMod val="50000"/>
                <a:lumOff val="50000"/>
              </a:schemeClr>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4" name="직선 화살표 연결선 53"/>
          <p:cNvCxnSpPr/>
          <p:nvPr/>
        </p:nvCxnSpPr>
        <p:spPr>
          <a:xfrm>
            <a:off x="4669501" y="4149080"/>
            <a:ext cx="0" cy="309227"/>
          </a:xfrm>
          <a:prstGeom prst="straightConnector1">
            <a:avLst/>
          </a:prstGeom>
          <a:ln w="12700">
            <a:solidFill>
              <a:schemeClr val="tx1">
                <a:lumMod val="50000"/>
                <a:lumOff val="50000"/>
              </a:schemeClr>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5" name="직선 화살표 연결선 54"/>
          <p:cNvCxnSpPr/>
          <p:nvPr/>
        </p:nvCxnSpPr>
        <p:spPr>
          <a:xfrm>
            <a:off x="4680012" y="4941168"/>
            <a:ext cx="0" cy="309227"/>
          </a:xfrm>
          <a:prstGeom prst="straightConnector1">
            <a:avLst/>
          </a:prstGeom>
          <a:ln w="12700">
            <a:solidFill>
              <a:schemeClr val="tx1">
                <a:lumMod val="50000"/>
                <a:lumOff val="50000"/>
              </a:schemeClr>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8" name="직선 화살표 연결선 57"/>
          <p:cNvCxnSpPr/>
          <p:nvPr/>
        </p:nvCxnSpPr>
        <p:spPr>
          <a:xfrm>
            <a:off x="2506735" y="2349895"/>
            <a:ext cx="985145" cy="743609"/>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60" name="직선 화살표 연결선 59"/>
          <p:cNvCxnSpPr/>
          <p:nvPr/>
        </p:nvCxnSpPr>
        <p:spPr>
          <a:xfrm>
            <a:off x="2483768" y="3342377"/>
            <a:ext cx="1008112" cy="620296"/>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66" name="직선 화살표 연결선 65"/>
          <p:cNvCxnSpPr/>
          <p:nvPr/>
        </p:nvCxnSpPr>
        <p:spPr>
          <a:xfrm>
            <a:off x="2553543" y="2544425"/>
            <a:ext cx="985145" cy="1341167"/>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72" name="직선 화살표 연결선 71"/>
          <p:cNvCxnSpPr/>
          <p:nvPr/>
        </p:nvCxnSpPr>
        <p:spPr>
          <a:xfrm flipV="1">
            <a:off x="2456189" y="2255676"/>
            <a:ext cx="1082499" cy="2048017"/>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74" name="직선 화살표 연결선 73"/>
          <p:cNvCxnSpPr/>
          <p:nvPr/>
        </p:nvCxnSpPr>
        <p:spPr>
          <a:xfrm>
            <a:off x="2483768" y="4412431"/>
            <a:ext cx="1008112" cy="939589"/>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76" name="직선 화살표 연결선 75"/>
          <p:cNvCxnSpPr/>
          <p:nvPr/>
        </p:nvCxnSpPr>
        <p:spPr>
          <a:xfrm flipV="1">
            <a:off x="2584352" y="4058488"/>
            <a:ext cx="907528" cy="245205"/>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78" name="직선 화살표 연결선 77"/>
          <p:cNvCxnSpPr/>
          <p:nvPr/>
        </p:nvCxnSpPr>
        <p:spPr>
          <a:xfrm>
            <a:off x="2584352" y="4412431"/>
            <a:ext cx="985145" cy="325062"/>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81" name="직선 화살표 연결선 80"/>
          <p:cNvCxnSpPr/>
          <p:nvPr/>
        </p:nvCxnSpPr>
        <p:spPr>
          <a:xfrm>
            <a:off x="2506735" y="5469768"/>
            <a:ext cx="985145" cy="0"/>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86" name="직선 화살표 연결선 85"/>
          <p:cNvCxnSpPr/>
          <p:nvPr/>
        </p:nvCxnSpPr>
        <p:spPr>
          <a:xfrm>
            <a:off x="5868144" y="2170892"/>
            <a:ext cx="959071" cy="0"/>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88" name="직선 화살표 연결선 87"/>
          <p:cNvCxnSpPr/>
          <p:nvPr/>
        </p:nvCxnSpPr>
        <p:spPr>
          <a:xfrm>
            <a:off x="5868143" y="3118725"/>
            <a:ext cx="959071" cy="0"/>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89" name="직선 화살표 연결선 88"/>
          <p:cNvCxnSpPr/>
          <p:nvPr/>
        </p:nvCxnSpPr>
        <p:spPr>
          <a:xfrm flipV="1">
            <a:off x="5917185" y="3321453"/>
            <a:ext cx="910030" cy="1372829"/>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91" name="직선 화살표 연결선 90"/>
          <p:cNvCxnSpPr/>
          <p:nvPr/>
        </p:nvCxnSpPr>
        <p:spPr>
          <a:xfrm flipV="1">
            <a:off x="5941706" y="4221598"/>
            <a:ext cx="860988" cy="521204"/>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93" name="직선 화살표 연결선 92"/>
          <p:cNvCxnSpPr/>
          <p:nvPr/>
        </p:nvCxnSpPr>
        <p:spPr>
          <a:xfrm>
            <a:off x="5868142" y="5469768"/>
            <a:ext cx="959071" cy="0"/>
          </a:xfrm>
          <a:prstGeom prst="straightConnector1">
            <a:avLst/>
          </a:prstGeom>
          <a:ln w="19050">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94" name="TextBox 93"/>
          <p:cNvSpPr txBox="1"/>
          <p:nvPr/>
        </p:nvSpPr>
        <p:spPr>
          <a:xfrm>
            <a:off x="2081024" y="6093296"/>
            <a:ext cx="5011256" cy="338554"/>
          </a:xfrm>
          <a:prstGeom prst="rect">
            <a:avLst/>
          </a:prstGeom>
          <a:noFill/>
        </p:spPr>
        <p:txBody>
          <a:bodyPr wrap="square" rtlCol="0">
            <a:spAutoFit/>
          </a:bodyPr>
          <a:lstStyle/>
          <a:p>
            <a:pPr algn="ctr"/>
            <a:r>
              <a:rPr lang="en-US" altLang="ko-KR" sz="1600" spc="100" dirty="0" smtClean="0">
                <a:latin typeface="Tahoma" pitchFamily="34" charset="0"/>
                <a:ea typeface="Tahoma" pitchFamily="34" charset="0"/>
                <a:cs typeface="Tahoma" pitchFamily="34" charset="0"/>
              </a:rPr>
              <a:t>Operated</a:t>
            </a:r>
            <a:r>
              <a:rPr lang="en-US" altLang="ko-KR" sz="1600" spc="200" dirty="0" smtClean="0">
                <a:latin typeface="Tahoma" pitchFamily="34" charset="0"/>
                <a:ea typeface="Tahoma" pitchFamily="34" charset="0"/>
                <a:cs typeface="Tahoma" pitchFamily="34" charset="0"/>
              </a:rPr>
              <a:t> </a:t>
            </a:r>
            <a:r>
              <a:rPr lang="en-US" altLang="ko-KR" sz="1600" spc="100" dirty="0" smtClean="0">
                <a:latin typeface="Tahoma" pitchFamily="34" charset="0"/>
                <a:ea typeface="Tahoma" pitchFamily="34" charset="0"/>
                <a:cs typeface="Tahoma" pitchFamily="34" charset="0"/>
              </a:rPr>
              <a:t>from</a:t>
            </a:r>
            <a:r>
              <a:rPr lang="en-US" altLang="ko-KR" sz="1600" spc="200" dirty="0" smtClean="0">
                <a:latin typeface="Tahoma" pitchFamily="34" charset="0"/>
                <a:ea typeface="Tahoma" pitchFamily="34" charset="0"/>
                <a:cs typeface="Tahoma" pitchFamily="34" charset="0"/>
              </a:rPr>
              <a:t> </a:t>
            </a:r>
            <a:r>
              <a:rPr lang="en-US" altLang="ko-KR" sz="1600" spc="100" dirty="0" smtClean="0">
                <a:latin typeface="Tahoma" pitchFamily="34" charset="0"/>
                <a:ea typeface="Tahoma" pitchFamily="34" charset="0"/>
                <a:cs typeface="Tahoma" pitchFamily="34" charset="0"/>
              </a:rPr>
              <a:t>April 6, 2004</a:t>
            </a:r>
            <a:endParaRPr lang="ko-KR" altLang="en-US" sz="1600" spc="100" dirty="0">
              <a:latin typeface="Tahoma" pitchFamily="34" charset="0"/>
              <a:cs typeface="Tahoma" pitchFamily="34" charset="0"/>
            </a:endParaRPr>
          </a:p>
        </p:txBody>
      </p:sp>
    </p:spTree>
    <p:extLst>
      <p:ext uri="{BB962C8B-B14F-4D97-AF65-F5344CB8AC3E}">
        <p14:creationId xmlns:p14="http://schemas.microsoft.com/office/powerpoint/2010/main" val="20418136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37"/>
          <p:cNvSpPr>
            <a:spLocks/>
          </p:cNvSpPr>
          <p:nvPr/>
        </p:nvSpPr>
        <p:spPr bwMode="auto">
          <a:xfrm flipH="1">
            <a:off x="5454492" y="1685283"/>
            <a:ext cx="1205740" cy="1850223"/>
          </a:xfrm>
          <a:custGeom>
            <a:avLst/>
            <a:gdLst>
              <a:gd name="T0" fmla="*/ 0 w 589"/>
              <a:gd name="T1" fmla="*/ 2147483647 h 426"/>
              <a:gd name="T2" fmla="*/ 2147483647 w 589"/>
              <a:gd name="T3" fmla="*/ 0 h 426"/>
              <a:gd name="T4" fmla="*/ 2147483647 w 589"/>
              <a:gd name="T5" fmla="*/ 2147483647 h 426"/>
              <a:gd name="T6" fmla="*/ 0 60000 65536"/>
              <a:gd name="T7" fmla="*/ 0 60000 65536"/>
              <a:gd name="T8" fmla="*/ 0 60000 65536"/>
              <a:gd name="T9" fmla="*/ 0 w 589"/>
              <a:gd name="T10" fmla="*/ 0 h 426"/>
              <a:gd name="T11" fmla="*/ 589 w 589"/>
              <a:gd name="T12" fmla="*/ 426 h 426"/>
            </a:gdLst>
            <a:ahLst/>
            <a:cxnLst>
              <a:cxn ang="T6">
                <a:pos x="T0" y="T1"/>
              </a:cxn>
              <a:cxn ang="T7">
                <a:pos x="T2" y="T3"/>
              </a:cxn>
              <a:cxn ang="T8">
                <a:pos x="T4" y="T5"/>
              </a:cxn>
            </a:cxnLst>
            <a:rect l="T9" t="T10" r="T11" b="T12"/>
            <a:pathLst>
              <a:path w="589" h="426">
                <a:moveTo>
                  <a:pt x="0" y="3"/>
                </a:moveTo>
                <a:lnTo>
                  <a:pt x="405" y="0"/>
                </a:lnTo>
                <a:lnTo>
                  <a:pt x="589" y="426"/>
                </a:lnTo>
              </a:path>
            </a:pathLst>
          </a:custGeom>
          <a:ln>
            <a:headEnd/>
            <a:tailEnd type="triangle" w="med" len="med"/>
          </a:ln>
        </p:spPr>
        <p:style>
          <a:lnRef idx="1">
            <a:schemeClr val="accent4"/>
          </a:lnRef>
          <a:fillRef idx="0">
            <a:schemeClr val="accent4"/>
          </a:fillRef>
          <a:effectRef idx="0">
            <a:schemeClr val="accent4"/>
          </a:effectRef>
          <a:fontRef idx="minor">
            <a:schemeClr val="tx1"/>
          </a:fontRef>
        </p:style>
        <p:txBody>
          <a:bodyPr wrap="none" anchor="ctr"/>
          <a:lstStyle/>
          <a:p>
            <a:endParaRPr lang="ko-KR" altLang="en-US"/>
          </a:p>
        </p:txBody>
      </p:sp>
      <p:sp>
        <p:nvSpPr>
          <p:cNvPr id="62" name="Oval 12"/>
          <p:cNvSpPr>
            <a:spLocks noChangeArrowheads="1"/>
          </p:cNvSpPr>
          <p:nvPr/>
        </p:nvSpPr>
        <p:spPr bwMode="auto">
          <a:xfrm>
            <a:off x="5494879" y="4817184"/>
            <a:ext cx="1746250" cy="436562"/>
          </a:xfrm>
          <a:prstGeom prst="ellipse">
            <a:avLst/>
          </a:prstGeom>
          <a:gradFill rotWithShape="1">
            <a:gsLst>
              <a:gs pos="0">
                <a:schemeClr val="tx1"/>
              </a:gs>
              <a:gs pos="100000">
                <a:schemeClr val="bg1">
                  <a:alpha val="0"/>
                </a:schemeClr>
              </a:gs>
            </a:gsLst>
            <a:path path="shape">
              <a:fillToRect l="50000" t="50000" r="50000" b="50000"/>
            </a:path>
          </a:gradFill>
          <a:ln w="2540" algn="ctr">
            <a:noFill/>
            <a:round/>
            <a:headEnd/>
            <a:tailEnd/>
          </a:ln>
        </p:spPr>
        <p:txBody>
          <a:bodyPr wrap="none" anchor="ctr"/>
          <a:lstStyle/>
          <a:p>
            <a:endParaRPr lang="ko-KR" altLang="en-US"/>
          </a:p>
        </p:txBody>
      </p:sp>
      <p:sp>
        <p:nvSpPr>
          <p:cNvPr id="3" name="AutoShape 6"/>
          <p:cNvSpPr>
            <a:spLocks noChangeArrowheads="1"/>
          </p:cNvSpPr>
          <p:nvPr/>
        </p:nvSpPr>
        <p:spPr bwMode="auto">
          <a:xfrm>
            <a:off x="231323" y="1052736"/>
            <a:ext cx="8659998" cy="5328592"/>
          </a:xfrm>
          <a:prstGeom prst="roundRect">
            <a:avLst>
              <a:gd name="adj" fmla="val 4116"/>
            </a:avLst>
          </a:prstGeom>
          <a:solidFill>
            <a:srgbClr val="F1F6FD"/>
          </a:solidFill>
          <a:ln w="25400" algn="ctr">
            <a:solidFill>
              <a:srgbClr val="387CB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sp>
        <p:nvSpPr>
          <p:cNvPr id="9" name="슬라이드 번호 개체 틀 5"/>
          <p:cNvSpPr txBox="1">
            <a:spLocks/>
          </p:cNvSpPr>
          <p:nvPr/>
        </p:nvSpPr>
        <p:spPr>
          <a:xfrm>
            <a:off x="8688584" y="6473587"/>
            <a:ext cx="405474" cy="357166"/>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mn-ea"/>
                <a:cs typeface="Arial"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4766CC4E-4C25-422C-B97C-0188660AF335}" type="slidenum">
              <a:rPr kumimoji="0" lang="en-US" altLang="ko-KR" sz="1200" b="0" i="0" u="none" strike="noStrike" kern="1200" cap="none" spc="0" normalizeH="0" baseline="0" noProof="0" smtClean="0">
                <a:ln>
                  <a:noFill/>
                </a:ln>
                <a:solidFill>
                  <a:schemeClr val="tx1"/>
                </a:solidFill>
                <a:effectLst/>
                <a:uLnTx/>
                <a:uFillTx/>
                <a:latin typeface="Arial Black" pitchFamily="34" charset="0"/>
                <a:ea typeface="산돌고딕B" pitchFamily="50" charset="-127"/>
              </a:rPr>
              <a:pPr marL="0" marR="0" lvl="0" indent="0" algn="ctr" defTabSz="914400" rtl="0" eaLnBrk="1" fontAlgn="auto" latinLnBrk="1" hangingPunct="1">
                <a:lnSpc>
                  <a:spcPct val="100000"/>
                </a:lnSpc>
                <a:spcBef>
                  <a:spcPts val="0"/>
                </a:spcBef>
                <a:spcAft>
                  <a:spcPts val="0"/>
                </a:spcAft>
                <a:buClrTx/>
                <a:buSzTx/>
                <a:buFontTx/>
                <a:buNone/>
                <a:tabLst/>
                <a:defRPr/>
              </a:pPr>
              <a:t>5</a:t>
            </a:fld>
            <a:endParaRPr kumimoji="0" lang="ko-KR" altLang="en-US" sz="1200" b="0" i="0" u="none" strike="noStrike" kern="1200" cap="none" spc="0" normalizeH="0" baseline="0" noProof="0" dirty="0">
              <a:ln>
                <a:noFill/>
              </a:ln>
              <a:solidFill>
                <a:schemeClr val="tx1"/>
              </a:solidFill>
              <a:effectLst/>
              <a:uLnTx/>
              <a:uFillTx/>
              <a:latin typeface="Arial Black" pitchFamily="34" charset="0"/>
              <a:ea typeface="산돌고딕B" pitchFamily="50" charset="-127"/>
            </a:endParaRPr>
          </a:p>
        </p:txBody>
      </p:sp>
      <p:sp>
        <p:nvSpPr>
          <p:cNvPr id="11" name="제목 1"/>
          <p:cNvSpPr txBox="1">
            <a:spLocks/>
          </p:cNvSpPr>
          <p:nvPr/>
        </p:nvSpPr>
        <p:spPr>
          <a:xfrm>
            <a:off x="361336" y="219828"/>
            <a:ext cx="8496944" cy="490066"/>
          </a:xfrm>
          <a:prstGeom prst="rect">
            <a:avLst/>
          </a:prstGeom>
          <a:effectLst>
            <a:outerShdw blurRad="25400" dist="12700" dir="2880000" algn="tl" rotWithShape="0">
              <a:prstClr val="black">
                <a:alpha val="30000"/>
              </a:prstClr>
            </a:outerShdw>
          </a:effectLst>
        </p:spPr>
        <p:txBody>
          <a:bodyPr vert="horz" lIns="0" tIns="0" rIns="0" bIns="0" rtlCol="0" anchor="ctr" anchorCtr="0">
            <a:normAutofit/>
          </a:bodyPr>
          <a:lstStyle/>
          <a:p>
            <a:pPr lvl="0">
              <a:spcBef>
                <a:spcPct val="0"/>
              </a:spcBef>
            </a:pPr>
            <a:r>
              <a:rPr lang="en-US" altLang="ko-KR" sz="2800" b="1" dirty="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Participants</a:t>
            </a:r>
          </a:p>
        </p:txBody>
      </p:sp>
      <p:sp>
        <p:nvSpPr>
          <p:cNvPr id="105" name="Freeform 34"/>
          <p:cNvSpPr>
            <a:spLocks/>
          </p:cNvSpPr>
          <p:nvPr/>
        </p:nvSpPr>
        <p:spPr bwMode="auto">
          <a:xfrm>
            <a:off x="2038277" y="1985173"/>
            <a:ext cx="661515" cy="2043905"/>
          </a:xfrm>
          <a:custGeom>
            <a:avLst/>
            <a:gdLst>
              <a:gd name="T0" fmla="*/ 0 w 589"/>
              <a:gd name="T1" fmla="*/ 2147483647 h 426"/>
              <a:gd name="T2" fmla="*/ 2147483647 w 589"/>
              <a:gd name="T3" fmla="*/ 0 h 426"/>
              <a:gd name="T4" fmla="*/ 2147483647 w 589"/>
              <a:gd name="T5" fmla="*/ 2147483647 h 426"/>
              <a:gd name="T6" fmla="*/ 0 60000 65536"/>
              <a:gd name="T7" fmla="*/ 0 60000 65536"/>
              <a:gd name="T8" fmla="*/ 0 60000 65536"/>
              <a:gd name="T9" fmla="*/ 0 w 589"/>
              <a:gd name="T10" fmla="*/ 0 h 426"/>
              <a:gd name="T11" fmla="*/ 589 w 589"/>
              <a:gd name="T12" fmla="*/ 426 h 426"/>
            </a:gdLst>
            <a:ahLst/>
            <a:cxnLst>
              <a:cxn ang="T6">
                <a:pos x="T0" y="T1"/>
              </a:cxn>
              <a:cxn ang="T7">
                <a:pos x="T2" y="T3"/>
              </a:cxn>
              <a:cxn ang="T8">
                <a:pos x="T4" y="T5"/>
              </a:cxn>
            </a:cxnLst>
            <a:rect l="T9" t="T10" r="T11" b="T12"/>
            <a:pathLst>
              <a:path w="589" h="426">
                <a:moveTo>
                  <a:pt x="0" y="3"/>
                </a:moveTo>
                <a:lnTo>
                  <a:pt x="405" y="0"/>
                </a:lnTo>
                <a:lnTo>
                  <a:pt x="589" y="426"/>
                </a:lnTo>
              </a:path>
            </a:pathLst>
          </a:custGeom>
          <a:ln>
            <a:headEnd/>
            <a:tailEnd type="triangle" w="med" len="med"/>
          </a:ln>
        </p:spPr>
        <p:style>
          <a:lnRef idx="1">
            <a:schemeClr val="accent1"/>
          </a:lnRef>
          <a:fillRef idx="0">
            <a:schemeClr val="accent1"/>
          </a:fillRef>
          <a:effectRef idx="0">
            <a:schemeClr val="accent1"/>
          </a:effectRef>
          <a:fontRef idx="minor">
            <a:schemeClr val="tx1"/>
          </a:fontRef>
        </p:style>
        <p:txBody>
          <a:bodyPr wrap="none" anchor="ctr"/>
          <a:lstStyle/>
          <a:p>
            <a:endParaRPr lang="ko-KR" altLang="en-US"/>
          </a:p>
        </p:txBody>
      </p:sp>
      <p:sp>
        <p:nvSpPr>
          <p:cNvPr id="106" name="Oval 20"/>
          <p:cNvSpPr>
            <a:spLocks noChangeArrowheads="1"/>
          </p:cNvSpPr>
          <p:nvPr/>
        </p:nvSpPr>
        <p:spPr bwMode="auto">
          <a:xfrm>
            <a:off x="909638" y="4738688"/>
            <a:ext cx="7419975" cy="1858962"/>
          </a:xfrm>
          <a:prstGeom prst="ellipse">
            <a:avLst/>
          </a:prstGeom>
          <a:gradFill rotWithShape="1">
            <a:gsLst>
              <a:gs pos="2000">
                <a:schemeClr val="bg1"/>
              </a:gs>
              <a:gs pos="97000">
                <a:schemeClr val="bg1">
                  <a:alpha val="0"/>
                </a:schemeClr>
              </a:gs>
            </a:gsLst>
            <a:path path="shape">
              <a:fillToRect l="50000" t="50000" r="50000" b="50000"/>
            </a:path>
          </a:gradFill>
          <a:ln w="2540" algn="ctr">
            <a:noFill/>
            <a:round/>
            <a:headEnd/>
            <a:tailEnd/>
          </a:ln>
        </p:spPr>
        <p:txBody>
          <a:bodyPr wrap="none" anchor="ctr"/>
          <a:lstStyle/>
          <a:p>
            <a:endParaRPr lang="ko-KR" altLang="en-US"/>
          </a:p>
        </p:txBody>
      </p:sp>
      <p:sp>
        <p:nvSpPr>
          <p:cNvPr id="107" name="AutoShape 4"/>
          <p:cNvSpPr>
            <a:spLocks noChangeArrowheads="1"/>
          </p:cNvSpPr>
          <p:nvPr/>
        </p:nvSpPr>
        <p:spPr bwMode="auto">
          <a:xfrm>
            <a:off x="2195736" y="3197451"/>
            <a:ext cx="4613002" cy="306352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9378 h 21600"/>
            </a:gdLst>
            <a:ahLst/>
            <a:cxnLst>
              <a:cxn ang="T8">
                <a:pos x="T0" y="T1"/>
              </a:cxn>
              <a:cxn ang="T9">
                <a:pos x="T2" y="T3"/>
              </a:cxn>
              <a:cxn ang="T10">
                <a:pos x="T4" y="T5"/>
              </a:cxn>
              <a:cxn ang="T11">
                <a:pos x="T6" y="T7"/>
              </a:cxn>
            </a:cxnLst>
            <a:rect l="T12" t="T13" r="T14" b="T15"/>
            <a:pathLst>
              <a:path w="21600" h="21600">
                <a:moveTo>
                  <a:pt x="8987" y="14411"/>
                </a:moveTo>
                <a:cubicBezTo>
                  <a:pt x="7621" y="13725"/>
                  <a:pt x="6759" y="12328"/>
                  <a:pt x="6759" y="10800"/>
                </a:cubicBezTo>
                <a:cubicBezTo>
                  <a:pt x="6759" y="8568"/>
                  <a:pt x="8568" y="6759"/>
                  <a:pt x="10800" y="6759"/>
                </a:cubicBezTo>
                <a:cubicBezTo>
                  <a:pt x="13031" y="6759"/>
                  <a:pt x="14841" y="8568"/>
                  <a:pt x="14841" y="10800"/>
                </a:cubicBezTo>
                <a:cubicBezTo>
                  <a:pt x="14841" y="12328"/>
                  <a:pt x="13978" y="13725"/>
                  <a:pt x="12612" y="14411"/>
                </a:cubicBezTo>
                <a:lnTo>
                  <a:pt x="15644" y="20452"/>
                </a:lnTo>
                <a:cubicBezTo>
                  <a:pt x="19295" y="18619"/>
                  <a:pt x="21600" y="14884"/>
                  <a:pt x="21600" y="10800"/>
                </a:cubicBezTo>
                <a:cubicBezTo>
                  <a:pt x="21600" y="4835"/>
                  <a:pt x="16764" y="0"/>
                  <a:pt x="10800" y="0"/>
                </a:cubicBezTo>
                <a:cubicBezTo>
                  <a:pt x="4835" y="0"/>
                  <a:pt x="0" y="4835"/>
                  <a:pt x="0" y="10800"/>
                </a:cubicBezTo>
                <a:cubicBezTo>
                  <a:pt x="-1" y="14884"/>
                  <a:pt x="2304" y="18619"/>
                  <a:pt x="5955" y="20452"/>
                </a:cubicBezTo>
                <a:close/>
              </a:path>
            </a:pathLst>
          </a:custGeom>
          <a:solidFill>
            <a:schemeClr val="bg1">
              <a:lumMod val="75000"/>
            </a:schemeClr>
          </a:solidFill>
          <a:ln w="9525">
            <a:miter lim="800000"/>
            <a:headEnd/>
            <a:tailEnd/>
          </a:ln>
          <a:scene3d>
            <a:camera prst="legacyPerspectiveBottom">
              <a:rot lat="18600000" lon="0" rev="0"/>
            </a:camera>
            <a:lightRig rig="legacyFlat1" dir="t"/>
          </a:scene3d>
          <a:sp3d extrusionH="887400" prstMaterial="legacyMatte">
            <a:bevelT w="13500" h="13500" prst="angle"/>
            <a:bevelB w="13500" h="13500" prst="angle"/>
            <a:extrusionClr>
              <a:srgbClr val="B2B2B2"/>
            </a:extrusionClr>
          </a:sp3d>
        </p:spPr>
        <p:txBody>
          <a:bodyPr wrap="none" anchor="ctr">
            <a:flatTx/>
          </a:bodyPr>
          <a:lstStyle/>
          <a:p>
            <a:endParaRPr lang="ko-KR" altLang="en-US"/>
          </a:p>
        </p:txBody>
      </p:sp>
      <p:sp>
        <p:nvSpPr>
          <p:cNvPr id="112" name="Oval 12"/>
          <p:cNvSpPr>
            <a:spLocks noChangeArrowheads="1"/>
          </p:cNvSpPr>
          <p:nvPr/>
        </p:nvSpPr>
        <p:spPr bwMode="auto">
          <a:xfrm rot="20586109">
            <a:off x="2201373" y="4761245"/>
            <a:ext cx="1164945" cy="436562"/>
          </a:xfrm>
          <a:prstGeom prst="ellipse">
            <a:avLst/>
          </a:prstGeom>
          <a:gradFill rotWithShape="1">
            <a:gsLst>
              <a:gs pos="2000">
                <a:schemeClr val="tx1">
                  <a:lumMod val="50000"/>
                  <a:lumOff val="50000"/>
                </a:schemeClr>
              </a:gs>
              <a:gs pos="63000">
                <a:schemeClr val="bg1">
                  <a:alpha val="0"/>
                </a:schemeClr>
              </a:gs>
            </a:gsLst>
            <a:path path="shape">
              <a:fillToRect l="50000" t="50000" r="50000" b="50000"/>
            </a:path>
          </a:gradFill>
          <a:ln w="2540" algn="ctr">
            <a:noFill/>
            <a:round/>
            <a:headEnd/>
            <a:tailEnd/>
          </a:ln>
        </p:spPr>
        <p:txBody>
          <a:bodyPr wrap="none" anchor="ctr"/>
          <a:lstStyle/>
          <a:p>
            <a:endParaRPr lang="ko-KR" altLang="en-US"/>
          </a:p>
        </p:txBody>
      </p:sp>
      <p:sp>
        <p:nvSpPr>
          <p:cNvPr id="116" name="Oval 16"/>
          <p:cNvSpPr>
            <a:spLocks noChangeArrowheads="1"/>
          </p:cNvSpPr>
          <p:nvPr/>
        </p:nvSpPr>
        <p:spPr bwMode="auto">
          <a:xfrm>
            <a:off x="4477783" y="4195162"/>
            <a:ext cx="1746250" cy="438150"/>
          </a:xfrm>
          <a:prstGeom prst="ellipse">
            <a:avLst/>
          </a:prstGeom>
          <a:gradFill rotWithShape="1">
            <a:gsLst>
              <a:gs pos="0">
                <a:schemeClr val="tx1">
                  <a:lumMod val="50000"/>
                  <a:lumOff val="50000"/>
                </a:schemeClr>
              </a:gs>
              <a:gs pos="61000">
                <a:schemeClr val="bg1">
                  <a:alpha val="0"/>
                </a:schemeClr>
              </a:gs>
            </a:gsLst>
            <a:path path="shape">
              <a:fillToRect l="50000" t="50000" r="50000" b="50000"/>
            </a:path>
          </a:gradFill>
          <a:ln w="2540" algn="ctr">
            <a:noFill/>
            <a:round/>
            <a:headEnd/>
            <a:tailEnd/>
          </a:ln>
        </p:spPr>
        <p:txBody>
          <a:bodyPr wrap="none" anchor="ctr"/>
          <a:lstStyle/>
          <a:p>
            <a:endParaRPr lang="ko-KR" altLang="en-US"/>
          </a:p>
        </p:txBody>
      </p:sp>
      <p:grpSp>
        <p:nvGrpSpPr>
          <p:cNvPr id="120" name="Group 22"/>
          <p:cNvGrpSpPr>
            <a:grpSpLocks/>
          </p:cNvGrpSpPr>
          <p:nvPr/>
        </p:nvGrpSpPr>
        <p:grpSpPr bwMode="auto">
          <a:xfrm>
            <a:off x="519763" y="1685283"/>
            <a:ext cx="1656879" cy="515938"/>
            <a:chOff x="2950" y="778"/>
            <a:chExt cx="1898" cy="309"/>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grpSpPr>
        <p:sp>
          <p:nvSpPr>
            <p:cNvPr id="121" name="AutoShape 23"/>
            <p:cNvSpPr>
              <a:spLocks noChangeArrowheads="1"/>
            </p:cNvSpPr>
            <p:nvPr/>
          </p:nvSpPr>
          <p:spPr bwMode="auto">
            <a:xfrm>
              <a:off x="2950" y="778"/>
              <a:ext cx="1898" cy="309"/>
            </a:xfrm>
            <a:prstGeom prst="roundRect">
              <a:avLst>
                <a:gd name="adj" fmla="val 50000"/>
              </a:avLst>
            </a:prstGeom>
            <a:grpFill/>
            <a:ln w="9525" algn="ctr">
              <a:noFill/>
              <a:round/>
              <a:headEnd/>
              <a:tailEnd/>
            </a:ln>
          </p:spPr>
          <p:txBody>
            <a:bodyPr wrap="none" anchor="ctr"/>
            <a:lstStyle/>
            <a:p>
              <a:endParaRPr lang="ko-KR" altLang="en-US"/>
            </a:p>
          </p:txBody>
        </p:sp>
        <p:sp>
          <p:nvSpPr>
            <p:cNvPr id="122" name="AutoShape 24"/>
            <p:cNvSpPr>
              <a:spLocks noChangeArrowheads="1"/>
            </p:cNvSpPr>
            <p:nvPr/>
          </p:nvSpPr>
          <p:spPr bwMode="auto">
            <a:xfrm>
              <a:off x="3008" y="816"/>
              <a:ext cx="1782" cy="156"/>
            </a:xfrm>
            <a:prstGeom prst="roundRect">
              <a:avLst>
                <a:gd name="adj" fmla="val 50000"/>
              </a:avLst>
            </a:prstGeom>
            <a:grpFill/>
            <a:ln w="9525" algn="ctr">
              <a:noFill/>
              <a:round/>
              <a:headEnd/>
              <a:tailEnd/>
            </a:ln>
          </p:spPr>
          <p:txBody>
            <a:bodyPr wrap="none" anchor="ctr"/>
            <a:lstStyle/>
            <a:p>
              <a:endParaRPr lang="ko-KR" altLang="en-US"/>
            </a:p>
          </p:txBody>
        </p:sp>
      </p:grpSp>
      <p:sp>
        <p:nvSpPr>
          <p:cNvPr id="123" name="Text Box 25"/>
          <p:cNvSpPr txBox="1">
            <a:spLocks noChangeArrowheads="1"/>
          </p:cNvSpPr>
          <p:nvPr/>
        </p:nvSpPr>
        <p:spPr bwMode="auto">
          <a:xfrm>
            <a:off x="592466" y="1763388"/>
            <a:ext cx="1576072" cy="353943"/>
          </a:xfrm>
          <a:prstGeom prst="rect">
            <a:avLst/>
          </a:prstGeom>
          <a:noFill/>
          <a:ln w="38100">
            <a:noFill/>
            <a:miter lim="800000"/>
            <a:headEnd/>
            <a:tailEnd/>
          </a:ln>
          <a:effectLst>
            <a:outerShdw dist="17961" dir="2700000" algn="ctr" rotWithShape="0">
              <a:schemeClr val="bg1"/>
            </a:outerShdw>
          </a:effectLst>
        </p:spPr>
        <p:txBody>
          <a:bodyPr wrap="square">
            <a:spAutoFit/>
          </a:bodyPr>
          <a:lstStyle/>
          <a:p>
            <a:pPr algn="l">
              <a:spcBef>
                <a:spcPct val="50000"/>
              </a:spcBef>
              <a:defRPr/>
            </a:pPr>
            <a:r>
              <a:rPr lang="en-US" altLang="ko-KR" sz="1700" b="1" dirty="0" smtClean="0">
                <a:latin typeface="Tahoma" pitchFamily="34" charset="0"/>
                <a:ea typeface="Tahoma" pitchFamily="34" charset="0"/>
                <a:cs typeface="Tahoma" pitchFamily="34" charset="0"/>
              </a:rPr>
              <a:t>Distributors</a:t>
            </a:r>
            <a:endParaRPr lang="en-US" altLang="ko-KR" sz="1700" b="1" dirty="0">
              <a:latin typeface="Tahoma" pitchFamily="34" charset="0"/>
              <a:ea typeface="Tahoma" pitchFamily="34" charset="0"/>
              <a:cs typeface="Tahoma" pitchFamily="34" charset="0"/>
            </a:endParaRPr>
          </a:p>
        </p:txBody>
      </p:sp>
      <p:sp>
        <p:nvSpPr>
          <p:cNvPr id="124" name="Freeform 37"/>
          <p:cNvSpPr>
            <a:spLocks/>
          </p:cNvSpPr>
          <p:nvPr/>
        </p:nvSpPr>
        <p:spPr bwMode="auto">
          <a:xfrm rot="334274" flipH="1">
            <a:off x="6599210" y="3793869"/>
            <a:ext cx="715704" cy="437066"/>
          </a:xfrm>
          <a:custGeom>
            <a:avLst/>
            <a:gdLst>
              <a:gd name="T0" fmla="*/ 0 w 589"/>
              <a:gd name="T1" fmla="*/ 2147483647 h 426"/>
              <a:gd name="T2" fmla="*/ 2147483647 w 589"/>
              <a:gd name="T3" fmla="*/ 0 h 426"/>
              <a:gd name="T4" fmla="*/ 2147483647 w 589"/>
              <a:gd name="T5" fmla="*/ 2147483647 h 426"/>
              <a:gd name="T6" fmla="*/ 0 60000 65536"/>
              <a:gd name="T7" fmla="*/ 0 60000 65536"/>
              <a:gd name="T8" fmla="*/ 0 60000 65536"/>
              <a:gd name="T9" fmla="*/ 0 w 589"/>
              <a:gd name="T10" fmla="*/ 0 h 426"/>
              <a:gd name="T11" fmla="*/ 589 w 589"/>
              <a:gd name="T12" fmla="*/ 426 h 426"/>
            </a:gdLst>
            <a:ahLst/>
            <a:cxnLst>
              <a:cxn ang="T6">
                <a:pos x="T0" y="T1"/>
              </a:cxn>
              <a:cxn ang="T7">
                <a:pos x="T2" y="T3"/>
              </a:cxn>
              <a:cxn ang="T8">
                <a:pos x="T4" y="T5"/>
              </a:cxn>
            </a:cxnLst>
            <a:rect l="T9" t="T10" r="T11" b="T12"/>
            <a:pathLst>
              <a:path w="589" h="426">
                <a:moveTo>
                  <a:pt x="0" y="3"/>
                </a:moveTo>
                <a:lnTo>
                  <a:pt x="405" y="0"/>
                </a:lnTo>
                <a:lnTo>
                  <a:pt x="589" y="426"/>
                </a:lnTo>
              </a:path>
            </a:pathLst>
          </a:custGeom>
          <a:ln>
            <a:headEnd/>
            <a:tailEnd type="triangle" w="med" len="med"/>
          </a:ln>
        </p:spPr>
        <p:style>
          <a:lnRef idx="1">
            <a:schemeClr val="accent1"/>
          </a:lnRef>
          <a:fillRef idx="0">
            <a:schemeClr val="accent1"/>
          </a:fillRef>
          <a:effectRef idx="0">
            <a:schemeClr val="accent1"/>
          </a:effectRef>
          <a:fontRef idx="minor">
            <a:schemeClr val="tx1"/>
          </a:fontRef>
        </p:style>
        <p:txBody>
          <a:bodyPr wrap="none" anchor="ctr"/>
          <a:lstStyle/>
          <a:p>
            <a:endParaRPr lang="ko-KR" altLang="en-US"/>
          </a:p>
        </p:txBody>
      </p:sp>
      <p:grpSp>
        <p:nvGrpSpPr>
          <p:cNvPr id="125" name="Group 39"/>
          <p:cNvGrpSpPr>
            <a:grpSpLocks/>
          </p:cNvGrpSpPr>
          <p:nvPr/>
        </p:nvGrpSpPr>
        <p:grpSpPr bwMode="auto">
          <a:xfrm flipH="1">
            <a:off x="7329457" y="3542534"/>
            <a:ext cx="1131837" cy="519013"/>
            <a:chOff x="2950" y="778"/>
            <a:chExt cx="1898" cy="309"/>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grpSpPr>
        <p:sp>
          <p:nvSpPr>
            <p:cNvPr id="126" name="AutoShape 40"/>
            <p:cNvSpPr>
              <a:spLocks noChangeArrowheads="1"/>
            </p:cNvSpPr>
            <p:nvPr/>
          </p:nvSpPr>
          <p:spPr bwMode="auto">
            <a:xfrm>
              <a:off x="2950" y="778"/>
              <a:ext cx="1898" cy="309"/>
            </a:xfrm>
            <a:prstGeom prst="roundRect">
              <a:avLst>
                <a:gd name="adj" fmla="val 50000"/>
              </a:avLst>
            </a:prstGeom>
            <a:grpFill/>
            <a:ln w="9525" algn="ctr">
              <a:noFill/>
              <a:round/>
              <a:headEnd/>
              <a:tailEnd/>
            </a:ln>
          </p:spPr>
          <p:txBody>
            <a:bodyPr wrap="none" anchor="ctr"/>
            <a:lstStyle/>
            <a:p>
              <a:endParaRPr lang="ko-KR" altLang="en-US"/>
            </a:p>
          </p:txBody>
        </p:sp>
        <p:sp>
          <p:nvSpPr>
            <p:cNvPr id="127" name="AutoShape 41"/>
            <p:cNvSpPr>
              <a:spLocks noChangeArrowheads="1"/>
            </p:cNvSpPr>
            <p:nvPr/>
          </p:nvSpPr>
          <p:spPr bwMode="auto">
            <a:xfrm>
              <a:off x="3008" y="816"/>
              <a:ext cx="1782" cy="156"/>
            </a:xfrm>
            <a:prstGeom prst="roundRect">
              <a:avLst>
                <a:gd name="adj" fmla="val 50000"/>
              </a:avLst>
            </a:prstGeom>
            <a:grpFill/>
            <a:ln w="9525" algn="ctr">
              <a:noFill/>
              <a:round/>
              <a:headEnd/>
              <a:tailEnd/>
            </a:ln>
          </p:spPr>
          <p:txBody>
            <a:bodyPr wrap="none" anchor="ctr"/>
            <a:lstStyle/>
            <a:p>
              <a:endParaRPr lang="ko-KR" altLang="en-US"/>
            </a:p>
          </p:txBody>
        </p:sp>
      </p:grpSp>
      <p:sp>
        <p:nvSpPr>
          <p:cNvPr id="130" name="AutoShape 45"/>
          <p:cNvSpPr>
            <a:spLocks noChangeArrowheads="1"/>
          </p:cNvSpPr>
          <p:nvPr/>
        </p:nvSpPr>
        <p:spPr bwMode="auto">
          <a:xfrm>
            <a:off x="2627784" y="1230169"/>
            <a:ext cx="2016224" cy="600043"/>
          </a:xfrm>
          <a:prstGeom prst="roundRect">
            <a:avLst>
              <a:gd name="adj" fmla="val 50000"/>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algn="ctr">
            <a:noFill/>
            <a:round/>
            <a:headEnd/>
            <a:tailEnd/>
          </a:ln>
        </p:spPr>
        <p:txBody>
          <a:bodyPr wrap="none" anchor="ctr"/>
          <a:lstStyle/>
          <a:p>
            <a:endParaRPr lang="ko-KR" altLang="en-US"/>
          </a:p>
        </p:txBody>
      </p:sp>
      <p:sp>
        <p:nvSpPr>
          <p:cNvPr id="133" name="Freeform 48"/>
          <p:cNvSpPr>
            <a:spLocks/>
          </p:cNvSpPr>
          <p:nvPr/>
        </p:nvSpPr>
        <p:spPr bwMode="auto">
          <a:xfrm>
            <a:off x="3491880" y="1871245"/>
            <a:ext cx="72008" cy="1526752"/>
          </a:xfrm>
          <a:custGeom>
            <a:avLst/>
            <a:gdLst>
              <a:gd name="T0" fmla="*/ 0 w 4"/>
              <a:gd name="T1" fmla="*/ 0 h 328"/>
              <a:gd name="T2" fmla="*/ 2147483647 w 4"/>
              <a:gd name="T3" fmla="*/ 2147483647 h 328"/>
              <a:gd name="T4" fmla="*/ 0 60000 65536"/>
              <a:gd name="T5" fmla="*/ 0 60000 65536"/>
              <a:gd name="T6" fmla="*/ 0 w 4"/>
              <a:gd name="T7" fmla="*/ 0 h 328"/>
              <a:gd name="T8" fmla="*/ 4 w 4"/>
              <a:gd name="T9" fmla="*/ 328 h 328"/>
            </a:gdLst>
            <a:ahLst/>
            <a:cxnLst>
              <a:cxn ang="T4">
                <a:pos x="T0" y="T1"/>
              </a:cxn>
              <a:cxn ang="T5">
                <a:pos x="T2" y="T3"/>
              </a:cxn>
            </a:cxnLst>
            <a:rect l="T6" t="T7" r="T8" b="T9"/>
            <a:pathLst>
              <a:path w="4" h="328">
                <a:moveTo>
                  <a:pt x="0" y="0"/>
                </a:moveTo>
                <a:lnTo>
                  <a:pt x="4" y="328"/>
                </a:lnTo>
              </a:path>
            </a:pathLst>
          </a:custGeom>
          <a:ln>
            <a:headEnd/>
            <a:tailEnd type="triangle" w="med" len="med"/>
          </a:ln>
        </p:spPr>
        <p:style>
          <a:lnRef idx="1">
            <a:schemeClr val="accent1"/>
          </a:lnRef>
          <a:fillRef idx="0">
            <a:schemeClr val="accent1"/>
          </a:fillRef>
          <a:effectRef idx="0">
            <a:schemeClr val="accent1"/>
          </a:effectRef>
          <a:fontRef idx="minor">
            <a:schemeClr val="tx1"/>
          </a:fontRef>
        </p:style>
        <p:txBody>
          <a:bodyPr wrap="none" anchor="ctr"/>
          <a:lstStyle/>
          <a:p>
            <a:endParaRPr lang="ko-KR" altLang="en-US"/>
          </a:p>
        </p:txBody>
      </p:sp>
      <p:sp>
        <p:nvSpPr>
          <p:cNvPr id="134" name="Text Box 25"/>
          <p:cNvSpPr txBox="1">
            <a:spLocks noChangeArrowheads="1"/>
          </p:cNvSpPr>
          <p:nvPr/>
        </p:nvSpPr>
        <p:spPr bwMode="auto">
          <a:xfrm>
            <a:off x="2699792" y="1325243"/>
            <a:ext cx="1988269" cy="353943"/>
          </a:xfrm>
          <a:prstGeom prst="rect">
            <a:avLst/>
          </a:prstGeom>
          <a:noFill/>
          <a:ln w="38100">
            <a:noFill/>
            <a:miter lim="800000"/>
            <a:headEnd/>
            <a:tailEnd/>
          </a:ln>
          <a:effectLst>
            <a:outerShdw dist="17961" dir="2700000" algn="ctr" rotWithShape="0">
              <a:schemeClr val="bg1"/>
            </a:outerShdw>
          </a:effectLst>
        </p:spPr>
        <p:txBody>
          <a:bodyPr wrap="square">
            <a:spAutoFit/>
          </a:bodyPr>
          <a:lstStyle/>
          <a:p>
            <a:pPr algn="l">
              <a:spcBef>
                <a:spcPct val="50000"/>
              </a:spcBef>
              <a:defRPr/>
            </a:pPr>
            <a:r>
              <a:rPr lang="en-US" altLang="ko-KR" sz="1700" b="1" dirty="0" smtClean="0">
                <a:latin typeface="Tahoma" pitchFamily="34" charset="0"/>
                <a:ea typeface="Tahoma" pitchFamily="34" charset="0"/>
                <a:cs typeface="Tahoma" pitchFamily="34" charset="0"/>
              </a:rPr>
              <a:t>Asset Managers</a:t>
            </a:r>
            <a:endParaRPr lang="en-US" altLang="ko-KR" sz="1700" b="1" dirty="0">
              <a:latin typeface="Tahoma" pitchFamily="34" charset="0"/>
              <a:ea typeface="Tahoma" pitchFamily="34" charset="0"/>
              <a:cs typeface="Tahoma" pitchFamily="34" charset="0"/>
            </a:endParaRPr>
          </a:p>
        </p:txBody>
      </p:sp>
      <p:sp>
        <p:nvSpPr>
          <p:cNvPr id="135" name="Text Box 25"/>
          <p:cNvSpPr txBox="1">
            <a:spLocks noChangeArrowheads="1"/>
          </p:cNvSpPr>
          <p:nvPr/>
        </p:nvSpPr>
        <p:spPr bwMode="auto">
          <a:xfrm>
            <a:off x="7457847" y="3635596"/>
            <a:ext cx="1074593" cy="353943"/>
          </a:xfrm>
          <a:prstGeom prst="rect">
            <a:avLst/>
          </a:prstGeom>
          <a:noFill/>
          <a:ln w="38100">
            <a:noFill/>
            <a:miter lim="800000"/>
            <a:headEnd/>
            <a:tailEnd/>
          </a:ln>
          <a:effectLst>
            <a:outerShdw dist="17961" dir="2700000" algn="ctr" rotWithShape="0">
              <a:schemeClr val="bg1"/>
            </a:outerShdw>
          </a:effectLst>
        </p:spPr>
        <p:txBody>
          <a:bodyPr wrap="square">
            <a:spAutoFit/>
          </a:bodyPr>
          <a:lstStyle/>
          <a:p>
            <a:pPr algn="l">
              <a:spcBef>
                <a:spcPct val="50000"/>
              </a:spcBef>
              <a:defRPr/>
            </a:pPr>
            <a:r>
              <a:rPr lang="en-US" altLang="ko-KR" sz="1700" b="1" dirty="0" smtClean="0">
                <a:latin typeface="Tahoma" pitchFamily="34" charset="0"/>
                <a:ea typeface="Tahoma" pitchFamily="34" charset="0"/>
                <a:cs typeface="Tahoma" pitchFamily="34" charset="0"/>
              </a:rPr>
              <a:t>Others</a:t>
            </a:r>
            <a:endParaRPr lang="en-US" altLang="ko-KR" sz="1700" b="1" dirty="0">
              <a:latin typeface="Tahoma" pitchFamily="34" charset="0"/>
              <a:ea typeface="Tahoma" pitchFamily="34" charset="0"/>
              <a:cs typeface="Tahoma" pitchFamily="34" charset="0"/>
            </a:endParaRPr>
          </a:p>
        </p:txBody>
      </p:sp>
      <p:graphicFrame>
        <p:nvGraphicFramePr>
          <p:cNvPr id="136" name="표 135"/>
          <p:cNvGraphicFramePr>
            <a:graphicFrameLocks noGrp="1"/>
          </p:cNvGraphicFramePr>
          <p:nvPr>
            <p:extLst>
              <p:ext uri="{D42A27DB-BD31-4B8C-83A1-F6EECF244321}">
                <p14:modId xmlns:p14="http://schemas.microsoft.com/office/powerpoint/2010/main" val="2770212008"/>
              </p:ext>
            </p:extLst>
          </p:nvPr>
        </p:nvGraphicFramePr>
        <p:xfrm>
          <a:off x="467544" y="2304755"/>
          <a:ext cx="1853114" cy="1828800"/>
        </p:xfrm>
        <a:graphic>
          <a:graphicData uri="http://schemas.openxmlformats.org/drawingml/2006/table">
            <a:tbl>
              <a:tblPr firstRow="1" bandRow="1">
                <a:tableStyleId>{2D5ABB26-0587-4C30-8999-92F81FD0307C}</a:tableStyleId>
              </a:tblPr>
              <a:tblGrid>
                <a:gridCol w="1205042"/>
                <a:gridCol w="648072"/>
              </a:tblGrid>
              <a:tr h="304800">
                <a:tc>
                  <a:txBody>
                    <a:bodyPr/>
                    <a:lstStyle/>
                    <a:p>
                      <a:pPr algn="l" latinLnBrk="1"/>
                      <a:r>
                        <a:rPr lang="en-US" altLang="ko-KR" sz="1400" dirty="0" smtClean="0"/>
                        <a:t>Securities</a:t>
                      </a:r>
                      <a:endParaRPr lang="en-US" altLang="ko-KR" sz="1400" b="0" dirty="0" smtClean="0">
                        <a:solidFill>
                          <a:schemeClr val="tx1"/>
                        </a:solidFill>
                        <a:latin typeface="Tahoma" pitchFamily="34" charset="0"/>
                        <a:ea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c>
                  <a:txBody>
                    <a:bodyPr/>
                    <a:lstStyle/>
                    <a:p>
                      <a:pPr algn="ctr" latinLnBrk="1"/>
                      <a:r>
                        <a:rPr lang="en-US" altLang="ko-KR" sz="1400" dirty="0" smtClean="0"/>
                        <a:t>49</a:t>
                      </a:r>
                      <a:endParaRPr lang="en-US" altLang="ko-KR" sz="1400" b="0" dirty="0" smtClean="0">
                        <a:solidFill>
                          <a:schemeClr val="tx1"/>
                        </a:solidFill>
                        <a:latin typeface="Tahoma" pitchFamily="34" charset="0"/>
                        <a:ea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r>
              <a:tr h="304800">
                <a:tc>
                  <a:txBody>
                    <a:bodyPr/>
                    <a:lstStyle/>
                    <a:p>
                      <a:pPr algn="l" latinLnBrk="1"/>
                      <a:r>
                        <a:rPr lang="en-US" altLang="ko-KR" sz="1400" dirty="0" smtClean="0"/>
                        <a:t>AMCs  </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c>
                  <a:txBody>
                    <a:bodyPr/>
                    <a:lstStyle/>
                    <a:p>
                      <a:pPr algn="ctr" latinLnBrk="1"/>
                      <a:r>
                        <a:rPr lang="en-US" altLang="ko-KR" sz="1400" dirty="0" smtClean="0"/>
                        <a:t>19</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r>
              <a:tr h="304800">
                <a:tc>
                  <a:txBody>
                    <a:bodyPr/>
                    <a:lstStyle/>
                    <a:p>
                      <a:pPr algn="l" latinLnBrk="1"/>
                      <a:r>
                        <a:rPr lang="en-US" altLang="ko-KR" sz="1400" dirty="0" smtClean="0"/>
                        <a:t>Banks</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c>
                  <a:txBody>
                    <a:bodyPr/>
                    <a:lstStyle/>
                    <a:p>
                      <a:pPr algn="ctr" latinLnBrk="1"/>
                      <a:r>
                        <a:rPr lang="en-US" altLang="ko-KR" sz="1400" dirty="0" smtClean="0"/>
                        <a:t>18</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r>
              <a:tr h="304800">
                <a:tc>
                  <a:txBody>
                    <a:bodyPr/>
                    <a:lstStyle/>
                    <a:p>
                      <a:pPr algn="l" latinLnBrk="1"/>
                      <a:r>
                        <a:rPr lang="en-US" altLang="ko-KR" sz="1400" dirty="0" smtClean="0"/>
                        <a:t>Insurances</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c>
                  <a:txBody>
                    <a:bodyPr/>
                    <a:lstStyle/>
                    <a:p>
                      <a:pPr algn="ctr" latinLnBrk="1"/>
                      <a:r>
                        <a:rPr lang="en-US" altLang="ko-KR" sz="1400" dirty="0" smtClean="0"/>
                        <a:t>10</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r>
              <a:tr h="304800">
                <a:tc>
                  <a:txBody>
                    <a:bodyPr/>
                    <a:lstStyle/>
                    <a:p>
                      <a:pPr algn="l" latinLnBrk="1"/>
                      <a:r>
                        <a:rPr lang="en-US" altLang="ko-KR" sz="1400" dirty="0" smtClean="0"/>
                        <a:t>Futures</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c>
                  <a:txBody>
                    <a:bodyPr/>
                    <a:lstStyle/>
                    <a:p>
                      <a:pPr algn="ctr" latinLnBrk="1"/>
                      <a:r>
                        <a:rPr lang="en-US" altLang="ko-KR" sz="1400" dirty="0" smtClean="0"/>
                        <a:t>3</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r>
              <a:tr h="304800">
                <a:tc>
                  <a:txBody>
                    <a:bodyPr/>
                    <a:lstStyle/>
                    <a:p>
                      <a:pPr algn="ctr" latinLnBrk="1"/>
                      <a:r>
                        <a:rPr lang="en-US" altLang="ko-KR" sz="1400" dirty="0" smtClean="0">
                          <a:effectLst>
                            <a:outerShdw blurRad="38100" dist="38100" dir="2700000" algn="tl">
                              <a:srgbClr val="000000">
                                <a:alpha val="43137"/>
                              </a:srgbClr>
                            </a:outerShdw>
                          </a:effectLst>
                        </a:rPr>
                        <a:t>Sub Total</a:t>
                      </a:r>
                      <a:endParaRPr lang="ko-KR" altLang="en-US" sz="1400" b="0" dirty="0">
                        <a:solidFill>
                          <a:schemeClr val="tx1"/>
                        </a:solidFill>
                        <a:effectLst>
                          <a:outerShdw blurRad="38100" dist="38100" dir="2700000" algn="tl">
                            <a:srgbClr val="000000">
                              <a:alpha val="43137"/>
                            </a:srgbClr>
                          </a:outerShdw>
                        </a:effectLst>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c>
                  <a:txBody>
                    <a:bodyPr/>
                    <a:lstStyle/>
                    <a:p>
                      <a:pPr algn="ctr" latinLnBrk="1"/>
                      <a:r>
                        <a:rPr lang="en-US" altLang="ko-KR" sz="1400" dirty="0" smtClean="0"/>
                        <a:t>99</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r>
            </a:tbl>
          </a:graphicData>
        </a:graphic>
      </p:graphicFrame>
      <p:graphicFrame>
        <p:nvGraphicFramePr>
          <p:cNvPr id="137" name="표 136"/>
          <p:cNvGraphicFramePr>
            <a:graphicFrameLocks noGrp="1"/>
          </p:cNvGraphicFramePr>
          <p:nvPr>
            <p:extLst>
              <p:ext uri="{D42A27DB-BD31-4B8C-83A1-F6EECF244321}">
                <p14:modId xmlns:p14="http://schemas.microsoft.com/office/powerpoint/2010/main" val="3921401312"/>
              </p:ext>
            </p:extLst>
          </p:nvPr>
        </p:nvGraphicFramePr>
        <p:xfrm>
          <a:off x="3635896" y="1901307"/>
          <a:ext cx="1709098" cy="1219200"/>
        </p:xfrm>
        <a:graphic>
          <a:graphicData uri="http://schemas.openxmlformats.org/drawingml/2006/table">
            <a:tbl>
              <a:tblPr firstRow="1" bandRow="1">
                <a:tableStyleId>{5C22544A-7EE6-4342-B048-85BDC9FD1C3A}</a:tableStyleId>
              </a:tblPr>
              <a:tblGrid>
                <a:gridCol w="1130792"/>
                <a:gridCol w="578306"/>
              </a:tblGrid>
              <a:tr h="304800">
                <a:tc>
                  <a:txBody>
                    <a:bodyPr/>
                    <a:lstStyle/>
                    <a:p>
                      <a:pPr algn="l" latinLnBrk="1"/>
                      <a:r>
                        <a:rPr lang="en-US" altLang="ko-KR" sz="1400" b="0" dirty="0" smtClean="0">
                          <a:solidFill>
                            <a:schemeClr val="tx1"/>
                          </a:solidFill>
                          <a:latin typeface="Tahoma" pitchFamily="34" charset="0"/>
                          <a:ea typeface="Tahoma" pitchFamily="34" charset="0"/>
                          <a:cs typeface="Tahoma" pitchFamily="34" charset="0"/>
                        </a:rPr>
                        <a:t>AMCs</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c>
                  <a:txBody>
                    <a:bodyPr/>
                    <a:lstStyle/>
                    <a:p>
                      <a:pPr algn="ctr" latinLnBrk="1"/>
                      <a:r>
                        <a:rPr lang="en-US" altLang="ko-KR" sz="1400" b="0" dirty="0" smtClean="0">
                          <a:solidFill>
                            <a:schemeClr val="tx1"/>
                          </a:solidFill>
                          <a:latin typeface="Tahoma" pitchFamily="34" charset="0"/>
                          <a:ea typeface="Tahoma" pitchFamily="34" charset="0"/>
                          <a:cs typeface="Tahoma" pitchFamily="34" charset="0"/>
                        </a:rPr>
                        <a:t>65</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r>
              <a:tr h="304800">
                <a:tc>
                  <a:txBody>
                    <a:bodyPr/>
                    <a:lstStyle/>
                    <a:p>
                      <a:pPr algn="l" latinLnBrk="1"/>
                      <a:r>
                        <a:rPr lang="en-US" altLang="ko-KR" sz="1400" b="0" dirty="0" smtClean="0">
                          <a:solidFill>
                            <a:schemeClr val="tx1"/>
                          </a:solidFill>
                          <a:latin typeface="Tahoma" pitchFamily="34" charset="0"/>
                          <a:ea typeface="Tahoma" pitchFamily="34" charset="0"/>
                          <a:cs typeface="Tahoma" pitchFamily="34" charset="0"/>
                        </a:rPr>
                        <a:t>Advisors  </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c>
                  <a:txBody>
                    <a:bodyPr/>
                    <a:lstStyle/>
                    <a:p>
                      <a:pPr algn="ctr" latinLnBrk="1"/>
                      <a:r>
                        <a:rPr lang="en-US" altLang="ko-KR" sz="1400" b="0" dirty="0" smtClean="0">
                          <a:solidFill>
                            <a:schemeClr val="tx1"/>
                          </a:solidFill>
                          <a:latin typeface="Tahoma" pitchFamily="34" charset="0"/>
                          <a:cs typeface="Tahoma" pitchFamily="34" charset="0"/>
                        </a:rPr>
                        <a:t>43</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r>
              <a:tr h="304800">
                <a:tc>
                  <a:txBody>
                    <a:bodyPr/>
                    <a:lstStyle/>
                    <a:p>
                      <a:pPr algn="l" latinLnBrk="1"/>
                      <a:r>
                        <a:rPr lang="en-US" altLang="ko-KR" sz="1400" b="0" dirty="0" smtClean="0">
                          <a:solidFill>
                            <a:schemeClr val="tx1"/>
                          </a:solidFill>
                          <a:latin typeface="Tahoma" pitchFamily="34" charset="0"/>
                          <a:ea typeface="Tahoma" pitchFamily="34" charset="0"/>
                          <a:cs typeface="Tahoma" pitchFamily="34" charset="0"/>
                        </a:rPr>
                        <a:t>Insurances</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c>
                  <a:txBody>
                    <a:bodyPr/>
                    <a:lstStyle/>
                    <a:p>
                      <a:pPr algn="ctr" latinLnBrk="1"/>
                      <a:r>
                        <a:rPr lang="en-US" altLang="ko-KR" sz="1400" b="0" dirty="0" smtClean="0">
                          <a:solidFill>
                            <a:schemeClr val="tx1"/>
                          </a:solidFill>
                          <a:latin typeface="Tahoma" pitchFamily="34" charset="0"/>
                          <a:cs typeface="Tahoma" pitchFamily="34" charset="0"/>
                        </a:rPr>
                        <a:t>8</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r>
              <a:tr h="30480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0" dirty="0" smtClean="0">
                          <a:solidFill>
                            <a:schemeClr val="tx1"/>
                          </a:solidFill>
                          <a:effectLst>
                            <a:outerShdw blurRad="38100" dist="38100" dir="2700000" algn="tl">
                              <a:srgbClr val="000000">
                                <a:alpha val="43137"/>
                              </a:srgbClr>
                            </a:outerShdw>
                          </a:effectLst>
                          <a:latin typeface="Tahoma" pitchFamily="34" charset="0"/>
                          <a:cs typeface="Tahoma" pitchFamily="34" charset="0"/>
                        </a:rPr>
                        <a:t>Sub</a:t>
                      </a:r>
                      <a:r>
                        <a:rPr lang="en-US" altLang="ko-KR" sz="1400" b="0" baseline="0" dirty="0" smtClean="0">
                          <a:solidFill>
                            <a:schemeClr val="tx1"/>
                          </a:solidFill>
                          <a:effectLst>
                            <a:outerShdw blurRad="38100" dist="38100" dir="2700000" algn="tl">
                              <a:srgbClr val="000000">
                                <a:alpha val="43137"/>
                              </a:srgbClr>
                            </a:outerShdw>
                          </a:effectLst>
                          <a:latin typeface="Tahoma" pitchFamily="34" charset="0"/>
                          <a:cs typeface="Tahoma" pitchFamily="34" charset="0"/>
                        </a:rPr>
                        <a:t> </a:t>
                      </a:r>
                      <a:r>
                        <a:rPr lang="en-US" altLang="ko-KR" sz="1400" b="0" dirty="0" smtClean="0">
                          <a:solidFill>
                            <a:schemeClr val="tx1"/>
                          </a:solidFill>
                          <a:effectLst>
                            <a:outerShdw blurRad="38100" dist="38100" dir="2700000" algn="tl">
                              <a:srgbClr val="000000">
                                <a:alpha val="43137"/>
                              </a:srgbClr>
                            </a:outerShdw>
                          </a:effectLst>
                          <a:latin typeface="Tahoma" pitchFamily="34" charset="0"/>
                          <a:cs typeface="Tahoma" pitchFamily="34" charset="0"/>
                        </a:rPr>
                        <a:t>Total</a:t>
                      </a:r>
                      <a:endParaRPr lang="ko-KR" altLang="en-US" sz="1400" b="0" dirty="0" smtClean="0">
                        <a:solidFill>
                          <a:schemeClr val="tx1"/>
                        </a:solidFill>
                        <a:effectLst>
                          <a:outerShdw blurRad="38100" dist="38100" dir="2700000" algn="tl">
                            <a:srgbClr val="000000">
                              <a:alpha val="43137"/>
                            </a:srgbClr>
                          </a:outerShdw>
                        </a:effectLst>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c>
                  <a:txBody>
                    <a:bodyPr/>
                    <a:lstStyle/>
                    <a:p>
                      <a:pPr algn="ctr" latinLnBrk="1"/>
                      <a:r>
                        <a:rPr lang="en-US" altLang="ko-KR" sz="1400" b="0" dirty="0" smtClean="0">
                          <a:solidFill>
                            <a:schemeClr val="tx1"/>
                          </a:solidFill>
                          <a:latin typeface="Tahoma" pitchFamily="34" charset="0"/>
                          <a:cs typeface="Tahoma" pitchFamily="34" charset="0"/>
                        </a:rPr>
                        <a:t>116</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r>
            </a:tbl>
          </a:graphicData>
        </a:graphic>
      </p:graphicFrame>
      <p:graphicFrame>
        <p:nvGraphicFramePr>
          <p:cNvPr id="138" name="표 137"/>
          <p:cNvGraphicFramePr>
            <a:graphicFrameLocks noGrp="1"/>
          </p:cNvGraphicFramePr>
          <p:nvPr>
            <p:extLst>
              <p:ext uri="{D42A27DB-BD31-4B8C-83A1-F6EECF244321}">
                <p14:modId xmlns:p14="http://schemas.microsoft.com/office/powerpoint/2010/main" val="540409091"/>
              </p:ext>
            </p:extLst>
          </p:nvPr>
        </p:nvGraphicFramePr>
        <p:xfrm>
          <a:off x="6936136" y="4154014"/>
          <a:ext cx="1812328" cy="1131669"/>
        </p:xfrm>
        <a:graphic>
          <a:graphicData uri="http://schemas.openxmlformats.org/drawingml/2006/table">
            <a:tbl>
              <a:tblPr firstRow="1" bandRow="1">
                <a:tableStyleId>{5C22544A-7EE6-4342-B048-85BDC9FD1C3A}</a:tableStyleId>
              </a:tblPr>
              <a:tblGrid>
                <a:gridCol w="1311287"/>
                <a:gridCol w="501041"/>
              </a:tblGrid>
              <a:tr h="377223">
                <a:tc>
                  <a:txBody>
                    <a:bodyPr/>
                    <a:lstStyle/>
                    <a:p>
                      <a:pPr algn="l" latinLnBrk="1"/>
                      <a:r>
                        <a:rPr lang="en-US" altLang="ko-KR" sz="1400" b="0" dirty="0" smtClean="0">
                          <a:solidFill>
                            <a:schemeClr val="tx1"/>
                          </a:solidFill>
                          <a:latin typeface="Tahoma" pitchFamily="34" charset="0"/>
                          <a:ea typeface="Tahoma" pitchFamily="34" charset="0"/>
                          <a:cs typeface="Tahoma" pitchFamily="34" charset="0"/>
                        </a:rPr>
                        <a:t>Trustees</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c>
                  <a:txBody>
                    <a:bodyPr/>
                    <a:lstStyle/>
                    <a:p>
                      <a:pPr algn="ctr" latinLnBrk="1"/>
                      <a:r>
                        <a:rPr lang="en-US" altLang="ko-KR" sz="1400" b="0" dirty="0" smtClean="0">
                          <a:solidFill>
                            <a:schemeClr val="tx1"/>
                          </a:solidFill>
                          <a:latin typeface="Tahoma" pitchFamily="34" charset="0"/>
                          <a:ea typeface="Tahoma" pitchFamily="34" charset="0"/>
                          <a:cs typeface="Tahoma" pitchFamily="34" charset="0"/>
                        </a:rPr>
                        <a:t>15</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r>
              <a:tr h="377223">
                <a:tc>
                  <a:txBody>
                    <a:bodyPr/>
                    <a:lstStyle/>
                    <a:p>
                      <a:pPr algn="l" latinLnBrk="1"/>
                      <a:r>
                        <a:rPr lang="en-US" altLang="ko-KR" sz="1400" b="0" dirty="0" smtClean="0">
                          <a:solidFill>
                            <a:schemeClr val="tx1"/>
                          </a:solidFill>
                          <a:latin typeface="Tahoma" pitchFamily="34" charset="0"/>
                          <a:ea typeface="Tahoma" pitchFamily="34" charset="0"/>
                          <a:cs typeface="Tahoma" pitchFamily="34" charset="0"/>
                        </a:rPr>
                        <a:t>Administrators  </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c>
                  <a:txBody>
                    <a:bodyPr/>
                    <a:lstStyle/>
                    <a:p>
                      <a:pPr algn="ctr" latinLnBrk="1"/>
                      <a:r>
                        <a:rPr lang="en-US" altLang="ko-KR" sz="1400" b="0" dirty="0" smtClean="0">
                          <a:solidFill>
                            <a:schemeClr val="tx1"/>
                          </a:solidFill>
                          <a:latin typeface="Tahoma" pitchFamily="34" charset="0"/>
                          <a:cs typeface="Tahoma" pitchFamily="34" charset="0"/>
                        </a:rPr>
                        <a:t>9</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r>
              <a:tr h="377223">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0" dirty="0" smtClean="0">
                          <a:solidFill>
                            <a:schemeClr val="tx1"/>
                          </a:solidFill>
                          <a:effectLst>
                            <a:outerShdw blurRad="38100" dist="38100" dir="2700000" algn="tl">
                              <a:srgbClr val="000000">
                                <a:alpha val="43137"/>
                              </a:srgbClr>
                            </a:outerShdw>
                          </a:effectLst>
                          <a:latin typeface="Tahoma" pitchFamily="34" charset="0"/>
                          <a:cs typeface="Tahoma" pitchFamily="34" charset="0"/>
                        </a:rPr>
                        <a:t>Sub Total</a:t>
                      </a:r>
                      <a:endParaRPr lang="ko-KR" altLang="en-US" sz="1400" b="0" dirty="0" smtClean="0">
                        <a:solidFill>
                          <a:schemeClr val="tx1"/>
                        </a:solidFill>
                        <a:effectLst>
                          <a:outerShdw blurRad="38100" dist="38100" dir="2700000" algn="tl">
                            <a:srgbClr val="000000">
                              <a:alpha val="43137"/>
                            </a:srgbClr>
                          </a:outerShdw>
                        </a:effectLst>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c>
                  <a:txBody>
                    <a:bodyPr/>
                    <a:lstStyle/>
                    <a:p>
                      <a:pPr algn="ctr" latinLnBrk="1"/>
                      <a:r>
                        <a:rPr lang="en-US" altLang="ko-KR" sz="1400" b="0" dirty="0" smtClean="0">
                          <a:solidFill>
                            <a:schemeClr val="tx1"/>
                          </a:solidFill>
                          <a:latin typeface="Tahoma" pitchFamily="34" charset="0"/>
                          <a:cs typeface="Tahoma" pitchFamily="34" charset="0"/>
                        </a:rPr>
                        <a:t>24</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r>
            </a:tbl>
          </a:graphicData>
        </a:graphic>
      </p:graphicFrame>
      <p:sp>
        <p:nvSpPr>
          <p:cNvPr id="139" name="Text Box 50"/>
          <p:cNvSpPr txBox="1">
            <a:spLocks noChangeArrowheads="1"/>
          </p:cNvSpPr>
          <p:nvPr/>
        </p:nvSpPr>
        <p:spPr bwMode="auto">
          <a:xfrm>
            <a:off x="7136057" y="5789739"/>
            <a:ext cx="1612407" cy="307777"/>
          </a:xfrm>
          <a:prstGeom prst="rect">
            <a:avLst/>
          </a:prstGeom>
          <a:noFill/>
          <a:ln w="38100">
            <a:noFill/>
            <a:miter lim="800000"/>
            <a:headEnd/>
            <a:tailEnd/>
          </a:ln>
          <a:effectLst>
            <a:outerShdw dist="17961" dir="2700000" algn="ctr" rotWithShape="0">
              <a:schemeClr val="bg1"/>
            </a:outerShdw>
          </a:effectLst>
        </p:spPr>
        <p:txBody>
          <a:bodyPr wrap="square">
            <a:spAutoFit/>
          </a:bodyPr>
          <a:lstStyle/>
          <a:p>
            <a:pPr algn="r">
              <a:spcBef>
                <a:spcPct val="50000"/>
              </a:spcBef>
              <a:defRPr/>
            </a:pPr>
            <a:r>
              <a:rPr lang="en-US" altLang="ko-KR" sz="1400" dirty="0" smtClean="0">
                <a:latin typeface="Tahoma" pitchFamily="34" charset="0"/>
                <a:ea typeface="Tahoma" pitchFamily="34" charset="0"/>
                <a:cs typeface="Tahoma" pitchFamily="34" charset="0"/>
              </a:rPr>
              <a:t>E</a:t>
            </a:r>
            <a:r>
              <a:rPr lang="en-US" altLang="ko-KR" sz="1400" dirty="0" smtClean="0">
                <a:latin typeface="Tahoma" pitchFamily="34" charset="0"/>
                <a:ea typeface="Tahoma" pitchFamily="34" charset="0"/>
                <a:cs typeface="Tahoma" pitchFamily="34" charset="0"/>
              </a:rPr>
              <a:t>nd </a:t>
            </a:r>
            <a:r>
              <a:rPr lang="en-US" altLang="ko-KR" sz="1400" dirty="0" smtClean="0">
                <a:latin typeface="Tahoma" pitchFamily="34" charset="0"/>
                <a:ea typeface="Tahoma" pitchFamily="34" charset="0"/>
                <a:cs typeface="Tahoma" pitchFamily="34" charset="0"/>
              </a:rPr>
              <a:t>of 2012</a:t>
            </a:r>
          </a:p>
        </p:txBody>
      </p:sp>
      <p:sp>
        <p:nvSpPr>
          <p:cNvPr id="140" name="TextBox 139"/>
          <p:cNvSpPr txBox="1"/>
          <p:nvPr/>
        </p:nvSpPr>
        <p:spPr>
          <a:xfrm>
            <a:off x="2613415" y="5535257"/>
            <a:ext cx="3919537" cy="369332"/>
          </a:xfrm>
          <a:prstGeom prst="rect">
            <a:avLst/>
          </a:prstGeom>
          <a:solidFill>
            <a:schemeClr val="bg1">
              <a:alpha val="76000"/>
            </a:schemeClr>
          </a:solidFill>
          <a:ln>
            <a:noFill/>
          </a:ln>
        </p:spPr>
        <p:txBody>
          <a:bodyPr>
            <a:spAutoFit/>
          </a:bodyPr>
          <a:lstStyle/>
          <a:p>
            <a:pPr algn="ctr">
              <a:defRPr/>
            </a:pPr>
            <a:r>
              <a:rPr lang="en-US" altLang="ko-KR" b="1" dirty="0" smtClean="0">
                <a:solidFill>
                  <a:srgbClr val="C00000"/>
                </a:solidFill>
                <a:ea typeface="HY헤드라인M" pitchFamily="18" charset="-127"/>
              </a:rPr>
              <a:t>326</a:t>
            </a:r>
            <a:r>
              <a:rPr lang="en-US" altLang="ko-KR" sz="1800" b="1" dirty="0" smtClean="0">
                <a:solidFill>
                  <a:srgbClr val="C00000"/>
                </a:solidFill>
                <a:ea typeface="HY헤드라인M" pitchFamily="18" charset="-127"/>
              </a:rPr>
              <a:t> </a:t>
            </a:r>
            <a:r>
              <a:rPr lang="en-US" altLang="ko-KR" sz="1800" b="1" dirty="0">
                <a:solidFill>
                  <a:srgbClr val="C00000"/>
                </a:solidFill>
                <a:ea typeface="HY헤드라인M" pitchFamily="18" charset="-127"/>
              </a:rPr>
              <a:t>in </a:t>
            </a:r>
            <a:r>
              <a:rPr lang="en-US" altLang="ko-KR" sz="1800" b="1" dirty="0" smtClean="0">
                <a:solidFill>
                  <a:srgbClr val="C00000"/>
                </a:solidFill>
                <a:ea typeface="HY헤드라인M" pitchFamily="18" charset="-127"/>
              </a:rPr>
              <a:t>total</a:t>
            </a:r>
          </a:p>
        </p:txBody>
      </p:sp>
      <p:graphicFrame>
        <p:nvGraphicFramePr>
          <p:cNvPr id="48" name="표 47"/>
          <p:cNvGraphicFramePr>
            <a:graphicFrameLocks noGrp="1"/>
          </p:cNvGraphicFramePr>
          <p:nvPr>
            <p:extLst>
              <p:ext uri="{D42A27DB-BD31-4B8C-83A1-F6EECF244321}">
                <p14:modId xmlns:p14="http://schemas.microsoft.com/office/powerpoint/2010/main" val="1853682113"/>
              </p:ext>
            </p:extLst>
          </p:nvPr>
        </p:nvGraphicFramePr>
        <p:xfrm>
          <a:off x="6224033" y="1973315"/>
          <a:ext cx="2464551" cy="1219200"/>
        </p:xfrm>
        <a:graphic>
          <a:graphicData uri="http://schemas.openxmlformats.org/drawingml/2006/table">
            <a:tbl>
              <a:tblPr firstRow="1" bandRow="1">
                <a:tableStyleId>{5C22544A-7EE6-4342-B048-85BDC9FD1C3A}</a:tableStyleId>
              </a:tblPr>
              <a:tblGrid>
                <a:gridCol w="1732343"/>
                <a:gridCol w="732208"/>
              </a:tblGrid>
              <a:tr h="304800">
                <a:tc>
                  <a:txBody>
                    <a:bodyPr/>
                    <a:lstStyle/>
                    <a:p>
                      <a:pPr algn="l" latinLnBrk="1"/>
                      <a:r>
                        <a:rPr lang="en-US" altLang="ko-KR" sz="1400" b="0" dirty="0" smtClean="0">
                          <a:solidFill>
                            <a:schemeClr val="tx1"/>
                          </a:solidFill>
                          <a:latin typeface="Tahoma" pitchFamily="34" charset="0"/>
                          <a:ea typeface="Tahoma" pitchFamily="34" charset="0"/>
                          <a:cs typeface="Tahoma" pitchFamily="34" charset="0"/>
                        </a:rPr>
                        <a:t>Securities</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c>
                  <a:txBody>
                    <a:bodyPr/>
                    <a:lstStyle/>
                    <a:p>
                      <a:pPr algn="ctr" latinLnBrk="1"/>
                      <a:r>
                        <a:rPr lang="en-US" altLang="ko-KR" sz="1400" b="0" dirty="0" smtClean="0">
                          <a:solidFill>
                            <a:schemeClr val="tx1"/>
                          </a:solidFill>
                          <a:latin typeface="Tahoma" pitchFamily="34" charset="0"/>
                          <a:ea typeface="Tahoma" pitchFamily="34" charset="0"/>
                          <a:cs typeface="Tahoma" pitchFamily="34" charset="0"/>
                        </a:rPr>
                        <a:t>71</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r>
              <a:tr h="304800">
                <a:tc>
                  <a:txBody>
                    <a:bodyPr/>
                    <a:lstStyle/>
                    <a:p>
                      <a:pPr algn="l" latinLnBrk="1"/>
                      <a:r>
                        <a:rPr lang="en-US" altLang="ko-KR" sz="1400" b="0" dirty="0" smtClean="0">
                          <a:solidFill>
                            <a:schemeClr val="tx1"/>
                          </a:solidFill>
                          <a:latin typeface="Tahoma" pitchFamily="34" charset="0"/>
                          <a:ea typeface="Tahoma" pitchFamily="34" charset="0"/>
                          <a:cs typeface="Tahoma" pitchFamily="34" charset="0"/>
                        </a:rPr>
                        <a:t>Futures  </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c>
                  <a:txBody>
                    <a:bodyPr/>
                    <a:lstStyle/>
                    <a:p>
                      <a:pPr algn="ctr" latinLnBrk="1"/>
                      <a:r>
                        <a:rPr lang="en-US" altLang="ko-KR" sz="1400" b="0" dirty="0" smtClean="0">
                          <a:solidFill>
                            <a:schemeClr val="tx1"/>
                          </a:solidFill>
                          <a:latin typeface="Tahoma" pitchFamily="34" charset="0"/>
                          <a:cs typeface="Tahoma" pitchFamily="34" charset="0"/>
                        </a:rPr>
                        <a:t>12</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r>
              <a:tr h="304800">
                <a:tc>
                  <a:txBody>
                    <a:bodyPr/>
                    <a:lstStyle/>
                    <a:p>
                      <a:pPr algn="l" latinLnBrk="1"/>
                      <a:r>
                        <a:rPr lang="en-US" altLang="ko-KR" sz="1400" b="0" dirty="0" smtClean="0">
                          <a:solidFill>
                            <a:schemeClr val="tx1"/>
                          </a:solidFill>
                          <a:latin typeface="Tahoma" pitchFamily="34" charset="0"/>
                          <a:ea typeface="Tahoma" pitchFamily="34" charset="0"/>
                          <a:cs typeface="Tahoma" pitchFamily="34" charset="0"/>
                        </a:rPr>
                        <a:t>Money</a:t>
                      </a:r>
                      <a:r>
                        <a:rPr lang="en-US" altLang="ko-KR" sz="1400" b="0" baseline="0" dirty="0" smtClean="0">
                          <a:solidFill>
                            <a:schemeClr val="tx1"/>
                          </a:solidFill>
                          <a:latin typeface="Tahoma" pitchFamily="34" charset="0"/>
                          <a:ea typeface="Tahoma" pitchFamily="34" charset="0"/>
                          <a:cs typeface="Tahoma" pitchFamily="34" charset="0"/>
                        </a:rPr>
                        <a:t> Brokerages</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c>
                  <a:txBody>
                    <a:bodyPr/>
                    <a:lstStyle/>
                    <a:p>
                      <a:pPr algn="ctr" latinLnBrk="1"/>
                      <a:r>
                        <a:rPr lang="en-US" altLang="ko-KR" sz="1400" b="0" dirty="0" smtClean="0">
                          <a:solidFill>
                            <a:schemeClr val="tx1"/>
                          </a:solidFill>
                          <a:latin typeface="Tahoma" pitchFamily="34" charset="0"/>
                          <a:cs typeface="Tahoma" pitchFamily="34" charset="0"/>
                        </a:rPr>
                        <a:t>4</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r>
              <a:tr h="30480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0" dirty="0" smtClean="0">
                          <a:solidFill>
                            <a:schemeClr val="tx1"/>
                          </a:solidFill>
                          <a:effectLst>
                            <a:outerShdw blurRad="38100" dist="38100" dir="2700000" algn="tl">
                              <a:srgbClr val="000000">
                                <a:alpha val="43137"/>
                              </a:srgbClr>
                            </a:outerShdw>
                          </a:effectLst>
                          <a:latin typeface="Tahoma" pitchFamily="34" charset="0"/>
                          <a:cs typeface="Tahoma" pitchFamily="34" charset="0"/>
                        </a:rPr>
                        <a:t>Sub Total</a:t>
                      </a:r>
                      <a:endParaRPr lang="ko-KR" altLang="en-US" sz="1400" b="0" dirty="0" smtClean="0">
                        <a:solidFill>
                          <a:schemeClr val="tx1"/>
                        </a:solidFill>
                        <a:effectLst>
                          <a:outerShdw blurRad="38100" dist="38100" dir="2700000" algn="tl">
                            <a:srgbClr val="000000">
                              <a:alpha val="43137"/>
                            </a:srgbClr>
                          </a:outerShdw>
                        </a:effectLst>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c>
                  <a:txBody>
                    <a:bodyPr/>
                    <a:lstStyle/>
                    <a:p>
                      <a:pPr algn="ctr" latinLnBrk="1"/>
                      <a:r>
                        <a:rPr lang="en-US" altLang="ko-KR" sz="1400" b="0" dirty="0" smtClean="0">
                          <a:solidFill>
                            <a:schemeClr val="tx1"/>
                          </a:solidFill>
                          <a:latin typeface="Tahoma" pitchFamily="34" charset="0"/>
                          <a:cs typeface="Tahoma" pitchFamily="34" charset="0"/>
                        </a:rPr>
                        <a:t>87</a:t>
                      </a:r>
                      <a:endParaRPr lang="ko-KR" altLang="en-US" sz="1400" b="0" dirty="0">
                        <a:solidFill>
                          <a:schemeClr val="tx1"/>
                        </a:solidFill>
                        <a:latin typeface="Tahoma" pitchFamily="34" charset="0"/>
                        <a:cs typeface="Tahoma" pitchFamily="34" charset="0"/>
                      </a:endParaRP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noFill/>
                  </a:tcPr>
                </a:tc>
              </a:tr>
            </a:tbl>
          </a:graphicData>
        </a:graphic>
      </p:graphicFrame>
      <p:sp>
        <p:nvSpPr>
          <p:cNvPr id="78" name="Freeform 37"/>
          <p:cNvSpPr>
            <a:spLocks/>
          </p:cNvSpPr>
          <p:nvPr/>
        </p:nvSpPr>
        <p:spPr bwMode="auto">
          <a:xfrm rot="334274" flipH="1">
            <a:off x="5592216" y="1678229"/>
            <a:ext cx="1356362" cy="1974662"/>
          </a:xfrm>
          <a:custGeom>
            <a:avLst/>
            <a:gdLst>
              <a:gd name="T0" fmla="*/ 0 w 589"/>
              <a:gd name="T1" fmla="*/ 2147483647 h 426"/>
              <a:gd name="T2" fmla="*/ 2147483647 w 589"/>
              <a:gd name="T3" fmla="*/ 0 h 426"/>
              <a:gd name="T4" fmla="*/ 2147483647 w 589"/>
              <a:gd name="T5" fmla="*/ 2147483647 h 426"/>
              <a:gd name="T6" fmla="*/ 0 60000 65536"/>
              <a:gd name="T7" fmla="*/ 0 60000 65536"/>
              <a:gd name="T8" fmla="*/ 0 60000 65536"/>
              <a:gd name="T9" fmla="*/ 0 w 589"/>
              <a:gd name="T10" fmla="*/ 0 h 426"/>
              <a:gd name="T11" fmla="*/ 589 w 589"/>
              <a:gd name="T12" fmla="*/ 426 h 426"/>
            </a:gdLst>
            <a:ahLst/>
            <a:cxnLst>
              <a:cxn ang="T6">
                <a:pos x="T0" y="T1"/>
              </a:cxn>
              <a:cxn ang="T7">
                <a:pos x="T2" y="T3"/>
              </a:cxn>
              <a:cxn ang="T8">
                <a:pos x="T4" y="T5"/>
              </a:cxn>
            </a:cxnLst>
            <a:rect l="T9" t="T10" r="T11" b="T12"/>
            <a:pathLst>
              <a:path w="589" h="426">
                <a:moveTo>
                  <a:pt x="0" y="3"/>
                </a:moveTo>
                <a:lnTo>
                  <a:pt x="405" y="0"/>
                </a:lnTo>
                <a:lnTo>
                  <a:pt x="589" y="426"/>
                </a:lnTo>
              </a:path>
            </a:pathLst>
          </a:custGeom>
          <a:ln>
            <a:headEnd/>
            <a:tailEnd type="triangle" w="med" len="med"/>
          </a:ln>
        </p:spPr>
        <p:style>
          <a:lnRef idx="1">
            <a:schemeClr val="accent1"/>
          </a:lnRef>
          <a:fillRef idx="0">
            <a:schemeClr val="accent1"/>
          </a:fillRef>
          <a:effectRef idx="0">
            <a:schemeClr val="accent1"/>
          </a:effectRef>
          <a:fontRef idx="minor">
            <a:schemeClr val="tx1"/>
          </a:fontRef>
        </p:style>
        <p:txBody>
          <a:bodyPr wrap="none" anchor="ctr"/>
          <a:lstStyle/>
          <a:p>
            <a:endParaRPr lang="ko-KR" altLang="en-US"/>
          </a:p>
        </p:txBody>
      </p:sp>
      <p:grpSp>
        <p:nvGrpSpPr>
          <p:cNvPr id="44" name="Group 44"/>
          <p:cNvGrpSpPr>
            <a:grpSpLocks/>
          </p:cNvGrpSpPr>
          <p:nvPr/>
        </p:nvGrpSpPr>
        <p:grpSpPr bwMode="auto">
          <a:xfrm>
            <a:off x="6346923" y="1347998"/>
            <a:ext cx="1502543" cy="481718"/>
            <a:chOff x="6429" y="754"/>
            <a:chExt cx="1898" cy="309"/>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grpSpPr>
        <p:sp>
          <p:nvSpPr>
            <p:cNvPr id="45" name="AutoShape 45"/>
            <p:cNvSpPr>
              <a:spLocks noChangeArrowheads="1"/>
            </p:cNvSpPr>
            <p:nvPr/>
          </p:nvSpPr>
          <p:spPr bwMode="auto">
            <a:xfrm>
              <a:off x="6429" y="754"/>
              <a:ext cx="1898" cy="309"/>
            </a:xfrm>
            <a:prstGeom prst="roundRect">
              <a:avLst>
                <a:gd name="adj" fmla="val 50000"/>
              </a:avLst>
            </a:prstGeom>
            <a:grpFill/>
            <a:ln w="9525" algn="ctr">
              <a:noFill/>
              <a:round/>
              <a:headEnd/>
              <a:tailEnd/>
            </a:ln>
          </p:spPr>
          <p:txBody>
            <a:bodyPr wrap="none" anchor="ctr"/>
            <a:lstStyle/>
            <a:p>
              <a:endParaRPr lang="ko-KR" altLang="en-US"/>
            </a:p>
          </p:txBody>
        </p:sp>
        <p:sp>
          <p:nvSpPr>
            <p:cNvPr id="46" name="AutoShape 46"/>
            <p:cNvSpPr>
              <a:spLocks noChangeArrowheads="1"/>
            </p:cNvSpPr>
            <p:nvPr/>
          </p:nvSpPr>
          <p:spPr bwMode="auto">
            <a:xfrm>
              <a:off x="6506" y="866"/>
              <a:ext cx="1782" cy="156"/>
            </a:xfrm>
            <a:prstGeom prst="roundRect">
              <a:avLst>
                <a:gd name="adj" fmla="val 50000"/>
              </a:avLst>
            </a:prstGeom>
            <a:grpFill/>
            <a:ln w="9525" algn="ctr">
              <a:noFill/>
              <a:round/>
              <a:headEnd/>
              <a:tailEnd/>
            </a:ln>
          </p:spPr>
          <p:txBody>
            <a:bodyPr wrap="none" anchor="ctr"/>
            <a:lstStyle/>
            <a:p>
              <a:endParaRPr lang="ko-KR" altLang="en-US"/>
            </a:p>
          </p:txBody>
        </p:sp>
      </p:grpSp>
      <p:sp>
        <p:nvSpPr>
          <p:cNvPr id="82" name="Oval 12"/>
          <p:cNvSpPr>
            <a:spLocks noChangeArrowheads="1"/>
          </p:cNvSpPr>
          <p:nvPr/>
        </p:nvSpPr>
        <p:spPr bwMode="auto">
          <a:xfrm>
            <a:off x="3041774" y="4133555"/>
            <a:ext cx="1746250" cy="436562"/>
          </a:xfrm>
          <a:prstGeom prst="ellipse">
            <a:avLst/>
          </a:prstGeom>
          <a:gradFill rotWithShape="1">
            <a:gsLst>
              <a:gs pos="2000">
                <a:schemeClr val="tx1">
                  <a:lumMod val="50000"/>
                  <a:lumOff val="50000"/>
                </a:schemeClr>
              </a:gs>
              <a:gs pos="63000">
                <a:schemeClr val="bg1">
                  <a:alpha val="0"/>
                </a:schemeClr>
              </a:gs>
            </a:gsLst>
            <a:path path="shape">
              <a:fillToRect l="50000" t="50000" r="50000" b="50000"/>
            </a:path>
          </a:gradFill>
          <a:ln w="2540" algn="ctr">
            <a:noFill/>
            <a:round/>
            <a:headEnd/>
            <a:tailEnd/>
          </a:ln>
        </p:spPr>
        <p:txBody>
          <a:bodyPr wrap="none" anchor="ctr"/>
          <a:lstStyle/>
          <a:p>
            <a:endParaRPr lang="ko-KR" altLang="en-US"/>
          </a:p>
        </p:txBody>
      </p:sp>
      <p:sp>
        <p:nvSpPr>
          <p:cNvPr id="47" name="Text Box 25"/>
          <p:cNvSpPr txBox="1">
            <a:spLocks noChangeArrowheads="1"/>
          </p:cNvSpPr>
          <p:nvPr/>
        </p:nvSpPr>
        <p:spPr bwMode="auto">
          <a:xfrm>
            <a:off x="6479424" y="1427011"/>
            <a:ext cx="1267623" cy="353943"/>
          </a:xfrm>
          <a:prstGeom prst="rect">
            <a:avLst/>
          </a:prstGeom>
          <a:noFill/>
          <a:ln w="38100">
            <a:noFill/>
            <a:miter lim="800000"/>
            <a:headEnd/>
            <a:tailEnd/>
          </a:ln>
          <a:effectLst>
            <a:outerShdw dist="17961" dir="2700000" algn="ctr" rotWithShape="0">
              <a:schemeClr val="bg1"/>
            </a:outerShdw>
          </a:effectLst>
        </p:spPr>
        <p:txBody>
          <a:bodyPr wrap="square">
            <a:spAutoFit/>
          </a:bodyPr>
          <a:lstStyle/>
          <a:p>
            <a:pPr algn="ctr">
              <a:spcBef>
                <a:spcPct val="50000"/>
              </a:spcBef>
              <a:defRPr/>
            </a:pPr>
            <a:r>
              <a:rPr lang="en-US" altLang="ko-KR" sz="1700" b="1" dirty="0" smtClean="0">
                <a:latin typeface="Tahoma" pitchFamily="34" charset="0"/>
                <a:ea typeface="Tahoma" pitchFamily="34" charset="0"/>
                <a:cs typeface="Tahoma" pitchFamily="34" charset="0"/>
              </a:rPr>
              <a:t>Brokers</a:t>
            </a:r>
            <a:endParaRPr lang="en-US" altLang="ko-KR" sz="1700" b="1" dirty="0">
              <a:latin typeface="Tahoma" pitchFamily="34" charset="0"/>
              <a:ea typeface="Tahoma" pitchFamily="34" charset="0"/>
              <a:cs typeface="Tahoma" pitchFamily="34" charset="0"/>
            </a:endParaRPr>
          </a:p>
        </p:txBody>
      </p:sp>
      <p:grpSp>
        <p:nvGrpSpPr>
          <p:cNvPr id="67" name="Group 13"/>
          <p:cNvGrpSpPr>
            <a:grpSpLocks/>
          </p:cNvGrpSpPr>
          <p:nvPr/>
        </p:nvGrpSpPr>
        <p:grpSpPr bwMode="auto">
          <a:xfrm>
            <a:off x="3183831" y="3413475"/>
            <a:ext cx="1100137" cy="1100137"/>
            <a:chOff x="798" y="1578"/>
            <a:chExt cx="375" cy="375"/>
          </a:xfrm>
          <a:gradFill flip="none" rotWithShape="1">
            <a:gsLst>
              <a:gs pos="9000">
                <a:schemeClr val="tx2">
                  <a:lumMod val="60000"/>
                  <a:lumOff val="40000"/>
                </a:schemeClr>
              </a:gs>
              <a:gs pos="100000">
                <a:srgbClr val="F0EBD5"/>
              </a:gs>
              <a:gs pos="80000">
                <a:schemeClr val="bg1"/>
              </a:gs>
            </a:gsLst>
            <a:lin ang="13500000" scaled="1"/>
            <a:tileRect/>
          </a:gradFill>
        </p:grpSpPr>
        <p:sp>
          <p:nvSpPr>
            <p:cNvPr id="68" name="Oval 14"/>
            <p:cNvSpPr>
              <a:spLocks noChangeAspect="1" noChangeArrowheads="1"/>
            </p:cNvSpPr>
            <p:nvPr/>
          </p:nvSpPr>
          <p:spPr bwMode="auto">
            <a:xfrm>
              <a:off x="798" y="1578"/>
              <a:ext cx="375" cy="375"/>
            </a:xfrm>
            <a:prstGeom prst="ellipse">
              <a:avLst/>
            </a:prstGeom>
            <a:grpFill/>
            <a:ln w="38100">
              <a:noFill/>
              <a:round/>
              <a:headEnd/>
              <a:tailEnd/>
            </a:ln>
          </p:spPr>
          <p:txBody>
            <a:bodyPr wrap="none" anchor="ctr"/>
            <a:lstStyle/>
            <a:p>
              <a:endParaRPr lang="ko-KR" altLang="en-US"/>
            </a:p>
          </p:txBody>
        </p:sp>
        <p:sp>
          <p:nvSpPr>
            <p:cNvPr id="69" name="Oval 15"/>
            <p:cNvSpPr>
              <a:spLocks noChangeAspect="1" noChangeArrowheads="1"/>
            </p:cNvSpPr>
            <p:nvPr/>
          </p:nvSpPr>
          <p:spPr bwMode="auto">
            <a:xfrm>
              <a:off x="850" y="1596"/>
              <a:ext cx="271" cy="238"/>
            </a:xfrm>
            <a:prstGeom prst="ellipse">
              <a:avLst/>
            </a:prstGeom>
            <a:grpFill/>
            <a:ln w="38100">
              <a:noFill/>
              <a:round/>
              <a:headEnd/>
              <a:tailEnd/>
            </a:ln>
          </p:spPr>
          <p:txBody>
            <a:bodyPr wrap="none" anchor="ctr"/>
            <a:lstStyle/>
            <a:p>
              <a:endParaRPr lang="ko-KR" altLang="en-US"/>
            </a:p>
          </p:txBody>
        </p:sp>
      </p:grpSp>
      <p:sp>
        <p:nvSpPr>
          <p:cNvPr id="83" name="Oval 12"/>
          <p:cNvSpPr>
            <a:spLocks noChangeArrowheads="1"/>
          </p:cNvSpPr>
          <p:nvPr/>
        </p:nvSpPr>
        <p:spPr bwMode="auto">
          <a:xfrm>
            <a:off x="4421407" y="4061547"/>
            <a:ext cx="1446737" cy="436562"/>
          </a:xfrm>
          <a:prstGeom prst="ellipse">
            <a:avLst/>
          </a:prstGeom>
          <a:gradFill rotWithShape="1">
            <a:gsLst>
              <a:gs pos="2000">
                <a:schemeClr val="tx1">
                  <a:lumMod val="50000"/>
                  <a:lumOff val="50000"/>
                </a:schemeClr>
              </a:gs>
              <a:gs pos="63000">
                <a:schemeClr val="bg1">
                  <a:alpha val="0"/>
                </a:schemeClr>
              </a:gs>
            </a:gsLst>
            <a:path path="shape">
              <a:fillToRect l="50000" t="50000" r="50000" b="50000"/>
            </a:path>
          </a:gradFill>
          <a:ln w="2540" algn="ctr">
            <a:noFill/>
            <a:round/>
            <a:headEnd/>
            <a:tailEnd/>
          </a:ln>
        </p:spPr>
        <p:txBody>
          <a:bodyPr wrap="none" anchor="ctr"/>
          <a:lstStyle/>
          <a:p>
            <a:endParaRPr lang="ko-KR" altLang="en-US"/>
          </a:p>
        </p:txBody>
      </p:sp>
      <p:grpSp>
        <p:nvGrpSpPr>
          <p:cNvPr id="70" name="Group 13"/>
          <p:cNvGrpSpPr>
            <a:grpSpLocks/>
          </p:cNvGrpSpPr>
          <p:nvPr/>
        </p:nvGrpSpPr>
        <p:grpSpPr bwMode="auto">
          <a:xfrm>
            <a:off x="4551983" y="3400326"/>
            <a:ext cx="1100137" cy="1100137"/>
            <a:chOff x="798" y="1578"/>
            <a:chExt cx="375" cy="375"/>
          </a:xfrm>
          <a:gradFill>
            <a:gsLst>
              <a:gs pos="9000">
                <a:schemeClr val="tx2">
                  <a:lumMod val="60000"/>
                  <a:lumOff val="40000"/>
                </a:schemeClr>
              </a:gs>
              <a:gs pos="100000">
                <a:srgbClr val="F0EBD5"/>
              </a:gs>
              <a:gs pos="80000">
                <a:schemeClr val="bg1"/>
              </a:gs>
            </a:gsLst>
            <a:lin ang="12000000" scaled="0"/>
          </a:gradFill>
        </p:grpSpPr>
        <p:sp>
          <p:nvSpPr>
            <p:cNvPr id="71" name="Oval 14"/>
            <p:cNvSpPr>
              <a:spLocks noChangeAspect="1" noChangeArrowheads="1"/>
            </p:cNvSpPr>
            <p:nvPr/>
          </p:nvSpPr>
          <p:spPr bwMode="auto">
            <a:xfrm>
              <a:off x="798" y="1578"/>
              <a:ext cx="375" cy="375"/>
            </a:xfrm>
            <a:prstGeom prst="ellipse">
              <a:avLst/>
            </a:prstGeom>
            <a:grpFill/>
            <a:ln w="38100">
              <a:noFill/>
              <a:round/>
              <a:headEnd/>
              <a:tailEnd/>
            </a:ln>
          </p:spPr>
          <p:txBody>
            <a:bodyPr wrap="none" anchor="ctr"/>
            <a:lstStyle/>
            <a:p>
              <a:endParaRPr lang="ko-KR" altLang="en-US"/>
            </a:p>
          </p:txBody>
        </p:sp>
        <p:sp>
          <p:nvSpPr>
            <p:cNvPr id="72" name="Oval 15"/>
            <p:cNvSpPr>
              <a:spLocks noChangeAspect="1" noChangeArrowheads="1"/>
            </p:cNvSpPr>
            <p:nvPr/>
          </p:nvSpPr>
          <p:spPr bwMode="auto">
            <a:xfrm>
              <a:off x="850" y="1596"/>
              <a:ext cx="271" cy="238"/>
            </a:xfrm>
            <a:prstGeom prst="ellipse">
              <a:avLst/>
            </a:prstGeom>
            <a:grpFill/>
            <a:ln w="38100">
              <a:noFill/>
              <a:round/>
              <a:headEnd/>
              <a:tailEnd/>
            </a:ln>
          </p:spPr>
          <p:txBody>
            <a:bodyPr wrap="none" anchor="ctr"/>
            <a:lstStyle/>
            <a:p>
              <a:endParaRPr lang="ko-KR" altLang="en-US"/>
            </a:p>
          </p:txBody>
        </p:sp>
      </p:grpSp>
      <p:sp>
        <p:nvSpPr>
          <p:cNvPr id="84" name="Oval 12"/>
          <p:cNvSpPr>
            <a:spLocks noChangeArrowheads="1"/>
          </p:cNvSpPr>
          <p:nvPr/>
        </p:nvSpPr>
        <p:spPr bwMode="auto">
          <a:xfrm rot="20872360">
            <a:off x="2152910" y="4801066"/>
            <a:ext cx="1602452" cy="436562"/>
          </a:xfrm>
          <a:prstGeom prst="ellipse">
            <a:avLst/>
          </a:prstGeom>
          <a:gradFill rotWithShape="1">
            <a:gsLst>
              <a:gs pos="2000">
                <a:schemeClr val="tx1">
                  <a:lumMod val="50000"/>
                  <a:lumOff val="50000"/>
                </a:schemeClr>
              </a:gs>
              <a:gs pos="63000">
                <a:schemeClr val="bg1">
                  <a:alpha val="0"/>
                </a:schemeClr>
              </a:gs>
            </a:gsLst>
            <a:path path="shape">
              <a:fillToRect l="50000" t="50000" r="50000" b="50000"/>
            </a:path>
          </a:gradFill>
          <a:ln w="2540" algn="ctr">
            <a:noFill/>
            <a:round/>
            <a:headEnd/>
            <a:tailEnd/>
          </a:ln>
        </p:spPr>
        <p:txBody>
          <a:bodyPr wrap="none" anchor="ctr"/>
          <a:lstStyle/>
          <a:p>
            <a:endParaRPr lang="ko-KR" altLang="en-US"/>
          </a:p>
        </p:txBody>
      </p:sp>
      <p:sp>
        <p:nvSpPr>
          <p:cNvPr id="65" name="Oval 14"/>
          <p:cNvSpPr>
            <a:spLocks noChangeAspect="1" noChangeArrowheads="1"/>
          </p:cNvSpPr>
          <p:nvPr/>
        </p:nvSpPr>
        <p:spPr bwMode="auto">
          <a:xfrm>
            <a:off x="2190411" y="4030055"/>
            <a:ext cx="1100137" cy="1100137"/>
          </a:xfrm>
          <a:prstGeom prst="ellipse">
            <a:avLst/>
          </a:prstGeom>
          <a:gradFill>
            <a:gsLst>
              <a:gs pos="9000">
                <a:schemeClr val="tx2">
                  <a:lumMod val="60000"/>
                  <a:lumOff val="40000"/>
                </a:schemeClr>
              </a:gs>
              <a:gs pos="100000">
                <a:srgbClr val="F0EBD5"/>
              </a:gs>
              <a:gs pos="80000">
                <a:schemeClr val="bg1"/>
              </a:gs>
            </a:gsLst>
            <a:lin ang="12000000" scaled="0"/>
          </a:gradFill>
          <a:ln w="38100">
            <a:noFill/>
            <a:round/>
            <a:headEnd/>
            <a:tailEnd/>
          </a:ln>
        </p:spPr>
        <p:txBody>
          <a:bodyPr wrap="none" anchor="ctr"/>
          <a:lstStyle/>
          <a:p>
            <a:endParaRPr lang="ko-KR" altLang="en-US"/>
          </a:p>
        </p:txBody>
      </p:sp>
      <p:sp>
        <p:nvSpPr>
          <p:cNvPr id="85" name="Oval 12"/>
          <p:cNvSpPr>
            <a:spLocks noChangeArrowheads="1"/>
          </p:cNvSpPr>
          <p:nvPr/>
        </p:nvSpPr>
        <p:spPr bwMode="auto">
          <a:xfrm rot="20872360">
            <a:off x="5502861" y="4792521"/>
            <a:ext cx="1602452" cy="436562"/>
          </a:xfrm>
          <a:prstGeom prst="ellipse">
            <a:avLst/>
          </a:prstGeom>
          <a:gradFill rotWithShape="1">
            <a:gsLst>
              <a:gs pos="2000">
                <a:schemeClr val="tx1">
                  <a:lumMod val="50000"/>
                  <a:lumOff val="50000"/>
                </a:schemeClr>
              </a:gs>
              <a:gs pos="63000">
                <a:schemeClr val="bg1">
                  <a:alpha val="0"/>
                </a:schemeClr>
              </a:gs>
            </a:gsLst>
            <a:path path="shape">
              <a:fillToRect l="50000" t="50000" r="50000" b="50000"/>
            </a:path>
          </a:gradFill>
          <a:ln w="2540" algn="ctr">
            <a:noFill/>
            <a:round/>
            <a:headEnd/>
            <a:tailEnd/>
          </a:ln>
        </p:spPr>
        <p:txBody>
          <a:bodyPr wrap="none" anchor="ctr"/>
          <a:lstStyle/>
          <a:p>
            <a:endParaRPr lang="ko-KR" altLang="en-US"/>
          </a:p>
        </p:txBody>
      </p:sp>
      <p:grpSp>
        <p:nvGrpSpPr>
          <p:cNvPr id="73" name="Group 13"/>
          <p:cNvGrpSpPr>
            <a:grpSpLocks/>
          </p:cNvGrpSpPr>
          <p:nvPr/>
        </p:nvGrpSpPr>
        <p:grpSpPr bwMode="auto">
          <a:xfrm>
            <a:off x="5580112" y="4041530"/>
            <a:ext cx="1100137" cy="1100137"/>
            <a:chOff x="798" y="1578"/>
            <a:chExt cx="375" cy="375"/>
          </a:xfrm>
          <a:gradFill>
            <a:gsLst>
              <a:gs pos="9000">
                <a:schemeClr val="tx2">
                  <a:lumMod val="60000"/>
                  <a:lumOff val="40000"/>
                </a:schemeClr>
              </a:gs>
              <a:gs pos="100000">
                <a:srgbClr val="F0EBD5"/>
              </a:gs>
              <a:gs pos="80000">
                <a:schemeClr val="bg1"/>
              </a:gs>
            </a:gsLst>
            <a:lin ang="12000000" scaled="0"/>
          </a:gradFill>
        </p:grpSpPr>
        <p:sp>
          <p:nvSpPr>
            <p:cNvPr id="74" name="Oval 14"/>
            <p:cNvSpPr>
              <a:spLocks noChangeAspect="1" noChangeArrowheads="1"/>
            </p:cNvSpPr>
            <p:nvPr/>
          </p:nvSpPr>
          <p:spPr bwMode="auto">
            <a:xfrm>
              <a:off x="798" y="1578"/>
              <a:ext cx="375" cy="375"/>
            </a:xfrm>
            <a:prstGeom prst="ellipse">
              <a:avLst/>
            </a:prstGeom>
            <a:grpFill/>
            <a:ln w="38100">
              <a:noFill/>
              <a:round/>
              <a:headEnd/>
              <a:tailEnd/>
            </a:ln>
          </p:spPr>
          <p:txBody>
            <a:bodyPr wrap="none" anchor="ctr"/>
            <a:lstStyle/>
            <a:p>
              <a:endParaRPr lang="ko-KR" altLang="en-US"/>
            </a:p>
          </p:txBody>
        </p:sp>
        <p:sp>
          <p:nvSpPr>
            <p:cNvPr id="75" name="Oval 15"/>
            <p:cNvSpPr>
              <a:spLocks noChangeAspect="1" noChangeArrowheads="1"/>
            </p:cNvSpPr>
            <p:nvPr/>
          </p:nvSpPr>
          <p:spPr bwMode="auto">
            <a:xfrm>
              <a:off x="850" y="1596"/>
              <a:ext cx="271" cy="238"/>
            </a:xfrm>
            <a:prstGeom prst="ellipse">
              <a:avLst/>
            </a:prstGeom>
            <a:grpFill/>
            <a:ln w="38100">
              <a:noFill/>
              <a:round/>
              <a:headEnd/>
              <a:tailEnd/>
            </a:ln>
          </p:spPr>
          <p:txBody>
            <a:bodyPr wrap="none" anchor="ctr"/>
            <a:lstStyle/>
            <a:p>
              <a:endParaRPr lang="ko-KR" altLang="en-US"/>
            </a:p>
          </p:txBody>
        </p:sp>
      </p:grpSp>
    </p:spTree>
    <p:extLst>
      <p:ext uri="{BB962C8B-B14F-4D97-AF65-F5344CB8AC3E}">
        <p14:creationId xmlns:p14="http://schemas.microsoft.com/office/powerpoint/2010/main" val="42917857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
          <p:cNvSpPr>
            <a:spLocks noChangeArrowheads="1"/>
          </p:cNvSpPr>
          <p:nvPr/>
        </p:nvSpPr>
        <p:spPr bwMode="auto">
          <a:xfrm>
            <a:off x="251520" y="1113465"/>
            <a:ext cx="8568952" cy="5195855"/>
          </a:xfrm>
          <a:prstGeom prst="roundRect">
            <a:avLst>
              <a:gd name="adj" fmla="val 4116"/>
            </a:avLst>
          </a:prstGeom>
          <a:solidFill>
            <a:srgbClr val="F1F6FD"/>
          </a:solidFill>
          <a:ln w="25400" algn="ctr">
            <a:solidFill>
              <a:srgbClr val="387CB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sp>
        <p:nvSpPr>
          <p:cNvPr id="9" name="슬라이드 번호 개체 틀 5"/>
          <p:cNvSpPr txBox="1">
            <a:spLocks/>
          </p:cNvSpPr>
          <p:nvPr/>
        </p:nvSpPr>
        <p:spPr>
          <a:xfrm>
            <a:off x="8688584" y="6473587"/>
            <a:ext cx="405474" cy="357166"/>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mn-ea"/>
                <a:cs typeface="Arial"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4766CC4E-4C25-422C-B97C-0188660AF335}" type="slidenum">
              <a:rPr kumimoji="0" lang="en-US" altLang="ko-KR" sz="1200" b="0" i="0" u="none" strike="noStrike" kern="1200" cap="none" spc="0" normalizeH="0" baseline="0" noProof="0" smtClean="0">
                <a:ln>
                  <a:noFill/>
                </a:ln>
                <a:solidFill>
                  <a:schemeClr val="tx1"/>
                </a:solidFill>
                <a:effectLst/>
                <a:uLnTx/>
                <a:uFillTx/>
                <a:latin typeface="Arial Black" pitchFamily="34" charset="0"/>
                <a:ea typeface="산돌고딕B" pitchFamily="50" charset="-127"/>
              </a:rPr>
              <a:pPr marL="0" marR="0" lvl="0" indent="0" algn="ctr" defTabSz="914400" rtl="0" eaLnBrk="1" fontAlgn="auto" latinLnBrk="1" hangingPunct="1">
                <a:lnSpc>
                  <a:spcPct val="100000"/>
                </a:lnSpc>
                <a:spcBef>
                  <a:spcPts val="0"/>
                </a:spcBef>
                <a:spcAft>
                  <a:spcPts val="0"/>
                </a:spcAft>
                <a:buClrTx/>
                <a:buSzTx/>
                <a:buFontTx/>
                <a:buNone/>
                <a:tabLst/>
                <a:defRPr/>
              </a:pPr>
              <a:t>6</a:t>
            </a:fld>
            <a:endParaRPr kumimoji="0" lang="ko-KR" altLang="en-US" sz="1200" b="0" i="0" u="none" strike="noStrike" kern="1200" cap="none" spc="0" normalizeH="0" baseline="0" noProof="0" dirty="0">
              <a:ln>
                <a:noFill/>
              </a:ln>
              <a:solidFill>
                <a:schemeClr val="tx1"/>
              </a:solidFill>
              <a:effectLst/>
              <a:uLnTx/>
              <a:uFillTx/>
              <a:latin typeface="Arial Black" pitchFamily="34" charset="0"/>
              <a:ea typeface="산돌고딕B" pitchFamily="50" charset="-127"/>
            </a:endParaRPr>
          </a:p>
        </p:txBody>
      </p:sp>
      <p:sp>
        <p:nvSpPr>
          <p:cNvPr id="11" name="제목 1"/>
          <p:cNvSpPr txBox="1">
            <a:spLocks/>
          </p:cNvSpPr>
          <p:nvPr/>
        </p:nvSpPr>
        <p:spPr>
          <a:xfrm>
            <a:off x="361336" y="219828"/>
            <a:ext cx="8496944" cy="490066"/>
          </a:xfrm>
          <a:prstGeom prst="rect">
            <a:avLst/>
          </a:prstGeom>
          <a:effectLst>
            <a:outerShdw blurRad="25400" dist="12700" dir="2880000" algn="tl" rotWithShape="0">
              <a:prstClr val="black">
                <a:alpha val="30000"/>
              </a:prstClr>
            </a:outerShdw>
          </a:effectLst>
        </p:spPr>
        <p:txBody>
          <a:bodyPr vert="horz" lIns="0" tIns="0" rIns="0" bIns="0" rtlCol="0" anchor="ctr" anchorCtr="0">
            <a:normAutofit/>
          </a:bodyPr>
          <a:lstStyle/>
          <a:p>
            <a:pPr lvl="0">
              <a:spcBef>
                <a:spcPct val="0"/>
              </a:spcBef>
            </a:pPr>
            <a:r>
              <a:rPr lang="en-US" altLang="ko-KR" sz="2800" b="1" dirty="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AUM Trend</a:t>
            </a:r>
          </a:p>
        </p:txBody>
      </p:sp>
      <p:graphicFrame>
        <p:nvGraphicFramePr>
          <p:cNvPr id="8" name="차트 7"/>
          <p:cNvGraphicFramePr>
            <a:graphicFrameLocks/>
          </p:cNvGraphicFramePr>
          <p:nvPr>
            <p:extLst>
              <p:ext uri="{D42A27DB-BD31-4B8C-83A1-F6EECF244321}">
                <p14:modId xmlns:p14="http://schemas.microsoft.com/office/powerpoint/2010/main" val="3521885629"/>
              </p:ext>
            </p:extLst>
          </p:nvPr>
        </p:nvGraphicFramePr>
        <p:xfrm>
          <a:off x="445934" y="2125206"/>
          <a:ext cx="8086505" cy="3372456"/>
        </p:xfrm>
        <a:graphic>
          <a:graphicData uri="http://schemas.openxmlformats.org/drawingml/2006/chart">
            <c:chart xmlns:c="http://schemas.openxmlformats.org/drawingml/2006/chart" xmlns:r="http://schemas.openxmlformats.org/officeDocument/2006/relationships" r:id="rId3"/>
          </a:graphicData>
        </a:graphic>
      </p:graphicFrame>
      <p:sp>
        <p:nvSpPr>
          <p:cNvPr id="18" name="Text Box 50"/>
          <p:cNvSpPr txBox="1">
            <a:spLocks noChangeArrowheads="1"/>
          </p:cNvSpPr>
          <p:nvPr/>
        </p:nvSpPr>
        <p:spPr bwMode="auto">
          <a:xfrm>
            <a:off x="2411760" y="1475492"/>
            <a:ext cx="3888432" cy="384721"/>
          </a:xfrm>
          <a:prstGeom prst="rect">
            <a:avLst/>
          </a:prstGeom>
          <a:noFill/>
          <a:ln w="38100">
            <a:noFill/>
            <a:miter lim="800000"/>
            <a:headEnd/>
            <a:tailEnd/>
          </a:ln>
          <a:effectLst>
            <a:outerShdw dist="17961" dir="2700000" algn="ctr" rotWithShape="0">
              <a:schemeClr val="bg1"/>
            </a:outerShdw>
          </a:effectLst>
        </p:spPr>
        <p:txBody>
          <a:bodyPr wrap="square">
            <a:spAutoFit/>
          </a:bodyPr>
          <a:lstStyle/>
          <a:p>
            <a:pPr algn="ctr">
              <a:spcBef>
                <a:spcPct val="50000"/>
              </a:spcBef>
              <a:defRPr/>
            </a:pPr>
            <a:r>
              <a:rPr lang="en-US" altLang="ko-KR" sz="19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AUM</a:t>
            </a:r>
            <a:r>
              <a:rPr lang="en-US" altLang="ko-KR" sz="1900" spc="1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 </a:t>
            </a:r>
            <a:r>
              <a:rPr lang="en-US" altLang="ko-KR" sz="19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Trend</a:t>
            </a:r>
            <a:r>
              <a:rPr lang="en-US" altLang="ko-KR" sz="1900" spc="1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 </a:t>
            </a:r>
            <a:r>
              <a:rPr lang="en-US" altLang="ko-KR" sz="19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of</a:t>
            </a:r>
            <a:r>
              <a:rPr lang="en-US" altLang="ko-KR" sz="1900" spc="1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 </a:t>
            </a:r>
            <a:r>
              <a:rPr lang="en-US" altLang="ko-KR" sz="19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Funds</a:t>
            </a:r>
            <a:r>
              <a:rPr lang="en-US" altLang="ko-KR" sz="1900" spc="1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 </a:t>
            </a:r>
            <a:r>
              <a:rPr lang="en-US" altLang="ko-KR" sz="19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In</a:t>
            </a:r>
            <a:r>
              <a:rPr lang="en-US" altLang="ko-KR" sz="1900" spc="1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 </a:t>
            </a:r>
            <a:r>
              <a:rPr lang="en-US" altLang="ko-KR" sz="19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Korea</a:t>
            </a:r>
          </a:p>
        </p:txBody>
      </p:sp>
      <p:sp>
        <p:nvSpPr>
          <p:cNvPr id="19" name="Text Box 50"/>
          <p:cNvSpPr txBox="1">
            <a:spLocks noChangeArrowheads="1"/>
          </p:cNvSpPr>
          <p:nvPr/>
        </p:nvSpPr>
        <p:spPr bwMode="auto">
          <a:xfrm>
            <a:off x="395536" y="2329310"/>
            <a:ext cx="1224136" cy="276999"/>
          </a:xfrm>
          <a:prstGeom prst="rect">
            <a:avLst/>
          </a:prstGeom>
          <a:noFill/>
          <a:ln w="38100">
            <a:noFill/>
            <a:miter lim="800000"/>
            <a:headEnd/>
            <a:tailEnd/>
          </a:ln>
          <a:effectLst>
            <a:outerShdw dist="17961" dir="2700000" algn="ctr" rotWithShape="0">
              <a:schemeClr val="bg1"/>
            </a:outerShdw>
          </a:effectLst>
        </p:spPr>
        <p:txBody>
          <a:bodyPr wrap="square">
            <a:spAutoFit/>
          </a:bodyPr>
          <a:lstStyle/>
          <a:p>
            <a:pPr algn="l">
              <a:spcBef>
                <a:spcPct val="50000"/>
              </a:spcBef>
              <a:defRPr/>
            </a:pPr>
            <a:r>
              <a:rPr lang="en-US" altLang="ko-KR" sz="1200" dirty="0" smtClean="0">
                <a:latin typeface="Tahoma" pitchFamily="34" charset="0"/>
                <a:ea typeface="Tahoma" pitchFamily="34" charset="0"/>
                <a:cs typeface="Tahoma" pitchFamily="34" charset="0"/>
              </a:rPr>
              <a:t>(Billion USD)</a:t>
            </a:r>
          </a:p>
        </p:txBody>
      </p:sp>
      <p:sp>
        <p:nvSpPr>
          <p:cNvPr id="20" name="Text Box 50"/>
          <p:cNvSpPr txBox="1">
            <a:spLocks noChangeArrowheads="1"/>
          </p:cNvSpPr>
          <p:nvPr/>
        </p:nvSpPr>
        <p:spPr bwMode="auto">
          <a:xfrm>
            <a:off x="2123728" y="5807180"/>
            <a:ext cx="5328592" cy="338554"/>
          </a:xfrm>
          <a:prstGeom prst="rect">
            <a:avLst/>
          </a:prstGeom>
          <a:noFill/>
          <a:ln w="38100">
            <a:noFill/>
            <a:miter lim="800000"/>
            <a:headEnd/>
            <a:tailEnd/>
          </a:ln>
          <a:effectLst>
            <a:outerShdw dist="17961" dir="2700000" algn="ctr" rotWithShape="0">
              <a:schemeClr val="bg1"/>
            </a:outerShdw>
          </a:effectLst>
        </p:spPr>
        <p:txBody>
          <a:bodyPr wrap="square">
            <a:spAutoFit/>
          </a:bodyPr>
          <a:lstStyle/>
          <a:p>
            <a:pPr algn="l">
              <a:spcBef>
                <a:spcPct val="50000"/>
              </a:spcBef>
              <a:defRPr/>
            </a:pPr>
            <a:r>
              <a:rPr lang="en-US" altLang="ko-KR" sz="1600" dirty="0" smtClean="0">
                <a:latin typeface="Tahoma" pitchFamily="34" charset="0"/>
                <a:ea typeface="Tahoma" pitchFamily="34" charset="0"/>
                <a:cs typeface="Tahoma" pitchFamily="34" charset="0"/>
              </a:rPr>
              <a:t>(Source : Korea Financial Investment Association) </a:t>
            </a:r>
          </a:p>
        </p:txBody>
      </p:sp>
      <p:sp>
        <p:nvSpPr>
          <p:cNvPr id="5" name="직사각형 4"/>
          <p:cNvSpPr/>
          <p:nvPr/>
        </p:nvSpPr>
        <p:spPr>
          <a:xfrm>
            <a:off x="4626908" y="2473326"/>
            <a:ext cx="3833524" cy="3096344"/>
          </a:xfrm>
          <a:prstGeom prst="rect">
            <a:avLst/>
          </a:prstGeom>
          <a:noFill/>
          <a:ln w="1905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AutoShape 44"/>
          <p:cNvSpPr>
            <a:spLocks noChangeArrowheads="1"/>
          </p:cNvSpPr>
          <p:nvPr/>
        </p:nvSpPr>
        <p:spPr bwMode="auto">
          <a:xfrm>
            <a:off x="6696236" y="2050570"/>
            <a:ext cx="1512168" cy="640092"/>
          </a:xfrm>
          <a:prstGeom prst="star16">
            <a:avLst>
              <a:gd name="adj" fmla="val 37500"/>
            </a:avLst>
          </a:prstGeom>
          <a:gradFill rotWithShape="0">
            <a:gsLst>
              <a:gs pos="45000">
                <a:srgbClr val="FFFF66"/>
              </a:gs>
              <a:gs pos="100000">
                <a:srgbClr val="FFFF66">
                  <a:gamma/>
                  <a:shade val="46275"/>
                  <a:invGamma/>
                </a:srgbClr>
              </a:gs>
            </a:gsLst>
            <a:lin ang="2700000" scaled="1"/>
          </a:gradFill>
          <a:ln>
            <a:noFill/>
          </a:ln>
          <a:effectLst>
            <a:prstShdw prst="shdw17" dist="17961" dir="2700000">
              <a:srgbClr val="FFFF66">
                <a:gamma/>
                <a:shade val="60000"/>
                <a:invGamma/>
              </a:srgbClr>
            </a:prstShdw>
          </a:effectLst>
        </p:spPr>
        <p:txBody>
          <a:bodyPr wrap="none" anchor="ctr"/>
          <a:lstStyle/>
          <a:p>
            <a:pPr algn="ctr" eaLnBrk="0" fontAlgn="base" hangingPunct="0"/>
            <a:r>
              <a:rPr lang="en-US" altLang="ko-KR" sz="1600" dirty="0" smtClean="0">
                <a:latin typeface="Arial Unicode MS" pitchFamily="50" charset="-127"/>
                <a:ea typeface="Arial Unicode MS" pitchFamily="50" charset="-127"/>
                <a:cs typeface="Arial Unicode MS" pitchFamily="50" charset="-127"/>
              </a:rPr>
              <a:t>Stagnated</a:t>
            </a:r>
            <a:endParaRPr lang="en-US" altLang="ko-KR" sz="16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20311562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
          <p:cNvSpPr>
            <a:spLocks noChangeArrowheads="1"/>
          </p:cNvSpPr>
          <p:nvPr/>
        </p:nvSpPr>
        <p:spPr bwMode="auto">
          <a:xfrm>
            <a:off x="251520" y="1052736"/>
            <a:ext cx="8568952" cy="5195855"/>
          </a:xfrm>
          <a:prstGeom prst="roundRect">
            <a:avLst>
              <a:gd name="adj" fmla="val 4116"/>
            </a:avLst>
          </a:prstGeom>
          <a:solidFill>
            <a:srgbClr val="F1F6FD"/>
          </a:solidFill>
          <a:ln w="25400" algn="ctr">
            <a:solidFill>
              <a:srgbClr val="387CB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sp>
        <p:nvSpPr>
          <p:cNvPr id="9" name="슬라이드 번호 개체 틀 5"/>
          <p:cNvSpPr txBox="1">
            <a:spLocks/>
          </p:cNvSpPr>
          <p:nvPr/>
        </p:nvSpPr>
        <p:spPr>
          <a:xfrm>
            <a:off x="8688584" y="6473587"/>
            <a:ext cx="405474" cy="357166"/>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mn-ea"/>
                <a:cs typeface="Arial"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4766CC4E-4C25-422C-B97C-0188660AF335}" type="slidenum">
              <a:rPr kumimoji="0" lang="en-US" altLang="ko-KR" sz="1200" b="0" i="0" u="none" strike="noStrike" kern="1200" cap="none" spc="0" normalizeH="0" baseline="0" noProof="0" smtClean="0">
                <a:ln>
                  <a:noFill/>
                </a:ln>
                <a:solidFill>
                  <a:schemeClr val="tx1"/>
                </a:solidFill>
                <a:effectLst/>
                <a:uLnTx/>
                <a:uFillTx/>
                <a:latin typeface="Arial Black" pitchFamily="34" charset="0"/>
                <a:ea typeface="산돌고딕B" pitchFamily="50" charset="-127"/>
              </a:rPr>
              <a:pPr marL="0" marR="0" lvl="0" indent="0" algn="ctr" defTabSz="914400" rtl="0" eaLnBrk="1" fontAlgn="auto" latinLnBrk="1" hangingPunct="1">
                <a:lnSpc>
                  <a:spcPct val="100000"/>
                </a:lnSpc>
                <a:spcBef>
                  <a:spcPts val="0"/>
                </a:spcBef>
                <a:spcAft>
                  <a:spcPts val="0"/>
                </a:spcAft>
                <a:buClrTx/>
                <a:buSzTx/>
                <a:buFontTx/>
                <a:buNone/>
                <a:tabLst/>
                <a:defRPr/>
              </a:pPr>
              <a:t>7</a:t>
            </a:fld>
            <a:endParaRPr kumimoji="0" lang="ko-KR" altLang="en-US" sz="1200" b="0" i="0" u="none" strike="noStrike" kern="1200" cap="none" spc="0" normalizeH="0" baseline="0" noProof="0" dirty="0">
              <a:ln>
                <a:noFill/>
              </a:ln>
              <a:solidFill>
                <a:schemeClr val="tx1"/>
              </a:solidFill>
              <a:effectLst/>
              <a:uLnTx/>
              <a:uFillTx/>
              <a:latin typeface="Arial Black" pitchFamily="34" charset="0"/>
              <a:ea typeface="산돌고딕B" pitchFamily="50" charset="-127"/>
            </a:endParaRPr>
          </a:p>
        </p:txBody>
      </p:sp>
      <p:sp>
        <p:nvSpPr>
          <p:cNvPr id="11" name="제목 1"/>
          <p:cNvSpPr txBox="1">
            <a:spLocks/>
          </p:cNvSpPr>
          <p:nvPr/>
        </p:nvSpPr>
        <p:spPr>
          <a:xfrm>
            <a:off x="361336" y="219828"/>
            <a:ext cx="8496944" cy="490066"/>
          </a:xfrm>
          <a:prstGeom prst="rect">
            <a:avLst/>
          </a:prstGeom>
          <a:effectLst>
            <a:outerShdw blurRad="25400" dist="12700" dir="2880000" algn="tl" rotWithShape="0">
              <a:prstClr val="black">
                <a:alpha val="30000"/>
              </a:prstClr>
            </a:outerShdw>
          </a:effectLst>
        </p:spPr>
        <p:txBody>
          <a:bodyPr vert="horz" lIns="0" tIns="0" rIns="0" bIns="0" rtlCol="0" anchor="ctr" anchorCtr="0">
            <a:normAutofit/>
          </a:bodyPr>
          <a:lstStyle/>
          <a:p>
            <a:pPr lvl="0">
              <a:spcBef>
                <a:spcPct val="0"/>
              </a:spcBef>
            </a:pPr>
            <a:r>
              <a:rPr lang="en-US" altLang="ko-KR" sz="2800" b="1" dirty="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Operational Statistics</a:t>
            </a:r>
            <a:endParaRPr lang="ko-KR" altLang="en-US"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HY헤드라인M" pitchFamily="18" charset="-127"/>
              <a:cs typeface="Tahoma" pitchFamily="34" charset="0"/>
            </a:endParaRPr>
          </a:p>
        </p:txBody>
      </p:sp>
      <p:graphicFrame>
        <p:nvGraphicFramePr>
          <p:cNvPr id="10" name="표 9"/>
          <p:cNvGraphicFramePr>
            <a:graphicFrameLocks noGrp="1"/>
          </p:cNvGraphicFramePr>
          <p:nvPr>
            <p:extLst>
              <p:ext uri="{D42A27DB-BD31-4B8C-83A1-F6EECF244321}">
                <p14:modId xmlns:p14="http://schemas.microsoft.com/office/powerpoint/2010/main" val="567953534"/>
              </p:ext>
            </p:extLst>
          </p:nvPr>
        </p:nvGraphicFramePr>
        <p:xfrm>
          <a:off x="539552" y="1268760"/>
          <a:ext cx="7981352" cy="4745629"/>
        </p:xfrm>
        <a:graphic>
          <a:graphicData uri="http://schemas.openxmlformats.org/drawingml/2006/table">
            <a:tbl>
              <a:tblPr/>
              <a:tblGrid>
                <a:gridCol w="1522512"/>
                <a:gridCol w="1368152"/>
                <a:gridCol w="1696896"/>
                <a:gridCol w="1696896"/>
                <a:gridCol w="1696896"/>
              </a:tblGrid>
              <a:tr h="605048">
                <a:tc gridSpan="2">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1" lang="en-US" altLang="ko-KR" sz="1800" b="1" i="0" u="none" strike="noStrike" cap="none" normalizeH="0" baseline="0" dirty="0" smtClean="0">
                          <a:ln>
                            <a:noFill/>
                          </a:ln>
                          <a:solidFill>
                            <a:schemeClr val="bg1"/>
                          </a:solidFill>
                          <a:effectLst/>
                          <a:latin typeface="Tahoma" pitchFamily="34" charset="0"/>
                          <a:ea typeface="맑은 고딕" pitchFamily="50" charset="-127"/>
                          <a:cs typeface="Tahoma" pitchFamily="34" charset="0"/>
                        </a:rPr>
                        <a:t>Daily Average</a:t>
                      </a:r>
                      <a:endParaRPr kumimoji="1" lang="ko-KR" altLang="en-US" sz="1800" b="1" i="0" u="none" strike="noStrike" cap="none" normalizeH="0" baseline="0" dirty="0" smtClean="0">
                        <a:ln>
                          <a:noFill/>
                        </a:ln>
                        <a:solidFill>
                          <a:schemeClr val="bg1"/>
                        </a:solidFill>
                        <a:effectLst/>
                        <a:latin typeface="Tahoma" pitchFamily="34" charset="0"/>
                        <a:ea typeface="맑은 고딕" pitchFamily="50" charset="-127"/>
                        <a:cs typeface="Tahoma" pitchFamily="34" charset="0"/>
                      </a:endParaRPr>
                    </a:p>
                  </a:txBody>
                  <a:tcPr marL="72000" marR="72000" marT="36000" marB="360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hMerge="1">
                  <a:txBody>
                    <a:bodyPr/>
                    <a:lstStyle/>
                    <a:p>
                      <a:pPr latinLnBrk="1"/>
                      <a:endParaRPr lang="ko-KR" alt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1" lang="en-US" altLang="ko-KR" sz="1800" b="1" i="0" u="none" strike="noStrike" cap="none" normalizeH="0" baseline="0" dirty="0" smtClean="0">
                          <a:ln>
                            <a:noFill/>
                          </a:ln>
                          <a:solidFill>
                            <a:schemeClr val="bg1"/>
                          </a:solidFill>
                          <a:effectLst/>
                          <a:latin typeface="Tahoma" pitchFamily="34" charset="0"/>
                          <a:ea typeface="Tahoma" pitchFamily="34" charset="0"/>
                          <a:cs typeface="Tahoma" pitchFamily="34" charset="0"/>
                        </a:rPr>
                        <a:t>’04.12</a:t>
                      </a:r>
                      <a:endParaRPr kumimoji="1" lang="ko-KR" altLang="en-US" sz="1800" b="1" i="0" u="none" strike="noStrike" cap="none" normalizeH="0" baseline="0" dirty="0" smtClean="0">
                        <a:ln>
                          <a:noFill/>
                        </a:ln>
                        <a:solidFill>
                          <a:schemeClr val="bg1"/>
                        </a:solidFill>
                        <a:effectLst/>
                        <a:latin typeface="Tahoma" pitchFamily="34" charset="0"/>
                        <a:ea typeface="맑은 고딕" pitchFamily="50" charset="-127"/>
                        <a:cs typeface="Tahoma" pitchFamily="34" charset="0"/>
                      </a:endParaRP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1" lang="en-US" altLang="ko-KR" sz="1800" b="1" i="0" u="none" strike="noStrike" cap="none" normalizeH="0" baseline="0" dirty="0" smtClean="0">
                          <a:ln>
                            <a:noFill/>
                          </a:ln>
                          <a:solidFill>
                            <a:schemeClr val="bg1"/>
                          </a:solidFill>
                          <a:effectLst/>
                          <a:latin typeface="Tahoma" pitchFamily="34" charset="0"/>
                          <a:ea typeface="Tahoma" pitchFamily="34" charset="0"/>
                          <a:cs typeface="Tahoma" pitchFamily="34" charset="0"/>
                        </a:rPr>
                        <a:t>’12.12</a:t>
                      </a:r>
                      <a:endParaRPr kumimoji="1" lang="ko-KR" altLang="en-US" sz="1800" b="1" i="0" u="none" strike="noStrike" cap="none" normalizeH="0" baseline="0" dirty="0" smtClean="0">
                        <a:ln>
                          <a:noFill/>
                        </a:ln>
                        <a:solidFill>
                          <a:schemeClr val="bg1"/>
                        </a:solidFill>
                        <a:effectLst/>
                        <a:latin typeface="Tahoma" pitchFamily="34" charset="0"/>
                        <a:ea typeface="맑은 고딕" pitchFamily="50" charset="-127"/>
                        <a:cs typeface="Tahoma" pitchFamily="34" charset="0"/>
                      </a:endParaRP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85725" marR="0" lvl="0" indent="-85725" algn="ctr"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1" lang="en-US" altLang="ko-KR" sz="1800" b="1" i="0" u="none" strike="noStrike" cap="none" normalizeH="0" baseline="0" dirty="0" smtClean="0">
                          <a:ln>
                            <a:noFill/>
                          </a:ln>
                          <a:solidFill>
                            <a:schemeClr val="bg1"/>
                          </a:solidFill>
                          <a:effectLst/>
                          <a:latin typeface="Tahoma" pitchFamily="34" charset="0"/>
                          <a:ea typeface="Tahoma" pitchFamily="34" charset="0"/>
                          <a:cs typeface="Tahoma" pitchFamily="34" charset="0"/>
                        </a:rPr>
                        <a:t>Inc./Dec.</a:t>
                      </a:r>
                      <a:endParaRPr kumimoji="1" lang="ko-KR" altLang="en-US" sz="1800" b="1" i="0" u="none" strike="noStrike" cap="none" normalizeH="0" baseline="0" dirty="0" smtClean="0">
                        <a:ln>
                          <a:noFill/>
                        </a:ln>
                        <a:solidFill>
                          <a:schemeClr val="bg1"/>
                        </a:solidFill>
                        <a:effectLst/>
                        <a:latin typeface="Tahoma" pitchFamily="34" charset="0"/>
                        <a:ea typeface="맑은 고딕" pitchFamily="50" charset="-127"/>
                        <a:cs typeface="Tahoma" pitchFamily="34" charset="0"/>
                      </a:endParaRPr>
                    </a:p>
                  </a:txBody>
                  <a:tcPr marL="72000" marR="72000" marT="36000" marB="360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647686">
                <a:tc rowSpan="2">
                  <a:txBody>
                    <a:bodyPr/>
                    <a:lstStyle/>
                    <a:p>
                      <a:pPr marL="0" marR="0" indent="0" algn="ctr" fontAlgn="ctr" latinLnBrk="0">
                        <a:lnSpc>
                          <a:spcPct val="100000"/>
                        </a:lnSpc>
                        <a:spcBef>
                          <a:spcPts val="0"/>
                        </a:spcBef>
                        <a:spcAft>
                          <a:spcPts val="0"/>
                        </a:spcAft>
                      </a:pPr>
                      <a:r>
                        <a:rPr lang="en-US" sz="1600" kern="0" spc="0" dirty="0" smtClean="0">
                          <a:solidFill>
                            <a:srgbClr val="000000"/>
                          </a:solidFill>
                          <a:effectLst/>
                          <a:latin typeface="Tahoma" pitchFamily="34" charset="0"/>
                          <a:ea typeface="Tahoma" pitchFamily="34" charset="0"/>
                          <a:cs typeface="Tahoma" pitchFamily="34" charset="0"/>
                        </a:rPr>
                        <a:t>Subscription</a:t>
                      </a:r>
                      <a:endParaRPr lang="en-US" sz="16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a:noFill/>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Amount</a:t>
                      </a:r>
                    </a:p>
                    <a:p>
                      <a:pPr marL="0" marR="0" indent="0" algn="ctr" fontAlgn="ctr" latinLnBrk="0">
                        <a:lnSpc>
                          <a:spcPct val="100000"/>
                        </a:lnSpc>
                        <a:spcBef>
                          <a:spcPts val="0"/>
                        </a:spcBef>
                        <a:spcAft>
                          <a:spcPts val="0"/>
                        </a:spcAft>
                      </a:pPr>
                      <a:r>
                        <a:rPr lang="en-US" sz="1400" kern="0" spc="0" dirty="0" smtClean="0">
                          <a:solidFill>
                            <a:srgbClr val="000000"/>
                          </a:solidFill>
                          <a:effectLst/>
                          <a:latin typeface="Tahoma" pitchFamily="34" charset="0"/>
                          <a:ea typeface="Tahoma" pitchFamily="34" charset="0"/>
                          <a:cs typeface="Tahoma" pitchFamily="34" charset="0"/>
                        </a:rPr>
                        <a:t>(Billion</a:t>
                      </a:r>
                      <a:r>
                        <a:rPr lang="en-US" sz="1400" kern="0" spc="0" baseline="0" dirty="0" smtClean="0">
                          <a:solidFill>
                            <a:srgbClr val="000000"/>
                          </a:solidFill>
                          <a:effectLst/>
                          <a:latin typeface="Tahoma" pitchFamily="34" charset="0"/>
                          <a:ea typeface="Tahoma" pitchFamily="34" charset="0"/>
                          <a:cs typeface="Tahoma" pitchFamily="34" charset="0"/>
                        </a:rPr>
                        <a:t> USD)</a:t>
                      </a:r>
                      <a:endParaRPr lang="en-US" sz="14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21</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26</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24% </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a:noFill/>
                    </a:lnTlToBr>
                    <a:lnBlToTr>
                      <a:noFill/>
                    </a:lnBlToTr>
                    <a:noFill/>
                  </a:tcPr>
                </a:tc>
              </a:tr>
              <a:tr h="528458">
                <a:tc vMerge="1">
                  <a:txBody>
                    <a:bodyPr/>
                    <a:lstStyle/>
                    <a:p>
                      <a:pPr marL="0" marR="0" indent="0" algn="ctr" fontAlgn="ctr" latinLnBrk="0">
                        <a:lnSpc>
                          <a:spcPct val="100000"/>
                        </a:lnSpc>
                        <a:spcBef>
                          <a:spcPts val="0"/>
                        </a:spcBef>
                        <a:spcAft>
                          <a:spcPts val="0"/>
                        </a:spcAft>
                      </a:pPr>
                      <a:endParaRPr lang="en-US" sz="16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a:noFill/>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Transaction</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1,040</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9,818</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844% </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3670">
                <a:tc rowSpan="2">
                  <a:txBody>
                    <a:bodyPr/>
                    <a:lstStyle/>
                    <a:p>
                      <a:pPr marL="0" marR="0" indent="0" algn="ctr" fontAlgn="ctr" latinLnBrk="0">
                        <a:lnSpc>
                          <a:spcPct val="100000"/>
                        </a:lnSpc>
                        <a:spcBef>
                          <a:spcPts val="0"/>
                        </a:spcBef>
                        <a:spcAft>
                          <a:spcPts val="0"/>
                        </a:spcAft>
                      </a:pPr>
                      <a:r>
                        <a:rPr lang="en-US" sz="1600" kern="0" spc="0" dirty="0" smtClean="0">
                          <a:solidFill>
                            <a:srgbClr val="000000"/>
                          </a:solidFill>
                          <a:effectLst/>
                          <a:latin typeface="Tahoma" pitchFamily="34" charset="0"/>
                          <a:ea typeface="Tahoma" pitchFamily="34" charset="0"/>
                          <a:cs typeface="Tahoma" pitchFamily="34" charset="0"/>
                        </a:rPr>
                        <a:t>Redemption</a:t>
                      </a:r>
                      <a:endParaRPr lang="en-US" sz="16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a:noFill/>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Amount</a:t>
                      </a:r>
                    </a:p>
                    <a:p>
                      <a:pPr marL="0" marR="0" indent="0" algn="ctr" fontAlgn="ctr" latinLnBrk="0">
                        <a:lnSpc>
                          <a:spcPct val="100000"/>
                        </a:lnSpc>
                        <a:spcBef>
                          <a:spcPts val="0"/>
                        </a:spcBef>
                        <a:spcAft>
                          <a:spcPts val="0"/>
                        </a:spcAft>
                      </a:pPr>
                      <a:r>
                        <a:rPr lang="en-US" sz="1400" kern="0" spc="0" dirty="0" smtClean="0">
                          <a:solidFill>
                            <a:srgbClr val="000000"/>
                          </a:solidFill>
                          <a:effectLst/>
                          <a:latin typeface="Tahoma" pitchFamily="34" charset="0"/>
                          <a:ea typeface="Tahoma" pitchFamily="34" charset="0"/>
                          <a:cs typeface="Tahoma" pitchFamily="34" charset="0"/>
                        </a:rPr>
                        <a:t>(Billion USD)</a:t>
                      </a:r>
                      <a:endParaRPr lang="en-US" sz="14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19</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28</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47% </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a:noFill/>
                    </a:lnTlToBr>
                    <a:lnBlToTr>
                      <a:noFill/>
                    </a:lnBlToTr>
                    <a:noFill/>
                  </a:tcPr>
                </a:tc>
              </a:tr>
              <a:tr h="528458">
                <a:tc vMerge="1">
                  <a:txBody>
                    <a:bodyPr/>
                    <a:lstStyle/>
                    <a:p>
                      <a:pPr latinLnBrk="1"/>
                      <a:endParaRPr lang="ko-KR" altLang="en-US"/>
                    </a:p>
                  </a:txBody>
                  <a:tcPr/>
                </a:tc>
                <a:tc>
                  <a:txBody>
                    <a:bodyPr/>
                    <a:lstStyle/>
                    <a:p>
                      <a:pPr marL="0" marR="0" indent="0" algn="ctr" fontAlgn="ctr" latinLnBrk="0">
                        <a:lnSpc>
                          <a:spcPct val="100000"/>
                        </a:lnSpc>
                        <a:spcBef>
                          <a:spcPts val="0"/>
                        </a:spcBef>
                        <a:spcAft>
                          <a:spcPts val="0"/>
                        </a:spcAft>
                      </a:pPr>
                      <a:r>
                        <a:rPr lang="en-US" altLang="ko-KR" sz="1500" kern="0" spc="0" dirty="0" smtClean="0">
                          <a:solidFill>
                            <a:srgbClr val="000000"/>
                          </a:solidFill>
                          <a:effectLst/>
                          <a:latin typeface="Tahoma" pitchFamily="34" charset="0"/>
                          <a:ea typeface="Tahoma" pitchFamily="34" charset="0"/>
                          <a:cs typeface="Tahoma" pitchFamily="34" charset="0"/>
                        </a:rPr>
                        <a:t>Transaction</a:t>
                      </a:r>
                      <a:endParaRPr lang="en-US" altLang="ko-KR"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910</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6,730</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640%</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2568">
                <a:tc gridSpan="2">
                  <a:txBody>
                    <a:bodyPr/>
                    <a:lstStyle/>
                    <a:p>
                      <a:pPr marL="0" marR="0" indent="0" algn="ctr" fontAlgn="ctr" latinLnBrk="0">
                        <a:lnSpc>
                          <a:spcPct val="100000"/>
                        </a:lnSpc>
                        <a:spcBef>
                          <a:spcPts val="0"/>
                        </a:spcBef>
                        <a:spcAft>
                          <a:spcPts val="0"/>
                        </a:spcAft>
                      </a:pPr>
                      <a:r>
                        <a:rPr lang="en-US" sz="1600" kern="0" spc="0" dirty="0" smtClean="0">
                          <a:solidFill>
                            <a:srgbClr val="000000"/>
                          </a:solidFill>
                          <a:effectLst/>
                          <a:latin typeface="Tahoma" pitchFamily="34" charset="0"/>
                          <a:ea typeface="Tahoma" pitchFamily="34" charset="0"/>
                          <a:cs typeface="Tahoma" pitchFamily="34" charset="0"/>
                        </a:rPr>
                        <a:t>Trade</a:t>
                      </a:r>
                      <a:r>
                        <a:rPr lang="en-US" sz="1600" kern="0" spc="0" baseline="0" dirty="0" smtClean="0">
                          <a:solidFill>
                            <a:srgbClr val="000000"/>
                          </a:solidFill>
                          <a:effectLst/>
                          <a:latin typeface="Tahoma" pitchFamily="34" charset="0"/>
                          <a:ea typeface="Tahoma" pitchFamily="34" charset="0"/>
                          <a:cs typeface="Tahoma" pitchFamily="34" charset="0"/>
                        </a:rPr>
                        <a:t>  Confirmation(#)</a:t>
                      </a:r>
                      <a:endParaRPr lang="en-US" sz="16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latinLnBrk="1"/>
                      <a:endParaRPr lang="ko-KR" altLang="en-US"/>
                    </a:p>
                  </a:txBody>
                  <a:tcPr/>
                </a:tc>
                <a:tc>
                  <a:txBody>
                    <a:bodyPr/>
                    <a:lstStyle/>
                    <a:p>
                      <a:pPr marL="0" marR="0" indent="0" algn="ctr" fontAlgn="ctr" latinLnBrk="0">
                        <a:lnSpc>
                          <a:spcPct val="100000"/>
                        </a:lnSpc>
                        <a:spcBef>
                          <a:spcPts val="0"/>
                        </a:spcBef>
                        <a:spcAft>
                          <a:spcPts val="0"/>
                        </a:spcAft>
                      </a:pPr>
                      <a:r>
                        <a:rPr lang="en-US" sz="1500" kern="0" spc="0" dirty="0" smtClean="0">
                          <a:solidFill>
                            <a:schemeClr val="tx1"/>
                          </a:solidFill>
                          <a:effectLst/>
                          <a:latin typeface="Tahoma" pitchFamily="34" charset="0"/>
                          <a:ea typeface="Tahoma" pitchFamily="34" charset="0"/>
                          <a:cs typeface="Tahoma" pitchFamily="34" charset="0"/>
                        </a:rPr>
                        <a:t>101,975</a:t>
                      </a:r>
                      <a:endParaRPr lang="en-US" sz="1500" kern="0" spc="0" dirty="0">
                        <a:solidFill>
                          <a:schemeClr val="tx1"/>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774,447</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659%</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99741">
                <a:tc gridSpan="2">
                  <a:txBody>
                    <a:bodyPr/>
                    <a:lstStyle/>
                    <a:p>
                      <a:pPr marL="0" marR="0" indent="0" algn="ctr" fontAlgn="ctr" latinLnBrk="0">
                        <a:lnSpc>
                          <a:spcPct val="100000"/>
                        </a:lnSpc>
                        <a:spcBef>
                          <a:spcPts val="0"/>
                        </a:spcBef>
                        <a:spcAft>
                          <a:spcPts val="0"/>
                        </a:spcAft>
                      </a:pPr>
                      <a:r>
                        <a:rPr lang="en-US" sz="1600" kern="0" spc="0" dirty="0" smtClean="0">
                          <a:solidFill>
                            <a:srgbClr val="000000"/>
                          </a:solidFill>
                          <a:effectLst/>
                          <a:latin typeface="Tahoma" pitchFamily="34" charset="0"/>
                          <a:ea typeface="Tahoma" pitchFamily="34" charset="0"/>
                          <a:cs typeface="Tahoma" pitchFamily="34" charset="0"/>
                        </a:rPr>
                        <a:t>Instruction Delivery by AMC(#)</a:t>
                      </a:r>
                      <a:endParaRPr lang="en-US" sz="16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latinLnBrk="1"/>
                      <a:endParaRPr lang="ko-KR" altLang="en-US"/>
                    </a:p>
                  </a:txBody>
                  <a:tcPr/>
                </a:tc>
                <a:tc>
                  <a:txBody>
                    <a:bodyPr/>
                    <a:lstStyle/>
                    <a:p>
                      <a:pPr marL="0" marR="0" indent="0" algn="ctr" fontAlgn="ctr" latinLnBrk="0">
                        <a:lnSpc>
                          <a:spcPct val="100000"/>
                        </a:lnSpc>
                        <a:spcBef>
                          <a:spcPts val="0"/>
                        </a:spcBef>
                        <a:spcAft>
                          <a:spcPts val="0"/>
                        </a:spcAft>
                      </a:pPr>
                      <a:r>
                        <a:rPr lang="en-US" sz="1500" kern="0" spc="0" dirty="0" smtClean="0">
                          <a:solidFill>
                            <a:schemeClr val="tx1"/>
                          </a:solidFill>
                          <a:effectLst/>
                          <a:latin typeface="Tahoma" pitchFamily="34" charset="0"/>
                          <a:ea typeface="Tahoma" pitchFamily="34" charset="0"/>
                          <a:cs typeface="Tahoma" pitchFamily="34" charset="0"/>
                        </a:rPr>
                        <a:t>41,494</a:t>
                      </a:r>
                      <a:endParaRPr lang="en-US" sz="1500" kern="0" spc="0" dirty="0">
                        <a:solidFill>
                          <a:schemeClr val="tx1"/>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fontAlgn="ctr" latinLnBrk="0">
                        <a:lnSpc>
                          <a:spcPct val="100000"/>
                        </a:lnSpc>
                        <a:spcBef>
                          <a:spcPts val="0"/>
                        </a:spcBef>
                        <a:spcAft>
                          <a:spcPts val="0"/>
                        </a:spcAft>
                      </a:pPr>
                      <a:r>
                        <a:rPr lang="en-US" sz="1500" kern="0" spc="0" dirty="0" smtClean="0">
                          <a:solidFill>
                            <a:srgbClr val="000000"/>
                          </a:solidFill>
                          <a:effectLst/>
                          <a:latin typeface="Tahoma" pitchFamily="34" charset="0"/>
                          <a:ea typeface="Tahoma" pitchFamily="34" charset="0"/>
                          <a:cs typeface="Tahoma" pitchFamily="34" charset="0"/>
                        </a:rPr>
                        <a:t>402,715</a:t>
                      </a:r>
                      <a:endParaRPr lang="en-US" sz="1500" kern="0" spc="0" dirty="0">
                        <a:solidFill>
                          <a:srgbClr val="000000"/>
                        </a:solidFill>
                        <a:effectLst/>
                        <a:latin typeface="Tahoma" pitchFamily="34" charset="0"/>
                        <a:ea typeface="Tahoma" pitchFamily="34" charset="0"/>
                        <a:cs typeface="Tahoma" pitchFamily="34" charset="0"/>
                      </a:endParaRPr>
                    </a:p>
                  </a:txBody>
                  <a:tcPr marL="64770" marR="64770"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ko-KR" sz="1500" kern="0" spc="0" dirty="0" smtClean="0">
                          <a:solidFill>
                            <a:srgbClr val="000000"/>
                          </a:solidFill>
                          <a:effectLst/>
                          <a:latin typeface="Tahoma" pitchFamily="34" charset="0"/>
                          <a:ea typeface="Tahoma" pitchFamily="34" charset="0"/>
                          <a:cs typeface="Tahoma" pitchFamily="34" charset="0"/>
                        </a:rPr>
                        <a:t>871%</a:t>
                      </a:r>
                    </a:p>
                  </a:txBody>
                  <a:tcPr marL="64770" marR="64770" marT="17907" marB="17907"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 name="Freeform 10"/>
          <p:cNvSpPr>
            <a:spLocks/>
          </p:cNvSpPr>
          <p:nvPr/>
        </p:nvSpPr>
        <p:spPr bwMode="auto">
          <a:xfrm>
            <a:off x="8151330" y="1988840"/>
            <a:ext cx="216024" cy="432048"/>
          </a:xfrm>
          <a:custGeom>
            <a:avLst/>
            <a:gdLst>
              <a:gd name="T0" fmla="*/ 2147483647 w 960"/>
              <a:gd name="T1" fmla="*/ 0 h 1807"/>
              <a:gd name="T2" fmla="*/ 2147483647 w 960"/>
              <a:gd name="T3" fmla="*/ 2147483647 h 1807"/>
              <a:gd name="T4" fmla="*/ 2147483647 w 960"/>
              <a:gd name="T5" fmla="*/ 2147483647 h 1807"/>
              <a:gd name="T6" fmla="*/ 0 w 960"/>
              <a:gd name="T7" fmla="*/ 2147483647 h 1807"/>
              <a:gd name="T8" fmla="*/ 2147483647 w 960"/>
              <a:gd name="T9" fmla="*/ 2147483647 h 1807"/>
              <a:gd name="T10" fmla="*/ 2147483647 w 960"/>
              <a:gd name="T11" fmla="*/ 2147483647 h 1807"/>
              <a:gd name="T12" fmla="*/ 2147483647 w 960"/>
              <a:gd name="T13" fmla="*/ 2147483647 h 1807"/>
              <a:gd name="T14" fmla="*/ 2147483647 w 960"/>
              <a:gd name="T15" fmla="*/ 2147483647 h 1807"/>
              <a:gd name="T16" fmla="*/ 2147483647 w 960"/>
              <a:gd name="T17" fmla="*/ 0 h 18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0"/>
              <a:gd name="T28" fmla="*/ 0 h 1807"/>
              <a:gd name="T29" fmla="*/ 960 w 960"/>
              <a:gd name="T30" fmla="*/ 1807 h 18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0" h="1807">
                <a:moveTo>
                  <a:pt x="489" y="0"/>
                </a:moveTo>
                <a:lnTo>
                  <a:pt x="46" y="545"/>
                </a:lnTo>
                <a:cubicBezTo>
                  <a:pt x="46" y="545"/>
                  <a:pt x="174" y="494"/>
                  <a:pt x="302" y="444"/>
                </a:cubicBezTo>
                <a:cubicBezTo>
                  <a:pt x="366" y="1185"/>
                  <a:pt x="0" y="1807"/>
                  <a:pt x="0" y="1807"/>
                </a:cubicBezTo>
                <a:lnTo>
                  <a:pt x="494" y="1551"/>
                </a:lnTo>
                <a:lnTo>
                  <a:pt x="960" y="1807"/>
                </a:lnTo>
                <a:cubicBezTo>
                  <a:pt x="960" y="1807"/>
                  <a:pt x="595" y="1139"/>
                  <a:pt x="659" y="435"/>
                </a:cubicBezTo>
                <a:cubicBezTo>
                  <a:pt x="791" y="490"/>
                  <a:pt x="924" y="545"/>
                  <a:pt x="924" y="545"/>
                </a:cubicBezTo>
                <a:lnTo>
                  <a:pt x="489" y="0"/>
                </a:lnTo>
                <a:close/>
              </a:path>
            </a:pathLst>
          </a:custGeom>
          <a:gradFill rotWithShape="1">
            <a:gsLst>
              <a:gs pos="0">
                <a:srgbClr val="0000FF"/>
              </a:gs>
              <a:gs pos="100000">
                <a:srgbClr val="D5F7FF">
                  <a:alpha val="0"/>
                </a:srgbClr>
              </a:gs>
            </a:gsLst>
            <a:lin ang="5400000" scaled="1"/>
          </a:gradFill>
          <a:ln w="9525">
            <a:noFill/>
            <a:round/>
            <a:headEnd/>
            <a:tailEnd/>
          </a:ln>
        </p:spPr>
        <p:txBody>
          <a:bodyPr wrap="none" anchor="ctr"/>
          <a:lstStyle/>
          <a:p>
            <a:endParaRPr lang="ko-KR" altLang="en-US"/>
          </a:p>
        </p:txBody>
      </p:sp>
      <p:sp>
        <p:nvSpPr>
          <p:cNvPr id="18" name="Freeform 10"/>
          <p:cNvSpPr>
            <a:spLocks/>
          </p:cNvSpPr>
          <p:nvPr/>
        </p:nvSpPr>
        <p:spPr bwMode="auto">
          <a:xfrm>
            <a:off x="8151330" y="2564904"/>
            <a:ext cx="216024" cy="432048"/>
          </a:xfrm>
          <a:custGeom>
            <a:avLst/>
            <a:gdLst>
              <a:gd name="T0" fmla="*/ 2147483647 w 960"/>
              <a:gd name="T1" fmla="*/ 0 h 1807"/>
              <a:gd name="T2" fmla="*/ 2147483647 w 960"/>
              <a:gd name="T3" fmla="*/ 2147483647 h 1807"/>
              <a:gd name="T4" fmla="*/ 2147483647 w 960"/>
              <a:gd name="T5" fmla="*/ 2147483647 h 1807"/>
              <a:gd name="T6" fmla="*/ 0 w 960"/>
              <a:gd name="T7" fmla="*/ 2147483647 h 1807"/>
              <a:gd name="T8" fmla="*/ 2147483647 w 960"/>
              <a:gd name="T9" fmla="*/ 2147483647 h 1807"/>
              <a:gd name="T10" fmla="*/ 2147483647 w 960"/>
              <a:gd name="T11" fmla="*/ 2147483647 h 1807"/>
              <a:gd name="T12" fmla="*/ 2147483647 w 960"/>
              <a:gd name="T13" fmla="*/ 2147483647 h 1807"/>
              <a:gd name="T14" fmla="*/ 2147483647 w 960"/>
              <a:gd name="T15" fmla="*/ 2147483647 h 1807"/>
              <a:gd name="T16" fmla="*/ 2147483647 w 960"/>
              <a:gd name="T17" fmla="*/ 0 h 18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0"/>
              <a:gd name="T28" fmla="*/ 0 h 1807"/>
              <a:gd name="T29" fmla="*/ 960 w 960"/>
              <a:gd name="T30" fmla="*/ 1807 h 18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0" h="1807">
                <a:moveTo>
                  <a:pt x="489" y="0"/>
                </a:moveTo>
                <a:lnTo>
                  <a:pt x="46" y="545"/>
                </a:lnTo>
                <a:cubicBezTo>
                  <a:pt x="46" y="545"/>
                  <a:pt x="174" y="494"/>
                  <a:pt x="302" y="444"/>
                </a:cubicBezTo>
                <a:cubicBezTo>
                  <a:pt x="366" y="1185"/>
                  <a:pt x="0" y="1807"/>
                  <a:pt x="0" y="1807"/>
                </a:cubicBezTo>
                <a:lnTo>
                  <a:pt x="494" y="1551"/>
                </a:lnTo>
                <a:lnTo>
                  <a:pt x="960" y="1807"/>
                </a:lnTo>
                <a:cubicBezTo>
                  <a:pt x="960" y="1807"/>
                  <a:pt x="595" y="1139"/>
                  <a:pt x="659" y="435"/>
                </a:cubicBezTo>
                <a:cubicBezTo>
                  <a:pt x="791" y="490"/>
                  <a:pt x="924" y="545"/>
                  <a:pt x="924" y="545"/>
                </a:cubicBezTo>
                <a:lnTo>
                  <a:pt x="489" y="0"/>
                </a:lnTo>
                <a:close/>
              </a:path>
            </a:pathLst>
          </a:custGeom>
          <a:gradFill rotWithShape="1">
            <a:gsLst>
              <a:gs pos="0">
                <a:srgbClr val="0000FF"/>
              </a:gs>
              <a:gs pos="100000">
                <a:srgbClr val="D5F7FF">
                  <a:alpha val="0"/>
                </a:srgbClr>
              </a:gs>
            </a:gsLst>
            <a:lin ang="5400000" scaled="1"/>
          </a:gradFill>
          <a:ln w="9525">
            <a:noFill/>
            <a:round/>
            <a:headEnd/>
            <a:tailEnd/>
          </a:ln>
        </p:spPr>
        <p:txBody>
          <a:bodyPr wrap="none" anchor="ctr"/>
          <a:lstStyle/>
          <a:p>
            <a:endParaRPr lang="ko-KR" altLang="en-US"/>
          </a:p>
        </p:txBody>
      </p:sp>
      <p:sp>
        <p:nvSpPr>
          <p:cNvPr id="19" name="Freeform 10"/>
          <p:cNvSpPr>
            <a:spLocks/>
          </p:cNvSpPr>
          <p:nvPr/>
        </p:nvSpPr>
        <p:spPr bwMode="auto">
          <a:xfrm>
            <a:off x="8166138" y="3140968"/>
            <a:ext cx="216024" cy="432048"/>
          </a:xfrm>
          <a:custGeom>
            <a:avLst/>
            <a:gdLst>
              <a:gd name="T0" fmla="*/ 2147483647 w 960"/>
              <a:gd name="T1" fmla="*/ 0 h 1807"/>
              <a:gd name="T2" fmla="*/ 2147483647 w 960"/>
              <a:gd name="T3" fmla="*/ 2147483647 h 1807"/>
              <a:gd name="T4" fmla="*/ 2147483647 w 960"/>
              <a:gd name="T5" fmla="*/ 2147483647 h 1807"/>
              <a:gd name="T6" fmla="*/ 0 w 960"/>
              <a:gd name="T7" fmla="*/ 2147483647 h 1807"/>
              <a:gd name="T8" fmla="*/ 2147483647 w 960"/>
              <a:gd name="T9" fmla="*/ 2147483647 h 1807"/>
              <a:gd name="T10" fmla="*/ 2147483647 w 960"/>
              <a:gd name="T11" fmla="*/ 2147483647 h 1807"/>
              <a:gd name="T12" fmla="*/ 2147483647 w 960"/>
              <a:gd name="T13" fmla="*/ 2147483647 h 1807"/>
              <a:gd name="T14" fmla="*/ 2147483647 w 960"/>
              <a:gd name="T15" fmla="*/ 2147483647 h 1807"/>
              <a:gd name="T16" fmla="*/ 2147483647 w 960"/>
              <a:gd name="T17" fmla="*/ 0 h 18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0"/>
              <a:gd name="T28" fmla="*/ 0 h 1807"/>
              <a:gd name="T29" fmla="*/ 960 w 960"/>
              <a:gd name="T30" fmla="*/ 1807 h 18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0" h="1807">
                <a:moveTo>
                  <a:pt x="489" y="0"/>
                </a:moveTo>
                <a:lnTo>
                  <a:pt x="46" y="545"/>
                </a:lnTo>
                <a:cubicBezTo>
                  <a:pt x="46" y="545"/>
                  <a:pt x="174" y="494"/>
                  <a:pt x="302" y="444"/>
                </a:cubicBezTo>
                <a:cubicBezTo>
                  <a:pt x="366" y="1185"/>
                  <a:pt x="0" y="1807"/>
                  <a:pt x="0" y="1807"/>
                </a:cubicBezTo>
                <a:lnTo>
                  <a:pt x="494" y="1551"/>
                </a:lnTo>
                <a:lnTo>
                  <a:pt x="960" y="1807"/>
                </a:lnTo>
                <a:cubicBezTo>
                  <a:pt x="960" y="1807"/>
                  <a:pt x="595" y="1139"/>
                  <a:pt x="659" y="435"/>
                </a:cubicBezTo>
                <a:cubicBezTo>
                  <a:pt x="791" y="490"/>
                  <a:pt x="924" y="545"/>
                  <a:pt x="924" y="545"/>
                </a:cubicBezTo>
                <a:lnTo>
                  <a:pt x="489" y="0"/>
                </a:lnTo>
                <a:close/>
              </a:path>
            </a:pathLst>
          </a:custGeom>
          <a:gradFill rotWithShape="1">
            <a:gsLst>
              <a:gs pos="0">
                <a:srgbClr val="0000FF"/>
              </a:gs>
              <a:gs pos="100000">
                <a:srgbClr val="D5F7FF">
                  <a:alpha val="0"/>
                </a:srgbClr>
              </a:gs>
            </a:gsLst>
            <a:lin ang="5400000" scaled="1"/>
          </a:gradFill>
          <a:ln w="9525">
            <a:noFill/>
            <a:round/>
            <a:headEnd/>
            <a:tailEnd/>
          </a:ln>
        </p:spPr>
        <p:txBody>
          <a:bodyPr wrap="none" anchor="ctr"/>
          <a:lstStyle/>
          <a:p>
            <a:endParaRPr lang="ko-KR" altLang="en-US"/>
          </a:p>
        </p:txBody>
      </p:sp>
      <p:sp>
        <p:nvSpPr>
          <p:cNvPr id="20" name="Freeform 10"/>
          <p:cNvSpPr>
            <a:spLocks/>
          </p:cNvSpPr>
          <p:nvPr/>
        </p:nvSpPr>
        <p:spPr bwMode="auto">
          <a:xfrm>
            <a:off x="8172400" y="3717032"/>
            <a:ext cx="216024" cy="432048"/>
          </a:xfrm>
          <a:custGeom>
            <a:avLst/>
            <a:gdLst>
              <a:gd name="T0" fmla="*/ 2147483647 w 960"/>
              <a:gd name="T1" fmla="*/ 0 h 1807"/>
              <a:gd name="T2" fmla="*/ 2147483647 w 960"/>
              <a:gd name="T3" fmla="*/ 2147483647 h 1807"/>
              <a:gd name="T4" fmla="*/ 2147483647 w 960"/>
              <a:gd name="T5" fmla="*/ 2147483647 h 1807"/>
              <a:gd name="T6" fmla="*/ 0 w 960"/>
              <a:gd name="T7" fmla="*/ 2147483647 h 1807"/>
              <a:gd name="T8" fmla="*/ 2147483647 w 960"/>
              <a:gd name="T9" fmla="*/ 2147483647 h 1807"/>
              <a:gd name="T10" fmla="*/ 2147483647 w 960"/>
              <a:gd name="T11" fmla="*/ 2147483647 h 1807"/>
              <a:gd name="T12" fmla="*/ 2147483647 w 960"/>
              <a:gd name="T13" fmla="*/ 2147483647 h 1807"/>
              <a:gd name="T14" fmla="*/ 2147483647 w 960"/>
              <a:gd name="T15" fmla="*/ 2147483647 h 1807"/>
              <a:gd name="T16" fmla="*/ 2147483647 w 960"/>
              <a:gd name="T17" fmla="*/ 0 h 18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0"/>
              <a:gd name="T28" fmla="*/ 0 h 1807"/>
              <a:gd name="T29" fmla="*/ 960 w 960"/>
              <a:gd name="T30" fmla="*/ 1807 h 18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0" h="1807">
                <a:moveTo>
                  <a:pt x="489" y="0"/>
                </a:moveTo>
                <a:lnTo>
                  <a:pt x="46" y="545"/>
                </a:lnTo>
                <a:cubicBezTo>
                  <a:pt x="46" y="545"/>
                  <a:pt x="174" y="494"/>
                  <a:pt x="302" y="444"/>
                </a:cubicBezTo>
                <a:cubicBezTo>
                  <a:pt x="366" y="1185"/>
                  <a:pt x="0" y="1807"/>
                  <a:pt x="0" y="1807"/>
                </a:cubicBezTo>
                <a:lnTo>
                  <a:pt x="494" y="1551"/>
                </a:lnTo>
                <a:lnTo>
                  <a:pt x="960" y="1807"/>
                </a:lnTo>
                <a:cubicBezTo>
                  <a:pt x="960" y="1807"/>
                  <a:pt x="595" y="1139"/>
                  <a:pt x="659" y="435"/>
                </a:cubicBezTo>
                <a:cubicBezTo>
                  <a:pt x="791" y="490"/>
                  <a:pt x="924" y="545"/>
                  <a:pt x="924" y="545"/>
                </a:cubicBezTo>
                <a:lnTo>
                  <a:pt x="489" y="0"/>
                </a:lnTo>
                <a:close/>
              </a:path>
            </a:pathLst>
          </a:custGeom>
          <a:gradFill rotWithShape="1">
            <a:gsLst>
              <a:gs pos="0">
                <a:srgbClr val="0000FF"/>
              </a:gs>
              <a:gs pos="100000">
                <a:srgbClr val="D5F7FF">
                  <a:alpha val="0"/>
                </a:srgbClr>
              </a:gs>
            </a:gsLst>
            <a:lin ang="5400000" scaled="1"/>
          </a:gradFill>
          <a:ln w="9525">
            <a:noFill/>
            <a:round/>
            <a:headEnd/>
            <a:tailEnd/>
          </a:ln>
        </p:spPr>
        <p:txBody>
          <a:bodyPr wrap="none" anchor="ctr"/>
          <a:lstStyle/>
          <a:p>
            <a:endParaRPr lang="ko-KR" altLang="en-US"/>
          </a:p>
        </p:txBody>
      </p:sp>
      <p:sp>
        <p:nvSpPr>
          <p:cNvPr id="21" name="Freeform 10"/>
          <p:cNvSpPr>
            <a:spLocks/>
          </p:cNvSpPr>
          <p:nvPr/>
        </p:nvSpPr>
        <p:spPr bwMode="auto">
          <a:xfrm>
            <a:off x="8172400" y="4437112"/>
            <a:ext cx="216024" cy="432048"/>
          </a:xfrm>
          <a:custGeom>
            <a:avLst/>
            <a:gdLst>
              <a:gd name="T0" fmla="*/ 2147483647 w 960"/>
              <a:gd name="T1" fmla="*/ 0 h 1807"/>
              <a:gd name="T2" fmla="*/ 2147483647 w 960"/>
              <a:gd name="T3" fmla="*/ 2147483647 h 1807"/>
              <a:gd name="T4" fmla="*/ 2147483647 w 960"/>
              <a:gd name="T5" fmla="*/ 2147483647 h 1807"/>
              <a:gd name="T6" fmla="*/ 0 w 960"/>
              <a:gd name="T7" fmla="*/ 2147483647 h 1807"/>
              <a:gd name="T8" fmla="*/ 2147483647 w 960"/>
              <a:gd name="T9" fmla="*/ 2147483647 h 1807"/>
              <a:gd name="T10" fmla="*/ 2147483647 w 960"/>
              <a:gd name="T11" fmla="*/ 2147483647 h 1807"/>
              <a:gd name="T12" fmla="*/ 2147483647 w 960"/>
              <a:gd name="T13" fmla="*/ 2147483647 h 1807"/>
              <a:gd name="T14" fmla="*/ 2147483647 w 960"/>
              <a:gd name="T15" fmla="*/ 2147483647 h 1807"/>
              <a:gd name="T16" fmla="*/ 2147483647 w 960"/>
              <a:gd name="T17" fmla="*/ 0 h 18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0"/>
              <a:gd name="T28" fmla="*/ 0 h 1807"/>
              <a:gd name="T29" fmla="*/ 960 w 960"/>
              <a:gd name="T30" fmla="*/ 1807 h 18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0" h="1807">
                <a:moveTo>
                  <a:pt x="489" y="0"/>
                </a:moveTo>
                <a:lnTo>
                  <a:pt x="46" y="545"/>
                </a:lnTo>
                <a:cubicBezTo>
                  <a:pt x="46" y="545"/>
                  <a:pt x="174" y="494"/>
                  <a:pt x="302" y="444"/>
                </a:cubicBezTo>
                <a:cubicBezTo>
                  <a:pt x="366" y="1185"/>
                  <a:pt x="0" y="1807"/>
                  <a:pt x="0" y="1807"/>
                </a:cubicBezTo>
                <a:lnTo>
                  <a:pt x="494" y="1551"/>
                </a:lnTo>
                <a:lnTo>
                  <a:pt x="960" y="1807"/>
                </a:lnTo>
                <a:cubicBezTo>
                  <a:pt x="960" y="1807"/>
                  <a:pt x="595" y="1139"/>
                  <a:pt x="659" y="435"/>
                </a:cubicBezTo>
                <a:cubicBezTo>
                  <a:pt x="791" y="490"/>
                  <a:pt x="924" y="545"/>
                  <a:pt x="924" y="545"/>
                </a:cubicBezTo>
                <a:lnTo>
                  <a:pt x="489" y="0"/>
                </a:lnTo>
                <a:close/>
              </a:path>
            </a:pathLst>
          </a:custGeom>
          <a:gradFill rotWithShape="1">
            <a:gsLst>
              <a:gs pos="0">
                <a:srgbClr val="0000FF"/>
              </a:gs>
              <a:gs pos="100000">
                <a:srgbClr val="D5F7FF">
                  <a:alpha val="0"/>
                </a:srgbClr>
              </a:gs>
            </a:gsLst>
            <a:lin ang="5400000" scaled="1"/>
          </a:gradFill>
          <a:ln w="9525">
            <a:noFill/>
            <a:round/>
            <a:headEnd/>
            <a:tailEnd/>
          </a:ln>
        </p:spPr>
        <p:txBody>
          <a:bodyPr wrap="none" anchor="ctr"/>
          <a:lstStyle/>
          <a:p>
            <a:endParaRPr lang="ko-KR" altLang="en-US"/>
          </a:p>
        </p:txBody>
      </p:sp>
      <p:sp>
        <p:nvSpPr>
          <p:cNvPr id="22" name="Freeform 10"/>
          <p:cNvSpPr>
            <a:spLocks/>
          </p:cNvSpPr>
          <p:nvPr/>
        </p:nvSpPr>
        <p:spPr bwMode="auto">
          <a:xfrm>
            <a:off x="8171811" y="5373216"/>
            <a:ext cx="216024" cy="432048"/>
          </a:xfrm>
          <a:custGeom>
            <a:avLst/>
            <a:gdLst>
              <a:gd name="T0" fmla="*/ 2147483647 w 960"/>
              <a:gd name="T1" fmla="*/ 0 h 1807"/>
              <a:gd name="T2" fmla="*/ 2147483647 w 960"/>
              <a:gd name="T3" fmla="*/ 2147483647 h 1807"/>
              <a:gd name="T4" fmla="*/ 2147483647 w 960"/>
              <a:gd name="T5" fmla="*/ 2147483647 h 1807"/>
              <a:gd name="T6" fmla="*/ 0 w 960"/>
              <a:gd name="T7" fmla="*/ 2147483647 h 1807"/>
              <a:gd name="T8" fmla="*/ 2147483647 w 960"/>
              <a:gd name="T9" fmla="*/ 2147483647 h 1807"/>
              <a:gd name="T10" fmla="*/ 2147483647 w 960"/>
              <a:gd name="T11" fmla="*/ 2147483647 h 1807"/>
              <a:gd name="T12" fmla="*/ 2147483647 w 960"/>
              <a:gd name="T13" fmla="*/ 2147483647 h 1807"/>
              <a:gd name="T14" fmla="*/ 2147483647 w 960"/>
              <a:gd name="T15" fmla="*/ 2147483647 h 1807"/>
              <a:gd name="T16" fmla="*/ 2147483647 w 960"/>
              <a:gd name="T17" fmla="*/ 0 h 18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0"/>
              <a:gd name="T28" fmla="*/ 0 h 1807"/>
              <a:gd name="T29" fmla="*/ 960 w 960"/>
              <a:gd name="T30" fmla="*/ 1807 h 18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0" h="1807">
                <a:moveTo>
                  <a:pt x="489" y="0"/>
                </a:moveTo>
                <a:lnTo>
                  <a:pt x="46" y="545"/>
                </a:lnTo>
                <a:cubicBezTo>
                  <a:pt x="46" y="545"/>
                  <a:pt x="174" y="494"/>
                  <a:pt x="302" y="444"/>
                </a:cubicBezTo>
                <a:cubicBezTo>
                  <a:pt x="366" y="1185"/>
                  <a:pt x="0" y="1807"/>
                  <a:pt x="0" y="1807"/>
                </a:cubicBezTo>
                <a:lnTo>
                  <a:pt x="494" y="1551"/>
                </a:lnTo>
                <a:lnTo>
                  <a:pt x="960" y="1807"/>
                </a:lnTo>
                <a:cubicBezTo>
                  <a:pt x="960" y="1807"/>
                  <a:pt x="595" y="1139"/>
                  <a:pt x="659" y="435"/>
                </a:cubicBezTo>
                <a:cubicBezTo>
                  <a:pt x="791" y="490"/>
                  <a:pt x="924" y="545"/>
                  <a:pt x="924" y="545"/>
                </a:cubicBezTo>
                <a:lnTo>
                  <a:pt x="489" y="0"/>
                </a:lnTo>
                <a:close/>
              </a:path>
            </a:pathLst>
          </a:custGeom>
          <a:gradFill rotWithShape="1">
            <a:gsLst>
              <a:gs pos="0">
                <a:srgbClr val="0000FF"/>
              </a:gs>
              <a:gs pos="100000">
                <a:srgbClr val="D5F7FF">
                  <a:alpha val="0"/>
                </a:srgbClr>
              </a:gs>
            </a:gsLst>
            <a:lin ang="5400000" scaled="1"/>
          </a:gradFill>
          <a:ln w="9525">
            <a:noFill/>
            <a:round/>
            <a:headEnd/>
            <a:tailEnd/>
          </a:ln>
        </p:spPr>
        <p:txBody>
          <a:bodyPr wrap="none" anchor="ctr"/>
          <a:lstStyle/>
          <a:p>
            <a:endParaRPr lang="ko-KR" altLang="en-US"/>
          </a:p>
        </p:txBody>
      </p:sp>
    </p:spTree>
    <p:extLst>
      <p:ext uri="{BB962C8B-B14F-4D97-AF65-F5344CB8AC3E}">
        <p14:creationId xmlns:p14="http://schemas.microsoft.com/office/powerpoint/2010/main" val="20311562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0"/>
            <a:ext cx="9228881" cy="6870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14"/>
          <p:cNvSpPr txBox="1">
            <a:spLocks noChangeArrowheads="1"/>
          </p:cNvSpPr>
          <p:nvPr/>
        </p:nvSpPr>
        <p:spPr bwMode="auto">
          <a:xfrm>
            <a:off x="1619672" y="2659559"/>
            <a:ext cx="6536782" cy="769441"/>
          </a:xfrm>
          <a:prstGeom prst="rect">
            <a:avLst/>
          </a:prstGeom>
          <a:noFill/>
          <a:ln w="9525">
            <a:noFill/>
            <a:miter lim="800000"/>
            <a:headEnd/>
            <a:tailEnd/>
          </a:ln>
          <a:effectLst>
            <a:outerShdw dist="17961" dir="2700000" algn="ctr" rotWithShape="0">
              <a:schemeClr val="bg1"/>
            </a:outerShdw>
          </a:effectLst>
        </p:spPr>
        <p:txBody>
          <a:bodyPr wrap="square">
            <a:spAutoFit/>
          </a:bodyPr>
          <a:lstStyle>
            <a:lvl1pPr algn="l">
              <a:spcBef>
                <a:spcPct val="0"/>
              </a:spcBef>
              <a:defRPr kumimoji="1">
                <a:solidFill>
                  <a:schemeClr val="tx1"/>
                </a:solidFill>
                <a:latin typeface="굴림" pitchFamily="50" charset="-127"/>
                <a:ea typeface="굴림" pitchFamily="50" charset="-127"/>
              </a:defRPr>
            </a:lvl1pPr>
            <a:lvl2pPr marL="742950" indent="-285750" algn="l">
              <a:spcBef>
                <a:spcPct val="0"/>
              </a:spcBef>
              <a:defRPr kumimoji="1">
                <a:solidFill>
                  <a:schemeClr val="tx1"/>
                </a:solidFill>
                <a:latin typeface="굴림" pitchFamily="50" charset="-127"/>
                <a:ea typeface="굴림" pitchFamily="50" charset="-127"/>
              </a:defRPr>
            </a:lvl2pPr>
            <a:lvl3pPr marL="1143000" indent="-228600" algn="l">
              <a:spcBef>
                <a:spcPct val="0"/>
              </a:spcBef>
              <a:defRPr kumimoji="1">
                <a:solidFill>
                  <a:schemeClr val="tx1"/>
                </a:solidFill>
                <a:latin typeface="굴림" pitchFamily="50" charset="-127"/>
                <a:ea typeface="굴림" pitchFamily="50" charset="-127"/>
              </a:defRPr>
            </a:lvl3pPr>
            <a:lvl4pPr marL="1600200" indent="-228600" algn="l">
              <a:spcBef>
                <a:spcPct val="0"/>
              </a:spcBef>
              <a:defRPr kumimoji="1">
                <a:solidFill>
                  <a:schemeClr val="tx1"/>
                </a:solidFill>
                <a:latin typeface="굴림" pitchFamily="50" charset="-127"/>
                <a:ea typeface="굴림" pitchFamily="50" charset="-127"/>
              </a:defRPr>
            </a:lvl4pPr>
            <a:lvl5pPr marL="2057400" indent="-228600" algn="l">
              <a:spcBef>
                <a:spcPct val="0"/>
              </a:spcBef>
              <a:defRPr kumimoji="1">
                <a:solidFill>
                  <a:schemeClr val="tx1"/>
                </a:solidFill>
                <a:latin typeface="굴림" pitchFamily="50" charset="-127"/>
                <a:ea typeface="굴림" pitchFamily="50" charset="-127"/>
              </a:defRPr>
            </a:lvl5pPr>
            <a:lvl6pPr marL="2514600" indent="-228600" fontAlgn="base">
              <a:spcBef>
                <a:spcPct val="0"/>
              </a:spcBef>
              <a:spcAft>
                <a:spcPct val="0"/>
              </a:spcAft>
              <a:defRPr kumimoji="1">
                <a:solidFill>
                  <a:schemeClr val="tx1"/>
                </a:solidFill>
                <a:latin typeface="굴림" pitchFamily="50" charset="-127"/>
                <a:ea typeface="굴림" pitchFamily="50" charset="-127"/>
              </a:defRPr>
            </a:lvl6pPr>
            <a:lvl7pPr marL="2971800" indent="-228600" fontAlgn="base">
              <a:spcBef>
                <a:spcPct val="0"/>
              </a:spcBef>
              <a:spcAft>
                <a:spcPct val="0"/>
              </a:spcAft>
              <a:defRPr kumimoji="1">
                <a:solidFill>
                  <a:schemeClr val="tx1"/>
                </a:solidFill>
                <a:latin typeface="굴림" pitchFamily="50" charset="-127"/>
                <a:ea typeface="굴림" pitchFamily="50" charset="-127"/>
              </a:defRPr>
            </a:lvl7pPr>
            <a:lvl8pPr marL="3429000" indent="-228600" fontAlgn="base">
              <a:spcBef>
                <a:spcPct val="0"/>
              </a:spcBef>
              <a:spcAft>
                <a:spcPct val="0"/>
              </a:spcAft>
              <a:defRPr kumimoji="1">
                <a:solidFill>
                  <a:schemeClr val="tx1"/>
                </a:solidFill>
                <a:latin typeface="굴림" pitchFamily="50" charset="-127"/>
                <a:ea typeface="굴림" pitchFamily="50" charset="-127"/>
              </a:defRPr>
            </a:lvl8pPr>
            <a:lvl9pPr marL="3886200" indent="-228600" fontAlgn="base">
              <a:spcBef>
                <a:spcPct val="0"/>
              </a:spcBef>
              <a:spcAft>
                <a:spcPct val="0"/>
              </a:spcAft>
              <a:defRPr kumimoji="1">
                <a:solidFill>
                  <a:schemeClr val="tx1"/>
                </a:solidFill>
                <a:latin typeface="굴림" pitchFamily="50" charset="-127"/>
                <a:ea typeface="굴림" pitchFamily="50" charset="-127"/>
              </a:defRPr>
            </a:lvl9pPr>
          </a:lstStyle>
          <a:p>
            <a:pPr algn="ctr"/>
            <a:r>
              <a:rPr lang="en-US" altLang="ko-KR" sz="2400" b="1" dirty="0">
                <a:solidFill>
                  <a:srgbClr val="002776"/>
                </a:solidFill>
                <a:latin typeface="맑은 고딕" pitchFamily="50" charset="-127"/>
                <a:ea typeface="맑은 고딕" pitchFamily="50" charset="-127"/>
              </a:rPr>
              <a:t> </a:t>
            </a:r>
            <a:r>
              <a:rPr lang="en-US" altLang="ko-KR" sz="4400" b="1"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The</a:t>
            </a:r>
            <a:r>
              <a:rPr lang="en-US" altLang="ko-KR" sz="4400" b="1" spc="100"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 </a:t>
            </a:r>
            <a:r>
              <a:rPr lang="en-US" altLang="ko-KR" sz="4400" b="1"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Benefits</a:t>
            </a:r>
            <a:r>
              <a:rPr lang="en-US" altLang="ko-KR" sz="4400" b="1" spc="100"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 </a:t>
            </a:r>
            <a:r>
              <a:rPr lang="en-US" altLang="ko-KR" sz="4400" b="1"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of</a:t>
            </a:r>
            <a:r>
              <a:rPr lang="en-US" altLang="ko-KR" sz="4400" b="1" spc="100"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 </a:t>
            </a:r>
            <a:r>
              <a:rPr lang="en-US" altLang="ko-KR" sz="4400" b="1" dirty="0" err="1"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FundNet</a:t>
            </a:r>
            <a:r>
              <a:rPr lang="en-US" altLang="ko-KR" sz="4400" b="1" spc="100" dirty="0" smtClean="0">
                <a:solidFill>
                  <a:srgbClr val="002776"/>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 </a:t>
            </a:r>
            <a:endParaRPr lang="ko-KR" altLang="en-US" sz="2400" b="1" dirty="0">
              <a:solidFill>
                <a:schemeClr val="accent2"/>
              </a:solidFill>
              <a:latin typeface="Arial Unicode MS" pitchFamily="50" charset="-127"/>
              <a:ea typeface="Arial Unicode MS" pitchFamily="50" charset="-127"/>
              <a:cs typeface="Arial Unicode MS" pitchFamily="50" charset="-127"/>
            </a:endParaRPr>
          </a:p>
        </p:txBody>
      </p:sp>
      <p:pic>
        <p:nvPicPr>
          <p:cNvPr id="8" name="Picture 16" descr="볼록원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9592" y="2636912"/>
            <a:ext cx="930224" cy="86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직사각형 1"/>
          <p:cNvSpPr/>
          <p:nvPr/>
        </p:nvSpPr>
        <p:spPr>
          <a:xfrm>
            <a:off x="971600" y="2673151"/>
            <a:ext cx="737702" cy="756233"/>
          </a:xfrm>
          <a:prstGeom prst="rect">
            <a:avLst/>
          </a:prstGeom>
        </p:spPr>
        <p:txBody>
          <a:bodyPr wrap="none">
            <a:spAutoFit/>
          </a:bodyPr>
          <a:lstStyle/>
          <a:p>
            <a:pPr algn="ctr" latinLnBrk="0">
              <a:lnSpc>
                <a:spcPct val="106000"/>
              </a:lnSpc>
            </a:pPr>
            <a:r>
              <a:rPr lang="en-US" altLang="ko-KR" sz="4400" b="1" dirty="0">
                <a:solidFill>
                  <a:srgbClr val="000066"/>
                </a:solidFill>
                <a:effectLst>
                  <a:outerShdw blurRad="38100" dist="38100" dir="2700000" algn="tl">
                    <a:srgbClr val="000000">
                      <a:alpha val="43137"/>
                    </a:srgbClr>
                  </a:outerShdw>
                </a:effectLst>
                <a:latin typeface="Times New Roman" pitchFamily="18" charset="0"/>
                <a:ea typeface="맑은 고딕" pitchFamily="50" charset="-127"/>
                <a:cs typeface="Times New Roman" pitchFamily="18" charset="0"/>
              </a:rPr>
              <a:t>Ⅱ</a:t>
            </a:r>
          </a:p>
        </p:txBody>
      </p:sp>
    </p:spTree>
    <p:extLst>
      <p:ext uri="{BB962C8B-B14F-4D97-AF65-F5344CB8AC3E}">
        <p14:creationId xmlns:p14="http://schemas.microsoft.com/office/powerpoint/2010/main" val="278433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
          <p:cNvSpPr>
            <a:spLocks noChangeArrowheads="1"/>
          </p:cNvSpPr>
          <p:nvPr/>
        </p:nvSpPr>
        <p:spPr bwMode="auto">
          <a:xfrm>
            <a:off x="255954" y="1165393"/>
            <a:ext cx="8708533" cy="5195855"/>
          </a:xfrm>
          <a:prstGeom prst="roundRect">
            <a:avLst>
              <a:gd name="adj" fmla="val 4116"/>
            </a:avLst>
          </a:prstGeom>
          <a:solidFill>
            <a:srgbClr val="F1F6FD"/>
          </a:solidFill>
          <a:ln w="25400" algn="ctr">
            <a:solidFill>
              <a:srgbClr val="387CB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20000"/>
              </a:lnSpc>
              <a:buFontTx/>
              <a:buNone/>
            </a:pPr>
            <a:endParaRPr lang="ko-KR" altLang="ko-KR" sz="1500">
              <a:solidFill>
                <a:schemeClr val="tx1"/>
              </a:solidFill>
              <a:latin typeface="-윤고딕330" pitchFamily="18" charset="-127"/>
              <a:ea typeface="-윤고딕330" pitchFamily="18" charset="-127"/>
            </a:endParaRPr>
          </a:p>
        </p:txBody>
      </p:sp>
      <p:sp>
        <p:nvSpPr>
          <p:cNvPr id="9" name="슬라이드 번호 개체 틀 5"/>
          <p:cNvSpPr txBox="1">
            <a:spLocks/>
          </p:cNvSpPr>
          <p:nvPr/>
        </p:nvSpPr>
        <p:spPr>
          <a:xfrm>
            <a:off x="8688584" y="6473587"/>
            <a:ext cx="405474" cy="357166"/>
          </a:xfrm>
          <a:prstGeom prst="rect">
            <a:avLst/>
          </a:prstGeom>
        </p:spPr>
        <p:txBody>
          <a:bodyPr anchor="ctr" anchorCtr="0"/>
          <a:lstStyle>
            <a:lvl1pPr algn="l">
              <a:defRPr lang="en-US" altLang="ko-KR" sz="1200" kern="1200" smtClean="0">
                <a:solidFill>
                  <a:schemeClr val="tx1">
                    <a:lumMod val="75000"/>
                    <a:lumOff val="25000"/>
                  </a:schemeClr>
                </a:solidFill>
                <a:latin typeface="Arial" pitchFamily="34" charset="0"/>
                <a:ea typeface="+mn-ea"/>
                <a:cs typeface="Arial"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4766CC4E-4C25-422C-B97C-0188660AF335}" type="slidenum">
              <a:rPr kumimoji="0" lang="en-US" altLang="ko-KR" sz="1200" b="0" i="0" u="none" strike="noStrike" kern="1200" cap="none" spc="0" normalizeH="0" baseline="0" noProof="0" smtClean="0">
                <a:ln>
                  <a:noFill/>
                </a:ln>
                <a:solidFill>
                  <a:schemeClr val="tx1"/>
                </a:solidFill>
                <a:effectLst/>
                <a:uLnTx/>
                <a:uFillTx/>
                <a:latin typeface="Arial Black" pitchFamily="34" charset="0"/>
                <a:ea typeface="산돌고딕B" pitchFamily="50" charset="-127"/>
              </a:rPr>
              <a:pPr marL="0" marR="0" lvl="0" indent="0" algn="ctr" defTabSz="914400" rtl="0" eaLnBrk="1" fontAlgn="auto" latinLnBrk="1" hangingPunct="1">
                <a:lnSpc>
                  <a:spcPct val="100000"/>
                </a:lnSpc>
                <a:spcBef>
                  <a:spcPts val="0"/>
                </a:spcBef>
                <a:spcAft>
                  <a:spcPts val="0"/>
                </a:spcAft>
                <a:buClrTx/>
                <a:buSzTx/>
                <a:buFontTx/>
                <a:buNone/>
                <a:tabLst/>
                <a:defRPr/>
              </a:pPr>
              <a:t>9</a:t>
            </a:fld>
            <a:endParaRPr kumimoji="0" lang="ko-KR" altLang="en-US" sz="1200" b="0" i="0" u="none" strike="noStrike" kern="1200" cap="none" spc="0" normalizeH="0" baseline="0" noProof="0" dirty="0">
              <a:ln>
                <a:noFill/>
              </a:ln>
              <a:solidFill>
                <a:schemeClr val="tx1"/>
              </a:solidFill>
              <a:effectLst/>
              <a:uLnTx/>
              <a:uFillTx/>
              <a:latin typeface="Arial Black" pitchFamily="34" charset="0"/>
              <a:ea typeface="산돌고딕B" pitchFamily="50" charset="-127"/>
            </a:endParaRPr>
          </a:p>
        </p:txBody>
      </p:sp>
      <p:sp>
        <p:nvSpPr>
          <p:cNvPr id="11" name="제목 1"/>
          <p:cNvSpPr txBox="1">
            <a:spLocks/>
          </p:cNvSpPr>
          <p:nvPr/>
        </p:nvSpPr>
        <p:spPr>
          <a:xfrm>
            <a:off x="361336" y="219828"/>
            <a:ext cx="4565544" cy="490066"/>
          </a:xfrm>
          <a:prstGeom prst="rect">
            <a:avLst/>
          </a:prstGeom>
          <a:effectLst>
            <a:outerShdw blurRad="25400" dist="12700" dir="2880000" algn="tl" rotWithShape="0">
              <a:prstClr val="black">
                <a:alpha val="30000"/>
              </a:prstClr>
            </a:outerShdw>
          </a:effectLst>
        </p:spPr>
        <p:txBody>
          <a:bodyPr vert="horz" lIns="0" tIns="0" rIns="0" bIns="0" rtlCol="0" anchor="ctr" anchorCtr="0">
            <a:normAutofit/>
          </a:bodyPr>
          <a:lstStyle/>
          <a:p>
            <a:pPr lvl="0">
              <a:spcBef>
                <a:spcPct val="0"/>
              </a:spcBef>
            </a:pPr>
            <a:r>
              <a:rPr lang="en-US" altLang="ko-KR" sz="28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Market Implication</a:t>
            </a:r>
            <a:r>
              <a:rPr lang="en-US" altLang="ko-KR" sz="2400" b="1" dirty="0" smtClean="0">
                <a:solidFill>
                  <a:schemeClr val="accent1">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(1)</a:t>
            </a:r>
            <a:r>
              <a:rPr lang="en-US" altLang="ko-KR" sz="2800" b="1" dirty="0" smtClean="0">
                <a:solidFill>
                  <a:schemeClr val="accent1">
                    <a:lumMod val="50000"/>
                  </a:schemeClr>
                </a:solidFill>
                <a:latin typeface="Tahoma" pitchFamily="34" charset="0"/>
                <a:ea typeface="Tahoma" pitchFamily="34" charset="0"/>
                <a:cs typeface="Tahoma" pitchFamily="34" charset="0"/>
              </a:rPr>
              <a:t> </a:t>
            </a:r>
            <a:endParaRPr lang="ko-KR" altLang="en-US" sz="2800" b="1" dirty="0" smtClean="0">
              <a:solidFill>
                <a:schemeClr val="accent1">
                  <a:lumMod val="50000"/>
                </a:schemeClr>
              </a:solidFill>
              <a:latin typeface="Tahoma" pitchFamily="34" charset="0"/>
              <a:ea typeface="HY헤드라인M" pitchFamily="18" charset="-127"/>
              <a:cs typeface="Tahoma" pitchFamily="34" charset="0"/>
            </a:endParaRPr>
          </a:p>
        </p:txBody>
      </p:sp>
      <p:pic>
        <p:nvPicPr>
          <p:cNvPr id="6" name="Picture 35" descr="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764704"/>
            <a:ext cx="4352688" cy="826674"/>
          </a:xfrm>
          <a:prstGeom prst="rect">
            <a:avLst/>
          </a:prstGeom>
          <a:noFill/>
          <a:extLst>
            <a:ext uri="{909E8E84-426E-40DD-AFC4-6F175D3DCCD1}">
              <a14:hiddenFill xmlns:a14="http://schemas.microsoft.com/office/drawing/2010/main">
                <a:solidFill>
                  <a:srgbClr val="FFFFFF"/>
                </a:solidFill>
              </a14:hiddenFill>
            </a:ext>
          </a:extLst>
        </p:spPr>
      </p:pic>
      <p:sp>
        <p:nvSpPr>
          <p:cNvPr id="8" name="직사각형 7"/>
          <p:cNvSpPr/>
          <p:nvPr/>
        </p:nvSpPr>
        <p:spPr>
          <a:xfrm>
            <a:off x="686012" y="980728"/>
            <a:ext cx="3990204" cy="400110"/>
          </a:xfrm>
          <a:prstGeom prst="rect">
            <a:avLst/>
          </a:prstGeom>
        </p:spPr>
        <p:txBody>
          <a:bodyPr wrap="square">
            <a:spAutoFit/>
          </a:bodyPr>
          <a:lstStyle/>
          <a:p>
            <a:r>
              <a:rPr lang="en-US" altLang="ko-KR" sz="2000" b="1" dirty="0" smtClean="0">
                <a:solidFill>
                  <a:schemeClr val="accent1">
                    <a:lumMod val="50000"/>
                  </a:schemeClr>
                </a:solidFill>
                <a:latin typeface="Tahoma" pitchFamily="34" charset="0"/>
                <a:ea typeface="Tahoma" pitchFamily="34" charset="0"/>
                <a:cs typeface="Tahoma" pitchFamily="34" charset="0"/>
              </a:rPr>
              <a:t>One stop fund infrastructure</a:t>
            </a:r>
            <a:endParaRPr lang="ko-KR" altLang="en-US" sz="2000" dirty="0"/>
          </a:p>
        </p:txBody>
      </p:sp>
      <p:sp>
        <p:nvSpPr>
          <p:cNvPr id="46" name="Freeform 11"/>
          <p:cNvSpPr>
            <a:spLocks/>
          </p:cNvSpPr>
          <p:nvPr/>
        </p:nvSpPr>
        <p:spPr bwMode="auto">
          <a:xfrm>
            <a:off x="395537" y="1693438"/>
            <a:ext cx="2193006" cy="2439412"/>
          </a:xfrm>
          <a:custGeom>
            <a:avLst/>
            <a:gdLst/>
            <a:ahLst/>
            <a:cxnLst>
              <a:cxn ang="0">
                <a:pos x="492" y="495"/>
              </a:cxn>
              <a:cxn ang="0">
                <a:pos x="1596" y="12"/>
              </a:cxn>
              <a:cxn ang="0">
                <a:pos x="1305" y="297"/>
              </a:cxn>
              <a:cxn ang="0">
                <a:pos x="1596" y="579"/>
              </a:cxn>
              <a:cxn ang="0">
                <a:pos x="669" y="1374"/>
              </a:cxn>
              <a:cxn ang="0">
                <a:pos x="780" y="1374"/>
              </a:cxn>
              <a:cxn ang="0">
                <a:pos x="384" y="1761"/>
              </a:cxn>
              <a:cxn ang="0">
                <a:pos x="0" y="1377"/>
              </a:cxn>
              <a:cxn ang="0">
                <a:pos x="102" y="1377"/>
              </a:cxn>
              <a:cxn ang="0">
                <a:pos x="492" y="495"/>
              </a:cxn>
            </a:cxnLst>
            <a:rect l="0" t="0" r="r" b="b"/>
            <a:pathLst>
              <a:path w="1596" h="1761">
                <a:moveTo>
                  <a:pt x="492" y="495"/>
                </a:moveTo>
                <a:cubicBezTo>
                  <a:pt x="492" y="495"/>
                  <a:pt x="906" y="0"/>
                  <a:pt x="1596" y="12"/>
                </a:cubicBezTo>
                <a:cubicBezTo>
                  <a:pt x="1450" y="154"/>
                  <a:pt x="1305" y="297"/>
                  <a:pt x="1305" y="297"/>
                </a:cubicBezTo>
                <a:cubicBezTo>
                  <a:pt x="1305" y="297"/>
                  <a:pt x="1450" y="438"/>
                  <a:pt x="1596" y="579"/>
                </a:cubicBezTo>
                <a:cubicBezTo>
                  <a:pt x="774" y="600"/>
                  <a:pt x="669" y="1374"/>
                  <a:pt x="669" y="1374"/>
                </a:cubicBezTo>
                <a:lnTo>
                  <a:pt x="780" y="1374"/>
                </a:lnTo>
                <a:lnTo>
                  <a:pt x="384" y="1761"/>
                </a:lnTo>
                <a:lnTo>
                  <a:pt x="0" y="1377"/>
                </a:lnTo>
                <a:cubicBezTo>
                  <a:pt x="0" y="1377"/>
                  <a:pt x="51" y="1377"/>
                  <a:pt x="102" y="1377"/>
                </a:cubicBezTo>
                <a:cubicBezTo>
                  <a:pt x="153" y="828"/>
                  <a:pt x="492" y="495"/>
                  <a:pt x="492" y="495"/>
                </a:cubicBezTo>
                <a:close/>
              </a:path>
            </a:pathLst>
          </a:custGeom>
          <a:gradFill rotWithShape="1">
            <a:gsLst>
              <a:gs pos="0">
                <a:srgbClr val="FFFE00"/>
              </a:gs>
              <a:gs pos="100000">
                <a:srgbClr val="FFFFC5"/>
              </a:gs>
            </a:gsLst>
            <a:lin ang="18900000" scaled="1"/>
          </a:gradFill>
          <a:ln w="3175" cap="flat" cmpd="sng">
            <a:noFill/>
            <a:prstDash val="solid"/>
            <a:round/>
            <a:headEnd type="none" w="med" len="med"/>
            <a:tailEnd type="none" w="med" len="med"/>
          </a:ln>
          <a:effectLst>
            <a:outerShdw dist="28398" dir="1593903" algn="ctr" rotWithShape="0">
              <a:schemeClr val="tx1">
                <a:alpha val="50000"/>
              </a:schemeClr>
            </a:outerShdw>
          </a:effectLst>
        </p:spPr>
        <p:txBody>
          <a:bodyPr wrap="none" anchor="ctr"/>
          <a:lstStyle/>
          <a:p>
            <a:pPr>
              <a:defRPr/>
            </a:pPr>
            <a:endParaRPr lang="ko-KR" altLang="en-US"/>
          </a:p>
        </p:txBody>
      </p:sp>
      <p:sp>
        <p:nvSpPr>
          <p:cNvPr id="47" name="Freeform 13"/>
          <p:cNvSpPr>
            <a:spLocks/>
          </p:cNvSpPr>
          <p:nvPr/>
        </p:nvSpPr>
        <p:spPr bwMode="auto">
          <a:xfrm flipH="1" flipV="1">
            <a:off x="2700486" y="3513723"/>
            <a:ext cx="2159546" cy="2448271"/>
          </a:xfrm>
          <a:custGeom>
            <a:avLst/>
            <a:gdLst/>
            <a:ahLst/>
            <a:cxnLst>
              <a:cxn ang="0">
                <a:pos x="492" y="495"/>
              </a:cxn>
              <a:cxn ang="0">
                <a:pos x="1596" y="12"/>
              </a:cxn>
              <a:cxn ang="0">
                <a:pos x="1305" y="297"/>
              </a:cxn>
              <a:cxn ang="0">
                <a:pos x="1596" y="579"/>
              </a:cxn>
              <a:cxn ang="0">
                <a:pos x="669" y="1374"/>
              </a:cxn>
              <a:cxn ang="0">
                <a:pos x="780" y="1374"/>
              </a:cxn>
              <a:cxn ang="0">
                <a:pos x="384" y="1761"/>
              </a:cxn>
              <a:cxn ang="0">
                <a:pos x="0" y="1377"/>
              </a:cxn>
              <a:cxn ang="0">
                <a:pos x="102" y="1377"/>
              </a:cxn>
              <a:cxn ang="0">
                <a:pos x="492" y="495"/>
              </a:cxn>
            </a:cxnLst>
            <a:rect l="0" t="0" r="r" b="b"/>
            <a:pathLst>
              <a:path w="1596" h="1761">
                <a:moveTo>
                  <a:pt x="492" y="495"/>
                </a:moveTo>
                <a:cubicBezTo>
                  <a:pt x="492" y="495"/>
                  <a:pt x="906" y="0"/>
                  <a:pt x="1596" y="12"/>
                </a:cubicBezTo>
                <a:cubicBezTo>
                  <a:pt x="1450" y="154"/>
                  <a:pt x="1305" y="297"/>
                  <a:pt x="1305" y="297"/>
                </a:cubicBezTo>
                <a:cubicBezTo>
                  <a:pt x="1305" y="297"/>
                  <a:pt x="1450" y="438"/>
                  <a:pt x="1596" y="579"/>
                </a:cubicBezTo>
                <a:cubicBezTo>
                  <a:pt x="774" y="600"/>
                  <a:pt x="669" y="1374"/>
                  <a:pt x="669" y="1374"/>
                </a:cubicBezTo>
                <a:lnTo>
                  <a:pt x="780" y="1374"/>
                </a:lnTo>
                <a:lnTo>
                  <a:pt x="384" y="1761"/>
                </a:lnTo>
                <a:lnTo>
                  <a:pt x="0" y="1377"/>
                </a:lnTo>
                <a:cubicBezTo>
                  <a:pt x="0" y="1377"/>
                  <a:pt x="51" y="1377"/>
                  <a:pt x="102" y="1377"/>
                </a:cubicBezTo>
                <a:cubicBezTo>
                  <a:pt x="153" y="828"/>
                  <a:pt x="492" y="495"/>
                  <a:pt x="492" y="495"/>
                </a:cubicBezTo>
                <a:close/>
              </a:path>
            </a:pathLst>
          </a:custGeom>
          <a:gradFill rotWithShape="1">
            <a:gsLst>
              <a:gs pos="0">
                <a:srgbClr val="FF6600"/>
              </a:gs>
              <a:gs pos="100000">
                <a:srgbClr val="FFC39B"/>
              </a:gs>
            </a:gsLst>
            <a:lin ang="18900000" scaled="1"/>
          </a:gradFill>
          <a:ln w="3175" cap="flat" cmpd="sng">
            <a:noFill/>
            <a:prstDash val="solid"/>
            <a:round/>
            <a:headEnd type="none" w="med" len="med"/>
            <a:tailEnd type="none" w="med" len="med"/>
          </a:ln>
          <a:effectLst>
            <a:outerShdw dist="28398" dir="1593903" algn="ctr" rotWithShape="0">
              <a:schemeClr val="tx1">
                <a:alpha val="50000"/>
              </a:schemeClr>
            </a:outerShdw>
          </a:effectLst>
        </p:spPr>
        <p:txBody>
          <a:bodyPr wrap="none" anchor="ctr"/>
          <a:lstStyle/>
          <a:p>
            <a:pPr>
              <a:defRPr/>
            </a:pPr>
            <a:endParaRPr lang="ko-KR" altLang="en-US"/>
          </a:p>
        </p:txBody>
      </p:sp>
      <p:sp>
        <p:nvSpPr>
          <p:cNvPr id="48" name="Freeform 18"/>
          <p:cNvSpPr>
            <a:spLocks/>
          </p:cNvSpPr>
          <p:nvPr/>
        </p:nvSpPr>
        <p:spPr bwMode="auto">
          <a:xfrm rot="16200000">
            <a:off x="637367" y="3755496"/>
            <a:ext cx="2221098" cy="2454501"/>
          </a:xfrm>
          <a:custGeom>
            <a:avLst/>
            <a:gdLst/>
            <a:ahLst/>
            <a:cxnLst>
              <a:cxn ang="0">
                <a:pos x="492" y="495"/>
              </a:cxn>
              <a:cxn ang="0">
                <a:pos x="1596" y="12"/>
              </a:cxn>
              <a:cxn ang="0">
                <a:pos x="1305" y="297"/>
              </a:cxn>
              <a:cxn ang="0">
                <a:pos x="1596" y="579"/>
              </a:cxn>
              <a:cxn ang="0">
                <a:pos x="669" y="1374"/>
              </a:cxn>
              <a:cxn ang="0">
                <a:pos x="780" y="1374"/>
              </a:cxn>
              <a:cxn ang="0">
                <a:pos x="384" y="1761"/>
              </a:cxn>
              <a:cxn ang="0">
                <a:pos x="0" y="1377"/>
              </a:cxn>
              <a:cxn ang="0">
                <a:pos x="102" y="1377"/>
              </a:cxn>
              <a:cxn ang="0">
                <a:pos x="492" y="495"/>
              </a:cxn>
            </a:cxnLst>
            <a:rect l="0" t="0" r="r" b="b"/>
            <a:pathLst>
              <a:path w="1596" h="1761">
                <a:moveTo>
                  <a:pt x="492" y="495"/>
                </a:moveTo>
                <a:cubicBezTo>
                  <a:pt x="492" y="495"/>
                  <a:pt x="906" y="0"/>
                  <a:pt x="1596" y="12"/>
                </a:cubicBezTo>
                <a:cubicBezTo>
                  <a:pt x="1450" y="154"/>
                  <a:pt x="1305" y="297"/>
                  <a:pt x="1305" y="297"/>
                </a:cubicBezTo>
                <a:cubicBezTo>
                  <a:pt x="1305" y="297"/>
                  <a:pt x="1450" y="438"/>
                  <a:pt x="1596" y="579"/>
                </a:cubicBezTo>
                <a:cubicBezTo>
                  <a:pt x="774" y="600"/>
                  <a:pt x="669" y="1374"/>
                  <a:pt x="669" y="1374"/>
                </a:cubicBezTo>
                <a:lnTo>
                  <a:pt x="780" y="1374"/>
                </a:lnTo>
                <a:lnTo>
                  <a:pt x="384" y="1761"/>
                </a:lnTo>
                <a:lnTo>
                  <a:pt x="0" y="1377"/>
                </a:lnTo>
                <a:cubicBezTo>
                  <a:pt x="0" y="1377"/>
                  <a:pt x="51" y="1377"/>
                  <a:pt x="102" y="1377"/>
                </a:cubicBezTo>
                <a:cubicBezTo>
                  <a:pt x="153" y="828"/>
                  <a:pt x="492" y="495"/>
                  <a:pt x="492" y="495"/>
                </a:cubicBezTo>
                <a:close/>
              </a:path>
            </a:pathLst>
          </a:custGeom>
          <a:gradFill rotWithShape="1">
            <a:gsLst>
              <a:gs pos="0">
                <a:srgbClr val="CDE6FF"/>
              </a:gs>
              <a:gs pos="100000">
                <a:srgbClr val="3399FF"/>
              </a:gs>
            </a:gsLst>
            <a:lin ang="5400000" scaled="1"/>
          </a:gradFill>
          <a:ln w="3175" cap="flat" cmpd="sng">
            <a:noFill/>
            <a:prstDash val="solid"/>
            <a:round/>
            <a:headEnd type="none" w="med" len="med"/>
            <a:tailEnd type="none" w="med" len="med"/>
          </a:ln>
          <a:effectLst>
            <a:outerShdw dist="28398" dir="1593903" algn="ctr" rotWithShape="0">
              <a:schemeClr val="tx1">
                <a:alpha val="50000"/>
              </a:schemeClr>
            </a:outerShdw>
          </a:effectLst>
        </p:spPr>
        <p:txBody>
          <a:bodyPr wrap="none" anchor="ctr"/>
          <a:lstStyle/>
          <a:p>
            <a:pPr>
              <a:defRPr/>
            </a:pPr>
            <a:endParaRPr lang="ko-KR" altLang="en-US"/>
          </a:p>
        </p:txBody>
      </p:sp>
      <p:sp>
        <p:nvSpPr>
          <p:cNvPr id="49" name="Freeform 20"/>
          <p:cNvSpPr>
            <a:spLocks/>
          </p:cNvSpPr>
          <p:nvPr/>
        </p:nvSpPr>
        <p:spPr bwMode="auto">
          <a:xfrm rot="16200000" flipH="1" flipV="1">
            <a:off x="2417266" y="1408864"/>
            <a:ext cx="2240832" cy="2500684"/>
          </a:xfrm>
          <a:custGeom>
            <a:avLst/>
            <a:gdLst/>
            <a:ahLst/>
            <a:cxnLst>
              <a:cxn ang="0">
                <a:pos x="492" y="495"/>
              </a:cxn>
              <a:cxn ang="0">
                <a:pos x="1596" y="12"/>
              </a:cxn>
              <a:cxn ang="0">
                <a:pos x="1305" y="297"/>
              </a:cxn>
              <a:cxn ang="0">
                <a:pos x="1596" y="579"/>
              </a:cxn>
              <a:cxn ang="0">
                <a:pos x="669" y="1374"/>
              </a:cxn>
              <a:cxn ang="0">
                <a:pos x="780" y="1374"/>
              </a:cxn>
              <a:cxn ang="0">
                <a:pos x="384" y="1761"/>
              </a:cxn>
              <a:cxn ang="0">
                <a:pos x="0" y="1377"/>
              </a:cxn>
              <a:cxn ang="0">
                <a:pos x="102" y="1377"/>
              </a:cxn>
              <a:cxn ang="0">
                <a:pos x="492" y="495"/>
              </a:cxn>
            </a:cxnLst>
            <a:rect l="0" t="0" r="r" b="b"/>
            <a:pathLst>
              <a:path w="1596" h="1761">
                <a:moveTo>
                  <a:pt x="492" y="495"/>
                </a:moveTo>
                <a:cubicBezTo>
                  <a:pt x="492" y="495"/>
                  <a:pt x="906" y="0"/>
                  <a:pt x="1596" y="12"/>
                </a:cubicBezTo>
                <a:cubicBezTo>
                  <a:pt x="1450" y="154"/>
                  <a:pt x="1305" y="297"/>
                  <a:pt x="1305" y="297"/>
                </a:cubicBezTo>
                <a:cubicBezTo>
                  <a:pt x="1305" y="297"/>
                  <a:pt x="1450" y="438"/>
                  <a:pt x="1596" y="579"/>
                </a:cubicBezTo>
                <a:cubicBezTo>
                  <a:pt x="774" y="600"/>
                  <a:pt x="669" y="1374"/>
                  <a:pt x="669" y="1374"/>
                </a:cubicBezTo>
                <a:lnTo>
                  <a:pt x="780" y="1374"/>
                </a:lnTo>
                <a:lnTo>
                  <a:pt x="384" y="1761"/>
                </a:lnTo>
                <a:lnTo>
                  <a:pt x="0" y="1377"/>
                </a:lnTo>
                <a:cubicBezTo>
                  <a:pt x="0" y="1377"/>
                  <a:pt x="51" y="1377"/>
                  <a:pt x="102" y="1377"/>
                </a:cubicBezTo>
                <a:cubicBezTo>
                  <a:pt x="153" y="828"/>
                  <a:pt x="492" y="495"/>
                  <a:pt x="492" y="495"/>
                </a:cubicBezTo>
                <a:close/>
              </a:path>
            </a:pathLst>
          </a:custGeom>
          <a:gradFill rotWithShape="1">
            <a:gsLst>
              <a:gs pos="0">
                <a:srgbClr val="A1E7A1"/>
              </a:gs>
              <a:gs pos="100000">
                <a:srgbClr val="33CC33"/>
              </a:gs>
            </a:gsLst>
            <a:lin ang="5400000" scaled="1"/>
          </a:gradFill>
          <a:ln w="3175" cap="flat" cmpd="sng">
            <a:noFill/>
            <a:prstDash val="solid"/>
            <a:round/>
            <a:headEnd type="none" w="med" len="med"/>
            <a:tailEnd type="none" w="med" len="med"/>
          </a:ln>
          <a:effectLst>
            <a:outerShdw dist="28398" dir="1593903" algn="ctr" rotWithShape="0">
              <a:schemeClr val="tx1">
                <a:alpha val="50000"/>
              </a:schemeClr>
            </a:outerShdw>
          </a:effectLst>
        </p:spPr>
        <p:txBody>
          <a:bodyPr wrap="none" anchor="ctr"/>
          <a:lstStyle/>
          <a:p>
            <a:pPr>
              <a:defRPr/>
            </a:pPr>
            <a:endParaRPr lang="ko-KR" altLang="en-US"/>
          </a:p>
        </p:txBody>
      </p:sp>
      <p:sp>
        <p:nvSpPr>
          <p:cNvPr id="54" name="Text Box 25"/>
          <p:cNvSpPr txBox="1">
            <a:spLocks noChangeArrowheads="1"/>
          </p:cNvSpPr>
          <p:nvPr/>
        </p:nvSpPr>
        <p:spPr bwMode="auto">
          <a:xfrm rot="2491071">
            <a:off x="3007006" y="2387055"/>
            <a:ext cx="1638480" cy="461665"/>
          </a:xfrm>
          <a:prstGeom prst="rect">
            <a:avLst/>
          </a:prstGeom>
          <a:noFill/>
          <a:ln w="38100">
            <a:noFill/>
            <a:miter lim="800000"/>
            <a:headEnd/>
            <a:tailEnd/>
          </a:ln>
          <a:effectLst>
            <a:outerShdw dist="17961" dir="2700000" algn="ctr" rotWithShape="0">
              <a:schemeClr val="tx1"/>
            </a:outerShdw>
          </a:effectLst>
        </p:spPr>
        <p:txBody>
          <a:bodyPr wrap="square">
            <a:spAutoFit/>
          </a:bodyPr>
          <a:lstStyle/>
          <a:p>
            <a:pPr algn="l">
              <a:spcBef>
                <a:spcPct val="50000"/>
              </a:spcBef>
              <a:defRPr/>
            </a:pPr>
            <a:r>
              <a:rPr lang="en-US" altLang="ko-KR" sz="2400" dirty="0" smtClean="0">
                <a:solidFill>
                  <a:srgbClr val="002060"/>
                </a:solidFill>
                <a:latin typeface="Tahoma" pitchFamily="34" charset="0"/>
                <a:ea typeface="Tahoma" pitchFamily="34" charset="0"/>
                <a:cs typeface="Tahoma" pitchFamily="34" charset="0"/>
              </a:rPr>
              <a:t>Redeem</a:t>
            </a:r>
            <a:endParaRPr lang="en-US" altLang="ko-KR" sz="2400" dirty="0">
              <a:solidFill>
                <a:srgbClr val="002060"/>
              </a:solidFill>
              <a:latin typeface="Tahoma" pitchFamily="34" charset="0"/>
              <a:ea typeface="Tahoma" pitchFamily="34" charset="0"/>
              <a:cs typeface="Tahoma" pitchFamily="34" charset="0"/>
            </a:endParaRPr>
          </a:p>
        </p:txBody>
      </p:sp>
      <p:sp>
        <p:nvSpPr>
          <p:cNvPr id="55" name="Text Box 26"/>
          <p:cNvSpPr txBox="1">
            <a:spLocks noChangeArrowheads="1"/>
          </p:cNvSpPr>
          <p:nvPr/>
        </p:nvSpPr>
        <p:spPr bwMode="auto">
          <a:xfrm rot="-67925610">
            <a:off x="770249" y="2425776"/>
            <a:ext cx="1188357" cy="461665"/>
          </a:xfrm>
          <a:prstGeom prst="rect">
            <a:avLst/>
          </a:prstGeom>
          <a:noFill/>
          <a:ln w="38100">
            <a:noFill/>
            <a:miter lim="800000"/>
            <a:headEnd/>
            <a:tailEnd/>
          </a:ln>
          <a:effectLst>
            <a:outerShdw dist="17961" dir="2700000" algn="ctr" rotWithShape="0">
              <a:schemeClr val="tx1"/>
            </a:outerShdw>
          </a:effectLst>
        </p:spPr>
        <p:txBody>
          <a:bodyPr wrap="square">
            <a:spAutoFit/>
          </a:bodyPr>
          <a:lstStyle/>
          <a:p>
            <a:pPr algn="l">
              <a:spcBef>
                <a:spcPct val="50000"/>
              </a:spcBef>
              <a:defRPr/>
            </a:pPr>
            <a:r>
              <a:rPr lang="en-US" altLang="ko-KR" sz="2400" dirty="0" smtClean="0">
                <a:solidFill>
                  <a:srgbClr val="002060"/>
                </a:solidFill>
                <a:latin typeface="Tahoma" pitchFamily="34" charset="0"/>
                <a:ea typeface="Tahoma" pitchFamily="34" charset="0"/>
                <a:cs typeface="Tahoma" pitchFamily="34" charset="0"/>
              </a:rPr>
              <a:t>Create</a:t>
            </a:r>
            <a:endParaRPr lang="en-US" altLang="ko-KR" sz="2400" dirty="0">
              <a:solidFill>
                <a:srgbClr val="002060"/>
              </a:solidFill>
              <a:latin typeface="Tahoma" pitchFamily="34" charset="0"/>
              <a:ea typeface="Tahoma" pitchFamily="34" charset="0"/>
              <a:cs typeface="Tahoma" pitchFamily="34" charset="0"/>
            </a:endParaRPr>
          </a:p>
        </p:txBody>
      </p:sp>
      <p:sp>
        <p:nvSpPr>
          <p:cNvPr id="56" name="Text Box 27"/>
          <p:cNvSpPr txBox="1">
            <a:spLocks noChangeArrowheads="1"/>
          </p:cNvSpPr>
          <p:nvPr/>
        </p:nvSpPr>
        <p:spPr bwMode="auto">
          <a:xfrm rot="2550799">
            <a:off x="843812" y="4927016"/>
            <a:ext cx="1625633" cy="461665"/>
          </a:xfrm>
          <a:prstGeom prst="rect">
            <a:avLst/>
          </a:prstGeom>
          <a:noFill/>
          <a:ln w="38100">
            <a:noFill/>
            <a:miter lim="800000"/>
            <a:headEnd/>
            <a:tailEnd/>
          </a:ln>
          <a:effectLst>
            <a:outerShdw dist="17961" dir="2700000" algn="ctr" rotWithShape="0">
              <a:schemeClr val="tx1"/>
            </a:outerShdw>
          </a:effectLst>
        </p:spPr>
        <p:txBody>
          <a:bodyPr wrap="square">
            <a:spAutoFit/>
          </a:bodyPr>
          <a:lstStyle/>
          <a:p>
            <a:pPr algn="l">
              <a:spcBef>
                <a:spcPct val="50000"/>
              </a:spcBef>
              <a:defRPr/>
            </a:pPr>
            <a:r>
              <a:rPr lang="en-US" altLang="ko-KR" sz="2400" dirty="0" smtClean="0">
                <a:solidFill>
                  <a:srgbClr val="002060"/>
                </a:solidFill>
                <a:latin typeface="Tahoma" pitchFamily="34" charset="0"/>
                <a:ea typeface="Tahoma" pitchFamily="34" charset="0"/>
                <a:cs typeface="Tahoma" pitchFamily="34" charset="0"/>
              </a:rPr>
              <a:t>Operate</a:t>
            </a:r>
            <a:endParaRPr lang="en-US" altLang="ko-KR" sz="2400" dirty="0">
              <a:solidFill>
                <a:srgbClr val="002060"/>
              </a:solidFill>
              <a:latin typeface="Tahoma" pitchFamily="34" charset="0"/>
              <a:ea typeface="Tahoma" pitchFamily="34" charset="0"/>
              <a:cs typeface="Tahoma" pitchFamily="34" charset="0"/>
            </a:endParaRPr>
          </a:p>
        </p:txBody>
      </p:sp>
      <p:sp>
        <p:nvSpPr>
          <p:cNvPr id="84" name="Text Box 28"/>
          <p:cNvSpPr txBox="1">
            <a:spLocks noChangeArrowheads="1"/>
          </p:cNvSpPr>
          <p:nvPr/>
        </p:nvSpPr>
        <p:spPr bwMode="auto">
          <a:xfrm rot="-24394486">
            <a:off x="3423593" y="4716405"/>
            <a:ext cx="1308100" cy="461665"/>
          </a:xfrm>
          <a:prstGeom prst="rect">
            <a:avLst/>
          </a:prstGeom>
          <a:noFill/>
          <a:ln w="38100">
            <a:noFill/>
            <a:miter lim="800000"/>
            <a:headEnd/>
            <a:tailEnd/>
          </a:ln>
          <a:effectLst>
            <a:outerShdw dist="17961" dir="2700000" algn="ctr" rotWithShape="0">
              <a:schemeClr val="tx1"/>
            </a:outerShdw>
          </a:effectLst>
        </p:spPr>
        <p:txBody>
          <a:bodyPr>
            <a:spAutoFit/>
          </a:bodyPr>
          <a:lstStyle/>
          <a:p>
            <a:pPr algn="l">
              <a:spcBef>
                <a:spcPct val="50000"/>
              </a:spcBef>
              <a:defRPr/>
            </a:pPr>
            <a:r>
              <a:rPr lang="en-US" altLang="ko-KR" sz="2400" dirty="0" smtClean="0">
                <a:solidFill>
                  <a:srgbClr val="002060"/>
                </a:solidFill>
                <a:latin typeface="Tahoma" pitchFamily="34" charset="0"/>
                <a:ea typeface="Tahoma" pitchFamily="34" charset="0"/>
                <a:cs typeface="Tahoma" pitchFamily="34" charset="0"/>
              </a:rPr>
              <a:t>Grow</a:t>
            </a:r>
            <a:endParaRPr lang="en-US" altLang="ko-KR" sz="2400" dirty="0">
              <a:solidFill>
                <a:srgbClr val="002060"/>
              </a:solidFill>
              <a:latin typeface="Tahoma" pitchFamily="34" charset="0"/>
              <a:ea typeface="Tahoma" pitchFamily="34" charset="0"/>
              <a:cs typeface="Tahoma" pitchFamily="34" charset="0"/>
            </a:endParaRPr>
          </a:p>
        </p:txBody>
      </p:sp>
      <p:grpSp>
        <p:nvGrpSpPr>
          <p:cNvPr id="85" name="Group 21"/>
          <p:cNvGrpSpPr>
            <a:grpSpLocks/>
          </p:cNvGrpSpPr>
          <p:nvPr/>
        </p:nvGrpSpPr>
        <p:grpSpPr bwMode="auto">
          <a:xfrm>
            <a:off x="1478323" y="2651713"/>
            <a:ext cx="2298700" cy="2295525"/>
            <a:chOff x="2281" y="1797"/>
            <a:chExt cx="1202" cy="1200"/>
          </a:xfrm>
        </p:grpSpPr>
        <p:sp>
          <p:nvSpPr>
            <p:cNvPr id="86" name="Oval 22"/>
            <p:cNvSpPr>
              <a:spLocks noChangeArrowheads="1"/>
            </p:cNvSpPr>
            <p:nvPr/>
          </p:nvSpPr>
          <p:spPr bwMode="auto">
            <a:xfrm rot="2074944">
              <a:off x="2281" y="1797"/>
              <a:ext cx="1202" cy="1200"/>
            </a:xfrm>
            <a:prstGeom prst="ellipse">
              <a:avLst/>
            </a:prstGeom>
            <a:gradFill rotWithShape="1">
              <a:gsLst>
                <a:gs pos="0">
                  <a:srgbClr val="DDDDDD"/>
                </a:gs>
                <a:gs pos="100000">
                  <a:schemeClr val="bg2"/>
                </a:gs>
              </a:gsLst>
              <a:lin ang="5400000" scaled="1"/>
            </a:gradFill>
            <a:ln w="2540" algn="ctr">
              <a:noFill/>
              <a:round/>
              <a:headEnd/>
              <a:tailEnd/>
            </a:ln>
          </p:spPr>
          <p:txBody>
            <a:bodyPr wrap="none" anchor="ctr"/>
            <a:lstStyle/>
            <a:p>
              <a:endParaRPr lang="ko-KR" altLang="en-US"/>
            </a:p>
          </p:txBody>
        </p:sp>
        <p:sp>
          <p:nvSpPr>
            <p:cNvPr id="87" name="Oval 23"/>
            <p:cNvSpPr>
              <a:spLocks noChangeArrowheads="1"/>
            </p:cNvSpPr>
            <p:nvPr/>
          </p:nvSpPr>
          <p:spPr bwMode="auto">
            <a:xfrm>
              <a:off x="2381" y="1895"/>
              <a:ext cx="1002" cy="1000"/>
            </a:xfrm>
            <a:prstGeom prst="ellipse">
              <a:avLst/>
            </a:prstGeom>
            <a:gradFill rotWithShape="1">
              <a:gsLst>
                <a:gs pos="0">
                  <a:srgbClr val="993300">
                    <a:alpha val="48000"/>
                  </a:srgbClr>
                </a:gs>
                <a:gs pos="100000">
                  <a:srgbClr val="501B00"/>
                </a:gs>
              </a:gsLst>
              <a:lin ang="5400000" scaled="1"/>
            </a:gradFill>
            <a:ln w="2540" algn="ctr">
              <a:noFill/>
              <a:round/>
              <a:headEnd/>
              <a:tailEnd/>
            </a:ln>
          </p:spPr>
          <p:txBody>
            <a:bodyPr wrap="none" anchor="ctr"/>
            <a:lstStyle/>
            <a:p>
              <a:endParaRPr lang="ko-KR" altLang="en-US"/>
            </a:p>
          </p:txBody>
        </p:sp>
      </p:grpSp>
      <p:sp>
        <p:nvSpPr>
          <p:cNvPr id="88" name="Text Box 24"/>
          <p:cNvSpPr txBox="1">
            <a:spLocks noChangeArrowheads="1"/>
          </p:cNvSpPr>
          <p:nvPr/>
        </p:nvSpPr>
        <p:spPr bwMode="auto">
          <a:xfrm>
            <a:off x="1878937" y="3581045"/>
            <a:ext cx="1643098" cy="461665"/>
          </a:xfrm>
          <a:prstGeom prst="rect">
            <a:avLst/>
          </a:prstGeom>
          <a:noFill/>
          <a:ln w="38100">
            <a:noFill/>
            <a:miter lim="800000"/>
            <a:headEnd/>
            <a:tailEnd/>
          </a:ln>
        </p:spPr>
        <p:txBody>
          <a:bodyPr wrap="square">
            <a:spAutoFit/>
          </a:bodyPr>
          <a:lstStyle/>
          <a:p>
            <a:pPr algn="l">
              <a:spcBef>
                <a:spcPct val="50000"/>
              </a:spcBef>
            </a:pPr>
            <a:r>
              <a:rPr lang="en-US" altLang="ko-KR" sz="2400" dirty="0" err="1" smtClean="0">
                <a:solidFill>
                  <a:schemeClr val="bg1"/>
                </a:solidFill>
                <a:latin typeface="HY견고딕" pitchFamily="18" charset="-127"/>
                <a:ea typeface="HY견고딕" pitchFamily="18" charset="-127"/>
              </a:rPr>
              <a:t>FundNet</a:t>
            </a:r>
            <a:endParaRPr lang="en-US" altLang="ko-KR" sz="2400" dirty="0">
              <a:solidFill>
                <a:schemeClr val="bg1"/>
              </a:solidFill>
              <a:latin typeface="HY견고딕" pitchFamily="18" charset="-127"/>
              <a:ea typeface="HY견고딕" pitchFamily="18" charset="-127"/>
            </a:endParaRPr>
          </a:p>
        </p:txBody>
      </p:sp>
      <p:sp>
        <p:nvSpPr>
          <p:cNvPr id="90" name="직사각형 73"/>
          <p:cNvSpPr>
            <a:spLocks noChangeArrowheads="1"/>
          </p:cNvSpPr>
          <p:nvPr/>
        </p:nvSpPr>
        <p:spPr bwMode="auto">
          <a:xfrm>
            <a:off x="5407112" y="1844824"/>
            <a:ext cx="3484209" cy="3834414"/>
          </a:xfrm>
          <a:prstGeom prst="rect">
            <a:avLst/>
          </a:prstGeom>
          <a:noFill/>
          <a:ln w="9525">
            <a:noFill/>
            <a:miter lim="800000"/>
            <a:headEnd/>
            <a:tailEnd/>
          </a:ln>
        </p:spPr>
        <p:txBody>
          <a:bodyPr anchor="ctr"/>
          <a:lstStyle/>
          <a:p>
            <a:r>
              <a:rPr lang="en-US" altLang="ko-KR" sz="2200" b="1" dirty="0" smtClean="0">
                <a:solidFill>
                  <a:schemeClr val="tx2"/>
                </a:solidFill>
                <a:latin typeface="Tahoma" pitchFamily="34" charset="0"/>
                <a:ea typeface="맑은 고딕" pitchFamily="50" charset="-127"/>
              </a:rPr>
              <a:t>Highly </a:t>
            </a:r>
            <a:r>
              <a:rPr lang="en-US" altLang="ko-KR" sz="2200" b="1" dirty="0" smtClean="0">
                <a:solidFill>
                  <a:schemeClr val="tx2"/>
                </a:solidFill>
                <a:latin typeface="Tahoma" pitchFamily="34" charset="0"/>
                <a:ea typeface="맑은 고딕" pitchFamily="50" charset="-127"/>
              </a:rPr>
              <a:t>efficient infrastructure</a:t>
            </a:r>
          </a:p>
          <a:p>
            <a:pPr>
              <a:lnSpc>
                <a:spcPct val="150000"/>
              </a:lnSpc>
            </a:pPr>
            <a:endParaRPr lang="en-US" altLang="ko-KR" sz="2200" b="1" dirty="0">
              <a:solidFill>
                <a:schemeClr val="tx2"/>
              </a:solidFill>
              <a:latin typeface="Tahoma" pitchFamily="34" charset="0"/>
              <a:ea typeface="맑은 고딕" pitchFamily="50" charset="-127"/>
            </a:endParaRPr>
          </a:p>
          <a:p>
            <a:r>
              <a:rPr lang="en-US" altLang="ko-KR" sz="2200" b="1" dirty="0" smtClean="0">
                <a:solidFill>
                  <a:schemeClr val="tx2"/>
                </a:solidFill>
                <a:latin typeface="Tahoma" pitchFamily="34" charset="0"/>
                <a:ea typeface="맑은 고딕" pitchFamily="50" charset="-127"/>
              </a:rPr>
              <a:t>Social cost </a:t>
            </a:r>
            <a:r>
              <a:rPr lang="en-US" altLang="ko-KR" sz="2200" b="1" dirty="0" smtClean="0">
                <a:solidFill>
                  <a:schemeClr val="tx2"/>
                </a:solidFill>
                <a:latin typeface="Tahoma" pitchFamily="34" charset="0"/>
                <a:ea typeface="맑은 고딕" pitchFamily="50" charset="-127"/>
              </a:rPr>
              <a:t>reduction: </a:t>
            </a:r>
            <a:r>
              <a:rPr lang="en-US" altLang="ko-KR" sz="2200" b="1" dirty="0" smtClean="0">
                <a:solidFill>
                  <a:schemeClr val="tx2"/>
                </a:solidFill>
                <a:latin typeface="Tahoma" pitchFamily="34" charset="0"/>
                <a:ea typeface="맑은 고딕" pitchFamily="50" charset="-127"/>
              </a:rPr>
              <a:t>USD 30 million  </a:t>
            </a:r>
          </a:p>
          <a:p>
            <a:pPr>
              <a:lnSpc>
                <a:spcPct val="150000"/>
              </a:lnSpc>
            </a:pPr>
            <a:endParaRPr lang="en-US" altLang="ko-KR" sz="2200" b="1" dirty="0">
              <a:solidFill>
                <a:schemeClr val="tx2"/>
              </a:solidFill>
              <a:latin typeface="Tahoma" pitchFamily="34" charset="0"/>
              <a:ea typeface="맑은 고딕" pitchFamily="50" charset="-127"/>
            </a:endParaRPr>
          </a:p>
          <a:p>
            <a:r>
              <a:rPr lang="en-US" altLang="ko-KR" sz="2200" b="1" dirty="0" smtClean="0">
                <a:solidFill>
                  <a:schemeClr val="tx2"/>
                </a:solidFill>
                <a:latin typeface="Tahoma" pitchFamily="34" charset="0"/>
                <a:ea typeface="맑은 고딕" pitchFamily="50" charset="-127"/>
              </a:rPr>
              <a:t>Enhanced transparency</a:t>
            </a:r>
            <a:endParaRPr lang="en-US" altLang="ko-KR" sz="2200" dirty="0">
              <a:solidFill>
                <a:schemeClr val="tx2"/>
              </a:solidFill>
              <a:latin typeface="Tahoma" pitchFamily="34" charset="0"/>
              <a:ea typeface="맑은 고딕" pitchFamily="50" charset="-127"/>
            </a:endParaRPr>
          </a:p>
        </p:txBody>
      </p:sp>
      <p:grpSp>
        <p:nvGrpSpPr>
          <p:cNvPr id="24" name="Group 46"/>
          <p:cNvGrpSpPr>
            <a:grpSpLocks noChangeAspect="1"/>
          </p:cNvGrpSpPr>
          <p:nvPr/>
        </p:nvGrpSpPr>
        <p:grpSpPr bwMode="auto">
          <a:xfrm>
            <a:off x="5148184" y="2489341"/>
            <a:ext cx="237569" cy="237569"/>
            <a:chOff x="2699" y="2568"/>
            <a:chExt cx="998" cy="998"/>
          </a:xfrm>
        </p:grpSpPr>
        <p:sp>
          <p:nvSpPr>
            <p:cNvPr id="25" name="Oval 47"/>
            <p:cNvSpPr>
              <a:spLocks noChangeAspect="1" noChangeArrowheads="1"/>
            </p:cNvSpPr>
            <p:nvPr/>
          </p:nvSpPr>
          <p:spPr bwMode="auto">
            <a:xfrm>
              <a:off x="2699" y="2568"/>
              <a:ext cx="998" cy="998"/>
            </a:xfrm>
            <a:prstGeom prst="ellipse">
              <a:avLst/>
            </a:prstGeom>
            <a:gradFill rotWithShape="1">
              <a:gsLst>
                <a:gs pos="0">
                  <a:srgbClr val="005E76"/>
                </a:gs>
                <a:gs pos="100000">
                  <a:srgbClr val="00CCFF"/>
                </a:gs>
              </a:gsLst>
              <a:lin ang="5400000" scaled="1"/>
            </a:gradFill>
            <a:ln w="38100">
              <a:noFill/>
              <a:round/>
              <a:headEnd/>
              <a:tailEnd/>
            </a:ln>
          </p:spPr>
          <p:txBody>
            <a:bodyPr wrap="none" anchor="ctr"/>
            <a:lstStyle/>
            <a:p>
              <a:endParaRPr lang="ko-KR" altLang="en-US"/>
            </a:p>
          </p:txBody>
        </p:sp>
        <p:sp>
          <p:nvSpPr>
            <p:cNvPr id="26" name="Oval 48"/>
            <p:cNvSpPr>
              <a:spLocks noChangeAspect="1" noChangeArrowheads="1"/>
            </p:cNvSpPr>
            <p:nvPr/>
          </p:nvSpPr>
          <p:spPr bwMode="auto">
            <a:xfrm>
              <a:off x="2837" y="2612"/>
              <a:ext cx="721" cy="637"/>
            </a:xfrm>
            <a:prstGeom prst="ellipse">
              <a:avLst/>
            </a:prstGeom>
            <a:gradFill rotWithShape="1">
              <a:gsLst>
                <a:gs pos="0">
                  <a:schemeClr val="bg1"/>
                </a:gs>
                <a:gs pos="100000">
                  <a:schemeClr val="bg1">
                    <a:gamma/>
                    <a:shade val="46275"/>
                    <a:invGamma/>
                    <a:alpha val="0"/>
                  </a:schemeClr>
                </a:gs>
              </a:gsLst>
              <a:lin ang="5400000" scaled="1"/>
            </a:gradFill>
            <a:ln w="38100">
              <a:noFill/>
              <a:round/>
              <a:headEnd/>
              <a:tailEnd/>
            </a:ln>
            <a:effectLst/>
          </p:spPr>
          <p:txBody>
            <a:bodyPr wrap="none" anchor="ctr"/>
            <a:lstStyle/>
            <a:p>
              <a:pPr>
                <a:defRPr/>
              </a:pPr>
              <a:endParaRPr lang="ko-KR" altLang="en-US"/>
            </a:p>
          </p:txBody>
        </p:sp>
      </p:grpSp>
      <p:grpSp>
        <p:nvGrpSpPr>
          <p:cNvPr id="27" name="Group 46"/>
          <p:cNvGrpSpPr>
            <a:grpSpLocks noChangeAspect="1"/>
          </p:cNvGrpSpPr>
          <p:nvPr/>
        </p:nvGrpSpPr>
        <p:grpSpPr bwMode="auto">
          <a:xfrm>
            <a:off x="5148064" y="3643246"/>
            <a:ext cx="237569" cy="237569"/>
            <a:chOff x="2699" y="2568"/>
            <a:chExt cx="998" cy="998"/>
          </a:xfrm>
        </p:grpSpPr>
        <p:sp>
          <p:nvSpPr>
            <p:cNvPr id="28" name="Oval 47"/>
            <p:cNvSpPr>
              <a:spLocks noChangeAspect="1" noChangeArrowheads="1"/>
            </p:cNvSpPr>
            <p:nvPr/>
          </p:nvSpPr>
          <p:spPr bwMode="auto">
            <a:xfrm>
              <a:off x="2699" y="2568"/>
              <a:ext cx="998" cy="998"/>
            </a:xfrm>
            <a:prstGeom prst="ellipse">
              <a:avLst/>
            </a:prstGeom>
            <a:gradFill rotWithShape="1">
              <a:gsLst>
                <a:gs pos="0">
                  <a:srgbClr val="005E76"/>
                </a:gs>
                <a:gs pos="100000">
                  <a:srgbClr val="00CCFF"/>
                </a:gs>
              </a:gsLst>
              <a:lin ang="5400000" scaled="1"/>
            </a:gradFill>
            <a:ln w="38100">
              <a:noFill/>
              <a:round/>
              <a:headEnd/>
              <a:tailEnd/>
            </a:ln>
          </p:spPr>
          <p:txBody>
            <a:bodyPr wrap="none" anchor="ctr"/>
            <a:lstStyle/>
            <a:p>
              <a:endParaRPr lang="ko-KR" altLang="en-US"/>
            </a:p>
          </p:txBody>
        </p:sp>
        <p:sp>
          <p:nvSpPr>
            <p:cNvPr id="29" name="Oval 48"/>
            <p:cNvSpPr>
              <a:spLocks noChangeAspect="1" noChangeArrowheads="1"/>
            </p:cNvSpPr>
            <p:nvPr/>
          </p:nvSpPr>
          <p:spPr bwMode="auto">
            <a:xfrm>
              <a:off x="2837" y="2612"/>
              <a:ext cx="721" cy="637"/>
            </a:xfrm>
            <a:prstGeom prst="ellipse">
              <a:avLst/>
            </a:prstGeom>
            <a:gradFill rotWithShape="1">
              <a:gsLst>
                <a:gs pos="0">
                  <a:schemeClr val="bg1"/>
                </a:gs>
                <a:gs pos="100000">
                  <a:schemeClr val="bg1">
                    <a:gamma/>
                    <a:shade val="46275"/>
                    <a:invGamma/>
                    <a:alpha val="0"/>
                  </a:schemeClr>
                </a:gs>
              </a:gsLst>
              <a:lin ang="5400000" scaled="1"/>
            </a:gradFill>
            <a:ln w="38100">
              <a:noFill/>
              <a:round/>
              <a:headEnd/>
              <a:tailEnd/>
            </a:ln>
            <a:effectLst/>
          </p:spPr>
          <p:txBody>
            <a:bodyPr wrap="none" anchor="ctr"/>
            <a:lstStyle/>
            <a:p>
              <a:pPr>
                <a:defRPr/>
              </a:pPr>
              <a:endParaRPr lang="ko-KR" altLang="en-US"/>
            </a:p>
          </p:txBody>
        </p:sp>
      </p:grpSp>
      <p:grpSp>
        <p:nvGrpSpPr>
          <p:cNvPr id="30" name="Group 46"/>
          <p:cNvGrpSpPr>
            <a:grpSpLocks noChangeAspect="1"/>
          </p:cNvGrpSpPr>
          <p:nvPr/>
        </p:nvGrpSpPr>
        <p:grpSpPr bwMode="auto">
          <a:xfrm>
            <a:off x="5169543" y="4816040"/>
            <a:ext cx="237569" cy="237569"/>
            <a:chOff x="2699" y="2568"/>
            <a:chExt cx="998" cy="998"/>
          </a:xfrm>
        </p:grpSpPr>
        <p:sp>
          <p:nvSpPr>
            <p:cNvPr id="31" name="Oval 47"/>
            <p:cNvSpPr>
              <a:spLocks noChangeAspect="1" noChangeArrowheads="1"/>
            </p:cNvSpPr>
            <p:nvPr/>
          </p:nvSpPr>
          <p:spPr bwMode="auto">
            <a:xfrm>
              <a:off x="2699" y="2568"/>
              <a:ext cx="998" cy="998"/>
            </a:xfrm>
            <a:prstGeom prst="ellipse">
              <a:avLst/>
            </a:prstGeom>
            <a:gradFill rotWithShape="1">
              <a:gsLst>
                <a:gs pos="0">
                  <a:srgbClr val="005E76"/>
                </a:gs>
                <a:gs pos="100000">
                  <a:srgbClr val="00CCFF"/>
                </a:gs>
              </a:gsLst>
              <a:lin ang="5400000" scaled="1"/>
            </a:gradFill>
            <a:ln w="38100">
              <a:noFill/>
              <a:round/>
              <a:headEnd/>
              <a:tailEnd/>
            </a:ln>
          </p:spPr>
          <p:txBody>
            <a:bodyPr wrap="none" anchor="ctr"/>
            <a:lstStyle/>
            <a:p>
              <a:endParaRPr lang="ko-KR" altLang="en-US"/>
            </a:p>
          </p:txBody>
        </p:sp>
        <p:sp>
          <p:nvSpPr>
            <p:cNvPr id="32" name="Oval 48"/>
            <p:cNvSpPr>
              <a:spLocks noChangeAspect="1" noChangeArrowheads="1"/>
            </p:cNvSpPr>
            <p:nvPr/>
          </p:nvSpPr>
          <p:spPr bwMode="auto">
            <a:xfrm>
              <a:off x="2837" y="2612"/>
              <a:ext cx="721" cy="637"/>
            </a:xfrm>
            <a:prstGeom prst="ellipse">
              <a:avLst/>
            </a:prstGeom>
            <a:gradFill rotWithShape="1">
              <a:gsLst>
                <a:gs pos="0">
                  <a:schemeClr val="bg1"/>
                </a:gs>
                <a:gs pos="100000">
                  <a:schemeClr val="bg1">
                    <a:gamma/>
                    <a:shade val="46275"/>
                    <a:invGamma/>
                    <a:alpha val="0"/>
                  </a:schemeClr>
                </a:gs>
              </a:gsLst>
              <a:lin ang="5400000" scaled="1"/>
            </a:gradFill>
            <a:ln w="38100">
              <a:noFill/>
              <a:round/>
              <a:headEnd/>
              <a:tailEnd/>
            </a:ln>
            <a:effectLst/>
          </p:spPr>
          <p:txBody>
            <a:bodyPr wrap="none" anchor="ctr"/>
            <a:lstStyle/>
            <a:p>
              <a:pPr>
                <a:defRPr/>
              </a:pPr>
              <a:endParaRPr lang="ko-KR" altLang="en-US"/>
            </a:p>
          </p:txBody>
        </p:sp>
      </p:grpSp>
    </p:spTree>
    <p:extLst>
      <p:ext uri="{BB962C8B-B14F-4D97-AF65-F5344CB8AC3E}">
        <p14:creationId xmlns:p14="http://schemas.microsoft.com/office/powerpoint/2010/main" val="38807411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6474</TotalTime>
  <Words>765</Words>
  <Application>Microsoft Office PowerPoint</Application>
  <PresentationFormat>화면 슬라이드 쇼(4:3)</PresentationFormat>
  <Paragraphs>292</Paragraphs>
  <Slides>16</Slides>
  <Notes>14</Notes>
  <HiddenSlides>0</HiddenSlides>
  <MMClips>0</MMClips>
  <ScaleCrop>false</ScaleCrop>
  <HeadingPairs>
    <vt:vector size="4" baseType="variant">
      <vt:variant>
        <vt:lpstr>테마</vt:lpstr>
      </vt:variant>
      <vt:variant>
        <vt:i4>1</vt:i4>
      </vt:variant>
      <vt:variant>
        <vt:lpstr>슬라이드 제목</vt:lpstr>
      </vt:variant>
      <vt:variant>
        <vt:i4>16</vt:i4>
      </vt:variant>
    </vt:vector>
  </HeadingPairs>
  <TitlesOfParts>
    <vt:vector size="17" baseType="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Administrator</dc:creator>
  <cp:lastModifiedBy>KSD</cp:lastModifiedBy>
  <cp:revision>440</cp:revision>
  <cp:lastPrinted>2013-05-07T07:20:21Z</cp:lastPrinted>
  <dcterms:created xsi:type="dcterms:W3CDTF">2011-01-03T04:43:39Z</dcterms:created>
  <dcterms:modified xsi:type="dcterms:W3CDTF">2013-05-21T10:56:18Z</dcterms:modified>
</cp:coreProperties>
</file>