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1"/>
  </p:notesMasterIdLst>
  <p:handoutMasterIdLst>
    <p:handoutMasterId r:id="rId12"/>
  </p:handoutMasterIdLst>
  <p:sldIdLst>
    <p:sldId id="256" r:id="rId2"/>
    <p:sldId id="546" r:id="rId3"/>
    <p:sldId id="509" r:id="rId4"/>
    <p:sldId id="547" r:id="rId5"/>
    <p:sldId id="541" r:id="rId6"/>
    <p:sldId id="548" r:id="rId7"/>
    <p:sldId id="544" r:id="rId8"/>
    <p:sldId id="538" r:id="rId9"/>
    <p:sldId id="537" r:id="rId10"/>
  </p:sldIdLst>
  <p:sldSz cx="9144000" cy="6858000" type="screen4x3"/>
  <p:notesSz cx="6797675" cy="9926638"/>
  <p:defaultTextStyle>
    <a:defPPr>
      <a:defRPr lang="en-US"/>
    </a:defPPr>
    <a:lvl1pPr algn="l" defTabSz="457200" rtl="0" fontAlgn="base">
      <a:spcBef>
        <a:spcPct val="0"/>
      </a:spcBef>
      <a:spcAft>
        <a:spcPct val="0"/>
      </a:spcAft>
      <a:defRPr sz="1000" kern="1200">
        <a:solidFill>
          <a:schemeClr val="tx1"/>
        </a:solidFill>
        <a:latin typeface="Arial" charset="0"/>
        <a:ea typeface="ＭＳ Ｐゴシック" pitchFamily="34" charset="-128"/>
        <a:cs typeface="Arial" charset="0"/>
      </a:defRPr>
    </a:lvl1pPr>
    <a:lvl2pPr marL="457200" algn="l" defTabSz="457200" rtl="0" fontAlgn="base">
      <a:spcBef>
        <a:spcPct val="0"/>
      </a:spcBef>
      <a:spcAft>
        <a:spcPct val="0"/>
      </a:spcAft>
      <a:defRPr sz="1000" kern="1200">
        <a:solidFill>
          <a:schemeClr val="tx1"/>
        </a:solidFill>
        <a:latin typeface="Arial" charset="0"/>
        <a:ea typeface="ＭＳ Ｐゴシック" pitchFamily="34" charset="-128"/>
        <a:cs typeface="Arial" charset="0"/>
      </a:defRPr>
    </a:lvl2pPr>
    <a:lvl3pPr marL="914400" algn="l" defTabSz="457200" rtl="0" fontAlgn="base">
      <a:spcBef>
        <a:spcPct val="0"/>
      </a:spcBef>
      <a:spcAft>
        <a:spcPct val="0"/>
      </a:spcAft>
      <a:defRPr sz="1000" kern="1200">
        <a:solidFill>
          <a:schemeClr val="tx1"/>
        </a:solidFill>
        <a:latin typeface="Arial" charset="0"/>
        <a:ea typeface="ＭＳ Ｐゴシック" pitchFamily="34" charset="-128"/>
        <a:cs typeface="Arial" charset="0"/>
      </a:defRPr>
    </a:lvl3pPr>
    <a:lvl4pPr marL="1371600" algn="l" defTabSz="457200" rtl="0" fontAlgn="base">
      <a:spcBef>
        <a:spcPct val="0"/>
      </a:spcBef>
      <a:spcAft>
        <a:spcPct val="0"/>
      </a:spcAft>
      <a:defRPr sz="1000" kern="1200">
        <a:solidFill>
          <a:schemeClr val="tx1"/>
        </a:solidFill>
        <a:latin typeface="Arial" charset="0"/>
        <a:ea typeface="ＭＳ Ｐゴシック" pitchFamily="34" charset="-128"/>
        <a:cs typeface="Arial" charset="0"/>
      </a:defRPr>
    </a:lvl4pPr>
    <a:lvl5pPr marL="1828800" algn="l" defTabSz="457200" rtl="0" fontAlgn="base">
      <a:spcBef>
        <a:spcPct val="0"/>
      </a:spcBef>
      <a:spcAft>
        <a:spcPct val="0"/>
      </a:spcAft>
      <a:defRPr sz="1000" kern="1200">
        <a:solidFill>
          <a:schemeClr val="tx1"/>
        </a:solidFill>
        <a:latin typeface="Arial" charset="0"/>
        <a:ea typeface="ＭＳ Ｐゴシック" pitchFamily="34" charset="-128"/>
        <a:cs typeface="Arial" charset="0"/>
      </a:defRPr>
    </a:lvl5pPr>
    <a:lvl6pPr marL="2286000" algn="l" defTabSz="914400" rtl="0" eaLnBrk="1" latinLnBrk="0" hangingPunct="1">
      <a:defRPr sz="1000" kern="1200">
        <a:solidFill>
          <a:schemeClr val="tx1"/>
        </a:solidFill>
        <a:latin typeface="Arial" charset="0"/>
        <a:ea typeface="ＭＳ Ｐゴシック" pitchFamily="34" charset="-128"/>
        <a:cs typeface="Arial" charset="0"/>
      </a:defRPr>
    </a:lvl6pPr>
    <a:lvl7pPr marL="2743200" algn="l" defTabSz="914400" rtl="0" eaLnBrk="1" latinLnBrk="0" hangingPunct="1">
      <a:defRPr sz="1000" kern="1200">
        <a:solidFill>
          <a:schemeClr val="tx1"/>
        </a:solidFill>
        <a:latin typeface="Arial" charset="0"/>
        <a:ea typeface="ＭＳ Ｐゴシック" pitchFamily="34" charset="-128"/>
        <a:cs typeface="Arial" charset="0"/>
      </a:defRPr>
    </a:lvl7pPr>
    <a:lvl8pPr marL="3200400" algn="l" defTabSz="914400" rtl="0" eaLnBrk="1" latinLnBrk="0" hangingPunct="1">
      <a:defRPr sz="1000" kern="1200">
        <a:solidFill>
          <a:schemeClr val="tx1"/>
        </a:solidFill>
        <a:latin typeface="Arial" charset="0"/>
        <a:ea typeface="ＭＳ Ｐゴシック" pitchFamily="34" charset="-128"/>
        <a:cs typeface="Arial" charset="0"/>
      </a:defRPr>
    </a:lvl8pPr>
    <a:lvl9pPr marL="3657600" algn="l" defTabSz="914400" rtl="0" eaLnBrk="1" latinLnBrk="0" hangingPunct="1">
      <a:defRPr sz="1000" kern="1200">
        <a:solidFill>
          <a:schemeClr val="tx1"/>
        </a:solidFill>
        <a:latin typeface="Arial" charset="0"/>
        <a:ea typeface="ＭＳ Ｐゴシック" pitchFamily="34" charset="-128"/>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50069"/>
    <a:srgbClr val="A5AF69"/>
    <a:srgbClr val="C4C7C8"/>
    <a:srgbClr val="0039A6"/>
    <a:srgbClr val="CC0066"/>
    <a:srgbClr val="D60093"/>
    <a:srgbClr val="DC3030"/>
    <a:srgbClr val="11233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Közepesen sötét stílus 2 – 1. jelölőszín">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91" autoAdjust="0"/>
    <p:restoredTop sz="94486" autoAdjust="0"/>
  </p:normalViewPr>
  <p:slideViewPr>
    <p:cSldViewPr snapToObjects="1">
      <p:cViewPr>
        <p:scale>
          <a:sx n="106" d="100"/>
          <a:sy n="106" d="100"/>
        </p:scale>
        <p:origin x="-96" y="-180"/>
      </p:cViewPr>
      <p:guideLst>
        <p:guide orient="horz" pos="890"/>
        <p:guide orient="horz" pos="663"/>
        <p:guide pos="2880"/>
        <p:guide pos="340"/>
      </p:guideLst>
    </p:cSldViewPr>
  </p:slideViewPr>
  <p:outlineViewPr>
    <p:cViewPr>
      <p:scale>
        <a:sx n="33" d="100"/>
        <a:sy n="33" d="100"/>
      </p:scale>
      <p:origin x="0" y="13080"/>
    </p:cViewPr>
  </p:outlineViewPr>
  <p:notesTextViewPr>
    <p:cViewPr>
      <p:scale>
        <a:sx n="100" d="100"/>
        <a:sy n="100" d="100"/>
      </p:scale>
      <p:origin x="0" y="0"/>
    </p:cViewPr>
  </p:notesTextViewPr>
  <p:sorterViewPr>
    <p:cViewPr>
      <p:scale>
        <a:sx n="125" d="100"/>
        <a:sy n="125" d="100"/>
      </p:scale>
      <p:origin x="0" y="0"/>
    </p:cViewPr>
  </p:sorterViewPr>
  <p:notesViewPr>
    <p:cSldViewPr snapToObjects="1">
      <p:cViewPr varScale="1">
        <p:scale>
          <a:sx n="76" d="100"/>
          <a:sy n="76" d="100"/>
        </p:scale>
        <p:origin x="-1542" y="-96"/>
      </p:cViewPr>
      <p:guideLst>
        <p:guide orient="horz" pos="3126"/>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2946400" cy="496888"/>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0" hangingPunct="0">
              <a:defRPr sz="1200">
                <a:cs typeface="+mn-cs"/>
              </a:defRPr>
            </a:lvl1pPr>
          </a:lstStyle>
          <a:p>
            <a:pPr>
              <a:defRPr/>
            </a:pPr>
            <a:endParaRPr lang="hu-HU"/>
          </a:p>
        </p:txBody>
      </p:sp>
      <p:sp>
        <p:nvSpPr>
          <p:cNvPr id="37891" name="Rectangle 3"/>
          <p:cNvSpPr>
            <a:spLocks noGrp="1" noChangeArrowheads="1"/>
          </p:cNvSpPr>
          <p:nvPr>
            <p:ph type="dt" sz="quarter" idx="1"/>
          </p:nvPr>
        </p:nvSpPr>
        <p:spPr bwMode="auto">
          <a:xfrm>
            <a:off x="3849688" y="0"/>
            <a:ext cx="2946400" cy="496888"/>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0" hangingPunct="0">
              <a:defRPr sz="1200">
                <a:cs typeface="+mn-cs"/>
              </a:defRPr>
            </a:lvl1pPr>
          </a:lstStyle>
          <a:p>
            <a:pPr>
              <a:defRPr/>
            </a:pPr>
            <a:fld id="{BE03AE0D-181E-4B18-A5CD-3A5D1434CE73}" type="datetime1">
              <a:rPr lang="hu-HU"/>
              <a:pPr>
                <a:defRPr/>
              </a:pPr>
              <a:t>2013.05.16.</a:t>
            </a:fld>
            <a:endParaRPr lang="hu-HU"/>
          </a:p>
        </p:txBody>
      </p:sp>
      <p:sp>
        <p:nvSpPr>
          <p:cNvPr id="37892" name="Rectangle 4"/>
          <p:cNvSpPr>
            <a:spLocks noGrp="1" noChangeArrowheads="1"/>
          </p:cNvSpPr>
          <p:nvPr>
            <p:ph type="ftr" sz="quarter" idx="2"/>
          </p:nvPr>
        </p:nvSpPr>
        <p:spPr bwMode="auto">
          <a:xfrm>
            <a:off x="0" y="9428163"/>
            <a:ext cx="2946400" cy="496887"/>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0" hangingPunct="0">
              <a:defRPr sz="1200">
                <a:cs typeface="+mn-cs"/>
              </a:defRPr>
            </a:lvl1pPr>
          </a:lstStyle>
          <a:p>
            <a:pPr>
              <a:defRPr/>
            </a:pPr>
            <a:endParaRPr lang="hu-HU"/>
          </a:p>
        </p:txBody>
      </p:sp>
      <p:sp>
        <p:nvSpPr>
          <p:cNvPr id="37893" name="Rectangle 5"/>
          <p:cNvSpPr>
            <a:spLocks noGrp="1" noChangeArrowheads="1"/>
          </p:cNvSpPr>
          <p:nvPr>
            <p:ph type="sldNum" sz="quarter" idx="3"/>
          </p:nvPr>
        </p:nvSpPr>
        <p:spPr bwMode="auto">
          <a:xfrm>
            <a:off x="3849688" y="9428163"/>
            <a:ext cx="2946400" cy="496887"/>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0" hangingPunct="0">
              <a:defRPr sz="1200">
                <a:cs typeface="+mn-cs"/>
              </a:defRPr>
            </a:lvl1pPr>
          </a:lstStyle>
          <a:p>
            <a:pPr>
              <a:defRPr/>
            </a:pPr>
            <a:fld id="{256D5FE9-6FDE-4AF6-9617-8DA1078ED7EA}" type="slidenum">
              <a:rPr lang="hu-HU"/>
              <a:pPr>
                <a:defRPr/>
              </a:pPr>
              <a:t>‹#›</a:t>
            </a:fld>
            <a:endParaRPr lang="hu-HU"/>
          </a:p>
        </p:txBody>
      </p:sp>
    </p:spTree>
    <p:extLst>
      <p:ext uri="{BB962C8B-B14F-4D97-AF65-F5344CB8AC3E}">
        <p14:creationId xmlns:p14="http://schemas.microsoft.com/office/powerpoint/2010/main" val="42276675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3666" name="Rectangle 2"/>
          <p:cNvSpPr>
            <a:spLocks noGrp="1" noChangeArrowheads="1"/>
          </p:cNvSpPr>
          <p:nvPr>
            <p:ph type="hdr" sz="quarter"/>
          </p:nvPr>
        </p:nvSpPr>
        <p:spPr bwMode="auto">
          <a:xfrm>
            <a:off x="0" y="0"/>
            <a:ext cx="2946400" cy="496888"/>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0" hangingPunct="0">
              <a:defRPr sz="1200">
                <a:cs typeface="+mn-cs"/>
              </a:defRPr>
            </a:lvl1pPr>
          </a:lstStyle>
          <a:p>
            <a:pPr>
              <a:defRPr/>
            </a:pPr>
            <a:endParaRPr lang="hu-HU"/>
          </a:p>
        </p:txBody>
      </p:sp>
      <p:sp>
        <p:nvSpPr>
          <p:cNvPr id="113667" name="Rectangle 3"/>
          <p:cNvSpPr>
            <a:spLocks noGrp="1" noChangeArrowheads="1"/>
          </p:cNvSpPr>
          <p:nvPr>
            <p:ph type="dt" idx="1"/>
          </p:nvPr>
        </p:nvSpPr>
        <p:spPr bwMode="auto">
          <a:xfrm>
            <a:off x="3849688" y="0"/>
            <a:ext cx="2946400" cy="496888"/>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0" hangingPunct="0">
              <a:defRPr sz="1200">
                <a:cs typeface="+mn-cs"/>
              </a:defRPr>
            </a:lvl1pPr>
          </a:lstStyle>
          <a:p>
            <a:pPr>
              <a:defRPr/>
            </a:pPr>
            <a:fld id="{01EAE140-90B6-4CEE-85F2-8028FADE8FBE}" type="datetime1">
              <a:rPr lang="hu-HU"/>
              <a:pPr>
                <a:defRPr/>
              </a:pPr>
              <a:t>2013.05.16.</a:t>
            </a:fld>
            <a:endParaRPr lang="hu-HU"/>
          </a:p>
        </p:txBody>
      </p:sp>
      <p:sp>
        <p:nvSpPr>
          <p:cNvPr id="13316"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113669" name="Rectangle 5"/>
          <p:cNvSpPr>
            <a:spLocks noGrp="1" noChangeArrowheads="1"/>
          </p:cNvSpPr>
          <p:nvPr>
            <p:ph type="body" sz="quarter" idx="3"/>
          </p:nvPr>
        </p:nvSpPr>
        <p:spPr bwMode="auto">
          <a:xfrm>
            <a:off x="679450" y="4714875"/>
            <a:ext cx="5438775" cy="4467225"/>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hu-HU" noProof="0" smtClean="0"/>
              <a:t>Mintaszöveg szerkesztése</a:t>
            </a:r>
          </a:p>
          <a:p>
            <a:pPr lvl="1"/>
            <a:r>
              <a:rPr lang="hu-HU" noProof="0" smtClean="0"/>
              <a:t>Második szint</a:t>
            </a:r>
          </a:p>
          <a:p>
            <a:pPr lvl="2"/>
            <a:r>
              <a:rPr lang="hu-HU" noProof="0" smtClean="0"/>
              <a:t>Harmadik szint</a:t>
            </a:r>
          </a:p>
          <a:p>
            <a:pPr lvl="3"/>
            <a:r>
              <a:rPr lang="hu-HU" noProof="0" smtClean="0"/>
              <a:t>Negyedik szint</a:t>
            </a:r>
          </a:p>
          <a:p>
            <a:pPr lvl="4"/>
            <a:r>
              <a:rPr lang="hu-HU" noProof="0" smtClean="0"/>
              <a:t>Ötödik szint</a:t>
            </a:r>
          </a:p>
        </p:txBody>
      </p:sp>
      <p:sp>
        <p:nvSpPr>
          <p:cNvPr id="113670" name="Rectangle 6"/>
          <p:cNvSpPr>
            <a:spLocks noGrp="1" noChangeArrowheads="1"/>
          </p:cNvSpPr>
          <p:nvPr>
            <p:ph type="ftr" sz="quarter" idx="4"/>
          </p:nvPr>
        </p:nvSpPr>
        <p:spPr bwMode="auto">
          <a:xfrm>
            <a:off x="0" y="9428163"/>
            <a:ext cx="2946400" cy="496887"/>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0" hangingPunct="0">
              <a:defRPr sz="1200">
                <a:cs typeface="+mn-cs"/>
              </a:defRPr>
            </a:lvl1pPr>
          </a:lstStyle>
          <a:p>
            <a:pPr>
              <a:defRPr/>
            </a:pPr>
            <a:endParaRPr lang="hu-HU"/>
          </a:p>
        </p:txBody>
      </p:sp>
      <p:sp>
        <p:nvSpPr>
          <p:cNvPr id="113671" name="Rectangle 7"/>
          <p:cNvSpPr>
            <a:spLocks noGrp="1" noChangeArrowheads="1"/>
          </p:cNvSpPr>
          <p:nvPr>
            <p:ph type="sldNum" sz="quarter" idx="5"/>
          </p:nvPr>
        </p:nvSpPr>
        <p:spPr bwMode="auto">
          <a:xfrm>
            <a:off x="3849688" y="9428163"/>
            <a:ext cx="2946400" cy="496887"/>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0" hangingPunct="0">
              <a:defRPr sz="1200">
                <a:cs typeface="+mn-cs"/>
              </a:defRPr>
            </a:lvl1pPr>
          </a:lstStyle>
          <a:p>
            <a:pPr>
              <a:defRPr/>
            </a:pPr>
            <a:fld id="{6D6D90D0-01F0-4ABB-B367-E3CEDE82BB10}" type="slidenum">
              <a:rPr lang="hu-HU"/>
              <a:pPr>
                <a:defRPr/>
              </a:pPr>
              <a:t>‹#›</a:t>
            </a:fld>
            <a:endParaRPr lang="hu-HU"/>
          </a:p>
        </p:txBody>
      </p:sp>
    </p:spTree>
    <p:extLst>
      <p:ext uri="{BB962C8B-B14F-4D97-AF65-F5344CB8AC3E}">
        <p14:creationId xmlns:p14="http://schemas.microsoft.com/office/powerpoint/2010/main" val="2418321385"/>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Calibri" pitchFamily="34" charset="0"/>
        <a:ea typeface="ＭＳ Ｐゴシック" pitchFamily="34" charset="-128"/>
        <a:cs typeface="+mn-cs"/>
      </a:defRPr>
    </a:lvl1pPr>
    <a:lvl2pPr marL="457200" algn="l" defTabSz="457200" rtl="0" eaLnBrk="0" fontAlgn="base" hangingPunct="0">
      <a:spcBef>
        <a:spcPct val="30000"/>
      </a:spcBef>
      <a:spcAft>
        <a:spcPct val="0"/>
      </a:spcAft>
      <a:defRPr sz="1200" kern="1200">
        <a:solidFill>
          <a:schemeClr val="tx1"/>
        </a:solidFill>
        <a:latin typeface="Calibri" pitchFamily="34" charset="0"/>
        <a:ea typeface="ＭＳ Ｐゴシック"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Calibri" pitchFamily="34" charset="0"/>
        <a:ea typeface="ＭＳ Ｐゴシック"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Calibri" pitchFamily="34" charset="0"/>
        <a:ea typeface="ＭＳ Ｐゴシック"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Calibri" pitchFamily="34" charset="0"/>
        <a:ea typeface="ＭＳ Ｐゴシック"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1026"/>
          <p:cNvSpPr>
            <a:spLocks noGrp="1" noRot="1" noChangeAspect="1" noChangeArrowheads="1" noTextEdit="1"/>
          </p:cNvSpPr>
          <p:nvPr>
            <p:ph type="sldImg"/>
          </p:nvPr>
        </p:nvSpPr>
        <p:spPr>
          <a:ln/>
        </p:spPr>
      </p:sp>
      <p:sp>
        <p:nvSpPr>
          <p:cNvPr id="16386" name="Rectangle 1027"/>
          <p:cNvSpPr>
            <a:spLocks noGrp="1" noChangeArrowheads="1"/>
          </p:cNvSpPr>
          <p:nvPr>
            <p:ph type="body" idx="1"/>
          </p:nvPr>
        </p:nvSpPr>
        <p:spPr>
          <a:noFill/>
        </p:spPr>
        <p:txBody>
          <a:bodyPr/>
          <a:lstStyle/>
          <a:p>
            <a:pPr eaLnBrk="1" hangingPunct="1"/>
            <a:endParaRPr lang="hu-HU"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Rot="1" noChangeAspect="1" noChangeArrowheads="1" noTextEdit="1"/>
          </p:cNvSpPr>
          <p:nvPr>
            <p:ph type="sldImg"/>
          </p:nvPr>
        </p:nvSpPr>
        <p:spPr>
          <a:ln/>
        </p:spPr>
      </p:sp>
      <p:sp>
        <p:nvSpPr>
          <p:cNvPr id="27650" name="Rectangle 3"/>
          <p:cNvSpPr>
            <a:spLocks noGrp="1" noChangeArrowheads="1"/>
          </p:cNvSpPr>
          <p:nvPr>
            <p:ph type="body" idx="1"/>
          </p:nvPr>
        </p:nvSpPr>
        <p:spPr>
          <a:noFill/>
        </p:spPr>
        <p:txBody>
          <a:bodyPr/>
          <a:lstStyle/>
          <a:p>
            <a:pPr eaLnBrk="1" hangingPunct="1"/>
            <a:endParaRPr lang="hu-HU"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smtClean="0"/>
            </a:lvl1pPr>
          </a:lstStyle>
          <a:p>
            <a:pPr>
              <a:defRPr/>
            </a:pPr>
            <a:fld id="{B3EFA4DC-4B00-486D-AEA1-1AF4B20A0AB5}" type="datetime1">
              <a:rPr lang="en-US"/>
              <a:pPr>
                <a:defRPr/>
              </a:pPr>
              <a:t>5/16/2013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hu-HU"/>
          </a:p>
        </p:txBody>
      </p:sp>
      <p:sp>
        <p:nvSpPr>
          <p:cNvPr id="6" name="Slide Number Placeholder 5"/>
          <p:cNvSpPr>
            <a:spLocks noGrp="1"/>
          </p:cNvSpPr>
          <p:nvPr>
            <p:ph type="sldNum" sz="quarter" idx="12"/>
          </p:nvPr>
        </p:nvSpPr>
        <p:spPr>
          <a:xfrm>
            <a:off x="7010400" y="6259513"/>
            <a:ext cx="2133600" cy="365125"/>
          </a:xfrm>
        </p:spPr>
        <p:txBody>
          <a:bodyPr/>
          <a:lstStyle>
            <a:lvl1pPr>
              <a:defRPr/>
            </a:lvl1pPr>
          </a:lstStyle>
          <a:p>
            <a:pPr>
              <a:defRPr/>
            </a:pPr>
            <a:fld id="{BB08CA91-8410-42C3-AFF3-5B1F1715952C}"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05572E3-9ECC-4467-8631-501F4D23F6E6}" type="datetime1">
              <a:rPr lang="en-US"/>
              <a:pPr>
                <a:defRPr/>
              </a:pPr>
              <a:t>5/16/2013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hu-HU"/>
          </a:p>
        </p:txBody>
      </p:sp>
      <p:sp>
        <p:nvSpPr>
          <p:cNvPr id="6" name="Slide Number Placeholder 5"/>
          <p:cNvSpPr>
            <a:spLocks noGrp="1"/>
          </p:cNvSpPr>
          <p:nvPr>
            <p:ph type="sldNum" sz="quarter" idx="12"/>
          </p:nvPr>
        </p:nvSpPr>
        <p:spPr/>
        <p:txBody>
          <a:bodyPr/>
          <a:lstStyle>
            <a:lvl1pPr>
              <a:defRPr/>
            </a:lvl1pPr>
          </a:lstStyle>
          <a:p>
            <a:pPr>
              <a:defRPr/>
            </a:pPr>
            <a:fld id="{6B3E5E32-91B8-45F5-8B5B-0CF0D6242815}"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x-none"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89C4211-6689-49C8-9434-C58B0514956B}" type="datetime1">
              <a:rPr lang="en-US"/>
              <a:pPr>
                <a:defRPr/>
              </a:pPr>
              <a:t>5/16/2013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hu-HU"/>
          </a:p>
        </p:txBody>
      </p:sp>
      <p:sp>
        <p:nvSpPr>
          <p:cNvPr id="6" name="Slide Number Placeholder 5"/>
          <p:cNvSpPr>
            <a:spLocks noGrp="1"/>
          </p:cNvSpPr>
          <p:nvPr>
            <p:ph type="sldNum" sz="quarter" idx="12"/>
          </p:nvPr>
        </p:nvSpPr>
        <p:spPr/>
        <p:txBody>
          <a:bodyPr/>
          <a:lstStyle>
            <a:lvl1pPr>
              <a:defRPr/>
            </a:lvl1pPr>
          </a:lstStyle>
          <a:p>
            <a:pPr>
              <a:defRPr/>
            </a:pPr>
            <a:fld id="{AEDD81E2-B971-43EE-9A56-51CD7A0D3EBE}"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smtClean="0"/>
              <a:t>Click to edit Master title style</a:t>
            </a:r>
            <a:endParaRPr lang="en-US"/>
          </a:p>
        </p:txBody>
      </p:sp>
      <p:sp>
        <p:nvSpPr>
          <p:cNvPr id="3" name="Content Placeholder 2"/>
          <p:cNvSpPr>
            <a:spLocks noGrp="1"/>
          </p:cNvSpPr>
          <p:nvPr>
            <p:ph idx="1"/>
          </p:nvPr>
        </p:nvSpPr>
        <p:spPr/>
        <p:txBody>
          <a:body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4" name="Date Placeholder 3"/>
          <p:cNvSpPr>
            <a:spLocks noGrp="1"/>
          </p:cNvSpPr>
          <p:nvPr>
            <p:ph type="dt" sz="half" idx="10"/>
          </p:nvPr>
        </p:nvSpPr>
        <p:spPr/>
        <p:txBody>
          <a:bodyPr/>
          <a:lstStyle>
            <a:lvl1pPr>
              <a:defRPr smtClean="0"/>
            </a:lvl1pPr>
          </a:lstStyle>
          <a:p>
            <a:pPr>
              <a:defRPr/>
            </a:pPr>
            <a:fld id="{19DE9CA7-C472-4273-86BC-C77543D5A2C6}" type="datetime1">
              <a:rPr lang="en-US"/>
              <a:pPr>
                <a:defRPr/>
              </a:pPr>
              <a:t>5/16/2013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hu-HU"/>
          </a:p>
        </p:txBody>
      </p:sp>
      <p:sp>
        <p:nvSpPr>
          <p:cNvPr id="6" name="Slide Number Placeholder 5"/>
          <p:cNvSpPr>
            <a:spLocks noGrp="1"/>
          </p:cNvSpPr>
          <p:nvPr>
            <p:ph type="sldNum" sz="quarter" idx="12"/>
          </p:nvPr>
        </p:nvSpPr>
        <p:spPr>
          <a:xfrm>
            <a:off x="7010400" y="6237288"/>
            <a:ext cx="2133600" cy="365125"/>
          </a:xfrm>
        </p:spPr>
        <p:txBody>
          <a:bodyPr/>
          <a:lstStyle>
            <a:lvl1pPr>
              <a:defRPr/>
            </a:lvl1pPr>
          </a:lstStyle>
          <a:p>
            <a:pPr>
              <a:defRPr/>
            </a:pPr>
            <a:fld id="{2EE706BD-C465-4F6B-823D-03D536789E19}"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x-none"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x-none"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B2FC30D8-EE75-498D-93B9-45B04D175DAB}" type="datetime1">
              <a:rPr lang="en-US"/>
              <a:pPr>
                <a:defRPr/>
              </a:pPr>
              <a:t>5/16/2013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hu-HU"/>
          </a:p>
        </p:txBody>
      </p:sp>
      <p:sp>
        <p:nvSpPr>
          <p:cNvPr id="6" name="Slide Number Placeholder 5"/>
          <p:cNvSpPr>
            <a:spLocks noGrp="1"/>
          </p:cNvSpPr>
          <p:nvPr>
            <p:ph type="sldNum" sz="quarter" idx="12"/>
          </p:nvPr>
        </p:nvSpPr>
        <p:spPr/>
        <p:txBody>
          <a:bodyPr/>
          <a:lstStyle>
            <a:lvl1pPr>
              <a:defRPr/>
            </a:lvl1pPr>
          </a:lstStyle>
          <a:p>
            <a:pPr>
              <a:defRPr/>
            </a:pPr>
            <a:fld id="{339E4966-5CBD-4C61-B0F9-21EE0F9AE832}"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5" name="Date Placeholder 3"/>
          <p:cNvSpPr>
            <a:spLocks noGrp="1"/>
          </p:cNvSpPr>
          <p:nvPr>
            <p:ph type="dt" sz="half" idx="10"/>
          </p:nvPr>
        </p:nvSpPr>
        <p:spPr/>
        <p:txBody>
          <a:bodyPr/>
          <a:lstStyle>
            <a:lvl1pPr>
              <a:defRPr smtClean="0"/>
            </a:lvl1pPr>
          </a:lstStyle>
          <a:p>
            <a:pPr>
              <a:defRPr/>
            </a:pPr>
            <a:fld id="{517C5744-8751-48FF-8B71-1ADEDE4C1735}" type="datetime1">
              <a:rPr lang="en-US"/>
              <a:pPr>
                <a:defRPr/>
              </a:pPr>
              <a:t>5/16/2013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hu-HU"/>
          </a:p>
        </p:txBody>
      </p:sp>
      <p:sp>
        <p:nvSpPr>
          <p:cNvPr id="7" name="Slide Number Placeholder 5"/>
          <p:cNvSpPr>
            <a:spLocks noGrp="1"/>
          </p:cNvSpPr>
          <p:nvPr>
            <p:ph type="sldNum" sz="quarter" idx="12"/>
          </p:nvPr>
        </p:nvSpPr>
        <p:spPr>
          <a:xfrm>
            <a:off x="7010400" y="6237288"/>
            <a:ext cx="2133600" cy="365125"/>
          </a:xfrm>
        </p:spPr>
        <p:txBody>
          <a:bodyPr/>
          <a:lstStyle>
            <a:lvl1pPr>
              <a:defRPr/>
            </a:lvl1pPr>
          </a:lstStyle>
          <a:p>
            <a:pPr>
              <a:defRPr/>
            </a:pPr>
            <a:fld id="{55D94D8B-D215-480F-9A40-716AC3E28552}"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x-none"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5C863DD9-4FDF-415B-BC4B-02E4A1A212ED}" type="datetime1">
              <a:rPr lang="en-US"/>
              <a:pPr>
                <a:defRPr/>
              </a:pPr>
              <a:t>5/16/2013</a:t>
            </a:fld>
            <a:endParaRPr lang="en-US"/>
          </a:p>
        </p:txBody>
      </p:sp>
      <p:sp>
        <p:nvSpPr>
          <p:cNvPr id="8" name="Footer Placeholder 4"/>
          <p:cNvSpPr>
            <a:spLocks noGrp="1"/>
          </p:cNvSpPr>
          <p:nvPr>
            <p:ph type="ftr" sz="quarter" idx="11"/>
          </p:nvPr>
        </p:nvSpPr>
        <p:spPr/>
        <p:txBody>
          <a:bodyPr/>
          <a:lstStyle>
            <a:lvl1pPr>
              <a:defRPr/>
            </a:lvl1pPr>
          </a:lstStyle>
          <a:p>
            <a:pPr>
              <a:defRPr/>
            </a:pPr>
            <a:endParaRPr lang="hu-HU"/>
          </a:p>
        </p:txBody>
      </p:sp>
      <p:sp>
        <p:nvSpPr>
          <p:cNvPr id="9" name="Slide Number Placeholder 5"/>
          <p:cNvSpPr>
            <a:spLocks noGrp="1"/>
          </p:cNvSpPr>
          <p:nvPr>
            <p:ph type="sldNum" sz="quarter" idx="12"/>
          </p:nvPr>
        </p:nvSpPr>
        <p:spPr/>
        <p:txBody>
          <a:bodyPr/>
          <a:lstStyle>
            <a:lvl1pPr>
              <a:defRPr/>
            </a:lvl1pPr>
          </a:lstStyle>
          <a:p>
            <a:pPr>
              <a:defRPr/>
            </a:pPr>
            <a:fld id="{2BBB081F-ED78-40B9-8148-F435DB3E8199}"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65EE51A0-EACE-4C26-815D-2C22D705A57C}" type="datetime1">
              <a:rPr lang="en-US"/>
              <a:pPr>
                <a:defRPr/>
              </a:pPr>
              <a:t>5/16/2013</a:t>
            </a:fld>
            <a:endParaRPr lang="en-US"/>
          </a:p>
        </p:txBody>
      </p:sp>
      <p:sp>
        <p:nvSpPr>
          <p:cNvPr id="4" name="Footer Placeholder 4"/>
          <p:cNvSpPr>
            <a:spLocks noGrp="1"/>
          </p:cNvSpPr>
          <p:nvPr>
            <p:ph type="ftr" sz="quarter" idx="11"/>
          </p:nvPr>
        </p:nvSpPr>
        <p:spPr/>
        <p:txBody>
          <a:bodyPr/>
          <a:lstStyle>
            <a:lvl1pPr>
              <a:defRPr/>
            </a:lvl1pPr>
          </a:lstStyle>
          <a:p>
            <a:pPr>
              <a:defRPr/>
            </a:pPr>
            <a:endParaRPr lang="hu-HU"/>
          </a:p>
        </p:txBody>
      </p:sp>
      <p:sp>
        <p:nvSpPr>
          <p:cNvPr id="5" name="Slide Number Placeholder 5"/>
          <p:cNvSpPr>
            <a:spLocks noGrp="1"/>
          </p:cNvSpPr>
          <p:nvPr>
            <p:ph type="sldNum" sz="quarter" idx="12"/>
          </p:nvPr>
        </p:nvSpPr>
        <p:spPr/>
        <p:txBody>
          <a:bodyPr/>
          <a:lstStyle>
            <a:lvl1pPr>
              <a:defRPr/>
            </a:lvl1pPr>
          </a:lstStyle>
          <a:p>
            <a:pPr>
              <a:defRPr/>
            </a:pPr>
            <a:fld id="{3C8DA3B4-0A3E-4247-ABDD-89E3B91AE38C}"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smtClean="0"/>
            </a:lvl1pPr>
          </a:lstStyle>
          <a:p>
            <a:pPr>
              <a:defRPr/>
            </a:pPr>
            <a:fld id="{C105D4D2-951B-486B-B9C2-BC69E5BAC139}" type="datetime1">
              <a:rPr lang="en-US"/>
              <a:pPr>
                <a:defRPr/>
              </a:pPr>
              <a:t>5/16/2013</a:t>
            </a:fld>
            <a:endParaRPr lang="en-US"/>
          </a:p>
        </p:txBody>
      </p:sp>
      <p:sp>
        <p:nvSpPr>
          <p:cNvPr id="3" name="Footer Placeholder 4"/>
          <p:cNvSpPr>
            <a:spLocks noGrp="1"/>
          </p:cNvSpPr>
          <p:nvPr>
            <p:ph type="ftr" sz="quarter" idx="11"/>
          </p:nvPr>
        </p:nvSpPr>
        <p:spPr/>
        <p:txBody>
          <a:bodyPr/>
          <a:lstStyle>
            <a:lvl1pPr>
              <a:defRPr/>
            </a:lvl1pPr>
          </a:lstStyle>
          <a:p>
            <a:pPr>
              <a:defRPr/>
            </a:pPr>
            <a:endParaRPr lang="hu-HU"/>
          </a:p>
        </p:txBody>
      </p:sp>
      <p:sp>
        <p:nvSpPr>
          <p:cNvPr id="4" name="Slide Number Placeholder 5"/>
          <p:cNvSpPr>
            <a:spLocks noGrp="1"/>
          </p:cNvSpPr>
          <p:nvPr>
            <p:ph type="sldNum" sz="quarter" idx="12"/>
          </p:nvPr>
        </p:nvSpPr>
        <p:spPr>
          <a:xfrm>
            <a:off x="6988175" y="6237288"/>
            <a:ext cx="2133600" cy="365125"/>
          </a:xfrm>
        </p:spPr>
        <p:txBody>
          <a:bodyPr/>
          <a:lstStyle>
            <a:lvl1pPr>
              <a:defRPr/>
            </a:lvl1pPr>
          </a:lstStyle>
          <a:p>
            <a:pPr>
              <a:defRPr/>
            </a:pPr>
            <a:fld id="{13CED700-CEC3-4574-A8BC-3F3F61779CAD}"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x-none"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98DD3AC-7495-448E-9021-2095BEE91073}" type="datetime1">
              <a:rPr lang="en-US"/>
              <a:pPr>
                <a:defRPr/>
              </a:pPr>
              <a:t>5/16/2013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hu-HU"/>
          </a:p>
        </p:txBody>
      </p:sp>
      <p:sp>
        <p:nvSpPr>
          <p:cNvPr id="7" name="Slide Number Placeholder 5"/>
          <p:cNvSpPr>
            <a:spLocks noGrp="1"/>
          </p:cNvSpPr>
          <p:nvPr>
            <p:ph type="sldNum" sz="quarter" idx="12"/>
          </p:nvPr>
        </p:nvSpPr>
        <p:spPr/>
        <p:txBody>
          <a:bodyPr/>
          <a:lstStyle>
            <a:lvl1pPr>
              <a:defRPr/>
            </a:lvl1pPr>
          </a:lstStyle>
          <a:p>
            <a:pPr>
              <a:defRPr/>
            </a:pPr>
            <a:fld id="{D3107085-CFF3-4038-81CF-3BB3D84C7C3C}"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x-none"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75A8908-4314-46EA-A219-EBD532FFA0CD}" type="datetime1">
              <a:rPr lang="en-US"/>
              <a:pPr>
                <a:defRPr/>
              </a:pPr>
              <a:t>5/16/2013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hu-HU"/>
          </a:p>
        </p:txBody>
      </p:sp>
      <p:sp>
        <p:nvSpPr>
          <p:cNvPr id="7" name="Slide Number Placeholder 5"/>
          <p:cNvSpPr>
            <a:spLocks noGrp="1"/>
          </p:cNvSpPr>
          <p:nvPr>
            <p:ph type="sldNum" sz="quarter" idx="12"/>
          </p:nvPr>
        </p:nvSpPr>
        <p:spPr/>
        <p:txBody>
          <a:bodyPr/>
          <a:lstStyle>
            <a:lvl1pPr>
              <a:defRPr/>
            </a:lvl1pPr>
          </a:lstStyle>
          <a:p>
            <a:pPr>
              <a:defRPr/>
            </a:pPr>
            <a:fld id="{7FD51D99-080B-402C-B563-6811316658BB}"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7778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hu-HU" smtClean="0"/>
              <a:t>Cím</a:t>
            </a:r>
            <a:endParaRPr lang="en-US" smtClean="0"/>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hu-HU" smtClean="0"/>
              <a:t>Főcím</a:t>
            </a:r>
            <a:endParaRPr lang="en-US" smtClean="0"/>
          </a:p>
          <a:p>
            <a:pPr lvl="1"/>
            <a:r>
              <a:rPr lang="hu-HU" smtClean="0"/>
              <a:t>Alcím</a:t>
            </a:r>
            <a:endParaRPr lang="en-US" smtClean="0"/>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smtClean="0">
                <a:solidFill>
                  <a:srgbClr val="898989"/>
                </a:solidFill>
                <a:latin typeface="Calibri" pitchFamily="34" charset="0"/>
                <a:cs typeface="+mn-cs"/>
              </a:defRPr>
            </a:lvl1pPr>
          </a:lstStyle>
          <a:p>
            <a:pPr>
              <a:defRPr/>
            </a:pPr>
            <a:fld id="{BBB80ABC-2DB2-4EEF-B72D-9FBBF21917B1}" type="datetime1">
              <a:rPr lang="en-US"/>
              <a:pPr>
                <a:defRPr/>
              </a:pPr>
              <a:t>5/16/2013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cs typeface="+mn-cs"/>
              </a:defRPr>
            </a:lvl1pPr>
          </a:lstStyle>
          <a:p>
            <a:pPr>
              <a:defRPr/>
            </a:pPr>
            <a:endParaRPr lang="hu-H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cs typeface="+mn-cs"/>
              </a:defRPr>
            </a:lvl1pPr>
          </a:lstStyle>
          <a:p>
            <a:pPr>
              <a:defRPr/>
            </a:pPr>
            <a:fld id="{62A5DB0C-7F37-4982-B672-A3CFE54F7FEE}"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59" r:id="rId3"/>
    <p:sldLayoutId id="2147483662" r:id="rId4"/>
    <p:sldLayoutId id="2147483658" r:id="rId5"/>
    <p:sldLayoutId id="2147483657" r:id="rId6"/>
    <p:sldLayoutId id="2147483663" r:id="rId7"/>
    <p:sldLayoutId id="2147483656" r:id="rId8"/>
    <p:sldLayoutId id="2147483655" r:id="rId9"/>
    <p:sldLayoutId id="2147483654" r:id="rId10"/>
    <p:sldLayoutId id="2147483653" r:id="rId11"/>
  </p:sldLayoutIdLst>
  <p:hf hdr="0" ftr="0" dt="0"/>
  <p:txStyles>
    <p:titleStyle>
      <a:lvl1pPr algn="l" defTabSz="457200" rtl="0" eaLnBrk="0" fontAlgn="base" hangingPunct="0">
        <a:spcBef>
          <a:spcPct val="0"/>
        </a:spcBef>
        <a:spcAft>
          <a:spcPct val="0"/>
        </a:spcAft>
        <a:defRPr sz="2800" kern="1200">
          <a:solidFill>
            <a:srgbClr val="0039A6"/>
          </a:solidFill>
          <a:latin typeface="Arial" charset="0"/>
          <a:ea typeface="ＭＳ Ｐゴシック" pitchFamily="-65" charset="-128"/>
          <a:cs typeface="ＭＳ Ｐゴシック" pitchFamily="-65" charset="-128"/>
        </a:defRPr>
      </a:lvl1pPr>
      <a:lvl2pPr algn="l" defTabSz="457200" rtl="0" eaLnBrk="0" fontAlgn="base" hangingPunct="0">
        <a:spcBef>
          <a:spcPct val="0"/>
        </a:spcBef>
        <a:spcAft>
          <a:spcPct val="0"/>
        </a:spcAft>
        <a:defRPr sz="2800">
          <a:solidFill>
            <a:srgbClr val="0039A6"/>
          </a:solidFill>
          <a:latin typeface="Arial" charset="0"/>
          <a:ea typeface="ＭＳ Ｐゴシック" pitchFamily="-65" charset="-128"/>
          <a:cs typeface="ＭＳ Ｐゴシック" pitchFamily="-65" charset="-128"/>
        </a:defRPr>
      </a:lvl2pPr>
      <a:lvl3pPr algn="l" defTabSz="457200" rtl="0" eaLnBrk="0" fontAlgn="base" hangingPunct="0">
        <a:spcBef>
          <a:spcPct val="0"/>
        </a:spcBef>
        <a:spcAft>
          <a:spcPct val="0"/>
        </a:spcAft>
        <a:defRPr sz="2800">
          <a:solidFill>
            <a:srgbClr val="0039A6"/>
          </a:solidFill>
          <a:latin typeface="Arial" charset="0"/>
          <a:ea typeface="ＭＳ Ｐゴシック" pitchFamily="-65" charset="-128"/>
          <a:cs typeface="ＭＳ Ｐゴシック" pitchFamily="-65" charset="-128"/>
        </a:defRPr>
      </a:lvl3pPr>
      <a:lvl4pPr algn="l" defTabSz="457200" rtl="0" eaLnBrk="0" fontAlgn="base" hangingPunct="0">
        <a:spcBef>
          <a:spcPct val="0"/>
        </a:spcBef>
        <a:spcAft>
          <a:spcPct val="0"/>
        </a:spcAft>
        <a:defRPr sz="2800">
          <a:solidFill>
            <a:srgbClr val="0039A6"/>
          </a:solidFill>
          <a:latin typeface="Arial" charset="0"/>
          <a:ea typeface="ＭＳ Ｐゴシック" pitchFamily="-65" charset="-128"/>
          <a:cs typeface="ＭＳ Ｐゴシック" pitchFamily="-65" charset="-128"/>
        </a:defRPr>
      </a:lvl4pPr>
      <a:lvl5pPr algn="l" defTabSz="457200" rtl="0" eaLnBrk="0" fontAlgn="base" hangingPunct="0">
        <a:spcBef>
          <a:spcPct val="0"/>
        </a:spcBef>
        <a:spcAft>
          <a:spcPct val="0"/>
        </a:spcAft>
        <a:defRPr sz="2800">
          <a:solidFill>
            <a:srgbClr val="0039A6"/>
          </a:solidFill>
          <a:latin typeface="Arial" charset="0"/>
          <a:ea typeface="ＭＳ Ｐゴシック" pitchFamily="-65"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6pPr>
      <a:lvl7pPr marL="914400" algn="ctr" defTabSz="457200" rtl="0" fontAlgn="base">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7pPr>
      <a:lvl8pPr marL="1371600" algn="ctr" defTabSz="457200" rtl="0" fontAlgn="base">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8pPr>
      <a:lvl9pPr marL="1828800" algn="ctr" defTabSz="457200" rtl="0" fontAlgn="base">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9pPr>
    </p:titleStyle>
    <p:bodyStyle>
      <a:lvl1pPr marL="342900" indent="-342900" algn="l" defTabSz="457200" rtl="0" eaLnBrk="0" fontAlgn="base" hangingPunct="0">
        <a:spcBef>
          <a:spcPct val="20000"/>
        </a:spcBef>
        <a:spcAft>
          <a:spcPct val="0"/>
        </a:spcAft>
        <a:buFont typeface="Arial" charset="0"/>
        <a:buChar char="•"/>
        <a:defRPr sz="2000" kern="1200">
          <a:solidFill>
            <a:srgbClr val="112337"/>
          </a:solidFill>
          <a:latin typeface="Arial" charset="0"/>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charset="0"/>
        <a:buChar char="–"/>
        <a:defRPr kern="1200">
          <a:solidFill>
            <a:srgbClr val="112337"/>
          </a:solidFill>
          <a:latin typeface="Arial" charset="0"/>
          <a:ea typeface="ＭＳ Ｐゴシック" pitchFamily="-65" charset="-128"/>
          <a:cs typeface="+mn-cs"/>
        </a:defRPr>
      </a:lvl2pPr>
      <a:lvl3pPr marL="1143000" indent="-228600" algn="l" defTabSz="457200" rtl="0" eaLnBrk="0" fontAlgn="base" hangingPunct="0">
        <a:spcBef>
          <a:spcPct val="20000"/>
        </a:spcBef>
        <a:spcAft>
          <a:spcPct val="0"/>
        </a:spcAft>
        <a:buFont typeface="Arial" charset="0"/>
        <a:buChar char="•"/>
        <a:defRPr sz="1600" kern="1200">
          <a:solidFill>
            <a:srgbClr val="112337"/>
          </a:solidFill>
          <a:latin typeface="Arial" charset="0"/>
          <a:ea typeface="ＭＳ Ｐゴシック" pitchFamily="-65" charset="-128"/>
          <a:cs typeface="+mn-cs"/>
        </a:defRPr>
      </a:lvl3pPr>
      <a:lvl4pPr marL="1600200" indent="-228600" algn="l" defTabSz="457200" rtl="0" eaLnBrk="0" fontAlgn="base" hangingPunct="0">
        <a:spcBef>
          <a:spcPct val="20000"/>
        </a:spcBef>
        <a:spcAft>
          <a:spcPct val="0"/>
        </a:spcAft>
        <a:buFont typeface="Arial" charset="0"/>
        <a:buChar char="–"/>
        <a:defRPr sz="1600" kern="1200">
          <a:solidFill>
            <a:srgbClr val="112337"/>
          </a:solidFill>
          <a:latin typeface="Arial" charset="0"/>
          <a:ea typeface="ＭＳ Ｐゴシック" pitchFamily="-65" charset="-128"/>
          <a:cs typeface="+mn-cs"/>
        </a:defRPr>
      </a:lvl4pPr>
      <a:lvl5pPr marL="2057400" indent="-228600" algn="l" defTabSz="457200" rtl="0" eaLnBrk="0" fontAlgn="base" hangingPunct="0">
        <a:spcBef>
          <a:spcPct val="20000"/>
        </a:spcBef>
        <a:spcAft>
          <a:spcPct val="0"/>
        </a:spcAft>
        <a:buFont typeface="Arial" charset="0"/>
        <a:buChar char="»"/>
        <a:defRPr sz="1600" kern="1200">
          <a:solidFill>
            <a:srgbClr val="112337"/>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hyperlink" Target="http://www.kelerkszf.hu/" TargetMode="External"/><Relationship Id="rId4" Type="http://schemas.openxmlformats.org/officeDocument/2006/relationships/hyperlink" Target="http://www.keler.hu/"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ctrTitle"/>
          </p:nvPr>
        </p:nvSpPr>
        <p:spPr>
          <a:xfrm>
            <a:off x="539750" y="1412875"/>
            <a:ext cx="8208963" cy="3240088"/>
          </a:xfrm>
        </p:spPr>
        <p:txBody>
          <a:bodyPr/>
          <a:lstStyle/>
          <a:p>
            <a:pPr eaLnBrk="1" hangingPunct="1"/>
            <a:r>
              <a:rPr lang="hu-HU" sz="3200" b="1" smtClean="0">
                <a:ea typeface="ＭＳ Ｐゴシック" pitchFamily="34" charset="-128"/>
              </a:rPr>
              <a:t>CSD Investment Fund Services</a:t>
            </a:r>
            <a:br>
              <a:rPr lang="hu-HU" sz="3200" b="1" smtClean="0">
                <a:ea typeface="ＭＳ Ｐゴシック" pitchFamily="34" charset="-128"/>
              </a:rPr>
            </a:br>
            <a:r>
              <a:rPr lang="hu-HU" sz="2000" smtClean="0">
                <a:solidFill>
                  <a:srgbClr val="BEC1C0"/>
                </a:solidFill>
                <a:ea typeface="ＭＳ Ｐゴシック" pitchFamily="34" charset="-128"/>
                <a:cs typeface="Arial" charset="0"/>
              </a:rPr>
              <a:t>KELER Ltd solutions</a:t>
            </a:r>
            <a:r>
              <a:rPr lang="hu-HU" sz="3200" b="1" smtClean="0">
                <a:ea typeface="ＭＳ Ｐゴシック" pitchFamily="34" charset="-128"/>
              </a:rPr>
              <a:t/>
            </a:r>
            <a:br>
              <a:rPr lang="hu-HU" sz="3200" b="1" smtClean="0">
                <a:ea typeface="ＭＳ Ｐゴシック" pitchFamily="34" charset="-128"/>
              </a:rPr>
            </a:br>
            <a:r>
              <a:rPr lang="en-US" sz="3200" b="1" smtClean="0">
                <a:ea typeface="ＭＳ Ｐゴシック" pitchFamily="34" charset="-128"/>
              </a:rPr>
              <a:t/>
            </a:r>
            <a:br>
              <a:rPr lang="en-US" sz="3200" b="1" smtClean="0">
                <a:ea typeface="ＭＳ Ｐゴシック" pitchFamily="34" charset="-128"/>
              </a:rPr>
            </a:br>
            <a:endParaRPr lang="en-US" sz="3200" b="1" smtClean="0">
              <a:ea typeface="ＭＳ Ｐゴシック" pitchFamily="34" charset="-128"/>
            </a:endParaRPr>
          </a:p>
        </p:txBody>
      </p:sp>
      <p:sp>
        <p:nvSpPr>
          <p:cNvPr id="15362" name="Subtitle 2"/>
          <p:cNvSpPr>
            <a:spLocks noGrp="1"/>
          </p:cNvSpPr>
          <p:nvPr>
            <p:ph type="subTitle" idx="1"/>
          </p:nvPr>
        </p:nvSpPr>
        <p:spPr>
          <a:xfrm>
            <a:off x="539750" y="4149725"/>
            <a:ext cx="7632700" cy="1943100"/>
          </a:xfrm>
        </p:spPr>
        <p:txBody>
          <a:bodyPr/>
          <a:lstStyle/>
          <a:p>
            <a:pPr algn="l" eaLnBrk="1" hangingPunct="1">
              <a:lnSpc>
                <a:spcPct val="80000"/>
              </a:lnSpc>
            </a:pPr>
            <a:r>
              <a:rPr lang="hu-HU" sz="1600" dirty="0" smtClean="0">
                <a:solidFill>
                  <a:srgbClr val="0039A6"/>
                </a:solidFill>
                <a:ea typeface="ＭＳ Ｐゴシック" pitchFamily="34" charset="-128"/>
              </a:rPr>
              <a:t>30 May 2013</a:t>
            </a:r>
          </a:p>
          <a:p>
            <a:pPr algn="l" eaLnBrk="1" hangingPunct="1">
              <a:lnSpc>
                <a:spcPct val="80000"/>
              </a:lnSpc>
            </a:pPr>
            <a:endParaRPr lang="hu-HU" sz="1600" dirty="0" smtClean="0">
              <a:solidFill>
                <a:srgbClr val="0039A6"/>
              </a:solidFill>
              <a:ea typeface="ＭＳ Ｐゴシック" pitchFamily="34" charset="-128"/>
            </a:endParaRPr>
          </a:p>
          <a:p>
            <a:pPr algn="l" eaLnBrk="1" hangingPunct="1">
              <a:lnSpc>
                <a:spcPct val="80000"/>
              </a:lnSpc>
            </a:pPr>
            <a:endParaRPr lang="hu-HU" sz="1600" dirty="0" smtClean="0">
              <a:solidFill>
                <a:srgbClr val="0039A6"/>
              </a:solidFill>
              <a:ea typeface="ＭＳ Ｐゴシック" pitchFamily="34" charset="-128"/>
            </a:endParaRPr>
          </a:p>
          <a:p>
            <a:pPr algn="r" eaLnBrk="1" hangingPunct="1">
              <a:lnSpc>
                <a:spcPct val="80000"/>
              </a:lnSpc>
            </a:pPr>
            <a:r>
              <a:rPr lang="hu-HU" sz="1600" dirty="0" smtClean="0">
                <a:solidFill>
                  <a:srgbClr val="0039A6"/>
                </a:solidFill>
                <a:ea typeface="ＭＳ Ｐゴシック" pitchFamily="34" charset="-128"/>
              </a:rPr>
              <a:t>György Dudás</a:t>
            </a:r>
          </a:p>
          <a:p>
            <a:pPr algn="r" eaLnBrk="1" hangingPunct="1">
              <a:lnSpc>
                <a:spcPct val="80000"/>
              </a:lnSpc>
            </a:pPr>
            <a:r>
              <a:rPr lang="hu-HU" sz="1600" dirty="0" smtClean="0">
                <a:solidFill>
                  <a:srgbClr val="0039A6"/>
                </a:solidFill>
                <a:ea typeface="ＭＳ Ｐゴシック" pitchFamily="34" charset="-128"/>
              </a:rPr>
              <a:t>CEO, KELER (Hungary)</a:t>
            </a:r>
            <a:endParaRPr lang="hu-HU" sz="1600" dirty="0" smtClean="0">
              <a:solidFill>
                <a:srgbClr val="0039A6"/>
              </a:solidFill>
              <a:ea typeface="ＭＳ Ｐゴシック" pitchFamily="34" charset="-128"/>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Cím 1"/>
          <p:cNvSpPr>
            <a:spLocks noGrp="1"/>
          </p:cNvSpPr>
          <p:nvPr>
            <p:ph type="title"/>
          </p:nvPr>
        </p:nvSpPr>
        <p:spPr/>
        <p:txBody>
          <a:bodyPr/>
          <a:lstStyle/>
          <a:p>
            <a:r>
              <a:rPr lang="en-US" smtClean="0">
                <a:ea typeface="ＭＳ Ｐゴシック" pitchFamily="34" charset="-128"/>
              </a:rPr>
              <a:t>Keynote</a:t>
            </a:r>
          </a:p>
        </p:txBody>
      </p:sp>
      <p:sp>
        <p:nvSpPr>
          <p:cNvPr id="17410" name="Dia számának helye 3"/>
          <p:cNvSpPr>
            <a:spLocks noGrp="1"/>
          </p:cNvSpPr>
          <p:nvPr>
            <p:ph type="sldNum" sz="quarter" idx="12"/>
          </p:nvPr>
        </p:nvSpPr>
        <p:spPr bwMode="auto">
          <a:noFill/>
          <a:ln>
            <a:miter lim="800000"/>
            <a:headEnd/>
            <a:tailEnd/>
          </a:ln>
        </p:spPr>
        <p:txBody>
          <a:bodyPr/>
          <a:lstStyle/>
          <a:p>
            <a:fld id="{82B71ECB-41A6-4BDA-A8CA-E76668336230}" type="slidenum">
              <a:rPr lang="en-US" smtClean="0"/>
              <a:pPr/>
              <a:t>2</a:t>
            </a:fld>
            <a:endParaRPr lang="en-US" smtClean="0"/>
          </a:p>
        </p:txBody>
      </p:sp>
      <p:sp>
        <p:nvSpPr>
          <p:cNvPr id="17411" name="Text Box 2"/>
          <p:cNvSpPr txBox="1">
            <a:spLocks noChangeArrowheads="1"/>
          </p:cNvSpPr>
          <p:nvPr/>
        </p:nvSpPr>
        <p:spPr bwMode="auto">
          <a:xfrm>
            <a:off x="388938" y="2061394"/>
            <a:ext cx="4614862" cy="460375"/>
          </a:xfrm>
          <a:prstGeom prst="rect">
            <a:avLst/>
          </a:prstGeom>
          <a:noFill/>
          <a:ln w="9525">
            <a:noFill/>
            <a:miter lim="800000"/>
            <a:headEnd/>
            <a:tailEnd/>
          </a:ln>
        </p:spPr>
        <p:txBody>
          <a:bodyPr>
            <a:spAutoFit/>
          </a:bodyPr>
          <a:lstStyle/>
          <a:p>
            <a:pPr marL="285750" indent="-285750">
              <a:spcBef>
                <a:spcPct val="50000"/>
              </a:spcBef>
              <a:buFont typeface="Arial" charset="0"/>
              <a:buChar char="•"/>
            </a:pPr>
            <a:r>
              <a:rPr lang="en-US" sz="1200" dirty="0" smtClean="0"/>
              <a:t>Mutual fund assets worldwide increased to record $26.84 trillion at the end of 2012</a:t>
            </a:r>
            <a:endParaRPr lang="en-US" sz="1200" dirty="0"/>
          </a:p>
        </p:txBody>
      </p:sp>
      <p:grpSp>
        <p:nvGrpSpPr>
          <p:cNvPr id="2" name="Csoportba foglalás 1"/>
          <p:cNvGrpSpPr/>
          <p:nvPr/>
        </p:nvGrpSpPr>
        <p:grpSpPr>
          <a:xfrm>
            <a:off x="323528" y="1788142"/>
            <a:ext cx="4640263" cy="305205"/>
            <a:chOff x="323850" y="1284086"/>
            <a:chExt cx="4640263" cy="305205"/>
          </a:xfrm>
        </p:grpSpPr>
        <p:sp>
          <p:nvSpPr>
            <p:cNvPr id="17426" name="Téglalap 20"/>
            <p:cNvSpPr>
              <a:spLocks noChangeArrowheads="1"/>
            </p:cNvSpPr>
            <p:nvPr/>
          </p:nvSpPr>
          <p:spPr bwMode="auto">
            <a:xfrm>
              <a:off x="351980" y="1284086"/>
              <a:ext cx="4612133" cy="305205"/>
            </a:xfrm>
            <a:prstGeom prst="rect">
              <a:avLst/>
            </a:prstGeom>
            <a:noFill/>
            <a:ln w="9525">
              <a:noFill/>
              <a:miter lim="800000"/>
              <a:headEnd/>
              <a:tailEnd/>
            </a:ln>
          </p:spPr>
          <p:txBody>
            <a:bodyPr>
              <a:spAutoFit/>
            </a:bodyPr>
            <a:lstStyle/>
            <a:p>
              <a:pPr>
                <a:spcBef>
                  <a:spcPct val="50000"/>
                </a:spcBef>
              </a:pPr>
              <a:r>
                <a:rPr lang="en-US" sz="1400" b="1" cap="small" dirty="0" smtClean="0"/>
                <a:t>Record-high asset value</a:t>
              </a:r>
              <a:r>
                <a:rPr lang="hu-HU" sz="1400" b="1" cap="small" dirty="0" smtClean="0"/>
                <a:t> </a:t>
              </a:r>
              <a:r>
                <a:rPr lang="hu-HU" sz="1400" b="1" cap="small" dirty="0" err="1" smtClean="0"/>
                <a:t>globally</a:t>
              </a:r>
              <a:endParaRPr lang="en-US" sz="1400" b="1" cap="small" dirty="0"/>
            </a:p>
          </p:txBody>
        </p:sp>
        <p:sp>
          <p:nvSpPr>
            <p:cNvPr id="34" name="Téglalap 21"/>
            <p:cNvSpPr/>
            <p:nvPr/>
          </p:nvSpPr>
          <p:spPr bwMode="auto">
            <a:xfrm>
              <a:off x="323850" y="1398588"/>
              <a:ext cx="84138" cy="76200"/>
            </a:xfrm>
            <a:prstGeom prst="rect">
              <a:avLst/>
            </a:prstGeom>
            <a:solidFill>
              <a:srgbClr val="0039A6"/>
            </a:solidFill>
            <a:ln>
              <a:solidFill>
                <a:srgbClr val="0039A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b="1" cap="small"/>
            </a:p>
          </p:txBody>
        </p:sp>
      </p:grpSp>
      <p:sp>
        <p:nvSpPr>
          <p:cNvPr id="17413" name="Text Box 2"/>
          <p:cNvSpPr txBox="1">
            <a:spLocks noChangeArrowheads="1"/>
          </p:cNvSpPr>
          <p:nvPr/>
        </p:nvSpPr>
        <p:spPr bwMode="auto">
          <a:xfrm>
            <a:off x="461963" y="765175"/>
            <a:ext cx="7634287" cy="400050"/>
          </a:xfrm>
          <a:prstGeom prst="rect">
            <a:avLst/>
          </a:prstGeom>
          <a:noFill/>
          <a:ln w="9525">
            <a:noFill/>
            <a:miter lim="800000"/>
            <a:headEnd/>
            <a:tailEnd/>
          </a:ln>
        </p:spPr>
        <p:txBody>
          <a:bodyPr>
            <a:spAutoFit/>
          </a:bodyPr>
          <a:lstStyle/>
          <a:p>
            <a:pPr>
              <a:spcBef>
                <a:spcPct val="50000"/>
              </a:spcBef>
            </a:pPr>
            <a:r>
              <a:rPr lang="en-US" sz="2000">
                <a:solidFill>
                  <a:srgbClr val="BEC1C0"/>
                </a:solidFill>
              </a:rPr>
              <a:t>Current trends and challenges in the Fund industry</a:t>
            </a:r>
          </a:p>
        </p:txBody>
      </p:sp>
      <p:grpSp>
        <p:nvGrpSpPr>
          <p:cNvPr id="17414" name="Csoportba foglalás 2"/>
          <p:cNvGrpSpPr>
            <a:grpSpLocks/>
          </p:cNvGrpSpPr>
          <p:nvPr/>
        </p:nvGrpSpPr>
        <p:grpSpPr bwMode="auto">
          <a:xfrm>
            <a:off x="4964113" y="1165225"/>
            <a:ext cx="4051300" cy="2327275"/>
            <a:chOff x="4964426" y="1052513"/>
            <a:chExt cx="4050804" cy="2520503"/>
          </a:xfrm>
        </p:grpSpPr>
        <p:pic>
          <p:nvPicPr>
            <p:cNvPr id="17424" name="Picture 23"/>
            <p:cNvPicPr>
              <a:picLocks noChangeAspect="1" noChangeArrowheads="1"/>
            </p:cNvPicPr>
            <p:nvPr/>
          </p:nvPicPr>
          <p:blipFill>
            <a:blip r:embed="rId2"/>
            <a:srcRect/>
            <a:stretch>
              <a:fillRect/>
            </a:stretch>
          </p:blipFill>
          <p:spPr bwMode="auto">
            <a:xfrm>
              <a:off x="4964426" y="1052513"/>
              <a:ext cx="4050804" cy="2430482"/>
            </a:xfrm>
            <a:prstGeom prst="rect">
              <a:avLst/>
            </a:prstGeom>
            <a:noFill/>
            <a:ln w="9525">
              <a:noFill/>
              <a:miter lim="800000"/>
              <a:headEnd/>
              <a:tailEnd/>
            </a:ln>
          </p:spPr>
        </p:pic>
        <p:sp>
          <p:nvSpPr>
            <p:cNvPr id="13" name="Szövegdoboz 2"/>
            <p:cNvSpPr txBox="1"/>
            <p:nvPr/>
          </p:nvSpPr>
          <p:spPr>
            <a:xfrm>
              <a:off x="7758084" y="3411401"/>
              <a:ext cx="1257146" cy="161615"/>
            </a:xfrm>
            <a:prstGeom prst="rect">
              <a:avLst/>
            </a:prstGeom>
            <a:solidFill>
              <a:schemeClr val="lt1"/>
            </a:solidFill>
            <a:ln w="9525" cmpd="sng">
              <a:noFill/>
            </a:ln>
          </p:spPr>
          <p:style>
            <a:lnRef idx="0">
              <a:scrgbClr r="0" g="0" b="0"/>
            </a:lnRef>
            <a:fillRef idx="0">
              <a:scrgbClr r="0" g="0" b="0"/>
            </a:fillRef>
            <a:effectRef idx="0">
              <a:scrgbClr r="0" g="0" b="0"/>
            </a:effectRef>
            <a:fontRef idx="minor">
              <a:schemeClr val="dk1"/>
            </a:fontRef>
          </p:style>
          <p:txBody>
            <a:bodyPr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r">
                <a:defRPr/>
              </a:pPr>
              <a:r>
                <a:rPr lang="en-US" sz="800" smtClean="0"/>
                <a:t>Source: IIFA</a:t>
              </a:r>
              <a:endParaRPr lang="en-US" sz="800"/>
            </a:p>
          </p:txBody>
        </p:sp>
      </p:grpSp>
      <p:grpSp>
        <p:nvGrpSpPr>
          <p:cNvPr id="17415" name="Csoportba foglalás 1"/>
          <p:cNvGrpSpPr>
            <a:grpSpLocks/>
          </p:cNvGrpSpPr>
          <p:nvPr/>
        </p:nvGrpSpPr>
        <p:grpSpPr bwMode="auto">
          <a:xfrm>
            <a:off x="4964113" y="3602038"/>
            <a:ext cx="4092575" cy="2490787"/>
            <a:chOff x="4964426" y="3602268"/>
            <a:chExt cx="4091947" cy="2491028"/>
          </a:xfrm>
        </p:grpSpPr>
        <p:pic>
          <p:nvPicPr>
            <p:cNvPr id="17422" name="Picture 21"/>
            <p:cNvPicPr>
              <a:picLocks noChangeAspect="1" noChangeArrowheads="1"/>
            </p:cNvPicPr>
            <p:nvPr/>
          </p:nvPicPr>
          <p:blipFill>
            <a:blip r:embed="rId3"/>
            <a:srcRect/>
            <a:stretch>
              <a:fillRect/>
            </a:stretch>
          </p:blipFill>
          <p:spPr bwMode="auto">
            <a:xfrm>
              <a:off x="4964426" y="3602268"/>
              <a:ext cx="4091947" cy="2455168"/>
            </a:xfrm>
            <a:prstGeom prst="rect">
              <a:avLst/>
            </a:prstGeom>
            <a:noFill/>
            <a:ln w="9525">
              <a:noFill/>
              <a:miter lim="800000"/>
              <a:headEnd/>
              <a:tailEnd/>
            </a:ln>
          </p:spPr>
        </p:pic>
        <p:sp>
          <p:nvSpPr>
            <p:cNvPr id="12" name="Szövegdoboz 2"/>
            <p:cNvSpPr txBox="1"/>
            <p:nvPr/>
          </p:nvSpPr>
          <p:spPr>
            <a:xfrm>
              <a:off x="7799266" y="5931355"/>
              <a:ext cx="1257107" cy="161941"/>
            </a:xfrm>
            <a:prstGeom prst="rect">
              <a:avLst/>
            </a:prstGeom>
            <a:solidFill>
              <a:schemeClr val="lt1"/>
            </a:solidFill>
            <a:ln w="9525" cmpd="sng">
              <a:noFill/>
            </a:ln>
          </p:spPr>
          <p:style>
            <a:lnRef idx="0">
              <a:scrgbClr r="0" g="0" b="0"/>
            </a:lnRef>
            <a:fillRef idx="0">
              <a:scrgbClr r="0" g="0" b="0"/>
            </a:fillRef>
            <a:effectRef idx="0">
              <a:scrgbClr r="0" g="0" b="0"/>
            </a:effectRef>
            <a:fontRef idx="minor">
              <a:schemeClr val="dk1"/>
            </a:fontRef>
          </p:style>
          <p:txBody>
            <a:bodyPr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r">
                <a:defRPr/>
              </a:pPr>
              <a:r>
                <a:rPr lang="en-US" sz="800" smtClean="0"/>
                <a:t>Source: EFAMA</a:t>
              </a:r>
              <a:endParaRPr lang="en-US" sz="800"/>
            </a:p>
          </p:txBody>
        </p:sp>
      </p:grpSp>
      <p:sp>
        <p:nvSpPr>
          <p:cNvPr id="17416" name="Text Box 2"/>
          <p:cNvSpPr txBox="1">
            <a:spLocks noChangeArrowheads="1"/>
          </p:cNvSpPr>
          <p:nvPr/>
        </p:nvSpPr>
        <p:spPr bwMode="auto">
          <a:xfrm>
            <a:off x="388938" y="2493194"/>
            <a:ext cx="4614862" cy="461962"/>
          </a:xfrm>
          <a:prstGeom prst="rect">
            <a:avLst/>
          </a:prstGeom>
          <a:noFill/>
          <a:ln w="9525">
            <a:noFill/>
            <a:miter lim="800000"/>
            <a:headEnd/>
            <a:tailEnd/>
          </a:ln>
        </p:spPr>
        <p:txBody>
          <a:bodyPr>
            <a:spAutoFit/>
          </a:bodyPr>
          <a:lstStyle/>
          <a:p>
            <a:pPr marL="285750" indent="-285750">
              <a:spcBef>
                <a:spcPct val="50000"/>
              </a:spcBef>
              <a:buFont typeface="Arial" charset="0"/>
              <a:buChar char="•"/>
            </a:pPr>
            <a:r>
              <a:rPr lang="en-US" sz="1200" dirty="0" smtClean="0"/>
              <a:t>More than </a:t>
            </a:r>
            <a:r>
              <a:rPr lang="hu-HU" sz="1200" dirty="0" smtClean="0"/>
              <a:t>8</a:t>
            </a:r>
            <a:r>
              <a:rPr lang="en-US" sz="1200" dirty="0" smtClean="0"/>
              <a:t>00 Asset Managers and 73,243  mutual funds worldwide in 2012</a:t>
            </a:r>
            <a:endParaRPr lang="en-US" sz="1200" dirty="0"/>
          </a:p>
        </p:txBody>
      </p:sp>
      <p:sp>
        <p:nvSpPr>
          <p:cNvPr id="17417" name="Text Box 2"/>
          <p:cNvSpPr txBox="1">
            <a:spLocks noChangeArrowheads="1"/>
          </p:cNvSpPr>
          <p:nvPr/>
        </p:nvSpPr>
        <p:spPr bwMode="auto">
          <a:xfrm>
            <a:off x="388938" y="2895029"/>
            <a:ext cx="4614862" cy="276999"/>
          </a:xfrm>
          <a:prstGeom prst="rect">
            <a:avLst/>
          </a:prstGeom>
          <a:noFill/>
          <a:ln w="9525">
            <a:noFill/>
            <a:miter lim="800000"/>
            <a:headEnd/>
            <a:tailEnd/>
          </a:ln>
        </p:spPr>
        <p:txBody>
          <a:bodyPr>
            <a:spAutoFit/>
          </a:bodyPr>
          <a:lstStyle/>
          <a:p>
            <a:pPr marL="285750" indent="-285750">
              <a:spcBef>
                <a:spcPct val="50000"/>
              </a:spcBef>
              <a:buFont typeface="Arial" charset="0"/>
              <a:buChar char="•"/>
            </a:pPr>
            <a:r>
              <a:rPr lang="hu-HU" sz="1200" dirty="0" err="1" smtClean="0"/>
              <a:t>Higher</a:t>
            </a:r>
            <a:r>
              <a:rPr lang="hu-HU" sz="1200" dirty="0" smtClean="0"/>
              <a:t> and </a:t>
            </a:r>
            <a:r>
              <a:rPr lang="hu-HU" sz="1200" dirty="0" err="1" smtClean="0"/>
              <a:t>higher</a:t>
            </a:r>
            <a:r>
              <a:rPr lang="hu-HU" sz="1200" dirty="0" smtClean="0"/>
              <a:t> </a:t>
            </a:r>
            <a:r>
              <a:rPr lang="hu-HU" sz="1200" dirty="0" err="1" smtClean="0"/>
              <a:t>efficiency</a:t>
            </a:r>
            <a:r>
              <a:rPr lang="hu-HU" sz="1200" dirty="0" smtClean="0"/>
              <a:t> is </a:t>
            </a:r>
            <a:r>
              <a:rPr lang="hu-HU" sz="1200" dirty="0" err="1" smtClean="0"/>
              <a:t>key</a:t>
            </a:r>
            <a:r>
              <a:rPr lang="hu-HU" sz="1200" dirty="0" smtClean="0"/>
              <a:t> </a:t>
            </a:r>
            <a:r>
              <a:rPr lang="hu-HU" sz="1200" dirty="0" err="1" smtClean="0"/>
              <a:t>to</a:t>
            </a:r>
            <a:r>
              <a:rPr lang="hu-HU" sz="1200" dirty="0" smtClean="0"/>
              <a:t> </a:t>
            </a:r>
            <a:r>
              <a:rPr lang="hu-HU" sz="1200" dirty="0" err="1" smtClean="0"/>
              <a:t>sustain</a:t>
            </a:r>
            <a:r>
              <a:rPr lang="hu-HU" sz="1200" dirty="0" smtClean="0"/>
              <a:t> </a:t>
            </a:r>
            <a:r>
              <a:rPr lang="hu-HU" sz="1200" dirty="0" err="1" smtClean="0"/>
              <a:t>growth</a:t>
            </a:r>
            <a:endParaRPr lang="en-US" sz="1200" dirty="0"/>
          </a:p>
        </p:txBody>
      </p:sp>
      <p:sp>
        <p:nvSpPr>
          <p:cNvPr id="17419" name="Text Box 2"/>
          <p:cNvSpPr txBox="1">
            <a:spLocks noChangeArrowheads="1"/>
          </p:cNvSpPr>
          <p:nvPr/>
        </p:nvSpPr>
        <p:spPr bwMode="auto">
          <a:xfrm>
            <a:off x="388938" y="5030349"/>
            <a:ext cx="4614862" cy="461963"/>
          </a:xfrm>
          <a:prstGeom prst="rect">
            <a:avLst/>
          </a:prstGeom>
          <a:noFill/>
          <a:ln w="9525">
            <a:noFill/>
            <a:miter lim="800000"/>
            <a:headEnd/>
            <a:tailEnd/>
          </a:ln>
        </p:spPr>
        <p:txBody>
          <a:bodyPr>
            <a:spAutoFit/>
          </a:bodyPr>
          <a:lstStyle/>
          <a:p>
            <a:pPr marL="285750" indent="-285750">
              <a:spcBef>
                <a:spcPct val="50000"/>
              </a:spcBef>
              <a:buFont typeface="Arial" charset="0"/>
              <a:buChar char="•"/>
            </a:pPr>
            <a:r>
              <a:rPr lang="en-US" sz="1200" dirty="0"/>
              <a:t>Increasing demand for efficient order routing and post trade solutions</a:t>
            </a:r>
          </a:p>
        </p:txBody>
      </p:sp>
      <p:sp>
        <p:nvSpPr>
          <p:cNvPr id="17420" name="Text Box 2"/>
          <p:cNvSpPr txBox="1">
            <a:spLocks noChangeArrowheads="1"/>
          </p:cNvSpPr>
          <p:nvPr/>
        </p:nvSpPr>
        <p:spPr bwMode="auto">
          <a:xfrm>
            <a:off x="388938" y="3929938"/>
            <a:ext cx="4614862" cy="277813"/>
          </a:xfrm>
          <a:prstGeom prst="rect">
            <a:avLst/>
          </a:prstGeom>
          <a:noFill/>
          <a:ln w="9525">
            <a:noFill/>
            <a:miter lim="800000"/>
            <a:headEnd/>
            <a:tailEnd/>
          </a:ln>
        </p:spPr>
        <p:txBody>
          <a:bodyPr>
            <a:spAutoFit/>
          </a:bodyPr>
          <a:lstStyle/>
          <a:p>
            <a:pPr marL="285750" indent="-285750">
              <a:spcBef>
                <a:spcPct val="50000"/>
              </a:spcBef>
              <a:buFont typeface="Arial" charset="0"/>
              <a:buChar char="•"/>
            </a:pPr>
            <a:r>
              <a:rPr lang="en-US" sz="1200" dirty="0" smtClean="0"/>
              <a:t>Europe </a:t>
            </a:r>
            <a:r>
              <a:rPr lang="en-US" sz="1200" dirty="0"/>
              <a:t>gives more than 30% of the </a:t>
            </a:r>
            <a:r>
              <a:rPr lang="en-US" sz="1200" dirty="0" smtClean="0"/>
              <a:t>asset</a:t>
            </a:r>
            <a:r>
              <a:rPr lang="hu-HU" sz="1200" dirty="0" smtClean="0"/>
              <a:t>s</a:t>
            </a:r>
            <a:endParaRPr lang="en-US" sz="1200" dirty="0"/>
          </a:p>
        </p:txBody>
      </p:sp>
      <p:grpSp>
        <p:nvGrpSpPr>
          <p:cNvPr id="22" name="Csoportba foglalás 21"/>
          <p:cNvGrpSpPr/>
          <p:nvPr/>
        </p:nvGrpSpPr>
        <p:grpSpPr>
          <a:xfrm>
            <a:off x="323528" y="4509120"/>
            <a:ext cx="4640263" cy="523220"/>
            <a:chOff x="323850" y="1284086"/>
            <a:chExt cx="4640263" cy="523220"/>
          </a:xfrm>
        </p:grpSpPr>
        <p:sp>
          <p:nvSpPr>
            <p:cNvPr id="23" name="Téglalap 20"/>
            <p:cNvSpPr>
              <a:spLocks noChangeArrowheads="1"/>
            </p:cNvSpPr>
            <p:nvPr/>
          </p:nvSpPr>
          <p:spPr bwMode="auto">
            <a:xfrm>
              <a:off x="351980" y="1284086"/>
              <a:ext cx="4612133" cy="523220"/>
            </a:xfrm>
            <a:prstGeom prst="rect">
              <a:avLst/>
            </a:prstGeom>
            <a:noFill/>
            <a:ln w="9525">
              <a:noFill/>
              <a:miter lim="800000"/>
              <a:headEnd/>
              <a:tailEnd/>
            </a:ln>
          </p:spPr>
          <p:txBody>
            <a:bodyPr>
              <a:spAutoFit/>
            </a:bodyPr>
            <a:lstStyle/>
            <a:p>
              <a:pPr>
                <a:spcBef>
                  <a:spcPct val="50000"/>
                </a:spcBef>
              </a:pPr>
              <a:r>
                <a:rPr lang="en-US" sz="1400" b="1" cap="small" dirty="0"/>
                <a:t>Clients desire to diversify their portfolios &amp; </a:t>
              </a:r>
              <a:r>
                <a:rPr lang="hu-HU" sz="1400" b="1" cap="small" dirty="0" err="1" smtClean="0"/>
                <a:t>optimize</a:t>
              </a:r>
              <a:r>
                <a:rPr lang="hu-HU" sz="1400" b="1" cap="small" dirty="0" smtClean="0"/>
                <a:t> </a:t>
              </a:r>
              <a:r>
                <a:rPr lang="hu-HU" sz="1400" b="1" cap="small" dirty="0" err="1" smtClean="0"/>
                <a:t>their</a:t>
              </a:r>
              <a:r>
                <a:rPr lang="hu-HU" sz="1400" b="1" cap="small" dirty="0" smtClean="0"/>
                <a:t> </a:t>
              </a:r>
              <a:r>
                <a:rPr lang="en-US" sz="1400" b="1" cap="small" dirty="0" err="1" smtClean="0"/>
                <a:t>acc</a:t>
              </a:r>
              <a:r>
                <a:rPr lang="hu-HU" sz="1400" b="1" cap="small" dirty="0" smtClean="0"/>
                <a:t>ess </a:t>
              </a:r>
              <a:r>
                <a:rPr lang="hu-HU" sz="1400" b="1" cap="small" dirty="0" err="1" smtClean="0"/>
                <a:t>to</a:t>
              </a:r>
              <a:r>
                <a:rPr lang="hu-HU" sz="1400" b="1" cap="small" dirty="0" smtClean="0"/>
                <a:t> </a:t>
              </a:r>
              <a:r>
                <a:rPr lang="hu-HU" sz="1400" b="1" cap="small" dirty="0" err="1" smtClean="0"/>
                <a:t>fund</a:t>
              </a:r>
              <a:r>
                <a:rPr lang="hu-HU" sz="1400" b="1" cap="small" dirty="0" smtClean="0"/>
                <a:t> </a:t>
              </a:r>
              <a:r>
                <a:rPr lang="hu-HU" sz="1400" b="1" cap="small" dirty="0" err="1" smtClean="0"/>
                <a:t>markets</a:t>
              </a:r>
              <a:endParaRPr lang="en-US" sz="1400" b="1" cap="small" dirty="0"/>
            </a:p>
          </p:txBody>
        </p:sp>
        <p:sp>
          <p:nvSpPr>
            <p:cNvPr id="24" name="Téglalap 21"/>
            <p:cNvSpPr/>
            <p:nvPr/>
          </p:nvSpPr>
          <p:spPr bwMode="auto">
            <a:xfrm>
              <a:off x="323850" y="1398588"/>
              <a:ext cx="84138" cy="76200"/>
            </a:xfrm>
            <a:prstGeom prst="rect">
              <a:avLst/>
            </a:prstGeom>
            <a:solidFill>
              <a:srgbClr val="0039A6"/>
            </a:solidFill>
            <a:ln>
              <a:solidFill>
                <a:srgbClr val="0039A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b="1" cap="small"/>
            </a:p>
          </p:txBody>
        </p:sp>
      </p:grpSp>
      <p:grpSp>
        <p:nvGrpSpPr>
          <p:cNvPr id="28" name="Csoportba foglalás 27"/>
          <p:cNvGrpSpPr/>
          <p:nvPr/>
        </p:nvGrpSpPr>
        <p:grpSpPr>
          <a:xfrm>
            <a:off x="323528" y="3645024"/>
            <a:ext cx="4640263" cy="305205"/>
            <a:chOff x="323850" y="1284086"/>
            <a:chExt cx="4640263" cy="305205"/>
          </a:xfrm>
        </p:grpSpPr>
        <p:sp>
          <p:nvSpPr>
            <p:cNvPr id="29" name="Téglalap 20"/>
            <p:cNvSpPr>
              <a:spLocks noChangeArrowheads="1"/>
            </p:cNvSpPr>
            <p:nvPr/>
          </p:nvSpPr>
          <p:spPr bwMode="auto">
            <a:xfrm>
              <a:off x="351980" y="1284086"/>
              <a:ext cx="4612133" cy="305205"/>
            </a:xfrm>
            <a:prstGeom prst="rect">
              <a:avLst/>
            </a:prstGeom>
            <a:noFill/>
            <a:ln w="9525">
              <a:noFill/>
              <a:miter lim="800000"/>
              <a:headEnd/>
              <a:tailEnd/>
            </a:ln>
          </p:spPr>
          <p:txBody>
            <a:bodyPr>
              <a:spAutoFit/>
            </a:bodyPr>
            <a:lstStyle/>
            <a:p>
              <a:pPr>
                <a:spcBef>
                  <a:spcPct val="50000"/>
                </a:spcBef>
              </a:pPr>
              <a:r>
                <a:rPr lang="en-US" sz="1400" b="1" cap="small" smtClean="0"/>
                <a:t>Europe gains significance</a:t>
              </a:r>
              <a:endParaRPr lang="en-US" sz="1400" b="1" cap="small"/>
            </a:p>
          </p:txBody>
        </p:sp>
        <p:sp>
          <p:nvSpPr>
            <p:cNvPr id="30" name="Téglalap 21"/>
            <p:cNvSpPr/>
            <p:nvPr/>
          </p:nvSpPr>
          <p:spPr bwMode="auto">
            <a:xfrm>
              <a:off x="323850" y="1398588"/>
              <a:ext cx="84138" cy="76200"/>
            </a:xfrm>
            <a:prstGeom prst="rect">
              <a:avLst/>
            </a:prstGeom>
            <a:solidFill>
              <a:srgbClr val="0039A6"/>
            </a:solidFill>
            <a:ln>
              <a:solidFill>
                <a:srgbClr val="0039A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b="1" cap="small"/>
            </a:p>
          </p:txBody>
        </p:sp>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Cím 1"/>
          <p:cNvSpPr>
            <a:spLocks noGrp="1"/>
          </p:cNvSpPr>
          <p:nvPr>
            <p:ph type="title"/>
          </p:nvPr>
        </p:nvSpPr>
        <p:spPr/>
        <p:txBody>
          <a:bodyPr/>
          <a:lstStyle/>
          <a:p>
            <a:r>
              <a:rPr lang="en-US" smtClean="0">
                <a:ea typeface="ＭＳ Ｐゴシック" pitchFamily="34" charset="-128"/>
              </a:rPr>
              <a:t>Keynote</a:t>
            </a:r>
          </a:p>
        </p:txBody>
      </p:sp>
      <p:sp>
        <p:nvSpPr>
          <p:cNvPr id="19458" name="Dia számának helye 3"/>
          <p:cNvSpPr>
            <a:spLocks noGrp="1"/>
          </p:cNvSpPr>
          <p:nvPr>
            <p:ph type="sldNum" sz="quarter" idx="12"/>
          </p:nvPr>
        </p:nvSpPr>
        <p:spPr bwMode="auto">
          <a:noFill/>
          <a:ln>
            <a:miter lim="800000"/>
            <a:headEnd/>
            <a:tailEnd/>
          </a:ln>
        </p:spPr>
        <p:txBody>
          <a:bodyPr/>
          <a:lstStyle/>
          <a:p>
            <a:fld id="{E11781E0-5602-4768-95BA-8243FFBCFFA2}" type="slidenum">
              <a:rPr lang="en-US" smtClean="0"/>
              <a:pPr/>
              <a:t>3</a:t>
            </a:fld>
            <a:endParaRPr lang="en-US" smtClean="0"/>
          </a:p>
        </p:txBody>
      </p:sp>
      <p:sp>
        <p:nvSpPr>
          <p:cNvPr id="19459" name="Text Box 2"/>
          <p:cNvSpPr txBox="1">
            <a:spLocks noChangeArrowheads="1"/>
          </p:cNvSpPr>
          <p:nvPr/>
        </p:nvSpPr>
        <p:spPr bwMode="auto">
          <a:xfrm>
            <a:off x="461963" y="765175"/>
            <a:ext cx="7634287" cy="400050"/>
          </a:xfrm>
          <a:prstGeom prst="rect">
            <a:avLst/>
          </a:prstGeom>
          <a:noFill/>
          <a:ln w="9525">
            <a:noFill/>
            <a:miter lim="800000"/>
            <a:headEnd/>
            <a:tailEnd/>
          </a:ln>
        </p:spPr>
        <p:txBody>
          <a:bodyPr>
            <a:spAutoFit/>
          </a:bodyPr>
          <a:lstStyle/>
          <a:p>
            <a:pPr>
              <a:spcBef>
                <a:spcPct val="50000"/>
              </a:spcBef>
            </a:pPr>
            <a:r>
              <a:rPr lang="en-US" sz="2000">
                <a:solidFill>
                  <a:srgbClr val="BEC1C0"/>
                </a:solidFill>
              </a:rPr>
              <a:t>Current trends and challenges in the Fund industry</a:t>
            </a:r>
          </a:p>
        </p:txBody>
      </p:sp>
      <p:sp>
        <p:nvSpPr>
          <p:cNvPr id="19463" name="Text Box 2"/>
          <p:cNvSpPr txBox="1">
            <a:spLocks noChangeArrowheads="1"/>
          </p:cNvSpPr>
          <p:nvPr/>
        </p:nvSpPr>
        <p:spPr bwMode="auto">
          <a:xfrm>
            <a:off x="5808264" y="1782098"/>
            <a:ext cx="3300239" cy="1569660"/>
          </a:xfrm>
          <a:prstGeom prst="rect">
            <a:avLst/>
          </a:prstGeom>
          <a:noFill/>
          <a:ln w="9525">
            <a:noFill/>
            <a:miter lim="800000"/>
            <a:headEnd/>
            <a:tailEnd/>
          </a:ln>
        </p:spPr>
        <p:txBody>
          <a:bodyPr wrap="square">
            <a:spAutoFit/>
          </a:bodyPr>
          <a:lstStyle/>
          <a:p>
            <a:pPr marL="285750" indent="-285750">
              <a:spcBef>
                <a:spcPct val="50000"/>
              </a:spcBef>
              <a:buFont typeface="Arial" charset="0"/>
              <a:buChar char="•"/>
            </a:pPr>
            <a:r>
              <a:rPr lang="hu-HU" sz="1200" dirty="0" err="1" smtClean="0"/>
              <a:t>Keeping</a:t>
            </a:r>
            <a:r>
              <a:rPr lang="hu-HU" sz="1200" dirty="0" smtClean="0"/>
              <a:t> f</a:t>
            </a:r>
            <a:r>
              <a:rPr lang="en-US" sz="1200" dirty="0" err="1" smtClean="0"/>
              <a:t>unds</a:t>
            </a:r>
            <a:r>
              <a:rPr lang="en-US" sz="1200" dirty="0" smtClean="0"/>
              <a:t> with CSD</a:t>
            </a:r>
            <a:r>
              <a:rPr lang="hu-HU" sz="1200" dirty="0" smtClean="0"/>
              <a:t>s</a:t>
            </a:r>
            <a:r>
              <a:rPr lang="en-US" sz="1200" dirty="0" smtClean="0"/>
              <a:t> ensure</a:t>
            </a:r>
            <a:r>
              <a:rPr lang="hu-HU" sz="1200" dirty="0" smtClean="0"/>
              <a:t>s</a:t>
            </a:r>
            <a:r>
              <a:rPr lang="en-US" sz="1200" dirty="0" smtClean="0"/>
              <a:t> </a:t>
            </a:r>
            <a:r>
              <a:rPr lang="hu-HU" sz="1200" dirty="0" smtClean="0"/>
              <a:t>t</a:t>
            </a:r>
            <a:r>
              <a:rPr lang="en-US" sz="1200" dirty="0" err="1" smtClean="0"/>
              <a:t>ransparency</a:t>
            </a:r>
            <a:r>
              <a:rPr lang="en-US" sz="1200" dirty="0" smtClean="0"/>
              <a:t> for Fund Management Companies / Transfer Agents and for Final Investors</a:t>
            </a:r>
          </a:p>
          <a:p>
            <a:pPr marL="285750" indent="-285750">
              <a:spcBef>
                <a:spcPct val="50000"/>
              </a:spcBef>
              <a:buFont typeface="Arial" charset="0"/>
              <a:buChar char="•"/>
            </a:pPr>
            <a:r>
              <a:rPr lang="en-US" sz="1200" dirty="0" smtClean="0"/>
              <a:t>Interoperability can be assured by making the funds CSD eligible (T2S)</a:t>
            </a:r>
          </a:p>
          <a:p>
            <a:pPr marL="285750" indent="-285750">
              <a:spcBef>
                <a:spcPct val="50000"/>
              </a:spcBef>
              <a:buFont typeface="Arial" charset="0"/>
              <a:buChar char="•"/>
            </a:pPr>
            <a:r>
              <a:rPr lang="en-US" sz="1200" dirty="0" smtClean="0"/>
              <a:t>Settlement take</a:t>
            </a:r>
            <a:r>
              <a:rPr lang="hu-HU" sz="1200" dirty="0" smtClean="0"/>
              <a:t>s</a:t>
            </a:r>
            <a:r>
              <a:rPr lang="en-US" sz="1200" dirty="0" smtClean="0"/>
              <a:t> place on </a:t>
            </a:r>
            <a:r>
              <a:rPr lang="hu-HU" sz="1200" dirty="0" smtClean="0"/>
              <a:t>a </a:t>
            </a:r>
            <a:r>
              <a:rPr lang="en-US" sz="1200" dirty="0" smtClean="0"/>
              <a:t>DVP basis</a:t>
            </a:r>
          </a:p>
        </p:txBody>
      </p:sp>
      <p:sp>
        <p:nvSpPr>
          <p:cNvPr id="16" name="Text Box 2"/>
          <p:cNvSpPr txBox="1">
            <a:spLocks noChangeArrowheads="1"/>
          </p:cNvSpPr>
          <p:nvPr/>
        </p:nvSpPr>
        <p:spPr bwMode="auto">
          <a:xfrm>
            <a:off x="388938" y="1523336"/>
            <a:ext cx="4614862" cy="276999"/>
          </a:xfrm>
          <a:prstGeom prst="rect">
            <a:avLst/>
          </a:prstGeom>
          <a:noFill/>
          <a:ln w="9525">
            <a:noFill/>
            <a:miter lim="800000"/>
            <a:headEnd/>
            <a:tailEnd/>
          </a:ln>
        </p:spPr>
        <p:txBody>
          <a:bodyPr>
            <a:spAutoFit/>
          </a:bodyPr>
          <a:lstStyle/>
          <a:p>
            <a:pPr marL="285750" indent="-285750">
              <a:spcBef>
                <a:spcPct val="50000"/>
              </a:spcBef>
              <a:buFont typeface="Arial" charset="0"/>
              <a:buChar char="•"/>
            </a:pPr>
            <a:r>
              <a:rPr lang="en-US" sz="1200" dirty="0"/>
              <a:t>Different distribution models </a:t>
            </a:r>
            <a:r>
              <a:rPr lang="hu-HU" sz="1200" dirty="0" err="1" smtClean="0"/>
              <a:t>in</a:t>
            </a:r>
            <a:r>
              <a:rPr lang="hu-HU" sz="1200" dirty="0" smtClean="0"/>
              <a:t> </a:t>
            </a:r>
            <a:r>
              <a:rPr lang="hu-HU" sz="1200" dirty="0" err="1" smtClean="0"/>
              <a:t>different</a:t>
            </a:r>
            <a:r>
              <a:rPr lang="en-US" sz="1200" dirty="0" smtClean="0"/>
              <a:t> </a:t>
            </a:r>
            <a:r>
              <a:rPr lang="en-US" sz="1200" dirty="0"/>
              <a:t>regions</a:t>
            </a:r>
          </a:p>
        </p:txBody>
      </p:sp>
      <p:grpSp>
        <p:nvGrpSpPr>
          <p:cNvPr id="4" name="Csoportba foglalás 3"/>
          <p:cNvGrpSpPr/>
          <p:nvPr/>
        </p:nvGrpSpPr>
        <p:grpSpPr>
          <a:xfrm>
            <a:off x="323528" y="1236098"/>
            <a:ext cx="5400601" cy="306387"/>
            <a:chOff x="323528" y="1125538"/>
            <a:chExt cx="5400601" cy="306387"/>
          </a:xfrm>
        </p:grpSpPr>
        <p:sp>
          <p:nvSpPr>
            <p:cNvPr id="23" name="Téglalap 20"/>
            <p:cNvSpPr/>
            <p:nvPr/>
          </p:nvSpPr>
          <p:spPr bwMode="auto">
            <a:xfrm>
              <a:off x="361951" y="1125538"/>
              <a:ext cx="5362178" cy="306387"/>
            </a:xfrm>
            <a:prstGeom prst="rect">
              <a:avLst/>
            </a:prstGeom>
          </p:spPr>
          <p:txBody>
            <a:bodyPr wrap="square">
              <a:spAutoFit/>
            </a:bodyPr>
            <a:lstStyle/>
            <a:p>
              <a:pPr>
                <a:spcBef>
                  <a:spcPct val="50000"/>
                </a:spcBef>
                <a:defRPr/>
              </a:pPr>
              <a:r>
                <a:rPr lang="en-US" sz="1400" b="1" cap="small" dirty="0" smtClean="0">
                  <a:latin typeface="Arial" pitchFamily="34" charset="0"/>
                  <a:cs typeface="Arial" pitchFamily="34" charset="0"/>
                </a:rPr>
                <a:t>Fragmented Landscape</a:t>
              </a:r>
              <a:endParaRPr lang="en-US" sz="1400" b="1" cap="small" dirty="0">
                <a:latin typeface="Arial" pitchFamily="34" charset="0"/>
                <a:cs typeface="Arial" pitchFamily="34" charset="0"/>
              </a:endParaRPr>
            </a:p>
          </p:txBody>
        </p:sp>
        <p:sp>
          <p:nvSpPr>
            <p:cNvPr id="20" name="Téglalap 21"/>
            <p:cNvSpPr/>
            <p:nvPr/>
          </p:nvSpPr>
          <p:spPr bwMode="auto">
            <a:xfrm>
              <a:off x="323528" y="1240631"/>
              <a:ext cx="84138" cy="76200"/>
            </a:xfrm>
            <a:prstGeom prst="rect">
              <a:avLst/>
            </a:prstGeom>
            <a:solidFill>
              <a:srgbClr val="0039A6"/>
            </a:solidFill>
            <a:ln>
              <a:solidFill>
                <a:srgbClr val="0039A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b="1" cap="small"/>
            </a:p>
          </p:txBody>
        </p:sp>
      </p:grpSp>
      <p:grpSp>
        <p:nvGrpSpPr>
          <p:cNvPr id="5" name="Csoportba foglalás 4"/>
          <p:cNvGrpSpPr/>
          <p:nvPr/>
        </p:nvGrpSpPr>
        <p:grpSpPr>
          <a:xfrm>
            <a:off x="5724127" y="1235304"/>
            <a:ext cx="3384377" cy="523220"/>
            <a:chOff x="5724127" y="1124744"/>
            <a:chExt cx="3384377" cy="523220"/>
          </a:xfrm>
        </p:grpSpPr>
        <p:sp>
          <p:nvSpPr>
            <p:cNvPr id="26" name="Téglalap 20"/>
            <p:cNvSpPr/>
            <p:nvPr/>
          </p:nvSpPr>
          <p:spPr bwMode="auto">
            <a:xfrm>
              <a:off x="5762550" y="1124744"/>
              <a:ext cx="3345954" cy="523220"/>
            </a:xfrm>
            <a:prstGeom prst="rect">
              <a:avLst/>
            </a:prstGeom>
          </p:spPr>
          <p:txBody>
            <a:bodyPr wrap="square">
              <a:spAutoFit/>
            </a:bodyPr>
            <a:lstStyle/>
            <a:p>
              <a:pPr>
                <a:spcBef>
                  <a:spcPct val="50000"/>
                </a:spcBef>
                <a:defRPr/>
              </a:pPr>
              <a:r>
                <a:rPr lang="en-US" sz="1400" b="1" cap="small" dirty="0" smtClean="0">
                  <a:latin typeface="Arial" pitchFamily="34" charset="0"/>
                  <a:cs typeface="Arial" pitchFamily="34" charset="0"/>
                </a:rPr>
                <a:t>CSDs have</a:t>
              </a:r>
              <a:r>
                <a:rPr lang="hu-HU" sz="1400" b="1" cap="small" dirty="0" smtClean="0">
                  <a:latin typeface="Arial" pitchFamily="34" charset="0"/>
                  <a:cs typeface="Arial" pitchFamily="34" charset="0"/>
                </a:rPr>
                <a:t> </a:t>
              </a:r>
              <a:r>
                <a:rPr lang="en-US" sz="1400" b="1" cap="small" dirty="0" smtClean="0">
                  <a:latin typeface="Arial" pitchFamily="34" charset="0"/>
                  <a:cs typeface="Arial" pitchFamily="34" charset="0"/>
                </a:rPr>
                <a:t>key roles in </a:t>
              </a:r>
              <a:r>
                <a:rPr lang="hu-HU" sz="1400" b="1" cap="small" dirty="0" err="1" smtClean="0">
                  <a:latin typeface="Arial" pitchFamily="34" charset="0"/>
                  <a:cs typeface="Arial" pitchFamily="34" charset="0"/>
                </a:rPr>
                <a:t>creating</a:t>
              </a:r>
              <a:r>
                <a:rPr lang="hu-HU" sz="1400" b="1" cap="small" dirty="0" smtClean="0">
                  <a:latin typeface="Arial" pitchFamily="34" charset="0"/>
                  <a:cs typeface="Arial" pitchFamily="34" charset="0"/>
                </a:rPr>
                <a:t> </a:t>
              </a:r>
              <a:r>
                <a:rPr lang="en-US" sz="1400" b="1" cap="small" dirty="0" smtClean="0">
                  <a:latin typeface="Arial" pitchFamily="34" charset="0"/>
                  <a:cs typeface="Arial" pitchFamily="34" charset="0"/>
                </a:rPr>
                <a:t>efficient fund settlement</a:t>
              </a:r>
              <a:r>
                <a:rPr lang="hu-HU" sz="1400" b="1" cap="small" dirty="0" smtClean="0">
                  <a:latin typeface="Arial" pitchFamily="34" charset="0"/>
                  <a:cs typeface="Arial" pitchFamily="34" charset="0"/>
                </a:rPr>
                <a:t> </a:t>
              </a:r>
              <a:r>
                <a:rPr lang="hu-HU" sz="1400" b="1" cap="small" dirty="0" err="1" smtClean="0">
                  <a:latin typeface="Arial" pitchFamily="34" charset="0"/>
                  <a:cs typeface="Arial" pitchFamily="34" charset="0"/>
                </a:rPr>
                <a:t>schemes</a:t>
              </a:r>
              <a:endParaRPr lang="en-US" sz="1400" b="1" cap="small" dirty="0">
                <a:latin typeface="Arial" pitchFamily="34" charset="0"/>
                <a:cs typeface="Arial" pitchFamily="34" charset="0"/>
              </a:endParaRPr>
            </a:p>
          </p:txBody>
        </p:sp>
        <p:sp>
          <p:nvSpPr>
            <p:cNvPr id="27" name="Téglalap 21"/>
            <p:cNvSpPr/>
            <p:nvPr/>
          </p:nvSpPr>
          <p:spPr bwMode="auto">
            <a:xfrm>
              <a:off x="5724127" y="1239837"/>
              <a:ext cx="84138" cy="76200"/>
            </a:xfrm>
            <a:prstGeom prst="rect">
              <a:avLst/>
            </a:prstGeom>
            <a:solidFill>
              <a:srgbClr val="0039A6"/>
            </a:solidFill>
            <a:ln>
              <a:solidFill>
                <a:srgbClr val="0039A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b="1" cap="small"/>
            </a:p>
          </p:txBody>
        </p:sp>
      </p:grpSp>
      <p:grpSp>
        <p:nvGrpSpPr>
          <p:cNvPr id="8" name="Csoportba foglalás 7"/>
          <p:cNvGrpSpPr/>
          <p:nvPr/>
        </p:nvGrpSpPr>
        <p:grpSpPr>
          <a:xfrm>
            <a:off x="5808264" y="3809580"/>
            <a:ext cx="3191719" cy="1707652"/>
            <a:chOff x="5808264" y="3977013"/>
            <a:chExt cx="3191719" cy="1707652"/>
          </a:xfrm>
        </p:grpSpPr>
        <p:sp>
          <p:nvSpPr>
            <p:cNvPr id="6" name="Téglalap 5"/>
            <p:cNvSpPr/>
            <p:nvPr/>
          </p:nvSpPr>
          <p:spPr>
            <a:xfrm>
              <a:off x="5808264" y="3977013"/>
              <a:ext cx="3191719" cy="1569660"/>
            </a:xfrm>
            <a:prstGeom prst="rect">
              <a:avLst/>
            </a:prstGeom>
          </p:spPr>
          <p:txBody>
            <a:bodyPr wrap="square">
              <a:spAutoFit/>
            </a:bodyPr>
            <a:lstStyle/>
            <a:p>
              <a:r>
                <a:rPr lang="en-US" sz="1200" i="1" dirty="0"/>
                <a:t>„Twenty years ago, the equities market infrastructure looked similar as the fund market infrastructure does today. The securities industry came a long way towards creating a vastly improved clearing and settlement environment for equities. We are confident that the same can be achieved in the funds world as </a:t>
              </a:r>
              <a:r>
                <a:rPr lang="en-US" sz="1200" i="1" dirty="0" smtClean="0"/>
                <a:t>well„</a:t>
              </a:r>
              <a:endParaRPr lang="en-US" sz="1200" dirty="0"/>
            </a:p>
          </p:txBody>
        </p:sp>
        <p:sp>
          <p:nvSpPr>
            <p:cNvPr id="7" name="Téglalap 6"/>
            <p:cNvSpPr/>
            <p:nvPr/>
          </p:nvSpPr>
          <p:spPr>
            <a:xfrm>
              <a:off x="7616271" y="5469221"/>
              <a:ext cx="1383712" cy="215444"/>
            </a:xfrm>
            <a:prstGeom prst="rect">
              <a:avLst/>
            </a:prstGeom>
          </p:spPr>
          <p:txBody>
            <a:bodyPr wrap="none">
              <a:spAutoFit/>
            </a:bodyPr>
            <a:lstStyle/>
            <a:p>
              <a:r>
                <a:rPr lang="en-US" sz="800" dirty="0"/>
                <a:t>ISSA Fund working Group</a:t>
              </a:r>
            </a:p>
          </p:txBody>
        </p:sp>
      </p:grpSp>
      <p:grpSp>
        <p:nvGrpSpPr>
          <p:cNvPr id="3" name="Csoportba foglalás 2"/>
          <p:cNvGrpSpPr/>
          <p:nvPr/>
        </p:nvGrpSpPr>
        <p:grpSpPr>
          <a:xfrm>
            <a:off x="322263" y="1916832"/>
            <a:ext cx="5329857" cy="4200847"/>
            <a:chOff x="322263" y="1916832"/>
            <a:chExt cx="5329857" cy="4200847"/>
          </a:xfrm>
        </p:grpSpPr>
        <p:grpSp>
          <p:nvGrpSpPr>
            <p:cNvPr id="2" name="Csoportba foglalás 1"/>
            <p:cNvGrpSpPr/>
            <p:nvPr/>
          </p:nvGrpSpPr>
          <p:grpSpPr>
            <a:xfrm>
              <a:off x="322263" y="1916832"/>
              <a:ext cx="5329857" cy="4200847"/>
              <a:chOff x="322263" y="1431925"/>
              <a:chExt cx="5886450" cy="4589463"/>
            </a:xfrm>
          </p:grpSpPr>
          <p:pic>
            <p:nvPicPr>
              <p:cNvPr id="19461" name="Picture 3"/>
              <p:cNvPicPr>
                <a:picLocks noChangeAspect="1" noChangeArrowheads="1"/>
              </p:cNvPicPr>
              <p:nvPr/>
            </p:nvPicPr>
            <p:blipFill>
              <a:blip r:embed="rId2"/>
              <a:srcRect/>
              <a:stretch>
                <a:fillRect/>
              </a:stretch>
            </p:blipFill>
            <p:spPr bwMode="auto">
              <a:xfrm>
                <a:off x="322263" y="1431925"/>
                <a:ext cx="5886450" cy="4475163"/>
              </a:xfrm>
              <a:prstGeom prst="rect">
                <a:avLst/>
              </a:prstGeom>
              <a:noFill/>
              <a:ln w="9525">
                <a:noFill/>
                <a:miter lim="800000"/>
                <a:headEnd/>
                <a:tailEnd/>
              </a:ln>
            </p:spPr>
          </p:pic>
          <p:sp>
            <p:nvSpPr>
              <p:cNvPr id="28" name="Szövegdoboz 2"/>
              <p:cNvSpPr txBox="1"/>
              <p:nvPr/>
            </p:nvSpPr>
            <p:spPr>
              <a:xfrm>
                <a:off x="5384800" y="5872163"/>
                <a:ext cx="771525" cy="149225"/>
              </a:xfrm>
              <a:prstGeom prst="rect">
                <a:avLst/>
              </a:prstGeom>
              <a:solidFill>
                <a:schemeClr val="lt1"/>
              </a:solidFill>
              <a:ln w="9525" cmpd="sng">
                <a:noFill/>
              </a:ln>
            </p:spPr>
            <p:style>
              <a:lnRef idx="0">
                <a:scrgbClr r="0" g="0" b="0"/>
              </a:lnRef>
              <a:fillRef idx="0">
                <a:scrgbClr r="0" g="0" b="0"/>
              </a:fillRef>
              <a:effectRef idx="0">
                <a:scrgbClr r="0" g="0" b="0"/>
              </a:effectRef>
              <a:fontRef idx="minor">
                <a:schemeClr val="dk1"/>
              </a:fontRef>
            </p:style>
            <p:txBody>
              <a:bodyPr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defRPr/>
                </a:pPr>
                <a:r>
                  <a:rPr lang="en-US" sz="800" smtClean="0"/>
                  <a:t>Source: IIFA</a:t>
                </a:r>
                <a:endParaRPr lang="en-US" sz="800"/>
              </a:p>
            </p:txBody>
          </p:sp>
        </p:grpSp>
        <p:sp>
          <p:nvSpPr>
            <p:cNvPr id="19" name="Text Box 24"/>
            <p:cNvSpPr txBox="1">
              <a:spLocks noChangeArrowheads="1"/>
            </p:cNvSpPr>
            <p:nvPr/>
          </p:nvSpPr>
          <p:spPr bwMode="auto">
            <a:xfrm>
              <a:off x="366286" y="1989128"/>
              <a:ext cx="5229434" cy="276999"/>
            </a:xfrm>
            <a:prstGeom prst="rect">
              <a:avLst/>
            </a:prstGeom>
            <a:solidFill>
              <a:schemeClr val="tx1"/>
            </a:solidFill>
            <a:ln w="9525">
              <a:noFill/>
              <a:miter lim="800000"/>
              <a:headEnd/>
              <a:tailEnd/>
            </a:ln>
            <a:effectLst/>
          </p:spPr>
          <p:txBody>
            <a:bodyPr wrap="square">
              <a:spAutoFit/>
            </a:bodyPr>
            <a:lstStyle/>
            <a:p>
              <a:pPr algn="ctr" defTabSz="914400">
                <a:spcBef>
                  <a:spcPct val="50000"/>
                </a:spcBef>
              </a:pPr>
              <a:r>
                <a:rPr lang="en-US" sz="1200" b="1" dirty="0" smtClean="0">
                  <a:solidFill>
                    <a:schemeClr val="bg1"/>
                  </a:solidFill>
                </a:rPr>
                <a:t>Landscape </a:t>
              </a:r>
              <a:r>
                <a:rPr lang="hu-HU" sz="1200" b="1" dirty="0" smtClean="0">
                  <a:solidFill>
                    <a:schemeClr val="bg1"/>
                  </a:solidFill>
                </a:rPr>
                <a:t>of</a:t>
              </a:r>
              <a:r>
                <a:rPr lang="en-US" sz="1200" b="1" dirty="0" smtClean="0">
                  <a:solidFill>
                    <a:schemeClr val="bg1"/>
                  </a:solidFill>
                </a:rPr>
                <a:t> </a:t>
              </a:r>
              <a:r>
                <a:rPr lang="en-US" sz="1200" b="1" dirty="0" err="1" smtClean="0">
                  <a:solidFill>
                    <a:schemeClr val="bg1"/>
                  </a:solidFill>
                </a:rPr>
                <a:t>connectivit</a:t>
              </a:r>
              <a:r>
                <a:rPr lang="hu-HU" sz="1200" b="1" dirty="0" smtClean="0">
                  <a:solidFill>
                    <a:schemeClr val="bg1"/>
                  </a:solidFill>
                </a:rPr>
                <a:t>y</a:t>
              </a:r>
              <a:r>
                <a:rPr lang="en-US" sz="1200" b="1" dirty="0" smtClean="0">
                  <a:solidFill>
                    <a:schemeClr val="bg1"/>
                  </a:solidFill>
                </a:rPr>
                <a:t> in the fund market</a:t>
              </a:r>
              <a:endParaRPr lang="en-US" sz="1200" b="1" dirty="0">
                <a:solidFill>
                  <a:schemeClr val="bg1"/>
                </a:solidFill>
              </a:endParaRPr>
            </a:p>
          </p:txBody>
        </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Cím 1"/>
          <p:cNvSpPr>
            <a:spLocks noGrp="1"/>
          </p:cNvSpPr>
          <p:nvPr>
            <p:ph type="title"/>
          </p:nvPr>
        </p:nvSpPr>
        <p:spPr/>
        <p:txBody>
          <a:bodyPr/>
          <a:lstStyle/>
          <a:p>
            <a:r>
              <a:rPr lang="en-US" smtClean="0">
                <a:ea typeface="ＭＳ Ｐゴシック" pitchFamily="34" charset="-128"/>
              </a:rPr>
              <a:t>Keynote</a:t>
            </a:r>
          </a:p>
        </p:txBody>
      </p:sp>
      <p:sp>
        <p:nvSpPr>
          <p:cNvPr id="18434" name="Dia számának helye 3"/>
          <p:cNvSpPr>
            <a:spLocks noGrp="1"/>
          </p:cNvSpPr>
          <p:nvPr>
            <p:ph type="sldNum" sz="quarter" idx="12"/>
          </p:nvPr>
        </p:nvSpPr>
        <p:spPr bwMode="auto">
          <a:noFill/>
          <a:ln>
            <a:miter lim="800000"/>
            <a:headEnd/>
            <a:tailEnd/>
          </a:ln>
        </p:spPr>
        <p:txBody>
          <a:bodyPr/>
          <a:lstStyle/>
          <a:p>
            <a:fld id="{6A8DF797-D16A-40A0-9B77-CABF29E2FDE5}" type="slidenum">
              <a:rPr lang="en-US" smtClean="0"/>
              <a:pPr/>
              <a:t>4</a:t>
            </a:fld>
            <a:endParaRPr lang="en-US" smtClean="0"/>
          </a:p>
        </p:txBody>
      </p:sp>
      <p:sp>
        <p:nvSpPr>
          <p:cNvPr id="18435" name="Text Box 2"/>
          <p:cNvSpPr txBox="1">
            <a:spLocks noChangeArrowheads="1"/>
          </p:cNvSpPr>
          <p:nvPr/>
        </p:nvSpPr>
        <p:spPr bwMode="auto">
          <a:xfrm>
            <a:off x="349250" y="1573213"/>
            <a:ext cx="5249863" cy="3231654"/>
          </a:xfrm>
          <a:prstGeom prst="rect">
            <a:avLst/>
          </a:prstGeom>
          <a:noFill/>
          <a:ln w="9525">
            <a:noFill/>
            <a:miter lim="800000"/>
            <a:headEnd/>
            <a:tailEnd/>
          </a:ln>
        </p:spPr>
        <p:txBody>
          <a:bodyPr>
            <a:spAutoFit/>
          </a:bodyPr>
          <a:lstStyle/>
          <a:p>
            <a:pPr marL="285750" indent="-285750">
              <a:spcBef>
                <a:spcPct val="50000"/>
              </a:spcBef>
              <a:buFont typeface="Arial" charset="0"/>
              <a:buChar char="•"/>
              <a:defRPr/>
            </a:pPr>
            <a:r>
              <a:rPr lang="en-US" sz="1200" dirty="0">
                <a:cs typeface="+mn-cs"/>
              </a:rPr>
              <a:t>High volumes need standardization and automation of orders</a:t>
            </a:r>
          </a:p>
          <a:p>
            <a:pPr marL="285750" indent="-285750">
              <a:spcBef>
                <a:spcPct val="50000"/>
              </a:spcBef>
              <a:buFont typeface="Arial" charset="0"/>
              <a:buChar char="•"/>
              <a:defRPr/>
            </a:pPr>
            <a:r>
              <a:rPr lang="en-US" sz="1200" dirty="0">
                <a:cs typeface="+mn-cs"/>
              </a:rPr>
              <a:t>Report of European Fund and Asset Management Association (EFAMA) and SWIFT on Ireland and Luxembourg shows industry’s progress towards greater automation of fund orders and use of the ISO messaging standards</a:t>
            </a:r>
          </a:p>
          <a:p>
            <a:pPr marL="1143000" lvl="2" indent="-228600">
              <a:spcBef>
                <a:spcPct val="50000"/>
              </a:spcBef>
              <a:buFont typeface="Arial" charset="0"/>
              <a:buChar char="•"/>
              <a:defRPr/>
            </a:pPr>
            <a:r>
              <a:rPr lang="en-US" sz="1200" dirty="0">
                <a:cs typeface="+mn-cs"/>
              </a:rPr>
              <a:t>11.9 million incoming </a:t>
            </a:r>
            <a:r>
              <a:rPr lang="en-US" sz="1200" dirty="0" smtClean="0">
                <a:cs typeface="+mn-cs"/>
              </a:rPr>
              <a:t>orders</a:t>
            </a:r>
            <a:r>
              <a:rPr lang="hu-HU" sz="1200" dirty="0" smtClean="0">
                <a:cs typeface="+mn-cs"/>
              </a:rPr>
              <a:t> </a:t>
            </a:r>
            <a:r>
              <a:rPr lang="hu-HU" sz="1200" dirty="0" err="1" smtClean="0">
                <a:cs typeface="+mn-cs"/>
              </a:rPr>
              <a:t>in</a:t>
            </a:r>
            <a:r>
              <a:rPr lang="en-US" sz="1200" dirty="0" smtClean="0">
                <a:cs typeface="+mn-cs"/>
              </a:rPr>
              <a:t> 2012</a:t>
            </a:r>
            <a:r>
              <a:rPr lang="en-US" sz="1200" dirty="0" smtClean="0"/>
              <a:t>H1</a:t>
            </a:r>
            <a:endParaRPr lang="en-US" sz="1200" dirty="0">
              <a:cs typeface="+mn-cs"/>
            </a:endParaRPr>
          </a:p>
          <a:p>
            <a:pPr marL="1143000" lvl="2" indent="-228600">
              <a:spcBef>
                <a:spcPct val="50000"/>
              </a:spcBef>
              <a:buFont typeface="Arial" charset="0"/>
              <a:buChar char="•"/>
              <a:defRPr/>
            </a:pPr>
            <a:r>
              <a:rPr lang="en-US" sz="1200" dirty="0">
                <a:cs typeface="+mn-cs"/>
              </a:rPr>
              <a:t>Manually processed orders decreased by 7% to 2.8 million</a:t>
            </a:r>
          </a:p>
          <a:p>
            <a:pPr marL="1143000" lvl="2" indent="-228600">
              <a:spcBef>
                <a:spcPct val="50000"/>
              </a:spcBef>
              <a:buFont typeface="Arial" charset="0"/>
              <a:buChar char="•"/>
              <a:defRPr/>
            </a:pPr>
            <a:r>
              <a:rPr lang="en-US" sz="1200" dirty="0">
                <a:cs typeface="+mn-cs"/>
              </a:rPr>
              <a:t>Still 25,000 incoming faxes/day</a:t>
            </a:r>
          </a:p>
          <a:p>
            <a:pPr marL="1143000" lvl="2" indent="-228600">
              <a:spcBef>
                <a:spcPct val="50000"/>
              </a:spcBef>
              <a:buFont typeface="Arial" charset="0"/>
              <a:buChar char="•"/>
              <a:defRPr/>
            </a:pPr>
            <a:r>
              <a:rPr lang="en-US" sz="1200" dirty="0">
                <a:cs typeface="+mn-cs"/>
              </a:rPr>
              <a:t>Automation rate of processed orders increased by 1.4% to 77%</a:t>
            </a:r>
          </a:p>
          <a:p>
            <a:pPr marL="228600" indent="-228600">
              <a:spcBef>
                <a:spcPct val="50000"/>
              </a:spcBef>
              <a:buFont typeface="Arial" charset="0"/>
              <a:buChar char="•"/>
              <a:defRPr/>
            </a:pPr>
            <a:r>
              <a:rPr lang="en-US" sz="1200" dirty="0">
                <a:cs typeface="+mn-cs"/>
              </a:rPr>
              <a:t>In order to optimize </a:t>
            </a:r>
            <a:r>
              <a:rPr lang="en-US" sz="1200" dirty="0" smtClean="0">
                <a:cs typeface="+mn-cs"/>
              </a:rPr>
              <a:t>processes</a:t>
            </a:r>
            <a:r>
              <a:rPr lang="hu-HU" sz="1200" dirty="0" smtClean="0">
                <a:cs typeface="+mn-cs"/>
              </a:rPr>
              <a:t> and </a:t>
            </a:r>
            <a:r>
              <a:rPr lang="hu-HU" sz="1200" dirty="0" err="1" smtClean="0">
                <a:cs typeface="+mn-cs"/>
              </a:rPr>
              <a:t>reduce</a:t>
            </a:r>
            <a:r>
              <a:rPr lang="hu-HU" sz="1200" dirty="0" smtClean="0">
                <a:cs typeface="+mn-cs"/>
              </a:rPr>
              <a:t> </a:t>
            </a:r>
            <a:r>
              <a:rPr lang="hu-HU" sz="1200" dirty="0" err="1" smtClean="0">
                <a:cs typeface="+mn-cs"/>
              </a:rPr>
              <a:t>costs</a:t>
            </a:r>
            <a:r>
              <a:rPr lang="en-US" sz="1200" dirty="0" smtClean="0">
                <a:cs typeface="+mn-cs"/>
              </a:rPr>
              <a:t> market </a:t>
            </a:r>
            <a:r>
              <a:rPr lang="en-US" sz="1200" dirty="0">
                <a:cs typeface="+mn-cs"/>
              </a:rPr>
              <a:t>infrastructures and operating models should become interoperable with similar principles.</a:t>
            </a:r>
          </a:p>
        </p:txBody>
      </p:sp>
      <p:grpSp>
        <p:nvGrpSpPr>
          <p:cNvPr id="18436" name="Csoportba foglalás 2"/>
          <p:cNvGrpSpPr>
            <a:grpSpLocks/>
          </p:cNvGrpSpPr>
          <p:nvPr/>
        </p:nvGrpSpPr>
        <p:grpSpPr bwMode="auto">
          <a:xfrm>
            <a:off x="323850" y="1268413"/>
            <a:ext cx="5327650" cy="304800"/>
            <a:chOff x="251520" y="1124744"/>
            <a:chExt cx="4104456" cy="304604"/>
          </a:xfrm>
        </p:grpSpPr>
        <p:sp>
          <p:nvSpPr>
            <p:cNvPr id="18441" name="Téglalap 20"/>
            <p:cNvSpPr>
              <a:spLocks noChangeArrowheads="1"/>
            </p:cNvSpPr>
            <p:nvPr/>
          </p:nvSpPr>
          <p:spPr bwMode="auto">
            <a:xfrm>
              <a:off x="276402" y="1124744"/>
              <a:ext cx="4079574" cy="304604"/>
            </a:xfrm>
            <a:prstGeom prst="rect">
              <a:avLst/>
            </a:prstGeom>
            <a:noFill/>
            <a:ln w="9525">
              <a:noFill/>
              <a:miter lim="800000"/>
              <a:headEnd/>
              <a:tailEnd/>
            </a:ln>
          </p:spPr>
          <p:txBody>
            <a:bodyPr>
              <a:spAutoFit/>
            </a:bodyPr>
            <a:lstStyle/>
            <a:p>
              <a:pPr>
                <a:spcBef>
                  <a:spcPct val="50000"/>
                </a:spcBef>
              </a:pPr>
              <a:r>
                <a:rPr lang="en-US" sz="1400" b="1" cap="small" dirty="0" smtClean="0"/>
                <a:t>Europe</a:t>
              </a:r>
              <a:r>
                <a:rPr lang="hu-HU" sz="1400" b="1" cap="small" dirty="0" smtClean="0"/>
                <a:t> is a</a:t>
              </a:r>
              <a:r>
                <a:rPr lang="en-US" sz="1400" b="1" cap="small" dirty="0" smtClean="0"/>
                <a:t> </a:t>
              </a:r>
              <a:r>
                <a:rPr lang="en-US" sz="1400" b="1" cap="small" dirty="0"/>
                <a:t>significant market with challenges</a:t>
              </a:r>
            </a:p>
          </p:txBody>
        </p:sp>
        <p:sp>
          <p:nvSpPr>
            <p:cNvPr id="34" name="Téglalap 21"/>
            <p:cNvSpPr/>
            <p:nvPr/>
          </p:nvSpPr>
          <p:spPr>
            <a:xfrm>
              <a:off x="251520" y="1240556"/>
              <a:ext cx="74605" cy="76151"/>
            </a:xfrm>
            <a:prstGeom prst="rect">
              <a:avLst/>
            </a:prstGeom>
            <a:solidFill>
              <a:srgbClr val="0039A6"/>
            </a:solidFill>
            <a:ln>
              <a:solidFill>
                <a:srgbClr val="0039A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b="1" cap="small"/>
            </a:p>
          </p:txBody>
        </p:sp>
      </p:grpSp>
      <p:sp>
        <p:nvSpPr>
          <p:cNvPr id="18437" name="Text Box 2"/>
          <p:cNvSpPr txBox="1">
            <a:spLocks noChangeArrowheads="1"/>
          </p:cNvSpPr>
          <p:nvPr/>
        </p:nvSpPr>
        <p:spPr bwMode="auto">
          <a:xfrm>
            <a:off x="461963" y="765175"/>
            <a:ext cx="7634287" cy="400050"/>
          </a:xfrm>
          <a:prstGeom prst="rect">
            <a:avLst/>
          </a:prstGeom>
          <a:noFill/>
          <a:ln w="9525">
            <a:noFill/>
            <a:miter lim="800000"/>
            <a:headEnd/>
            <a:tailEnd/>
          </a:ln>
        </p:spPr>
        <p:txBody>
          <a:bodyPr>
            <a:spAutoFit/>
          </a:bodyPr>
          <a:lstStyle/>
          <a:p>
            <a:pPr>
              <a:spcBef>
                <a:spcPct val="50000"/>
              </a:spcBef>
            </a:pPr>
            <a:r>
              <a:rPr lang="en-US" sz="2000">
                <a:solidFill>
                  <a:srgbClr val="BEC1C0"/>
                </a:solidFill>
              </a:rPr>
              <a:t>Current trends and challenges in the Fund industry</a:t>
            </a:r>
          </a:p>
        </p:txBody>
      </p:sp>
      <p:grpSp>
        <p:nvGrpSpPr>
          <p:cNvPr id="18438" name="Csoportba foglalás 1"/>
          <p:cNvGrpSpPr>
            <a:grpSpLocks/>
          </p:cNvGrpSpPr>
          <p:nvPr/>
        </p:nvGrpSpPr>
        <p:grpSpPr bwMode="auto">
          <a:xfrm>
            <a:off x="5599113" y="1844675"/>
            <a:ext cx="3509962" cy="2481263"/>
            <a:chOff x="5598634" y="1844824"/>
            <a:chExt cx="3509870" cy="2481063"/>
          </a:xfrm>
        </p:grpSpPr>
        <p:pic>
          <p:nvPicPr>
            <p:cNvPr id="18439" name="Picture 5"/>
            <p:cNvPicPr>
              <a:picLocks noChangeAspect="1" noChangeArrowheads="1"/>
            </p:cNvPicPr>
            <p:nvPr/>
          </p:nvPicPr>
          <p:blipFill>
            <a:blip r:embed="rId2"/>
            <a:srcRect/>
            <a:stretch>
              <a:fillRect/>
            </a:stretch>
          </p:blipFill>
          <p:spPr bwMode="auto">
            <a:xfrm>
              <a:off x="5598634" y="1844824"/>
              <a:ext cx="3509870" cy="2400101"/>
            </a:xfrm>
            <a:prstGeom prst="rect">
              <a:avLst/>
            </a:prstGeom>
            <a:noFill/>
            <a:ln w="9525">
              <a:noFill/>
              <a:miter lim="800000"/>
              <a:headEnd/>
              <a:tailEnd/>
            </a:ln>
          </p:spPr>
        </p:pic>
        <p:sp>
          <p:nvSpPr>
            <p:cNvPr id="17" name="Szövegdoboz 2"/>
            <p:cNvSpPr txBox="1"/>
            <p:nvPr/>
          </p:nvSpPr>
          <p:spPr>
            <a:xfrm>
              <a:off x="7821076" y="4163975"/>
              <a:ext cx="1257267" cy="161912"/>
            </a:xfrm>
            <a:prstGeom prst="rect">
              <a:avLst/>
            </a:prstGeom>
            <a:solidFill>
              <a:schemeClr val="lt1"/>
            </a:solidFill>
            <a:ln w="9525" cmpd="sng">
              <a:noFill/>
            </a:ln>
          </p:spPr>
          <p:style>
            <a:lnRef idx="0">
              <a:scrgbClr r="0" g="0" b="0"/>
            </a:lnRef>
            <a:fillRef idx="0">
              <a:scrgbClr r="0" g="0" b="0"/>
            </a:fillRef>
            <a:effectRef idx="0">
              <a:scrgbClr r="0" g="0" b="0"/>
            </a:effectRef>
            <a:fontRef idx="minor">
              <a:schemeClr val="dk1"/>
            </a:fontRef>
          </p:style>
          <p:txBody>
            <a:bodyPr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r">
                <a:defRPr/>
              </a:pPr>
              <a:r>
                <a:rPr lang="hu-HU" sz="800" dirty="0" err="1"/>
                <a:t>Source</a:t>
              </a:r>
              <a:r>
                <a:rPr lang="hu-HU" sz="800" dirty="0"/>
                <a:t>: EFAMA</a:t>
              </a:r>
              <a:endParaRPr lang="en-US" sz="800" dirty="0"/>
            </a:p>
          </p:txBody>
        </p:sp>
      </p:grpSp>
      <p:sp>
        <p:nvSpPr>
          <p:cNvPr id="3" name="Szaggatott nyíl jobbra 2"/>
          <p:cNvSpPr/>
          <p:nvPr/>
        </p:nvSpPr>
        <p:spPr>
          <a:xfrm>
            <a:off x="2339752" y="4437112"/>
            <a:ext cx="720080" cy="1152634"/>
          </a:xfrm>
          <a:prstGeom prst="stripedRightArrow">
            <a:avLst/>
          </a:prstGeom>
          <a:solidFill>
            <a:srgbClr val="A50069"/>
          </a:solidFill>
          <a:ln>
            <a:solidFill>
              <a:srgbClr val="A50069"/>
            </a:solidFill>
          </a:ln>
          <a:scene3d>
            <a:camera prst="orthographicFront">
              <a:rot lat="0" lon="0" rev="16200000"/>
            </a:camera>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4" name="Csoportba foglalás 3"/>
          <p:cNvGrpSpPr/>
          <p:nvPr/>
        </p:nvGrpSpPr>
        <p:grpSpPr>
          <a:xfrm>
            <a:off x="323528" y="5572471"/>
            <a:ext cx="7772722" cy="307777"/>
            <a:chOff x="323528" y="5572471"/>
            <a:chExt cx="7772722" cy="307777"/>
          </a:xfrm>
        </p:grpSpPr>
        <p:sp>
          <p:nvSpPr>
            <p:cNvPr id="16" name="Téglalap 20"/>
            <p:cNvSpPr>
              <a:spLocks noChangeArrowheads="1"/>
            </p:cNvSpPr>
            <p:nvPr/>
          </p:nvSpPr>
          <p:spPr bwMode="auto">
            <a:xfrm>
              <a:off x="355825" y="5572471"/>
              <a:ext cx="7740425" cy="307777"/>
            </a:xfrm>
            <a:prstGeom prst="rect">
              <a:avLst/>
            </a:prstGeom>
            <a:noFill/>
            <a:ln w="9525">
              <a:noFill/>
              <a:miter lim="800000"/>
              <a:headEnd/>
              <a:tailEnd/>
            </a:ln>
          </p:spPr>
          <p:txBody>
            <a:bodyPr wrap="square">
              <a:spAutoFit/>
            </a:bodyPr>
            <a:lstStyle/>
            <a:p>
              <a:pPr>
                <a:spcBef>
                  <a:spcPct val="50000"/>
                </a:spcBef>
              </a:pPr>
              <a:r>
                <a:rPr lang="en-US" sz="1400" b="1" cap="small" dirty="0"/>
                <a:t>Increasing demand for efficient order routing and post trade solutions</a:t>
              </a:r>
            </a:p>
          </p:txBody>
        </p:sp>
        <p:sp>
          <p:nvSpPr>
            <p:cNvPr id="18" name="Téglalap 21"/>
            <p:cNvSpPr/>
            <p:nvPr/>
          </p:nvSpPr>
          <p:spPr bwMode="auto">
            <a:xfrm>
              <a:off x="323528" y="5688357"/>
              <a:ext cx="96838" cy="76200"/>
            </a:xfrm>
            <a:prstGeom prst="rect">
              <a:avLst/>
            </a:prstGeom>
            <a:solidFill>
              <a:srgbClr val="0039A6"/>
            </a:solidFill>
            <a:ln>
              <a:solidFill>
                <a:srgbClr val="0039A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b="1" cap="small"/>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Cím 1"/>
          <p:cNvSpPr>
            <a:spLocks noGrp="1"/>
          </p:cNvSpPr>
          <p:nvPr>
            <p:ph type="title"/>
          </p:nvPr>
        </p:nvSpPr>
        <p:spPr/>
        <p:txBody>
          <a:bodyPr/>
          <a:lstStyle/>
          <a:p>
            <a:r>
              <a:rPr lang="hu-HU" smtClean="0">
                <a:ea typeface="ＭＳ Ｐゴシック" pitchFamily="34" charset="-128"/>
              </a:rPr>
              <a:t>The Hungarian Fund Industry</a:t>
            </a:r>
            <a:endParaRPr lang="en-GB" smtClean="0">
              <a:ea typeface="ＭＳ Ｐゴシック" pitchFamily="34" charset="-128"/>
            </a:endParaRPr>
          </a:p>
        </p:txBody>
      </p:sp>
      <p:sp>
        <p:nvSpPr>
          <p:cNvPr id="20482" name="Dia számának helye 3"/>
          <p:cNvSpPr>
            <a:spLocks noGrp="1"/>
          </p:cNvSpPr>
          <p:nvPr>
            <p:ph type="sldNum" sz="quarter" idx="12"/>
          </p:nvPr>
        </p:nvSpPr>
        <p:spPr bwMode="auto">
          <a:noFill/>
          <a:ln>
            <a:miter lim="800000"/>
            <a:headEnd/>
            <a:tailEnd/>
          </a:ln>
        </p:spPr>
        <p:txBody>
          <a:bodyPr/>
          <a:lstStyle/>
          <a:p>
            <a:fld id="{D3C8792A-5668-42A9-8224-E625B5D92074}" type="slidenum">
              <a:rPr lang="en-GB" smtClean="0"/>
              <a:pPr/>
              <a:t>5</a:t>
            </a:fld>
            <a:endParaRPr lang="en-GB" smtClean="0"/>
          </a:p>
        </p:txBody>
      </p:sp>
      <p:graphicFrame>
        <p:nvGraphicFramePr>
          <p:cNvPr id="21263" name="Group 783"/>
          <p:cNvGraphicFramePr>
            <a:graphicFrameLocks noGrp="1"/>
          </p:cNvGraphicFramePr>
          <p:nvPr>
            <p:extLst>
              <p:ext uri="{D42A27DB-BD31-4B8C-83A1-F6EECF244321}">
                <p14:modId xmlns:p14="http://schemas.microsoft.com/office/powerpoint/2010/main" val="3561458312"/>
              </p:ext>
            </p:extLst>
          </p:nvPr>
        </p:nvGraphicFramePr>
        <p:xfrm>
          <a:off x="5652740" y="1449388"/>
          <a:ext cx="2159397" cy="4686310"/>
        </p:xfrm>
        <a:graphic>
          <a:graphicData uri="http://schemas.openxmlformats.org/drawingml/2006/table">
            <a:tbl>
              <a:tblPr/>
              <a:tblGrid>
                <a:gridCol w="327025"/>
                <a:gridCol w="1040284"/>
                <a:gridCol w="792088"/>
              </a:tblGrid>
              <a:tr h="166688">
                <a:tc>
                  <a:txBody>
                    <a:bodyPr/>
                    <a:lstStyle/>
                    <a:p>
                      <a:pPr marL="0" marR="0" lvl="0" indent="0" algn="l" defTabSz="457200" rtl="0" eaLnBrk="0" fontAlgn="base" latinLnBrk="0" hangingPunct="0">
                        <a:lnSpc>
                          <a:spcPct val="10000"/>
                        </a:lnSpc>
                        <a:spcBef>
                          <a:spcPct val="0"/>
                        </a:spcBef>
                        <a:spcAft>
                          <a:spcPct val="0"/>
                        </a:spcAft>
                        <a:buClrTx/>
                        <a:buSzTx/>
                        <a:buFont typeface="Arial" charset="0"/>
                        <a:buNone/>
                        <a:tabLst/>
                      </a:pPr>
                      <a:endParaRPr kumimoji="0" lang="hu-HU" sz="900" b="0" i="0" u="none" strike="noStrike" cap="none" normalizeH="0" baseline="0" dirty="0" smtClean="0">
                        <a:ln>
                          <a:noFill/>
                        </a:ln>
                        <a:solidFill>
                          <a:srgbClr val="112337"/>
                        </a:solidFill>
                        <a:effectLst/>
                        <a:latin typeface="Arial" charset="0"/>
                        <a:ea typeface="ＭＳ Ｐゴシック" pitchFamily="34" charset="-128"/>
                      </a:endParaRPr>
                    </a:p>
                  </a:txBody>
                  <a:tcPr anchor="b" horzOverflow="overflow">
                    <a:lnL cap="flat">
                      <a:noFill/>
                    </a:lnL>
                    <a:lnR>
                      <a:noFill/>
                    </a:lnR>
                    <a:lnT cap="flat">
                      <a:noFill/>
                    </a:lnT>
                    <a:lnB>
                      <a:noFill/>
                    </a:lnB>
                    <a:lnTlToBr>
                      <a:noFill/>
                    </a:lnTlToBr>
                    <a:lnBlToTr>
                      <a:noFill/>
                    </a:lnBlToTr>
                    <a:noFill/>
                  </a:tcPr>
                </a:tc>
                <a:tc>
                  <a:txBody>
                    <a:bodyPr/>
                    <a:lstStyle/>
                    <a:p>
                      <a:pPr marL="0" marR="0" lvl="0" indent="0" algn="ctr" defTabSz="457200" rtl="0" eaLnBrk="1" fontAlgn="base" latinLnBrk="0" hangingPunct="1">
                        <a:lnSpc>
                          <a:spcPct val="10000"/>
                        </a:lnSpc>
                        <a:spcBef>
                          <a:spcPct val="0"/>
                        </a:spcBef>
                        <a:spcAft>
                          <a:spcPct val="0"/>
                        </a:spcAft>
                        <a:buClrTx/>
                        <a:buSzTx/>
                        <a:buFontTx/>
                        <a:buNone/>
                        <a:tabLst/>
                      </a:pPr>
                      <a:r>
                        <a:rPr kumimoji="0" lang="en-US" sz="900" b="1" i="0" u="none" strike="noStrike" cap="none" normalizeH="0" baseline="0" dirty="0" smtClean="0">
                          <a:ln>
                            <a:noFill/>
                          </a:ln>
                          <a:solidFill>
                            <a:schemeClr val="tx1"/>
                          </a:solidFill>
                          <a:effectLst/>
                          <a:latin typeface="Arial" charset="0"/>
                          <a:ea typeface="Times New Roman" pitchFamily="18" charset="0"/>
                          <a:cs typeface="Arial" charset="0"/>
                        </a:rPr>
                        <a:t>Country</a:t>
                      </a:r>
                      <a:endParaRPr kumimoji="0" lang="en-US" sz="900" b="0" i="0" u="none" strike="noStrike" cap="none" normalizeH="0" baseline="0" dirty="0" smtClean="0">
                        <a:ln>
                          <a:noFill/>
                        </a:ln>
                        <a:solidFill>
                          <a:schemeClr val="tx1"/>
                        </a:solidFill>
                        <a:effectLst/>
                        <a:latin typeface="Arial" charset="0"/>
                        <a:ea typeface="ＭＳ Ｐゴシック" pitchFamily="34" charset="-128"/>
                        <a:cs typeface="Arial" charset="0"/>
                      </a:endParaRPr>
                    </a:p>
                  </a:txBody>
                  <a:tcPr anchor="b" horzOverflow="overflow">
                    <a:lnL>
                      <a:noFill/>
                    </a:lnL>
                    <a:lnR>
                      <a:noFill/>
                    </a:lnR>
                    <a:lnT cap="flat">
                      <a:noFill/>
                    </a:lnT>
                    <a:lnB>
                      <a:noFill/>
                    </a:lnB>
                    <a:lnTlToBr>
                      <a:noFill/>
                    </a:lnTlToBr>
                    <a:lnBlToTr>
                      <a:noFill/>
                    </a:lnBlToTr>
                    <a:noFill/>
                  </a:tcPr>
                </a:tc>
                <a:tc>
                  <a:txBody>
                    <a:bodyPr/>
                    <a:lstStyle/>
                    <a:p>
                      <a:pPr marL="0" marR="0" lvl="0" indent="0" algn="ctr" defTabSz="457200" rtl="0" eaLnBrk="1" fontAlgn="base" latinLnBrk="0" hangingPunct="1">
                        <a:lnSpc>
                          <a:spcPct val="1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ea typeface="Times New Roman" pitchFamily="18" charset="0"/>
                          <a:cs typeface="Arial" charset="0"/>
                        </a:rPr>
                        <a:t>EUR m</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a:noFill/>
                    </a:lnL>
                    <a:lnR cap="flat">
                      <a:noFill/>
                    </a:lnR>
                    <a:lnT cap="flat">
                      <a:noFill/>
                    </a:lnT>
                    <a:lnB>
                      <a:noFill/>
                    </a:lnB>
                    <a:lnTlToBr>
                      <a:noFill/>
                    </a:lnTlToBr>
                    <a:lnBlToTr>
                      <a:noFill/>
                    </a:lnBlToTr>
                    <a:noFill/>
                  </a:tcPr>
                </a:tc>
              </a:tr>
              <a:tr h="166688">
                <a:tc>
                  <a:txBody>
                    <a:bodyPr/>
                    <a:lstStyle/>
                    <a:p>
                      <a:pPr marL="0" marR="0" lvl="0" indent="0" algn="r"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1</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cap="flat">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Luxembourg</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2 383 826</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a:noFill/>
                    </a:lnL>
                    <a:lnR cap="flat">
                      <a:noFill/>
                    </a:lnR>
                    <a:lnT>
                      <a:noFill/>
                    </a:lnT>
                    <a:lnB>
                      <a:noFill/>
                    </a:lnB>
                    <a:lnTlToBr>
                      <a:noFill/>
                    </a:lnTlToBr>
                    <a:lnBlToTr>
                      <a:noFill/>
                    </a:lnBlToTr>
                    <a:noFill/>
                  </a:tcPr>
                </a:tc>
              </a:tr>
              <a:tr h="168275">
                <a:tc>
                  <a:txBody>
                    <a:bodyPr/>
                    <a:lstStyle/>
                    <a:p>
                      <a:pPr marL="0" marR="0" lvl="0" indent="0" algn="r"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Arial" charset="0"/>
                          <a:ea typeface="Times New Roman" pitchFamily="18" charset="0"/>
                          <a:cs typeface="Arial" charset="0"/>
                        </a:rPr>
                        <a:t>2</a:t>
                      </a:r>
                      <a:endParaRPr kumimoji="0" lang="en-US" sz="900" b="0" i="0" u="none" strike="noStrike" cap="none" normalizeH="0" baseline="0" dirty="0" smtClean="0">
                        <a:ln>
                          <a:noFill/>
                        </a:ln>
                        <a:solidFill>
                          <a:schemeClr val="tx1"/>
                        </a:solidFill>
                        <a:effectLst/>
                        <a:latin typeface="Arial" charset="0"/>
                        <a:ea typeface="ＭＳ Ｐゴシック" pitchFamily="34" charset="-128"/>
                        <a:cs typeface="Arial" charset="0"/>
                      </a:endParaRPr>
                    </a:p>
                  </a:txBody>
                  <a:tcPr anchor="b" horzOverflow="overflow">
                    <a:lnL cap="flat">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Arial" charset="0"/>
                          <a:ea typeface="Times New Roman" pitchFamily="18" charset="0"/>
                          <a:cs typeface="Arial" charset="0"/>
                        </a:rPr>
                        <a:t>France</a:t>
                      </a:r>
                      <a:endParaRPr kumimoji="0" lang="en-US" sz="900" b="0" i="0" u="none" strike="noStrike" cap="none" normalizeH="0" baseline="0" dirty="0" smtClean="0">
                        <a:ln>
                          <a:noFill/>
                        </a:ln>
                        <a:solidFill>
                          <a:schemeClr val="tx1"/>
                        </a:solidFill>
                        <a:effectLst/>
                        <a:latin typeface="Arial" charset="0"/>
                        <a:ea typeface="ＭＳ Ｐゴシック" pitchFamily="34" charset="-128"/>
                        <a:cs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Arial" charset="0"/>
                          <a:ea typeface="Times New Roman" pitchFamily="18" charset="0"/>
                          <a:cs typeface="Arial" charset="0"/>
                        </a:rPr>
                        <a:t>1 505 731</a:t>
                      </a:r>
                      <a:endParaRPr kumimoji="0" lang="en-US" sz="900" b="0" i="0" u="none" strike="noStrike" cap="none" normalizeH="0" baseline="0" dirty="0" smtClean="0">
                        <a:ln>
                          <a:noFill/>
                        </a:ln>
                        <a:solidFill>
                          <a:schemeClr val="tx1"/>
                        </a:solidFill>
                        <a:effectLst/>
                        <a:latin typeface="Arial" charset="0"/>
                        <a:ea typeface="ＭＳ Ｐゴシック" pitchFamily="34" charset="-128"/>
                        <a:cs typeface="Arial" charset="0"/>
                      </a:endParaRPr>
                    </a:p>
                  </a:txBody>
                  <a:tcPr anchor="b" horzOverflow="overflow">
                    <a:lnL>
                      <a:noFill/>
                    </a:lnL>
                    <a:lnR cap="flat">
                      <a:noFill/>
                    </a:lnR>
                    <a:lnT>
                      <a:noFill/>
                    </a:lnT>
                    <a:lnB>
                      <a:noFill/>
                    </a:lnB>
                    <a:lnTlToBr>
                      <a:noFill/>
                    </a:lnTlToBr>
                    <a:lnBlToTr>
                      <a:noFill/>
                    </a:lnBlToTr>
                    <a:noFill/>
                  </a:tcPr>
                </a:tc>
              </a:tr>
              <a:tr h="166688">
                <a:tc>
                  <a:txBody>
                    <a:bodyPr/>
                    <a:lstStyle/>
                    <a:p>
                      <a:pPr marL="0" marR="0" lvl="0" indent="0" algn="r"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3</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cap="flat">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Germany</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1 285 527</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a:noFill/>
                    </a:lnL>
                    <a:lnR cap="flat">
                      <a:noFill/>
                    </a:lnR>
                    <a:lnT>
                      <a:noFill/>
                    </a:lnT>
                    <a:lnB>
                      <a:noFill/>
                    </a:lnB>
                    <a:lnTlToBr>
                      <a:noFill/>
                    </a:lnTlToBr>
                    <a:lnBlToTr>
                      <a:noFill/>
                    </a:lnBlToTr>
                    <a:noFill/>
                  </a:tcPr>
                </a:tc>
              </a:tr>
              <a:tr h="166688">
                <a:tc>
                  <a:txBody>
                    <a:bodyPr/>
                    <a:lstStyle/>
                    <a:p>
                      <a:pPr marL="0" marR="0" lvl="0" indent="0" algn="r"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4</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cap="flat">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Ireland</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1 227 425</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a:noFill/>
                    </a:lnL>
                    <a:lnR cap="flat">
                      <a:noFill/>
                    </a:lnR>
                    <a:lnT>
                      <a:noFill/>
                    </a:lnT>
                    <a:lnB>
                      <a:noFill/>
                    </a:lnB>
                    <a:lnTlToBr>
                      <a:noFill/>
                    </a:lnTlToBr>
                    <a:lnBlToTr>
                      <a:noFill/>
                    </a:lnBlToTr>
                    <a:noFill/>
                  </a:tcPr>
                </a:tc>
              </a:tr>
              <a:tr h="166688">
                <a:tc>
                  <a:txBody>
                    <a:bodyPr/>
                    <a:lstStyle/>
                    <a:p>
                      <a:pPr marL="0" marR="0" lvl="0" indent="0" algn="r"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5</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cap="flat">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United Kingdom</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969 636</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a:noFill/>
                    </a:lnL>
                    <a:lnR cap="flat">
                      <a:noFill/>
                    </a:lnR>
                    <a:lnT>
                      <a:noFill/>
                    </a:lnT>
                    <a:lnB>
                      <a:noFill/>
                    </a:lnB>
                    <a:lnTlToBr>
                      <a:noFill/>
                    </a:lnTlToBr>
                    <a:lnBlToTr>
                      <a:noFill/>
                    </a:lnBlToTr>
                    <a:noFill/>
                  </a:tcPr>
                </a:tc>
              </a:tr>
              <a:tr h="168275">
                <a:tc>
                  <a:txBody>
                    <a:bodyPr/>
                    <a:lstStyle/>
                    <a:p>
                      <a:pPr marL="0" marR="0" lvl="0" indent="0" algn="r"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6</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cap="flat">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Switzerland</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297 270</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a:noFill/>
                    </a:lnL>
                    <a:lnR cap="flat">
                      <a:noFill/>
                    </a:lnR>
                    <a:lnT>
                      <a:noFill/>
                    </a:lnT>
                    <a:lnB>
                      <a:noFill/>
                    </a:lnB>
                    <a:lnTlToBr>
                      <a:noFill/>
                    </a:lnTlToBr>
                    <a:lnBlToTr>
                      <a:noFill/>
                    </a:lnBlToTr>
                    <a:noFill/>
                  </a:tcPr>
                </a:tc>
              </a:tr>
              <a:tr h="174625">
                <a:tc>
                  <a:txBody>
                    <a:bodyPr/>
                    <a:lstStyle/>
                    <a:p>
                      <a:pPr marL="0" marR="0" lvl="0" indent="0" algn="r"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7</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cap="flat">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Italy</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Arial" charset="0"/>
                          <a:ea typeface="Times New Roman" pitchFamily="18" charset="0"/>
                          <a:cs typeface="Arial" charset="0"/>
                        </a:rPr>
                        <a:t>190 492</a:t>
                      </a:r>
                      <a:endParaRPr kumimoji="0" lang="en-US" sz="900" b="0" i="0" u="none" strike="noStrike" cap="none" normalizeH="0" baseline="0" dirty="0" smtClean="0">
                        <a:ln>
                          <a:noFill/>
                        </a:ln>
                        <a:solidFill>
                          <a:schemeClr val="tx1"/>
                        </a:solidFill>
                        <a:effectLst/>
                        <a:latin typeface="Arial" charset="0"/>
                        <a:ea typeface="ＭＳ Ｐゴシック" pitchFamily="34" charset="-128"/>
                        <a:cs typeface="Arial" charset="0"/>
                      </a:endParaRPr>
                    </a:p>
                  </a:txBody>
                  <a:tcPr anchor="b" horzOverflow="overflow">
                    <a:lnL>
                      <a:noFill/>
                    </a:lnL>
                    <a:lnR cap="flat">
                      <a:noFill/>
                    </a:lnR>
                    <a:lnT>
                      <a:noFill/>
                    </a:lnT>
                    <a:lnB>
                      <a:noFill/>
                    </a:lnB>
                    <a:lnTlToBr>
                      <a:noFill/>
                    </a:lnTlToBr>
                    <a:lnBlToTr>
                      <a:noFill/>
                    </a:lnBlToTr>
                    <a:noFill/>
                  </a:tcPr>
                </a:tc>
              </a:tr>
              <a:tr h="166688">
                <a:tc>
                  <a:txBody>
                    <a:bodyPr/>
                    <a:lstStyle/>
                    <a:p>
                      <a:pPr marL="0" marR="0" lvl="0" indent="0" algn="r"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Arial" charset="0"/>
                          <a:ea typeface="Times New Roman" pitchFamily="18" charset="0"/>
                          <a:cs typeface="Arial" charset="0"/>
                        </a:rPr>
                        <a:t>8</a:t>
                      </a:r>
                      <a:endParaRPr kumimoji="0" lang="en-US" sz="900" b="0" i="0" u="none" strike="noStrike" cap="none" normalizeH="0" baseline="0" dirty="0" smtClean="0">
                        <a:ln>
                          <a:noFill/>
                        </a:ln>
                        <a:solidFill>
                          <a:schemeClr val="tx1"/>
                        </a:solidFill>
                        <a:effectLst/>
                        <a:latin typeface="Arial" charset="0"/>
                        <a:ea typeface="ＭＳ Ｐゴシック" pitchFamily="34" charset="-128"/>
                        <a:cs typeface="Arial" charset="0"/>
                      </a:endParaRPr>
                    </a:p>
                  </a:txBody>
                  <a:tcPr anchor="b" horzOverflow="overflow">
                    <a:lnL cap="flat">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Sweden</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172 471</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a:noFill/>
                    </a:lnL>
                    <a:lnR cap="flat">
                      <a:noFill/>
                    </a:lnR>
                    <a:lnT>
                      <a:noFill/>
                    </a:lnT>
                    <a:lnB>
                      <a:noFill/>
                    </a:lnB>
                    <a:lnTlToBr>
                      <a:noFill/>
                    </a:lnTlToBr>
                    <a:lnBlToTr>
                      <a:noFill/>
                    </a:lnBlToTr>
                    <a:noFill/>
                  </a:tcPr>
                </a:tc>
              </a:tr>
              <a:tr h="168275">
                <a:tc>
                  <a:txBody>
                    <a:bodyPr/>
                    <a:lstStyle/>
                    <a:p>
                      <a:pPr marL="0" marR="0" lvl="0" indent="0" algn="r"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9</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cap="flat">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Denmark</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164 434</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a:noFill/>
                    </a:lnL>
                    <a:lnR cap="flat">
                      <a:noFill/>
                    </a:lnR>
                    <a:lnT>
                      <a:noFill/>
                    </a:lnT>
                    <a:lnB>
                      <a:noFill/>
                    </a:lnB>
                    <a:lnTlToBr>
                      <a:noFill/>
                    </a:lnTlToBr>
                    <a:lnBlToTr>
                      <a:noFill/>
                    </a:lnBlToTr>
                    <a:noFill/>
                  </a:tcPr>
                </a:tc>
              </a:tr>
              <a:tr h="166688">
                <a:tc>
                  <a:txBody>
                    <a:bodyPr/>
                    <a:lstStyle/>
                    <a:p>
                      <a:pPr marL="0" marR="0" lvl="0" indent="0" algn="r"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10</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cap="flat">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Spain</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150 366</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a:noFill/>
                    </a:lnL>
                    <a:lnR cap="flat">
                      <a:noFill/>
                    </a:lnR>
                    <a:lnT>
                      <a:noFill/>
                    </a:lnT>
                    <a:lnB>
                      <a:noFill/>
                    </a:lnB>
                    <a:lnTlToBr>
                      <a:noFill/>
                    </a:lnTlToBr>
                    <a:lnBlToTr>
                      <a:noFill/>
                    </a:lnBlToTr>
                    <a:noFill/>
                  </a:tcPr>
                </a:tc>
              </a:tr>
              <a:tr h="166688">
                <a:tc>
                  <a:txBody>
                    <a:bodyPr/>
                    <a:lstStyle/>
                    <a:p>
                      <a:pPr marL="0" marR="0" lvl="0" indent="0" algn="r"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11</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cap="flat">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Austria</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147 818</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a:noFill/>
                    </a:lnL>
                    <a:lnR cap="flat">
                      <a:noFill/>
                    </a:lnR>
                    <a:lnT>
                      <a:noFill/>
                    </a:lnT>
                    <a:lnB>
                      <a:noFill/>
                    </a:lnB>
                    <a:lnTlToBr>
                      <a:noFill/>
                    </a:lnTlToBr>
                    <a:lnBlToTr>
                      <a:noFill/>
                    </a:lnBlToTr>
                    <a:noFill/>
                  </a:tcPr>
                </a:tc>
              </a:tr>
              <a:tr h="166688">
                <a:tc>
                  <a:txBody>
                    <a:bodyPr/>
                    <a:lstStyle/>
                    <a:p>
                      <a:pPr marL="0" marR="0" lvl="0" indent="0" algn="r"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12</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cap="flat">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Belgium</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87 298</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a:noFill/>
                    </a:lnL>
                    <a:lnR cap="flat">
                      <a:noFill/>
                    </a:lnR>
                    <a:lnT>
                      <a:noFill/>
                    </a:lnT>
                    <a:lnB>
                      <a:noFill/>
                    </a:lnB>
                    <a:lnTlToBr>
                      <a:noFill/>
                    </a:lnTlToBr>
                    <a:lnBlToTr>
                      <a:noFill/>
                    </a:lnBlToTr>
                    <a:noFill/>
                  </a:tcPr>
                </a:tc>
              </a:tr>
              <a:tr h="168275">
                <a:tc>
                  <a:txBody>
                    <a:bodyPr/>
                    <a:lstStyle/>
                    <a:p>
                      <a:pPr marL="0" marR="0" lvl="0" indent="0" algn="r"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13</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cap="flat">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Norway</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74 836</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a:noFill/>
                    </a:lnL>
                    <a:lnR cap="flat">
                      <a:noFill/>
                    </a:lnR>
                    <a:lnT>
                      <a:noFill/>
                    </a:lnT>
                    <a:lnB>
                      <a:noFill/>
                    </a:lnB>
                    <a:lnTlToBr>
                      <a:noFill/>
                    </a:lnTlToBr>
                    <a:lnBlToTr>
                      <a:noFill/>
                    </a:lnBlToTr>
                    <a:noFill/>
                  </a:tcPr>
                </a:tc>
              </a:tr>
              <a:tr h="166688">
                <a:tc>
                  <a:txBody>
                    <a:bodyPr/>
                    <a:lstStyle/>
                    <a:p>
                      <a:pPr marL="0" marR="0" lvl="0" indent="0" algn="r"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14</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cap="flat">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Netherlands</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68 577</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a:noFill/>
                    </a:lnL>
                    <a:lnR cap="flat">
                      <a:noFill/>
                    </a:lnR>
                    <a:lnT>
                      <a:noFill/>
                    </a:lnT>
                    <a:lnB>
                      <a:noFill/>
                    </a:lnB>
                    <a:lnTlToBr>
                      <a:noFill/>
                    </a:lnTlToBr>
                    <a:lnBlToTr>
                      <a:noFill/>
                    </a:lnBlToTr>
                    <a:noFill/>
                  </a:tcPr>
                </a:tc>
              </a:tr>
              <a:tr h="166688">
                <a:tc>
                  <a:txBody>
                    <a:bodyPr/>
                    <a:lstStyle/>
                    <a:p>
                      <a:pPr marL="0" marR="0" lvl="0" indent="0" algn="r"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15</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cap="flat">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Finland</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66 335</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a:noFill/>
                    </a:lnL>
                    <a:lnR cap="flat">
                      <a:noFill/>
                    </a:lnR>
                    <a:lnT>
                      <a:noFill/>
                    </a:lnT>
                    <a:lnB>
                      <a:noFill/>
                    </a:lnB>
                    <a:lnTlToBr>
                      <a:noFill/>
                    </a:lnTlToBr>
                    <a:lnBlToTr>
                      <a:noFill/>
                    </a:lnBlToTr>
                    <a:noFill/>
                  </a:tcPr>
                </a:tc>
              </a:tr>
              <a:tr h="166688">
                <a:tc>
                  <a:txBody>
                    <a:bodyPr/>
                    <a:lstStyle/>
                    <a:p>
                      <a:pPr marL="0" marR="0" lvl="0" indent="0" algn="r"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16</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cap="flat">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Poland</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35 795</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a:noFill/>
                    </a:lnL>
                    <a:lnR cap="flat">
                      <a:noFill/>
                    </a:lnR>
                    <a:lnT>
                      <a:noFill/>
                    </a:lnT>
                    <a:lnB>
                      <a:noFill/>
                    </a:lnB>
                    <a:lnTlToBr>
                      <a:noFill/>
                    </a:lnTlToBr>
                    <a:lnBlToTr>
                      <a:noFill/>
                    </a:lnBlToTr>
                    <a:noFill/>
                  </a:tcPr>
                </a:tc>
              </a:tr>
              <a:tr h="168275">
                <a:tc>
                  <a:txBody>
                    <a:bodyPr/>
                    <a:lstStyle/>
                    <a:p>
                      <a:pPr marL="0" marR="0" lvl="0" indent="0" algn="r"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17</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cap="flat">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Liechtenstein</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27 713</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a:noFill/>
                    </a:lnL>
                    <a:lnR cap="flat">
                      <a:noFill/>
                    </a:lnR>
                    <a:lnT>
                      <a:noFill/>
                    </a:lnT>
                    <a:lnB>
                      <a:noFill/>
                    </a:lnB>
                    <a:lnTlToBr>
                      <a:noFill/>
                    </a:lnTlToBr>
                    <a:lnBlToTr>
                      <a:noFill/>
                    </a:lnBlToTr>
                    <a:noFill/>
                  </a:tcPr>
                </a:tc>
              </a:tr>
              <a:tr h="166688">
                <a:tc>
                  <a:txBody>
                    <a:bodyPr/>
                    <a:lstStyle/>
                    <a:p>
                      <a:pPr marL="0" marR="0" lvl="0" indent="0" algn="r"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18</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cap="flat">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Portugal</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23 741</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a:noFill/>
                    </a:lnL>
                    <a:lnR cap="flat">
                      <a:noFill/>
                    </a:lnR>
                    <a:lnT>
                      <a:noFill/>
                    </a:lnT>
                    <a:lnB>
                      <a:noFill/>
                    </a:lnB>
                    <a:lnTlToBr>
                      <a:noFill/>
                    </a:lnTlToBr>
                    <a:lnBlToTr>
                      <a:noFill/>
                    </a:lnBlToTr>
                    <a:noFill/>
                  </a:tcPr>
                </a:tc>
              </a:tr>
              <a:tr h="166688">
                <a:tc>
                  <a:txBody>
                    <a:bodyPr/>
                    <a:lstStyle/>
                    <a:p>
                      <a:pPr marL="0" marR="0" lvl="0" indent="0" algn="r"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19</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cap="flat">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Turkey</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22 663</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a:noFill/>
                    </a:lnL>
                    <a:lnR cap="flat">
                      <a:noFill/>
                    </a:lnR>
                    <a:lnT>
                      <a:noFill/>
                    </a:lnT>
                    <a:lnB>
                      <a:noFill/>
                    </a:lnB>
                    <a:lnTlToBr>
                      <a:noFill/>
                    </a:lnTlToBr>
                    <a:lnBlToTr>
                      <a:noFill/>
                    </a:lnBlToTr>
                    <a:noFill/>
                  </a:tcPr>
                </a:tc>
              </a:tr>
              <a:tr h="166688">
                <a:tc>
                  <a:txBody>
                    <a:bodyPr/>
                    <a:lstStyle/>
                    <a:p>
                      <a:pPr marL="0" marR="0" lvl="0" indent="0" algn="r" defTabSz="457200" rtl="0" eaLnBrk="1" fontAlgn="base" latinLnBrk="0" hangingPunct="1">
                        <a:lnSpc>
                          <a:spcPct val="10000"/>
                        </a:lnSpc>
                        <a:spcBef>
                          <a:spcPct val="0"/>
                        </a:spcBef>
                        <a:spcAft>
                          <a:spcPct val="0"/>
                        </a:spcAft>
                        <a:buClrTx/>
                        <a:buSzTx/>
                        <a:buFontTx/>
                        <a:buNone/>
                        <a:tabLst/>
                      </a:pPr>
                      <a:r>
                        <a:rPr kumimoji="0" lang="en-US" sz="900" b="1" i="0" u="none" strike="noStrike" cap="none" normalizeH="0" baseline="0" smtClean="0">
                          <a:ln>
                            <a:noFill/>
                          </a:ln>
                          <a:solidFill>
                            <a:srgbClr val="DC3030"/>
                          </a:solidFill>
                          <a:effectLst/>
                          <a:latin typeface="Arial" charset="0"/>
                          <a:ea typeface="Times New Roman" pitchFamily="18" charset="0"/>
                          <a:cs typeface="Arial" charset="0"/>
                        </a:rPr>
                        <a:t>20</a:t>
                      </a:r>
                      <a:endParaRPr kumimoji="0" lang="en-US" sz="900" b="1" i="0" u="none" strike="noStrike" cap="none" normalizeH="0" baseline="0" smtClean="0">
                        <a:ln>
                          <a:noFill/>
                        </a:ln>
                        <a:solidFill>
                          <a:srgbClr val="DC3030"/>
                        </a:solidFill>
                        <a:effectLst/>
                        <a:latin typeface="Arial" charset="0"/>
                        <a:ea typeface="ＭＳ Ｐゴシック" pitchFamily="34" charset="-128"/>
                        <a:cs typeface="Arial" charset="0"/>
                      </a:endParaRPr>
                    </a:p>
                  </a:txBody>
                  <a:tcPr anchor="b" horzOverflow="overflow">
                    <a:lnL cap="flat">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
                        </a:lnSpc>
                        <a:spcBef>
                          <a:spcPct val="0"/>
                        </a:spcBef>
                        <a:spcAft>
                          <a:spcPct val="0"/>
                        </a:spcAft>
                        <a:buClrTx/>
                        <a:buSzTx/>
                        <a:buFontTx/>
                        <a:buNone/>
                        <a:tabLst/>
                      </a:pPr>
                      <a:r>
                        <a:rPr kumimoji="0" lang="en-US" sz="900" b="1" i="0" u="none" strike="noStrike" cap="none" normalizeH="0" baseline="0" smtClean="0">
                          <a:ln>
                            <a:noFill/>
                          </a:ln>
                          <a:solidFill>
                            <a:srgbClr val="DC3030"/>
                          </a:solidFill>
                          <a:effectLst/>
                          <a:latin typeface="Arial" charset="0"/>
                          <a:ea typeface="Times New Roman" pitchFamily="18" charset="0"/>
                          <a:cs typeface="Arial" charset="0"/>
                        </a:rPr>
                        <a:t>Hungary</a:t>
                      </a:r>
                      <a:endParaRPr kumimoji="0" lang="en-US" sz="900" b="1" i="0" u="none" strike="noStrike" cap="none" normalizeH="0" baseline="0" smtClean="0">
                        <a:ln>
                          <a:noFill/>
                        </a:ln>
                        <a:solidFill>
                          <a:srgbClr val="DC3030"/>
                        </a:solidFill>
                        <a:effectLst/>
                        <a:latin typeface="Arial" charset="0"/>
                        <a:ea typeface="ＭＳ Ｐゴシック" pitchFamily="34" charset="-128"/>
                        <a:cs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457200" rtl="0" eaLnBrk="1" fontAlgn="base" latinLnBrk="0" hangingPunct="1">
                        <a:lnSpc>
                          <a:spcPct val="10000"/>
                        </a:lnSpc>
                        <a:spcBef>
                          <a:spcPct val="0"/>
                        </a:spcBef>
                        <a:spcAft>
                          <a:spcPct val="0"/>
                        </a:spcAft>
                        <a:buClrTx/>
                        <a:buSzTx/>
                        <a:buFontTx/>
                        <a:buNone/>
                        <a:tabLst/>
                      </a:pPr>
                      <a:r>
                        <a:rPr kumimoji="0" lang="en-US" sz="900" b="1" i="0" u="none" strike="noStrike" cap="none" normalizeH="0" baseline="0" smtClean="0">
                          <a:ln>
                            <a:noFill/>
                          </a:ln>
                          <a:solidFill>
                            <a:srgbClr val="DC3030"/>
                          </a:solidFill>
                          <a:effectLst/>
                          <a:latin typeface="Arial" charset="0"/>
                          <a:ea typeface="Times New Roman" pitchFamily="18" charset="0"/>
                          <a:cs typeface="Arial" charset="0"/>
                        </a:rPr>
                        <a:t>11 675</a:t>
                      </a:r>
                      <a:endParaRPr kumimoji="0" lang="en-US" sz="900" b="1" i="0" u="none" strike="noStrike" cap="none" normalizeH="0" baseline="0" smtClean="0">
                        <a:ln>
                          <a:noFill/>
                        </a:ln>
                        <a:solidFill>
                          <a:srgbClr val="DC3030"/>
                        </a:solidFill>
                        <a:effectLst/>
                        <a:latin typeface="Arial" charset="0"/>
                        <a:ea typeface="ＭＳ Ｐゴシック" pitchFamily="34" charset="-128"/>
                        <a:cs typeface="Arial" charset="0"/>
                      </a:endParaRPr>
                    </a:p>
                  </a:txBody>
                  <a:tcPr anchor="b" horzOverflow="overflow">
                    <a:lnL>
                      <a:noFill/>
                    </a:lnL>
                    <a:lnR cap="flat">
                      <a:noFill/>
                    </a:lnR>
                    <a:lnT>
                      <a:noFill/>
                    </a:lnT>
                    <a:lnB>
                      <a:noFill/>
                    </a:lnB>
                    <a:lnTlToBr>
                      <a:noFill/>
                    </a:lnTlToBr>
                    <a:lnBlToTr>
                      <a:noFill/>
                    </a:lnBlToTr>
                    <a:noFill/>
                  </a:tcPr>
                </a:tc>
              </a:tr>
              <a:tr h="168275">
                <a:tc>
                  <a:txBody>
                    <a:bodyPr/>
                    <a:lstStyle/>
                    <a:p>
                      <a:pPr marL="0" marR="0" lvl="0" indent="0" algn="r"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21</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cap="flat">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Malta</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9 720</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a:noFill/>
                    </a:lnL>
                    <a:lnR cap="flat">
                      <a:noFill/>
                    </a:lnR>
                    <a:lnT>
                      <a:noFill/>
                    </a:lnT>
                    <a:lnB>
                      <a:noFill/>
                    </a:lnB>
                    <a:lnTlToBr>
                      <a:noFill/>
                    </a:lnTlToBr>
                    <a:lnBlToTr>
                      <a:noFill/>
                    </a:lnBlToTr>
                    <a:noFill/>
                  </a:tcPr>
                </a:tc>
              </a:tr>
              <a:tr h="166688">
                <a:tc>
                  <a:txBody>
                    <a:bodyPr/>
                    <a:lstStyle/>
                    <a:p>
                      <a:pPr marL="0" marR="0" lvl="0" indent="0" algn="r"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22</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cap="flat">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Greece</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6 703</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a:noFill/>
                    </a:lnL>
                    <a:lnR cap="flat">
                      <a:noFill/>
                    </a:lnR>
                    <a:lnT>
                      <a:noFill/>
                    </a:lnT>
                    <a:lnB>
                      <a:noFill/>
                    </a:lnB>
                    <a:lnTlToBr>
                      <a:noFill/>
                    </a:lnTlToBr>
                    <a:lnBlToTr>
                      <a:noFill/>
                    </a:lnBlToTr>
                    <a:noFill/>
                  </a:tcPr>
                </a:tc>
              </a:tr>
              <a:tr h="166688">
                <a:tc>
                  <a:txBody>
                    <a:bodyPr/>
                    <a:lstStyle/>
                    <a:p>
                      <a:pPr marL="0" marR="0" lvl="0" indent="0" algn="r"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23</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cap="flat">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Czech Republic</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4 589</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a:noFill/>
                    </a:lnL>
                    <a:lnR cap="flat">
                      <a:noFill/>
                    </a:lnR>
                    <a:lnT>
                      <a:noFill/>
                    </a:lnT>
                    <a:lnB>
                      <a:noFill/>
                    </a:lnB>
                    <a:lnTlToBr>
                      <a:noFill/>
                    </a:lnTlToBr>
                    <a:lnBlToTr>
                      <a:noFill/>
                    </a:lnBlToTr>
                    <a:noFill/>
                  </a:tcPr>
                </a:tc>
              </a:tr>
              <a:tr h="166688">
                <a:tc>
                  <a:txBody>
                    <a:bodyPr/>
                    <a:lstStyle/>
                    <a:p>
                      <a:pPr marL="0" marR="0" lvl="0" indent="0" algn="r"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24</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cap="flat">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Slovakia</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3 751</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a:noFill/>
                    </a:lnL>
                    <a:lnR cap="flat">
                      <a:noFill/>
                    </a:lnR>
                    <a:lnT>
                      <a:noFill/>
                    </a:lnT>
                    <a:lnB>
                      <a:noFill/>
                    </a:lnB>
                    <a:lnTlToBr>
                      <a:noFill/>
                    </a:lnTlToBr>
                    <a:lnBlToTr>
                      <a:noFill/>
                    </a:lnBlToTr>
                    <a:noFill/>
                  </a:tcPr>
                </a:tc>
              </a:tr>
              <a:tr h="168275">
                <a:tc>
                  <a:txBody>
                    <a:bodyPr/>
                    <a:lstStyle/>
                    <a:p>
                      <a:pPr marL="0" marR="0" lvl="0" indent="0" algn="r"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25</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cap="flat">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Romania</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3 432</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a:noFill/>
                    </a:lnL>
                    <a:lnR cap="flat">
                      <a:noFill/>
                    </a:lnR>
                    <a:lnT>
                      <a:noFill/>
                    </a:lnT>
                    <a:lnB>
                      <a:noFill/>
                    </a:lnB>
                    <a:lnTlToBr>
                      <a:noFill/>
                    </a:lnTlToBr>
                    <a:lnBlToTr>
                      <a:noFill/>
                    </a:lnBlToTr>
                    <a:noFill/>
                  </a:tcPr>
                </a:tc>
              </a:tr>
              <a:tr h="166688">
                <a:tc>
                  <a:txBody>
                    <a:bodyPr/>
                    <a:lstStyle/>
                    <a:p>
                      <a:pPr marL="0" marR="0" lvl="0" indent="0" algn="r"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26</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cap="flat">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Slovenia</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1 828</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a:noFill/>
                    </a:lnL>
                    <a:lnR cap="flat">
                      <a:noFill/>
                    </a:lnR>
                    <a:lnT>
                      <a:noFill/>
                    </a:lnT>
                    <a:lnB>
                      <a:noFill/>
                    </a:lnB>
                    <a:lnTlToBr>
                      <a:noFill/>
                    </a:lnTlToBr>
                    <a:lnBlToTr>
                      <a:noFill/>
                    </a:lnBlToTr>
                    <a:noFill/>
                  </a:tcPr>
                </a:tc>
              </a:tr>
              <a:tr h="166688">
                <a:tc>
                  <a:txBody>
                    <a:bodyPr/>
                    <a:lstStyle/>
                    <a:p>
                      <a:pPr marL="0" marR="0" lvl="0" indent="0" algn="r"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ea typeface="Times New Roman" pitchFamily="18" charset="0"/>
                          <a:cs typeface="Arial" charset="0"/>
                        </a:rPr>
                        <a:t>27</a:t>
                      </a:r>
                      <a:endParaRPr kumimoji="0" lang="en-US" sz="900" b="0" i="0" u="none" strike="noStrike" cap="none" normalizeH="0" baseline="0" smtClean="0">
                        <a:ln>
                          <a:noFill/>
                        </a:ln>
                        <a:solidFill>
                          <a:schemeClr val="tx1"/>
                        </a:solidFill>
                        <a:effectLst/>
                        <a:latin typeface="Arial" charset="0"/>
                        <a:ea typeface="ＭＳ Ｐゴシック" pitchFamily="34" charset="-128"/>
                        <a:cs typeface="Arial" charset="0"/>
                      </a:endParaRPr>
                    </a:p>
                  </a:txBody>
                  <a:tcPr anchor="b" horzOverflow="overflow">
                    <a:lnL cap="flat">
                      <a:noFill/>
                    </a:lnL>
                    <a:lnR>
                      <a:noFill/>
                    </a:lnR>
                    <a:lnT>
                      <a:noFill/>
                    </a:lnT>
                    <a:lnB cap="flat">
                      <a:noFill/>
                    </a:lnB>
                    <a:lnTlToBr>
                      <a:noFill/>
                    </a:lnTlToBr>
                    <a:lnBlToTr>
                      <a:noFill/>
                    </a:lnBlToTr>
                    <a:noFill/>
                  </a:tcPr>
                </a:tc>
                <a:tc>
                  <a:txBody>
                    <a:bodyPr/>
                    <a:lstStyle/>
                    <a:p>
                      <a:pPr marL="0" marR="0" lvl="0" indent="0" algn="l"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Arial" charset="0"/>
                          <a:ea typeface="Times New Roman" pitchFamily="18" charset="0"/>
                          <a:cs typeface="Arial" charset="0"/>
                        </a:rPr>
                        <a:t>Bulgaria</a:t>
                      </a:r>
                      <a:endParaRPr kumimoji="0" lang="en-US" sz="900" b="0" i="0" u="none" strike="noStrike" cap="none" normalizeH="0" baseline="0" dirty="0" smtClean="0">
                        <a:ln>
                          <a:noFill/>
                        </a:ln>
                        <a:solidFill>
                          <a:schemeClr val="tx1"/>
                        </a:solidFill>
                        <a:effectLst/>
                        <a:latin typeface="Arial" charset="0"/>
                        <a:ea typeface="ＭＳ Ｐゴシック" pitchFamily="34" charset="-128"/>
                        <a:cs typeface="Arial" charset="0"/>
                      </a:endParaRPr>
                    </a:p>
                  </a:txBody>
                  <a:tcPr anchor="b" horzOverflow="overflow">
                    <a:lnL>
                      <a:noFill/>
                    </a:lnL>
                    <a:lnR>
                      <a:noFill/>
                    </a:lnR>
                    <a:lnT>
                      <a:noFill/>
                    </a:lnT>
                    <a:lnB cap="flat">
                      <a:noFill/>
                    </a:lnB>
                    <a:lnTlToBr>
                      <a:noFill/>
                    </a:lnTlToBr>
                    <a:lnBlToTr>
                      <a:noFill/>
                    </a:lnBlToTr>
                    <a:noFill/>
                  </a:tcPr>
                </a:tc>
                <a:tc>
                  <a:txBody>
                    <a:bodyPr/>
                    <a:lstStyle/>
                    <a:p>
                      <a:pPr marL="0" marR="0" lvl="0" indent="0" algn="r" defTabSz="457200" rtl="0" eaLnBrk="1" fontAlgn="base" latinLnBrk="0" hangingPunct="1">
                        <a:lnSpc>
                          <a:spcPct val="10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Arial" charset="0"/>
                          <a:ea typeface="Times New Roman" pitchFamily="18" charset="0"/>
                          <a:cs typeface="Arial" charset="0"/>
                        </a:rPr>
                        <a:t>250</a:t>
                      </a:r>
                      <a:endParaRPr kumimoji="0" lang="en-US" sz="900" b="0" i="0" u="none" strike="noStrike" cap="none" normalizeH="0" baseline="0" dirty="0" smtClean="0">
                        <a:ln>
                          <a:noFill/>
                        </a:ln>
                        <a:solidFill>
                          <a:schemeClr val="tx1"/>
                        </a:solidFill>
                        <a:effectLst/>
                        <a:latin typeface="Arial" charset="0"/>
                        <a:ea typeface="ＭＳ Ｐゴシック" pitchFamily="34" charset="-128"/>
                        <a:cs typeface="Arial" charset="0"/>
                      </a:endParaRPr>
                    </a:p>
                  </a:txBody>
                  <a:tcPr anchor="b" horzOverflow="overflow">
                    <a:lnL>
                      <a:noFill/>
                    </a:lnL>
                    <a:lnR cap="flat">
                      <a:noFill/>
                    </a:lnR>
                    <a:lnT>
                      <a:noFill/>
                    </a:lnT>
                    <a:lnB cap="flat">
                      <a:noFill/>
                    </a:lnB>
                    <a:lnTlToBr>
                      <a:noFill/>
                    </a:lnTlToBr>
                    <a:lnBlToTr>
                      <a:noFill/>
                    </a:lnBlToTr>
                    <a:noFill/>
                  </a:tcPr>
                </a:tc>
              </a:tr>
            </a:tbl>
          </a:graphicData>
        </a:graphic>
      </p:graphicFrame>
      <p:sp>
        <p:nvSpPr>
          <p:cNvPr id="21271" name="Text Box 791"/>
          <p:cNvSpPr txBox="1">
            <a:spLocks noChangeArrowheads="1"/>
          </p:cNvSpPr>
          <p:nvPr/>
        </p:nvSpPr>
        <p:spPr bwMode="auto">
          <a:xfrm>
            <a:off x="5004445" y="949325"/>
            <a:ext cx="3455987" cy="473075"/>
          </a:xfrm>
          <a:prstGeom prst="rect">
            <a:avLst/>
          </a:prstGeom>
          <a:noFill/>
          <a:ln w="9525">
            <a:noFill/>
            <a:miter lim="800000"/>
            <a:headEnd/>
            <a:tailEnd/>
          </a:ln>
          <a:effectLst/>
        </p:spPr>
        <p:txBody>
          <a:bodyPr>
            <a:spAutoFit/>
          </a:bodyPr>
          <a:lstStyle/>
          <a:p>
            <a:pPr algn="ctr" defTabSz="914400">
              <a:spcBef>
                <a:spcPct val="50000"/>
              </a:spcBef>
            </a:pPr>
            <a:r>
              <a:rPr lang="hu-HU" b="1" dirty="0"/>
              <a:t>Net </a:t>
            </a:r>
            <a:r>
              <a:rPr lang="hu-HU" b="1" dirty="0" err="1"/>
              <a:t>Assets</a:t>
            </a:r>
            <a:r>
              <a:rPr lang="hu-HU" b="1" dirty="0"/>
              <a:t> of </a:t>
            </a:r>
            <a:r>
              <a:rPr lang="hu-HU" b="1" dirty="0" err="1"/>
              <a:t>the</a:t>
            </a:r>
            <a:r>
              <a:rPr lang="hu-HU" b="1" dirty="0"/>
              <a:t> European </a:t>
            </a:r>
            <a:r>
              <a:rPr lang="hu-HU" b="1" dirty="0" err="1"/>
              <a:t>Investment</a:t>
            </a:r>
            <a:r>
              <a:rPr lang="hu-HU" b="1" dirty="0"/>
              <a:t> </a:t>
            </a:r>
            <a:r>
              <a:rPr lang="hu-HU" b="1" dirty="0" err="1"/>
              <a:t>Fund</a:t>
            </a:r>
            <a:r>
              <a:rPr lang="hu-HU" b="1" dirty="0"/>
              <a:t> </a:t>
            </a:r>
            <a:r>
              <a:rPr lang="hu-HU" b="1" dirty="0" err="1"/>
              <a:t>Industry</a:t>
            </a:r>
            <a:endParaRPr lang="hu-HU" b="1" dirty="0"/>
          </a:p>
          <a:p>
            <a:pPr algn="ctr" defTabSz="914400">
              <a:spcBef>
                <a:spcPct val="50000"/>
              </a:spcBef>
            </a:pPr>
            <a:r>
              <a:rPr lang="hu-HU" b="1" dirty="0"/>
              <a:t>End of 2012</a:t>
            </a:r>
          </a:p>
        </p:txBody>
      </p:sp>
      <p:sp>
        <p:nvSpPr>
          <p:cNvPr id="18435" name="Text Box 2"/>
          <p:cNvSpPr txBox="1">
            <a:spLocks noChangeArrowheads="1"/>
          </p:cNvSpPr>
          <p:nvPr/>
        </p:nvSpPr>
        <p:spPr bwMode="auto">
          <a:xfrm>
            <a:off x="395536" y="2789634"/>
            <a:ext cx="4730750" cy="3046988"/>
          </a:xfrm>
          <a:prstGeom prst="rect">
            <a:avLst/>
          </a:prstGeom>
          <a:noFill/>
          <a:ln w="9525">
            <a:noFill/>
            <a:miter lim="800000"/>
            <a:headEnd/>
            <a:tailEnd/>
          </a:ln>
        </p:spPr>
        <p:txBody>
          <a:bodyPr>
            <a:spAutoFit/>
          </a:bodyPr>
          <a:lstStyle/>
          <a:p>
            <a:pPr marL="285750" indent="-285750">
              <a:spcBef>
                <a:spcPct val="50000"/>
              </a:spcBef>
              <a:buFont typeface="Arial" charset="0"/>
              <a:buChar char="•"/>
            </a:pPr>
            <a:r>
              <a:rPr lang="en-US" sz="1200" dirty="0" smtClean="0"/>
              <a:t>First</a:t>
            </a:r>
            <a:r>
              <a:rPr lang="hu-HU" sz="1200" dirty="0"/>
              <a:t> </a:t>
            </a:r>
            <a:r>
              <a:rPr lang="en-US" sz="1200" dirty="0" smtClean="0"/>
              <a:t>closed</a:t>
            </a:r>
            <a:r>
              <a:rPr lang="hu-HU" sz="1200" dirty="0" smtClean="0"/>
              <a:t>-</a:t>
            </a:r>
            <a:r>
              <a:rPr lang="en-US" sz="1200" dirty="0" smtClean="0"/>
              <a:t>end </a:t>
            </a:r>
            <a:r>
              <a:rPr lang="en-US" sz="1200" dirty="0"/>
              <a:t>funds were issued in physical form </a:t>
            </a:r>
            <a:r>
              <a:rPr lang="hu-HU" sz="1200" dirty="0" err="1" smtClean="0"/>
              <a:t>in</a:t>
            </a:r>
            <a:r>
              <a:rPr lang="hu-HU" sz="1200" dirty="0" smtClean="0"/>
              <a:t> </a:t>
            </a:r>
            <a:r>
              <a:rPr lang="en-US" sz="1200" dirty="0" smtClean="0"/>
              <a:t>1992</a:t>
            </a:r>
            <a:endParaRPr lang="en-US" sz="1200" dirty="0"/>
          </a:p>
          <a:p>
            <a:pPr marL="285750" indent="-285750">
              <a:spcBef>
                <a:spcPct val="50000"/>
              </a:spcBef>
              <a:buFont typeface="Arial" charset="0"/>
              <a:buChar char="•"/>
            </a:pPr>
            <a:r>
              <a:rPr lang="en-US" sz="1200" dirty="0" smtClean="0"/>
              <a:t>Open</a:t>
            </a:r>
            <a:r>
              <a:rPr lang="hu-HU" sz="1200" dirty="0" smtClean="0"/>
              <a:t>-</a:t>
            </a:r>
            <a:r>
              <a:rPr lang="en-US" sz="1200" dirty="0" smtClean="0"/>
              <a:t>ended </a:t>
            </a:r>
            <a:r>
              <a:rPr lang="en-US" sz="1200" dirty="0"/>
              <a:t>funds appeared in 1996</a:t>
            </a:r>
          </a:p>
          <a:p>
            <a:pPr marL="742950" lvl="1" indent="-285750">
              <a:spcBef>
                <a:spcPct val="50000"/>
              </a:spcBef>
              <a:buFont typeface="Arial" charset="0"/>
              <a:buChar char="•"/>
            </a:pPr>
            <a:r>
              <a:rPr lang="en-US" sz="1200" dirty="0"/>
              <a:t>Immobilized securities were held at KELER</a:t>
            </a:r>
          </a:p>
          <a:p>
            <a:pPr marL="285750" indent="-285750">
              <a:spcBef>
                <a:spcPct val="50000"/>
              </a:spcBef>
              <a:buFont typeface="Arial" charset="0"/>
              <a:buChar char="•"/>
            </a:pPr>
            <a:r>
              <a:rPr lang="en-US" sz="1200" dirty="0"/>
              <a:t>Dematerialization </a:t>
            </a:r>
            <a:r>
              <a:rPr lang="hu-HU" sz="1200" dirty="0" smtClean="0"/>
              <a:t>and CSD </a:t>
            </a:r>
            <a:r>
              <a:rPr lang="hu-HU" sz="1200" dirty="0" err="1" smtClean="0"/>
              <a:t>safekeeping</a:t>
            </a:r>
            <a:r>
              <a:rPr lang="hu-HU" sz="1200" dirty="0" smtClean="0"/>
              <a:t> </a:t>
            </a:r>
            <a:r>
              <a:rPr lang="en-US" sz="1200" dirty="0" smtClean="0"/>
              <a:t>of </a:t>
            </a:r>
            <a:r>
              <a:rPr lang="en-US" sz="1200" dirty="0"/>
              <a:t>publicly issued securities</a:t>
            </a:r>
            <a:r>
              <a:rPr lang="hu-HU" sz="1200" dirty="0"/>
              <a:t> (</a:t>
            </a:r>
            <a:r>
              <a:rPr lang="hu-HU" sz="1200" dirty="0" err="1"/>
              <a:t>eg</a:t>
            </a:r>
            <a:r>
              <a:rPr lang="hu-HU" sz="1200" dirty="0"/>
              <a:t>. </a:t>
            </a:r>
            <a:r>
              <a:rPr lang="hu-HU" sz="1200" dirty="0" err="1"/>
              <a:t>funds</a:t>
            </a:r>
            <a:r>
              <a:rPr lang="hu-HU" sz="1200" dirty="0"/>
              <a:t>)</a:t>
            </a:r>
            <a:r>
              <a:rPr lang="en-US" sz="1200" dirty="0"/>
              <a:t> </a:t>
            </a:r>
            <a:r>
              <a:rPr lang="hu-HU" sz="1200" dirty="0" err="1" smtClean="0"/>
              <a:t>became</a:t>
            </a:r>
            <a:r>
              <a:rPr lang="en-US" sz="1200" dirty="0" smtClean="0"/>
              <a:t> </a:t>
            </a:r>
            <a:r>
              <a:rPr lang="en-US" sz="1200" dirty="0"/>
              <a:t>compulsory in </a:t>
            </a:r>
            <a:r>
              <a:rPr lang="en-US" sz="1200" dirty="0" smtClean="0"/>
              <a:t>mid</a:t>
            </a:r>
            <a:r>
              <a:rPr lang="hu-HU" sz="1200" dirty="0"/>
              <a:t> </a:t>
            </a:r>
            <a:r>
              <a:rPr lang="en-US" sz="1200" dirty="0" smtClean="0"/>
              <a:t>1998</a:t>
            </a:r>
            <a:r>
              <a:rPr lang="hu-HU" sz="1200" dirty="0" smtClean="0"/>
              <a:t>. </a:t>
            </a:r>
            <a:endParaRPr lang="en-US" sz="1200" dirty="0"/>
          </a:p>
          <a:p>
            <a:pPr marL="285750" indent="-285750">
              <a:spcBef>
                <a:spcPct val="50000"/>
              </a:spcBef>
              <a:buFont typeface="Arial" charset="0"/>
              <a:buChar char="•"/>
            </a:pPr>
            <a:r>
              <a:rPr lang="hu-HU" sz="1200" dirty="0" smtClean="0"/>
              <a:t>Daily </a:t>
            </a:r>
            <a:r>
              <a:rPr lang="hu-HU" sz="1200" dirty="0" err="1" smtClean="0"/>
              <a:t>creation</a:t>
            </a:r>
            <a:r>
              <a:rPr lang="hu-HU" sz="1200" dirty="0" smtClean="0"/>
              <a:t>/</a:t>
            </a:r>
            <a:r>
              <a:rPr lang="hu-HU" sz="1200" dirty="0" err="1" smtClean="0"/>
              <a:t>cancellation</a:t>
            </a:r>
            <a:r>
              <a:rPr lang="en-US" sz="1200" dirty="0" smtClean="0"/>
              <a:t> </a:t>
            </a:r>
            <a:r>
              <a:rPr lang="hu-HU" sz="1200" dirty="0"/>
              <a:t>of </a:t>
            </a:r>
            <a:r>
              <a:rPr lang="hu-HU" sz="1200" dirty="0" err="1"/>
              <a:t>fund</a:t>
            </a:r>
            <a:r>
              <a:rPr lang="hu-HU" sz="1200" dirty="0"/>
              <a:t> </a:t>
            </a:r>
            <a:r>
              <a:rPr lang="hu-HU" sz="1200" dirty="0" err="1"/>
              <a:t>units</a:t>
            </a:r>
            <a:r>
              <a:rPr lang="hu-HU" sz="1200" dirty="0"/>
              <a:t> </a:t>
            </a:r>
            <a:r>
              <a:rPr lang="hu-HU" sz="1200" dirty="0" err="1" smtClean="0"/>
              <a:t>in</a:t>
            </a:r>
            <a:r>
              <a:rPr lang="hu-HU" sz="1200" dirty="0" smtClean="0"/>
              <a:t> </a:t>
            </a:r>
            <a:r>
              <a:rPr lang="hu-HU" sz="1200" dirty="0" err="1" smtClean="0"/>
              <a:t>the</a:t>
            </a:r>
            <a:r>
              <a:rPr lang="hu-HU" sz="1200" dirty="0" smtClean="0"/>
              <a:t> CSD (</a:t>
            </a:r>
            <a:r>
              <a:rPr lang="hu-HU" sz="1200" dirty="0" err="1" smtClean="0"/>
              <a:t>developed</a:t>
            </a:r>
            <a:r>
              <a:rPr lang="hu-HU" sz="1200" dirty="0" smtClean="0"/>
              <a:t> </a:t>
            </a:r>
            <a:r>
              <a:rPr lang="hu-HU" sz="1200" dirty="0" err="1" smtClean="0"/>
              <a:t>in</a:t>
            </a:r>
            <a:r>
              <a:rPr lang="hu-HU" sz="1200" dirty="0" smtClean="0"/>
              <a:t> </a:t>
            </a:r>
            <a:r>
              <a:rPr lang="hu-HU" sz="1200" dirty="0" err="1" smtClean="0"/>
              <a:t>cooperation</a:t>
            </a:r>
            <a:r>
              <a:rPr lang="hu-HU" sz="1200" dirty="0" smtClean="0"/>
              <a:t> </a:t>
            </a:r>
            <a:r>
              <a:rPr lang="hu-HU" sz="1200" dirty="0" err="1" smtClean="0"/>
              <a:t>with</a:t>
            </a:r>
            <a:r>
              <a:rPr lang="hu-HU" sz="1200" dirty="0" smtClean="0"/>
              <a:t> </a:t>
            </a:r>
            <a:r>
              <a:rPr lang="hu-HU" sz="1200" dirty="0" err="1" smtClean="0"/>
              <a:t>the</a:t>
            </a:r>
            <a:r>
              <a:rPr lang="hu-HU" sz="1200" dirty="0" smtClean="0"/>
              <a:t> </a:t>
            </a:r>
            <a:r>
              <a:rPr lang="en-US" sz="1200" dirty="0"/>
              <a:t>Association of Hungarian Investment Fund </a:t>
            </a:r>
            <a:r>
              <a:rPr lang="en-US" sz="1200" dirty="0" smtClean="0"/>
              <a:t>Manage</a:t>
            </a:r>
            <a:r>
              <a:rPr lang="hu-HU" sz="1200" dirty="0" err="1" smtClean="0"/>
              <a:t>rs</a:t>
            </a:r>
            <a:r>
              <a:rPr lang="hu-HU" sz="1200" dirty="0" smtClean="0"/>
              <a:t> – „BAMOSZ”)</a:t>
            </a:r>
            <a:endParaRPr lang="en-US" sz="1200" dirty="0"/>
          </a:p>
          <a:p>
            <a:pPr marL="285750" indent="-285750">
              <a:spcBef>
                <a:spcPct val="50000"/>
              </a:spcBef>
              <a:buFont typeface="Arial" charset="0"/>
              <a:buChar char="•"/>
            </a:pPr>
            <a:r>
              <a:rPr lang="en-US" sz="1200" dirty="0"/>
              <a:t>KELER </a:t>
            </a:r>
            <a:r>
              <a:rPr lang="hu-HU" sz="1200" dirty="0" err="1" smtClean="0"/>
              <a:t>identified</a:t>
            </a:r>
            <a:r>
              <a:rPr lang="hu-HU" sz="1200" dirty="0"/>
              <a:t> </a:t>
            </a:r>
            <a:r>
              <a:rPr lang="hu-HU" sz="1200" dirty="0" err="1" smtClean="0"/>
              <a:t>the</a:t>
            </a:r>
            <a:r>
              <a:rPr lang="hu-HU" sz="1200" dirty="0" smtClean="0"/>
              <a:t> market </a:t>
            </a:r>
            <a:r>
              <a:rPr lang="hu-HU" sz="1200" dirty="0" err="1" smtClean="0"/>
              <a:t>need</a:t>
            </a:r>
            <a:r>
              <a:rPr lang="hu-HU" sz="1200" dirty="0" smtClean="0"/>
              <a:t> </a:t>
            </a:r>
            <a:r>
              <a:rPr lang="hu-HU" sz="1200" dirty="0" err="1" smtClean="0"/>
              <a:t>for</a:t>
            </a:r>
            <a:r>
              <a:rPr lang="hu-HU" sz="1200" dirty="0" smtClean="0"/>
              <a:t> </a:t>
            </a:r>
            <a:r>
              <a:rPr lang="en-US" sz="1200" dirty="0" smtClean="0"/>
              <a:t>standardized </a:t>
            </a:r>
            <a:r>
              <a:rPr lang="hu-HU" sz="1200" dirty="0" smtClean="0"/>
              <a:t>post trade </a:t>
            </a:r>
            <a:r>
              <a:rPr lang="hu-HU" sz="1200" dirty="0" err="1" smtClean="0"/>
              <a:t>mechanisms</a:t>
            </a:r>
            <a:r>
              <a:rPr lang="hu-HU" sz="1200" dirty="0" smtClean="0"/>
              <a:t> and D</a:t>
            </a:r>
            <a:r>
              <a:rPr lang="en-US" sz="1200" dirty="0" err="1" smtClean="0"/>
              <a:t>vP</a:t>
            </a:r>
            <a:r>
              <a:rPr lang="en-US" sz="1200" dirty="0" smtClean="0"/>
              <a:t> </a:t>
            </a:r>
            <a:r>
              <a:rPr lang="en-US" sz="1200" dirty="0"/>
              <a:t>settlement</a:t>
            </a:r>
          </a:p>
          <a:p>
            <a:pPr marL="285750" indent="-285750">
              <a:spcBef>
                <a:spcPct val="50000"/>
              </a:spcBef>
              <a:buFont typeface="Arial" charset="0"/>
              <a:buChar char="•"/>
            </a:pPr>
            <a:r>
              <a:rPr lang="hu-HU" sz="1200" dirty="0" err="1" smtClean="0"/>
              <a:t>Based</a:t>
            </a:r>
            <a:r>
              <a:rPr lang="hu-HU" sz="1200" dirty="0" smtClean="0"/>
              <a:t> </a:t>
            </a:r>
            <a:r>
              <a:rPr lang="hu-HU" sz="1200" dirty="0" err="1" smtClean="0"/>
              <a:t>on</a:t>
            </a:r>
            <a:r>
              <a:rPr lang="hu-HU" sz="1200" dirty="0" smtClean="0"/>
              <a:t> </a:t>
            </a:r>
            <a:r>
              <a:rPr lang="en-US" sz="1200" dirty="0" smtClean="0"/>
              <a:t>consultation </a:t>
            </a:r>
            <a:r>
              <a:rPr lang="en-US" sz="1200" dirty="0"/>
              <a:t>with market participants and with </a:t>
            </a:r>
            <a:r>
              <a:rPr lang="hu-HU" sz="1200" dirty="0" smtClean="0"/>
              <a:t>BAMOSZ,</a:t>
            </a:r>
            <a:r>
              <a:rPr lang="en-US" sz="1200" dirty="0" smtClean="0"/>
              <a:t> </a:t>
            </a:r>
            <a:r>
              <a:rPr lang="en-US" sz="1200" dirty="0"/>
              <a:t>the Hungarian order routing platform, WARP was introduced in April 2013 </a:t>
            </a:r>
          </a:p>
        </p:txBody>
      </p:sp>
      <p:sp>
        <p:nvSpPr>
          <p:cNvPr id="21287" name="Text Box 2"/>
          <p:cNvSpPr txBox="1">
            <a:spLocks noChangeArrowheads="1"/>
          </p:cNvSpPr>
          <p:nvPr/>
        </p:nvSpPr>
        <p:spPr bwMode="auto">
          <a:xfrm>
            <a:off x="395536" y="1501205"/>
            <a:ext cx="5122862" cy="830997"/>
          </a:xfrm>
          <a:prstGeom prst="rect">
            <a:avLst/>
          </a:prstGeom>
          <a:noFill/>
          <a:ln w="9525">
            <a:noFill/>
            <a:miter lim="800000"/>
            <a:headEnd/>
            <a:tailEnd/>
          </a:ln>
        </p:spPr>
        <p:txBody>
          <a:bodyPr>
            <a:spAutoFit/>
          </a:bodyPr>
          <a:lstStyle/>
          <a:p>
            <a:pPr marL="285750" indent="-285750">
              <a:spcBef>
                <a:spcPct val="50000"/>
              </a:spcBef>
              <a:buFont typeface="Arial" charset="0"/>
              <a:buChar char="•"/>
            </a:pPr>
            <a:r>
              <a:rPr lang="hu-HU" sz="1200" dirty="0" err="1"/>
              <a:t>Modest</a:t>
            </a:r>
            <a:r>
              <a:rPr lang="en-US" sz="1200" dirty="0"/>
              <a:t> volumes but 30.5% growth </a:t>
            </a:r>
            <a:r>
              <a:rPr lang="hu-HU" sz="1200" dirty="0" err="1" smtClean="0"/>
              <a:t>YoY</a:t>
            </a:r>
            <a:r>
              <a:rPr lang="en-US" sz="1200" dirty="0" smtClean="0"/>
              <a:t> </a:t>
            </a:r>
            <a:r>
              <a:rPr lang="en-US" sz="1200" dirty="0"/>
              <a:t>in </a:t>
            </a:r>
            <a:r>
              <a:rPr lang="en-US" sz="1200" dirty="0" smtClean="0"/>
              <a:t>2012</a:t>
            </a:r>
            <a:endParaRPr lang="hu-HU" sz="1200" dirty="0" smtClean="0"/>
          </a:p>
          <a:p>
            <a:pPr marL="285750" indent="-285750">
              <a:spcBef>
                <a:spcPct val="50000"/>
              </a:spcBef>
              <a:buFont typeface="Arial" charset="0"/>
              <a:buChar char="•"/>
            </a:pPr>
            <a:r>
              <a:rPr lang="hu-HU" sz="1200" dirty="0" smtClean="0"/>
              <a:t>Advanced </a:t>
            </a:r>
            <a:r>
              <a:rPr lang="hu-HU" sz="1200" dirty="0" err="1" smtClean="0"/>
              <a:t>capital</a:t>
            </a:r>
            <a:r>
              <a:rPr lang="hu-HU" sz="1200" dirty="0" smtClean="0"/>
              <a:t> market </a:t>
            </a:r>
            <a:r>
              <a:rPr lang="hu-HU" sz="1200" dirty="0" err="1" smtClean="0"/>
              <a:t>infrastructure</a:t>
            </a:r>
            <a:endParaRPr lang="hu-HU" sz="1200" dirty="0" smtClean="0"/>
          </a:p>
          <a:p>
            <a:pPr marL="285750" indent="-285750">
              <a:spcBef>
                <a:spcPct val="50000"/>
              </a:spcBef>
              <a:buFont typeface="Arial" charset="0"/>
              <a:buChar char="•"/>
            </a:pPr>
            <a:r>
              <a:rPr lang="hu-HU" sz="1200" dirty="0" err="1" smtClean="0"/>
              <a:t>Funds</a:t>
            </a:r>
            <a:r>
              <a:rPr lang="hu-HU" sz="1200" dirty="0" smtClean="0"/>
              <a:t> </a:t>
            </a:r>
            <a:r>
              <a:rPr lang="hu-HU" sz="1200" dirty="0" err="1" smtClean="0"/>
              <a:t>in</a:t>
            </a:r>
            <a:r>
              <a:rPr lang="hu-HU" sz="1200" dirty="0" smtClean="0"/>
              <a:t> </a:t>
            </a:r>
            <a:r>
              <a:rPr lang="hu-HU" sz="1200" dirty="0" err="1" smtClean="0"/>
              <a:t>the</a:t>
            </a:r>
            <a:r>
              <a:rPr lang="hu-HU" sz="1200" dirty="0" smtClean="0"/>
              <a:t> CSD </a:t>
            </a:r>
            <a:endParaRPr lang="en-GB" sz="1200" dirty="0"/>
          </a:p>
        </p:txBody>
      </p:sp>
      <p:grpSp>
        <p:nvGrpSpPr>
          <p:cNvPr id="14" name="Csoportba foglalás 13"/>
          <p:cNvGrpSpPr/>
          <p:nvPr/>
        </p:nvGrpSpPr>
        <p:grpSpPr>
          <a:xfrm>
            <a:off x="323528" y="1196752"/>
            <a:ext cx="5400601" cy="306387"/>
            <a:chOff x="323528" y="1125538"/>
            <a:chExt cx="5400601" cy="306387"/>
          </a:xfrm>
        </p:grpSpPr>
        <p:sp>
          <p:nvSpPr>
            <p:cNvPr id="16" name="Téglalap 20"/>
            <p:cNvSpPr/>
            <p:nvPr/>
          </p:nvSpPr>
          <p:spPr bwMode="auto">
            <a:xfrm>
              <a:off x="361951" y="1125538"/>
              <a:ext cx="5362178" cy="306387"/>
            </a:xfrm>
            <a:prstGeom prst="rect">
              <a:avLst/>
            </a:prstGeom>
          </p:spPr>
          <p:txBody>
            <a:bodyPr wrap="square">
              <a:spAutoFit/>
            </a:bodyPr>
            <a:lstStyle/>
            <a:p>
              <a:pPr>
                <a:spcBef>
                  <a:spcPct val="50000"/>
                </a:spcBef>
                <a:defRPr/>
              </a:pPr>
              <a:r>
                <a:rPr lang="hu-HU" sz="1400" b="1" cap="small" dirty="0" err="1" smtClean="0">
                  <a:latin typeface="Arial" pitchFamily="34" charset="0"/>
                  <a:cs typeface="Arial" pitchFamily="34" charset="0"/>
                </a:rPr>
                <a:t>Leading</a:t>
              </a:r>
              <a:r>
                <a:rPr lang="hu-HU" sz="1400" b="1" cap="small" dirty="0" smtClean="0">
                  <a:latin typeface="Arial" pitchFamily="34" charset="0"/>
                  <a:cs typeface="Arial" pitchFamily="34" charset="0"/>
                </a:rPr>
                <a:t> market </a:t>
              </a:r>
              <a:r>
                <a:rPr lang="hu-HU" sz="1400" b="1" cap="small" dirty="0" err="1" smtClean="0">
                  <a:latin typeface="Arial" pitchFamily="34" charset="0"/>
                  <a:cs typeface="Arial" pitchFamily="34" charset="0"/>
                </a:rPr>
                <a:t>in</a:t>
              </a:r>
              <a:r>
                <a:rPr lang="hu-HU" sz="1400" b="1" cap="small" dirty="0" smtClean="0">
                  <a:latin typeface="Arial" pitchFamily="34" charset="0"/>
                  <a:cs typeface="Arial" pitchFamily="34" charset="0"/>
                </a:rPr>
                <a:t> </a:t>
              </a:r>
              <a:r>
                <a:rPr lang="hu-HU" sz="1400" b="1" cap="small" dirty="0" err="1" smtClean="0">
                  <a:latin typeface="Arial" pitchFamily="34" charset="0"/>
                  <a:cs typeface="Arial" pitchFamily="34" charset="0"/>
                </a:rPr>
                <a:t>the</a:t>
              </a:r>
              <a:r>
                <a:rPr lang="hu-HU" sz="1400" b="1" cap="small" dirty="0" smtClean="0">
                  <a:latin typeface="Arial" pitchFamily="34" charset="0"/>
                  <a:cs typeface="Arial" pitchFamily="34" charset="0"/>
                </a:rPr>
                <a:t> CEE </a:t>
              </a:r>
              <a:r>
                <a:rPr lang="hu-HU" sz="1400" b="1" cap="small" dirty="0" err="1" smtClean="0">
                  <a:latin typeface="Arial" pitchFamily="34" charset="0"/>
                  <a:cs typeface="Arial" pitchFamily="34" charset="0"/>
                </a:rPr>
                <a:t>region</a:t>
              </a:r>
              <a:endParaRPr lang="en-US" sz="1400" b="1" cap="small" dirty="0">
                <a:latin typeface="Arial" pitchFamily="34" charset="0"/>
                <a:cs typeface="Arial" pitchFamily="34" charset="0"/>
              </a:endParaRPr>
            </a:p>
          </p:txBody>
        </p:sp>
        <p:sp>
          <p:nvSpPr>
            <p:cNvPr id="17" name="Téglalap 21"/>
            <p:cNvSpPr/>
            <p:nvPr/>
          </p:nvSpPr>
          <p:spPr bwMode="auto">
            <a:xfrm>
              <a:off x="323528" y="1240631"/>
              <a:ext cx="84138" cy="76200"/>
            </a:xfrm>
            <a:prstGeom prst="rect">
              <a:avLst/>
            </a:prstGeom>
            <a:solidFill>
              <a:srgbClr val="0039A6"/>
            </a:solidFill>
            <a:ln>
              <a:solidFill>
                <a:srgbClr val="0039A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b="1" cap="small"/>
            </a:p>
          </p:txBody>
        </p:sp>
      </p:grpSp>
      <p:grpSp>
        <p:nvGrpSpPr>
          <p:cNvPr id="18" name="Csoportba foglalás 17"/>
          <p:cNvGrpSpPr/>
          <p:nvPr/>
        </p:nvGrpSpPr>
        <p:grpSpPr>
          <a:xfrm>
            <a:off x="323528" y="2483247"/>
            <a:ext cx="5400601" cy="306387"/>
            <a:chOff x="323528" y="1125538"/>
            <a:chExt cx="5400601" cy="306387"/>
          </a:xfrm>
        </p:grpSpPr>
        <p:sp>
          <p:nvSpPr>
            <p:cNvPr id="19" name="Téglalap 20"/>
            <p:cNvSpPr/>
            <p:nvPr/>
          </p:nvSpPr>
          <p:spPr bwMode="auto">
            <a:xfrm>
              <a:off x="361951" y="1125538"/>
              <a:ext cx="5362178" cy="306387"/>
            </a:xfrm>
            <a:prstGeom prst="rect">
              <a:avLst/>
            </a:prstGeom>
          </p:spPr>
          <p:txBody>
            <a:bodyPr wrap="square">
              <a:spAutoFit/>
            </a:bodyPr>
            <a:lstStyle/>
            <a:p>
              <a:pPr>
                <a:spcBef>
                  <a:spcPct val="50000"/>
                </a:spcBef>
                <a:defRPr/>
              </a:pPr>
              <a:r>
                <a:rPr lang="en-US" sz="1400" b="1" cap="small" dirty="0">
                  <a:latin typeface="Arial" pitchFamily="34" charset="0"/>
                  <a:cs typeface="Arial" pitchFamily="34" charset="0"/>
                </a:rPr>
                <a:t>Funds’ history linked strongly with KELER</a:t>
              </a:r>
            </a:p>
          </p:txBody>
        </p:sp>
        <p:sp>
          <p:nvSpPr>
            <p:cNvPr id="20" name="Téglalap 21"/>
            <p:cNvSpPr/>
            <p:nvPr/>
          </p:nvSpPr>
          <p:spPr bwMode="auto">
            <a:xfrm>
              <a:off x="323528" y="1240631"/>
              <a:ext cx="84138" cy="76200"/>
            </a:xfrm>
            <a:prstGeom prst="rect">
              <a:avLst/>
            </a:prstGeom>
            <a:solidFill>
              <a:srgbClr val="0039A6"/>
            </a:solidFill>
            <a:ln>
              <a:solidFill>
                <a:srgbClr val="0039A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b="1" cap="small"/>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Cím 1"/>
          <p:cNvSpPr>
            <a:spLocks noGrp="1"/>
          </p:cNvSpPr>
          <p:nvPr>
            <p:ph type="title"/>
          </p:nvPr>
        </p:nvSpPr>
        <p:spPr/>
        <p:txBody>
          <a:bodyPr/>
          <a:lstStyle/>
          <a:p>
            <a:r>
              <a:rPr lang="hu-HU" dirty="0" smtClean="0">
                <a:ea typeface="ＭＳ Ｐゴシック" pitchFamily="34" charset="-128"/>
              </a:rPr>
              <a:t>Wide Application Routing Platform</a:t>
            </a:r>
            <a:endParaRPr lang="en-GB" dirty="0" smtClean="0">
              <a:ea typeface="ＭＳ Ｐゴシック" pitchFamily="34" charset="-128"/>
            </a:endParaRPr>
          </a:p>
        </p:txBody>
      </p:sp>
      <p:sp>
        <p:nvSpPr>
          <p:cNvPr id="20482" name="Dia számának helye 3"/>
          <p:cNvSpPr>
            <a:spLocks noGrp="1"/>
          </p:cNvSpPr>
          <p:nvPr>
            <p:ph type="sldNum" sz="quarter" idx="12"/>
          </p:nvPr>
        </p:nvSpPr>
        <p:spPr bwMode="auto">
          <a:noFill/>
          <a:ln>
            <a:miter lim="800000"/>
            <a:headEnd/>
            <a:tailEnd/>
          </a:ln>
        </p:spPr>
        <p:txBody>
          <a:bodyPr/>
          <a:lstStyle/>
          <a:p>
            <a:fld id="{D3C8792A-5668-42A9-8224-E625B5D92074}" type="slidenum">
              <a:rPr lang="en-GB" smtClean="0"/>
              <a:pPr/>
              <a:t>6</a:t>
            </a:fld>
            <a:endParaRPr lang="en-GB" smtClean="0"/>
          </a:p>
        </p:txBody>
      </p:sp>
      <p:sp>
        <p:nvSpPr>
          <p:cNvPr id="15" name="Tartalom helye 2"/>
          <p:cNvSpPr>
            <a:spLocks noGrp="1"/>
          </p:cNvSpPr>
          <p:nvPr/>
        </p:nvSpPr>
        <p:spPr bwMode="auto">
          <a:xfrm>
            <a:off x="656294" y="1395577"/>
            <a:ext cx="8181109"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indent="0">
              <a:buNone/>
            </a:pPr>
            <a:endParaRPr lang="hu-HU"/>
          </a:p>
          <a:p>
            <a:pPr marL="0" indent="0">
              <a:buNone/>
            </a:pPr>
            <a:endParaRPr lang="hu-HU"/>
          </a:p>
        </p:txBody>
      </p:sp>
      <p:grpSp>
        <p:nvGrpSpPr>
          <p:cNvPr id="21300" name="Group 21299"/>
          <p:cNvGrpSpPr/>
          <p:nvPr/>
        </p:nvGrpSpPr>
        <p:grpSpPr>
          <a:xfrm>
            <a:off x="611560" y="2130663"/>
            <a:ext cx="7944798" cy="3890625"/>
            <a:chOff x="611560" y="2130663"/>
            <a:chExt cx="7944798" cy="3890625"/>
          </a:xfrm>
        </p:grpSpPr>
        <p:sp>
          <p:nvSpPr>
            <p:cNvPr id="59" name="Téglalap 58"/>
            <p:cNvSpPr/>
            <p:nvPr/>
          </p:nvSpPr>
          <p:spPr>
            <a:xfrm>
              <a:off x="2668938" y="2949203"/>
              <a:ext cx="5484669" cy="2564823"/>
            </a:xfrm>
            <a:prstGeom prst="rect">
              <a:avLst/>
            </a:prstGeom>
            <a:pattFill prst="ltUpDiag">
              <a:fgClr>
                <a:srgbClr val="A50069"/>
              </a:fgClr>
              <a:bgClr>
                <a:schemeClr val="bg1"/>
              </a:bgClr>
            </a:patt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sz="4000" dirty="0">
                <a:solidFill>
                  <a:srgbClr val="A50069"/>
                </a:solidFill>
              </a:endParaRPr>
            </a:p>
          </p:txBody>
        </p:sp>
        <p:sp>
          <p:nvSpPr>
            <p:cNvPr id="60" name="Téglalap 59"/>
            <p:cNvSpPr/>
            <p:nvPr/>
          </p:nvSpPr>
          <p:spPr>
            <a:xfrm>
              <a:off x="755576" y="3883646"/>
              <a:ext cx="1125682" cy="687531"/>
            </a:xfrm>
            <a:prstGeom prst="rect">
              <a:avLst/>
            </a:prstGeom>
            <a:solidFill>
              <a:srgbClr val="C4C7C8"/>
            </a:solidFill>
            <a:ln>
              <a:solidFill>
                <a:srgbClr val="C4C7C8"/>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hu-HU" sz="1400" cap="small" baseline="0">
                  <a:solidFill>
                    <a:schemeClr val="tx1"/>
                  </a:solidFill>
                </a:rPr>
                <a:t>Investor</a:t>
              </a:r>
              <a:endParaRPr lang="en-US" sz="1400" cap="small" baseline="0">
                <a:solidFill>
                  <a:schemeClr val="tx1"/>
                </a:solidFill>
              </a:endParaRPr>
            </a:p>
          </p:txBody>
        </p:sp>
        <p:sp>
          <p:nvSpPr>
            <p:cNvPr id="61" name="Téglalap 60"/>
            <p:cNvSpPr/>
            <p:nvPr/>
          </p:nvSpPr>
          <p:spPr>
            <a:xfrm>
              <a:off x="2267158" y="3435411"/>
              <a:ext cx="801832" cy="1584000"/>
            </a:xfrm>
            <a:prstGeom prst="rect">
              <a:avLst/>
            </a:prstGeom>
            <a:solidFill>
              <a:srgbClr val="C4C7C8"/>
            </a:solidFill>
            <a:ln>
              <a:solidFill>
                <a:srgbClr val="C4C7C8"/>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hu-HU" sz="1400" cap="small" baseline="0" dirty="0" err="1" smtClean="0">
                  <a:solidFill>
                    <a:schemeClr val="tx1"/>
                  </a:solidFill>
                </a:rPr>
                <a:t>Distributor</a:t>
              </a:r>
              <a:r>
                <a:rPr lang="hu-HU" sz="1400" cap="small" dirty="0" smtClean="0">
                  <a:solidFill>
                    <a:schemeClr val="tx1"/>
                  </a:solidFill>
                </a:rPr>
                <a:t> / </a:t>
              </a:r>
              <a:r>
                <a:rPr lang="hu-HU" sz="1400" cap="small" baseline="0" dirty="0" err="1" smtClean="0">
                  <a:solidFill>
                    <a:schemeClr val="tx1"/>
                  </a:solidFill>
                </a:rPr>
                <a:t>Transfer</a:t>
              </a:r>
              <a:r>
                <a:rPr lang="hu-HU" sz="1400" cap="small" baseline="0" dirty="0" smtClean="0">
                  <a:solidFill>
                    <a:schemeClr val="tx1"/>
                  </a:solidFill>
                </a:rPr>
                <a:t> </a:t>
              </a:r>
              <a:r>
                <a:rPr lang="hu-HU" sz="1400" cap="small" baseline="0" dirty="0" err="1">
                  <a:solidFill>
                    <a:schemeClr val="tx1"/>
                  </a:solidFill>
                </a:rPr>
                <a:t>Agent</a:t>
              </a:r>
              <a:endParaRPr lang="en-US" sz="1400" cap="small" baseline="0" dirty="0">
                <a:solidFill>
                  <a:schemeClr val="tx1"/>
                </a:solidFill>
              </a:endParaRPr>
            </a:p>
          </p:txBody>
        </p:sp>
        <p:sp>
          <p:nvSpPr>
            <p:cNvPr id="62" name="Téglalap 61"/>
            <p:cNvSpPr/>
            <p:nvPr/>
          </p:nvSpPr>
          <p:spPr>
            <a:xfrm>
              <a:off x="3563888" y="2575998"/>
              <a:ext cx="2144857" cy="720000"/>
            </a:xfrm>
            <a:prstGeom prst="rect">
              <a:avLst/>
            </a:prstGeom>
            <a:solidFill>
              <a:srgbClr val="C4C7C8"/>
            </a:solidFill>
            <a:ln>
              <a:solidFill>
                <a:srgbClr val="C4C7C8"/>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hu-HU" sz="1400" cap="small" baseline="0">
                  <a:solidFill>
                    <a:schemeClr val="tx1"/>
                  </a:solidFill>
                </a:rPr>
                <a:t>Fund Manager</a:t>
              </a:r>
              <a:endParaRPr lang="en-US" sz="1400" cap="small" baseline="0">
                <a:solidFill>
                  <a:schemeClr val="tx1"/>
                </a:solidFill>
              </a:endParaRPr>
            </a:p>
          </p:txBody>
        </p:sp>
        <p:sp>
          <p:nvSpPr>
            <p:cNvPr id="63" name="Téglalap 62"/>
            <p:cNvSpPr/>
            <p:nvPr/>
          </p:nvSpPr>
          <p:spPr>
            <a:xfrm>
              <a:off x="3563888" y="5157272"/>
              <a:ext cx="2144857" cy="720000"/>
            </a:xfrm>
            <a:prstGeom prst="rect">
              <a:avLst/>
            </a:prstGeom>
            <a:solidFill>
              <a:srgbClr val="C4C7C8"/>
            </a:solidFill>
            <a:ln>
              <a:solidFill>
                <a:srgbClr val="C4C7C8"/>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hu-HU" sz="1400" cap="small" baseline="0">
                  <a:solidFill>
                    <a:schemeClr val="tx1"/>
                  </a:solidFill>
                </a:rPr>
                <a:t>Custodian</a:t>
              </a:r>
              <a:endParaRPr lang="en-US" sz="1400" cap="small" baseline="0">
                <a:solidFill>
                  <a:schemeClr val="tx1"/>
                </a:solidFill>
              </a:endParaRPr>
            </a:p>
          </p:txBody>
        </p:sp>
        <p:sp>
          <p:nvSpPr>
            <p:cNvPr id="64" name="Téglalap 63"/>
            <p:cNvSpPr/>
            <p:nvPr/>
          </p:nvSpPr>
          <p:spPr>
            <a:xfrm>
              <a:off x="7753558" y="3435411"/>
              <a:ext cx="802800" cy="1584000"/>
            </a:xfrm>
            <a:prstGeom prst="rect">
              <a:avLst/>
            </a:prstGeom>
            <a:solidFill>
              <a:srgbClr val="A50069"/>
            </a:solidFill>
            <a:ln>
              <a:solidFill>
                <a:srgbClr val="A5006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hu-HU" sz="1400" cap="small" baseline="0"/>
                <a:t>KELER </a:t>
              </a:r>
            </a:p>
            <a:p>
              <a:pPr algn="ctr"/>
              <a:r>
                <a:rPr lang="hu-HU" sz="1400" cap="small" baseline="0"/>
                <a:t>(CSD)</a:t>
              </a:r>
              <a:endParaRPr lang="en-US" sz="1400" cap="small" baseline="0"/>
            </a:p>
          </p:txBody>
        </p:sp>
        <p:sp>
          <p:nvSpPr>
            <p:cNvPr id="66" name="Téglalap 65"/>
            <p:cNvSpPr/>
            <p:nvPr/>
          </p:nvSpPr>
          <p:spPr>
            <a:xfrm>
              <a:off x="2195738" y="2348880"/>
              <a:ext cx="3600398" cy="3672408"/>
            </a:xfrm>
            <a:prstGeom prst="rect">
              <a:avLst/>
            </a:prstGeom>
            <a:noFill/>
            <a:ln w="19050" cmpd="sng">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sz="4000" dirty="0">
                <a:solidFill>
                  <a:srgbClr val="A50069"/>
                </a:solidFill>
              </a:endParaRPr>
            </a:p>
          </p:txBody>
        </p:sp>
        <p:sp>
          <p:nvSpPr>
            <p:cNvPr id="2" name="Szövegdoboz 1"/>
            <p:cNvSpPr txBox="1"/>
            <p:nvPr/>
          </p:nvSpPr>
          <p:spPr>
            <a:xfrm>
              <a:off x="4644008" y="3863965"/>
              <a:ext cx="1440160" cy="584775"/>
            </a:xfrm>
            <a:prstGeom prst="rect">
              <a:avLst/>
            </a:prstGeom>
            <a:noFill/>
          </p:spPr>
          <p:txBody>
            <a:bodyPr wrap="square" rtlCol="0">
              <a:spAutoFit/>
            </a:bodyPr>
            <a:lstStyle/>
            <a:p>
              <a:r>
                <a:rPr lang="hu-HU" sz="3200" dirty="0" smtClean="0">
                  <a:solidFill>
                    <a:srgbClr val="A50069">
                      <a:alpha val="40000"/>
                    </a:srgbClr>
                  </a:solidFill>
                </a:rPr>
                <a:t>WARP</a:t>
              </a:r>
              <a:endParaRPr lang="en-US" sz="3200" dirty="0">
                <a:solidFill>
                  <a:srgbClr val="A50069">
                    <a:alpha val="40000"/>
                  </a:srgbClr>
                </a:solidFill>
              </a:endParaRPr>
            </a:p>
          </p:txBody>
        </p:sp>
        <p:sp>
          <p:nvSpPr>
            <p:cNvPr id="67" name="Téglalap 66"/>
            <p:cNvSpPr/>
            <p:nvPr/>
          </p:nvSpPr>
          <p:spPr>
            <a:xfrm>
              <a:off x="611560" y="3295998"/>
              <a:ext cx="2592288" cy="1861274"/>
            </a:xfrm>
            <a:prstGeom prst="rect">
              <a:avLst/>
            </a:prstGeom>
            <a:noFill/>
            <a:ln w="19050" cmpd="sng">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sz="4000" dirty="0">
                <a:solidFill>
                  <a:srgbClr val="A50069"/>
                </a:solidFill>
              </a:endParaRPr>
            </a:p>
          </p:txBody>
        </p:sp>
        <p:cxnSp>
          <p:nvCxnSpPr>
            <p:cNvPr id="4" name="Elbow Connector 3"/>
            <p:cNvCxnSpPr>
              <a:stCxn id="61" idx="3"/>
            </p:cNvCxnSpPr>
            <p:nvPr/>
          </p:nvCxnSpPr>
          <p:spPr>
            <a:xfrm flipV="1">
              <a:off x="3068990" y="3295998"/>
              <a:ext cx="917371" cy="931413"/>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p:nvPr/>
          </p:nvCxnSpPr>
          <p:spPr>
            <a:xfrm>
              <a:off x="3986361" y="4227411"/>
              <a:ext cx="0" cy="92986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a:stCxn id="60" idx="3"/>
              <a:endCxn id="61" idx="1"/>
            </p:cNvCxnSpPr>
            <p:nvPr/>
          </p:nvCxnSpPr>
          <p:spPr>
            <a:xfrm flipV="1">
              <a:off x="1881258" y="4227411"/>
              <a:ext cx="385900" cy="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0" name="Elbow Connector 19"/>
            <p:cNvCxnSpPr/>
            <p:nvPr/>
          </p:nvCxnSpPr>
          <p:spPr>
            <a:xfrm flipV="1">
              <a:off x="5220072" y="4571177"/>
              <a:ext cx="2533486" cy="586096"/>
            </a:xfrm>
            <a:prstGeom prst="bentConnector3">
              <a:avLst>
                <a:gd name="adj1" fmla="val -132"/>
              </a:avLst>
            </a:prstGeom>
            <a:ln>
              <a:tailEnd type="arrow"/>
            </a:ln>
          </p:spPr>
          <p:style>
            <a:lnRef idx="2">
              <a:schemeClr val="accent1"/>
            </a:lnRef>
            <a:fillRef idx="0">
              <a:schemeClr val="accent1"/>
            </a:fillRef>
            <a:effectRef idx="1">
              <a:schemeClr val="accent1"/>
            </a:effectRef>
            <a:fontRef idx="minor">
              <a:schemeClr val="tx1"/>
            </a:fontRef>
          </p:style>
        </p:cxnSp>
        <p:sp>
          <p:nvSpPr>
            <p:cNvPr id="25" name="Vertical Scroll 24"/>
            <p:cNvSpPr/>
            <p:nvPr/>
          </p:nvSpPr>
          <p:spPr>
            <a:xfrm>
              <a:off x="5940152" y="3340424"/>
              <a:ext cx="1296144" cy="1086443"/>
            </a:xfrm>
            <a:prstGeom prst="verticalScroll">
              <a:avLst/>
            </a:prstGeom>
          </p:spPr>
          <p:style>
            <a:lnRef idx="1">
              <a:schemeClr val="accent3"/>
            </a:lnRef>
            <a:fillRef idx="2">
              <a:schemeClr val="accent3"/>
            </a:fillRef>
            <a:effectRef idx="1">
              <a:schemeClr val="accent3"/>
            </a:effectRef>
            <a:fontRef idx="minor">
              <a:schemeClr val="dk1"/>
            </a:fontRef>
          </p:style>
          <p:txBody>
            <a:bodyPr rtlCol="0" anchor="ctr"/>
            <a:lstStyle/>
            <a:p>
              <a:r>
                <a:rPr lang="en-US" dirty="0" smtClean="0"/>
                <a:t>Statuses</a:t>
              </a:r>
            </a:p>
            <a:p>
              <a:r>
                <a:rPr lang="en-US" dirty="0" smtClean="0"/>
                <a:t>Reports</a:t>
              </a:r>
            </a:p>
            <a:p>
              <a:r>
                <a:rPr lang="en-US" dirty="0" smtClean="0"/>
                <a:t>Statistics</a:t>
              </a:r>
            </a:p>
            <a:p>
              <a:r>
                <a:rPr lang="en-US" dirty="0" smtClean="0"/>
                <a:t>Reconciliation</a:t>
              </a:r>
              <a:endParaRPr lang="en-US" dirty="0"/>
            </a:p>
          </p:txBody>
        </p:sp>
        <p:cxnSp>
          <p:nvCxnSpPr>
            <p:cNvPr id="21281" name="Elbow Connector 21280"/>
            <p:cNvCxnSpPr/>
            <p:nvPr/>
          </p:nvCxnSpPr>
          <p:spPr>
            <a:xfrm rot="10800000">
              <a:off x="7092280" y="3717032"/>
              <a:ext cx="661278" cy="166614"/>
            </a:xfrm>
            <a:prstGeom prst="bentConnector3">
              <a:avLst/>
            </a:prstGeom>
            <a:ln>
              <a:tailEnd type="arrow"/>
            </a:ln>
          </p:spPr>
          <p:style>
            <a:lnRef idx="2">
              <a:schemeClr val="accent3"/>
            </a:lnRef>
            <a:fillRef idx="0">
              <a:schemeClr val="accent3"/>
            </a:fillRef>
            <a:effectRef idx="1">
              <a:schemeClr val="accent3"/>
            </a:effectRef>
            <a:fontRef idx="minor">
              <a:schemeClr val="tx1"/>
            </a:fontRef>
          </p:style>
        </p:cxnSp>
        <p:cxnSp>
          <p:nvCxnSpPr>
            <p:cNvPr id="21284" name="Elbow Connector 21283"/>
            <p:cNvCxnSpPr/>
            <p:nvPr/>
          </p:nvCxnSpPr>
          <p:spPr>
            <a:xfrm rot="10800000">
              <a:off x="4932040" y="3295998"/>
              <a:ext cx="1152128" cy="421034"/>
            </a:xfrm>
            <a:prstGeom prst="bentConnector3">
              <a:avLst>
                <a:gd name="adj1" fmla="val 100339"/>
              </a:avLst>
            </a:prstGeom>
            <a:ln>
              <a:tailEnd type="arrow"/>
            </a:ln>
          </p:spPr>
          <p:style>
            <a:lnRef idx="2">
              <a:schemeClr val="accent3"/>
            </a:lnRef>
            <a:fillRef idx="0">
              <a:schemeClr val="accent3"/>
            </a:fillRef>
            <a:effectRef idx="1">
              <a:schemeClr val="accent3"/>
            </a:effectRef>
            <a:fontRef idx="minor">
              <a:schemeClr val="tx1"/>
            </a:fontRef>
          </p:style>
        </p:cxnSp>
        <p:cxnSp>
          <p:nvCxnSpPr>
            <p:cNvPr id="21288" name="Elbow Connector 21287"/>
            <p:cNvCxnSpPr/>
            <p:nvPr/>
          </p:nvCxnSpPr>
          <p:spPr>
            <a:xfrm rot="5400000">
              <a:off x="4787985" y="3861088"/>
              <a:ext cx="1440239" cy="1152128"/>
            </a:xfrm>
            <a:prstGeom prst="bentConnector3">
              <a:avLst>
                <a:gd name="adj1" fmla="val -23"/>
              </a:avLst>
            </a:prstGeom>
            <a:ln>
              <a:tailEnd type="arrow"/>
            </a:ln>
          </p:spPr>
          <p:style>
            <a:lnRef idx="2">
              <a:schemeClr val="accent3"/>
            </a:lnRef>
            <a:fillRef idx="0">
              <a:schemeClr val="accent3"/>
            </a:fillRef>
            <a:effectRef idx="1">
              <a:schemeClr val="accent3"/>
            </a:effectRef>
            <a:fontRef idx="minor">
              <a:schemeClr val="tx1"/>
            </a:fontRef>
          </p:style>
        </p:cxnSp>
        <p:cxnSp>
          <p:nvCxnSpPr>
            <p:cNvPr id="21291" name="Straight Arrow Connector 21290"/>
            <p:cNvCxnSpPr/>
            <p:nvPr/>
          </p:nvCxnSpPr>
          <p:spPr>
            <a:xfrm flipH="1">
              <a:off x="3071961" y="3717032"/>
              <a:ext cx="3012208" cy="1"/>
            </a:xfrm>
            <a:prstGeom prst="straightConnector1">
              <a:avLst/>
            </a:prstGeom>
            <a:ln>
              <a:tailEnd type="arrow"/>
            </a:ln>
          </p:spPr>
          <p:style>
            <a:lnRef idx="2">
              <a:schemeClr val="accent3"/>
            </a:lnRef>
            <a:fillRef idx="0">
              <a:schemeClr val="accent3"/>
            </a:fillRef>
            <a:effectRef idx="1">
              <a:schemeClr val="accent3"/>
            </a:effectRef>
            <a:fontRef idx="minor">
              <a:schemeClr val="tx1"/>
            </a:fontRef>
          </p:style>
        </p:cxnSp>
        <p:sp>
          <p:nvSpPr>
            <p:cNvPr id="21298" name="TextBox 21297"/>
            <p:cNvSpPr txBox="1"/>
            <p:nvPr/>
          </p:nvSpPr>
          <p:spPr>
            <a:xfrm>
              <a:off x="2208308" y="2130663"/>
              <a:ext cx="1355579" cy="215444"/>
            </a:xfrm>
            <a:prstGeom prst="rect">
              <a:avLst/>
            </a:prstGeom>
            <a:noFill/>
          </p:spPr>
          <p:txBody>
            <a:bodyPr wrap="square" rtlCol="0">
              <a:spAutoFit/>
            </a:bodyPr>
            <a:lstStyle/>
            <a:p>
              <a:r>
                <a:rPr lang="en-US" sz="800" dirty="0" smtClean="0"/>
                <a:t>Contractual relationship</a:t>
              </a:r>
              <a:endParaRPr lang="en-US" sz="800" dirty="0"/>
            </a:p>
          </p:txBody>
        </p:sp>
        <p:sp>
          <p:nvSpPr>
            <p:cNvPr id="65" name="TextBox 64"/>
            <p:cNvSpPr txBox="1"/>
            <p:nvPr/>
          </p:nvSpPr>
          <p:spPr>
            <a:xfrm>
              <a:off x="624132" y="3069540"/>
              <a:ext cx="1355579" cy="215444"/>
            </a:xfrm>
            <a:prstGeom prst="rect">
              <a:avLst/>
            </a:prstGeom>
            <a:noFill/>
          </p:spPr>
          <p:txBody>
            <a:bodyPr wrap="square" rtlCol="0">
              <a:spAutoFit/>
            </a:bodyPr>
            <a:lstStyle/>
            <a:p>
              <a:r>
                <a:rPr lang="en-US" sz="800" dirty="0" smtClean="0"/>
                <a:t>Contractual relationship</a:t>
              </a:r>
              <a:endParaRPr lang="en-US" sz="800" dirty="0"/>
            </a:p>
          </p:txBody>
        </p:sp>
      </p:grpSp>
      <p:grpSp>
        <p:nvGrpSpPr>
          <p:cNvPr id="71" name="Group 23"/>
          <p:cNvGrpSpPr>
            <a:grpSpLocks/>
          </p:cNvGrpSpPr>
          <p:nvPr/>
        </p:nvGrpSpPr>
        <p:grpSpPr bwMode="auto">
          <a:xfrm>
            <a:off x="395536" y="908720"/>
            <a:ext cx="7485062" cy="306387"/>
            <a:chOff x="251520" y="4133462"/>
            <a:chExt cx="7485062" cy="307777"/>
          </a:xfrm>
        </p:grpSpPr>
        <p:sp>
          <p:nvSpPr>
            <p:cNvPr id="72" name="Téglalap 20"/>
            <p:cNvSpPr/>
            <p:nvPr/>
          </p:nvSpPr>
          <p:spPr>
            <a:xfrm>
              <a:off x="276920" y="4133462"/>
              <a:ext cx="7459662" cy="307777"/>
            </a:xfrm>
            <a:prstGeom prst="rect">
              <a:avLst/>
            </a:prstGeom>
          </p:spPr>
          <p:txBody>
            <a:bodyPr>
              <a:spAutoFit/>
            </a:bodyPr>
            <a:lstStyle/>
            <a:p>
              <a:pPr>
                <a:spcBef>
                  <a:spcPct val="50000"/>
                </a:spcBef>
                <a:defRPr/>
              </a:pPr>
              <a:r>
                <a:rPr lang="hu-HU" sz="1400" b="1" cap="small" dirty="0" err="1" smtClean="0">
                  <a:latin typeface="Arial" pitchFamily="34" charset="0"/>
                  <a:cs typeface="Arial" pitchFamily="34" charset="0"/>
                </a:rPr>
                <a:t>Order</a:t>
              </a:r>
              <a:r>
                <a:rPr lang="hu-HU" sz="1400" b="1" cap="small" dirty="0" smtClean="0">
                  <a:latin typeface="Arial" pitchFamily="34" charset="0"/>
                  <a:cs typeface="Arial" pitchFamily="34" charset="0"/>
                </a:rPr>
                <a:t> </a:t>
              </a:r>
              <a:r>
                <a:rPr lang="hu-HU" sz="1400" b="1" cap="small" dirty="0" err="1" smtClean="0">
                  <a:latin typeface="Arial" pitchFamily="34" charset="0"/>
                  <a:cs typeface="Arial" pitchFamily="34" charset="0"/>
                </a:rPr>
                <a:t>routing</a:t>
              </a:r>
              <a:endParaRPr lang="en-GB" sz="1400" b="1" cap="small" dirty="0">
                <a:latin typeface="Arial" pitchFamily="34" charset="0"/>
                <a:cs typeface="Arial" pitchFamily="34" charset="0"/>
              </a:endParaRPr>
            </a:p>
          </p:txBody>
        </p:sp>
        <p:sp>
          <p:nvSpPr>
            <p:cNvPr id="73" name="Téglalap 21"/>
            <p:cNvSpPr/>
            <p:nvPr/>
          </p:nvSpPr>
          <p:spPr>
            <a:xfrm>
              <a:off x="251520" y="4249875"/>
              <a:ext cx="74612" cy="74952"/>
            </a:xfrm>
            <a:prstGeom prst="rect">
              <a:avLst/>
            </a:prstGeom>
            <a:solidFill>
              <a:srgbClr val="0039A6"/>
            </a:solidFill>
            <a:ln>
              <a:solidFill>
                <a:srgbClr val="0039A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200" b="1"/>
            </a:p>
          </p:txBody>
        </p:sp>
      </p:grpSp>
      <p:sp>
        <p:nvSpPr>
          <p:cNvPr id="74" name="Text Box 2"/>
          <p:cNvSpPr txBox="1">
            <a:spLocks noChangeArrowheads="1"/>
          </p:cNvSpPr>
          <p:nvPr/>
        </p:nvSpPr>
        <p:spPr bwMode="auto">
          <a:xfrm>
            <a:off x="432047" y="1196752"/>
            <a:ext cx="8405355" cy="1169551"/>
          </a:xfrm>
          <a:prstGeom prst="rect">
            <a:avLst/>
          </a:prstGeom>
          <a:noFill/>
          <a:ln w="9525">
            <a:noFill/>
            <a:miter lim="800000"/>
            <a:headEnd/>
            <a:tailEnd/>
          </a:ln>
        </p:spPr>
        <p:txBody>
          <a:bodyPr wrap="square">
            <a:spAutoFit/>
          </a:bodyPr>
          <a:lstStyle/>
          <a:p>
            <a:pPr marL="285750" indent="-285750">
              <a:spcBef>
                <a:spcPct val="50000"/>
              </a:spcBef>
              <a:buFont typeface="Arial" charset="0"/>
              <a:buChar char="•"/>
            </a:pPr>
            <a:r>
              <a:rPr lang="en-GB" sz="1400" dirty="0" smtClean="0"/>
              <a:t>STP management of </a:t>
            </a:r>
            <a:r>
              <a:rPr lang="hu-HU" sz="1400" dirty="0" smtClean="0"/>
              <a:t>post-trade </a:t>
            </a:r>
            <a:r>
              <a:rPr lang="en-GB" sz="1400" dirty="0" smtClean="0"/>
              <a:t>processes from distribution to settlement of fund units</a:t>
            </a:r>
          </a:p>
          <a:p>
            <a:pPr marL="285750" indent="-285750">
              <a:spcBef>
                <a:spcPct val="50000"/>
              </a:spcBef>
              <a:buFont typeface="Arial" charset="0"/>
              <a:buChar char="•"/>
            </a:pPr>
            <a:r>
              <a:rPr lang="en-GB" sz="1400" dirty="0"/>
              <a:t>DVP settlement between the fund and the distributor (in central bank money)</a:t>
            </a:r>
          </a:p>
          <a:p>
            <a:pPr marL="285750" indent="-285750">
              <a:spcBef>
                <a:spcPct val="50000"/>
              </a:spcBef>
              <a:buFont typeface="Arial" charset="0"/>
              <a:buChar char="•"/>
            </a:pPr>
            <a:r>
              <a:rPr lang="en-GB" sz="1400" dirty="0"/>
              <a:t>Provides automated interface to the CSD</a:t>
            </a:r>
            <a:r>
              <a:rPr lang="hu-HU" sz="1400" dirty="0"/>
              <a:t> for </a:t>
            </a:r>
            <a:r>
              <a:rPr lang="en-GB" sz="1400" dirty="0"/>
              <a:t>DVP settlement </a:t>
            </a:r>
            <a:r>
              <a:rPr lang="hu-HU" sz="1400" dirty="0"/>
              <a:t>(</a:t>
            </a:r>
            <a:r>
              <a:rPr lang="en-GB" sz="1400" dirty="0"/>
              <a:t>involving creation and cancellation of fund units</a:t>
            </a:r>
            <a:r>
              <a:rPr lang="hu-HU" sz="1400" dirty="0"/>
              <a:t>)</a:t>
            </a:r>
            <a:r>
              <a:rPr lang="en-GB" sz="1400" dirty="0"/>
              <a:t> </a:t>
            </a:r>
            <a:endParaRPr lang="en-GB" sz="1400" dirty="0" smtClean="0"/>
          </a:p>
        </p:txBody>
      </p:sp>
    </p:spTree>
    <p:extLst>
      <p:ext uri="{BB962C8B-B14F-4D97-AF65-F5344CB8AC3E}">
        <p14:creationId xmlns:p14="http://schemas.microsoft.com/office/powerpoint/2010/main" val="46618963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Cím 1"/>
          <p:cNvSpPr>
            <a:spLocks noGrp="1"/>
          </p:cNvSpPr>
          <p:nvPr>
            <p:ph type="title"/>
          </p:nvPr>
        </p:nvSpPr>
        <p:spPr/>
        <p:txBody>
          <a:bodyPr/>
          <a:lstStyle/>
          <a:p>
            <a:r>
              <a:rPr lang="hu-HU" dirty="0" smtClean="0">
                <a:ea typeface="ＭＳ Ｐゴシック" pitchFamily="34" charset="-128"/>
              </a:rPr>
              <a:t>KELER’s </a:t>
            </a:r>
            <a:r>
              <a:rPr lang="hu-HU" dirty="0" err="1" smtClean="0">
                <a:ea typeface="ＭＳ Ｐゴシック" pitchFamily="34" charset="-128"/>
              </a:rPr>
              <a:t>Solution</a:t>
            </a:r>
            <a:r>
              <a:rPr lang="hu-HU" dirty="0" smtClean="0">
                <a:ea typeface="ＭＳ Ｐゴシック" pitchFamily="34" charset="-128"/>
              </a:rPr>
              <a:t>: WARP</a:t>
            </a:r>
            <a:endParaRPr lang="en-GB" dirty="0" smtClean="0">
              <a:ea typeface="ＭＳ Ｐゴシック" pitchFamily="34" charset="-128"/>
            </a:endParaRPr>
          </a:p>
        </p:txBody>
      </p:sp>
      <p:sp>
        <p:nvSpPr>
          <p:cNvPr id="23554" name="Dia számának helye 3"/>
          <p:cNvSpPr>
            <a:spLocks noGrp="1"/>
          </p:cNvSpPr>
          <p:nvPr>
            <p:ph type="sldNum" sz="quarter" idx="12"/>
          </p:nvPr>
        </p:nvSpPr>
        <p:spPr bwMode="auto">
          <a:noFill/>
          <a:ln>
            <a:miter lim="800000"/>
            <a:headEnd/>
            <a:tailEnd/>
          </a:ln>
        </p:spPr>
        <p:txBody>
          <a:bodyPr/>
          <a:lstStyle/>
          <a:p>
            <a:fld id="{E1E7D816-5D05-4DDD-B5D9-E7C43B4F5DCB}" type="slidenum">
              <a:rPr lang="en-GB" smtClean="0"/>
              <a:pPr/>
              <a:t>7</a:t>
            </a:fld>
            <a:endParaRPr lang="en-GB" smtClean="0"/>
          </a:p>
        </p:txBody>
      </p:sp>
      <p:sp>
        <p:nvSpPr>
          <p:cNvPr id="23555" name="Text Box 2"/>
          <p:cNvSpPr txBox="1">
            <a:spLocks noChangeArrowheads="1"/>
          </p:cNvSpPr>
          <p:nvPr/>
        </p:nvSpPr>
        <p:spPr bwMode="auto">
          <a:xfrm>
            <a:off x="647700" y="1898829"/>
            <a:ext cx="8039100" cy="630942"/>
          </a:xfrm>
          <a:prstGeom prst="rect">
            <a:avLst/>
          </a:prstGeom>
          <a:noFill/>
          <a:ln w="9525">
            <a:noFill/>
            <a:miter lim="800000"/>
            <a:headEnd/>
            <a:tailEnd/>
          </a:ln>
        </p:spPr>
        <p:txBody>
          <a:bodyPr>
            <a:spAutoFit/>
          </a:bodyPr>
          <a:lstStyle/>
          <a:p>
            <a:pPr marL="285750" indent="-285750">
              <a:spcBef>
                <a:spcPct val="50000"/>
              </a:spcBef>
              <a:buFont typeface="Arial" charset="0"/>
              <a:buChar char="•"/>
            </a:pPr>
            <a:r>
              <a:rPr lang="en-GB" sz="1400" dirty="0" smtClean="0"/>
              <a:t>Processes </a:t>
            </a:r>
            <a:r>
              <a:rPr lang="en-GB" sz="1400" dirty="0"/>
              <a:t>rationalized through </a:t>
            </a:r>
            <a:r>
              <a:rPr lang="en-GB" sz="1400" dirty="0" err="1" smtClean="0"/>
              <a:t>harmon</a:t>
            </a:r>
            <a:r>
              <a:rPr lang="hu-HU" sz="1400" dirty="0" smtClean="0"/>
              <a:t>i</a:t>
            </a:r>
            <a:r>
              <a:rPr lang="en-GB" sz="1400" dirty="0" err="1" smtClean="0"/>
              <a:t>zation</a:t>
            </a:r>
            <a:endParaRPr lang="en-GB" sz="1400" dirty="0"/>
          </a:p>
          <a:p>
            <a:pPr marL="285750" indent="-285750">
              <a:spcBef>
                <a:spcPct val="50000"/>
              </a:spcBef>
              <a:buFont typeface="Arial" charset="0"/>
              <a:buChar char="•"/>
            </a:pPr>
            <a:r>
              <a:rPr lang="hu-HU" sz="1400" dirty="0" smtClean="0"/>
              <a:t>C</a:t>
            </a:r>
            <a:r>
              <a:rPr lang="en-GB" sz="1400" dirty="0" smtClean="0"/>
              <a:t>heaper and </a:t>
            </a:r>
            <a:r>
              <a:rPr lang="en-GB" sz="1400" dirty="0"/>
              <a:t>error-free </a:t>
            </a:r>
            <a:r>
              <a:rPr lang="hu-HU" sz="1400" dirty="0" err="1" smtClean="0"/>
              <a:t>mechanism</a:t>
            </a:r>
            <a:endParaRPr lang="en-GB" sz="1400" dirty="0"/>
          </a:p>
        </p:txBody>
      </p:sp>
      <p:grpSp>
        <p:nvGrpSpPr>
          <p:cNvPr id="23556" name="Group 23"/>
          <p:cNvGrpSpPr>
            <a:grpSpLocks/>
          </p:cNvGrpSpPr>
          <p:nvPr/>
        </p:nvGrpSpPr>
        <p:grpSpPr bwMode="auto">
          <a:xfrm>
            <a:off x="611188" y="1565355"/>
            <a:ext cx="7485062" cy="306387"/>
            <a:chOff x="251520" y="4133462"/>
            <a:chExt cx="7485062" cy="307777"/>
          </a:xfrm>
        </p:grpSpPr>
        <p:sp>
          <p:nvSpPr>
            <p:cNvPr id="18" name="Téglalap 20"/>
            <p:cNvSpPr/>
            <p:nvPr/>
          </p:nvSpPr>
          <p:spPr>
            <a:xfrm>
              <a:off x="276920" y="4133462"/>
              <a:ext cx="7459662" cy="307777"/>
            </a:xfrm>
            <a:prstGeom prst="rect">
              <a:avLst/>
            </a:prstGeom>
          </p:spPr>
          <p:txBody>
            <a:bodyPr>
              <a:spAutoFit/>
            </a:bodyPr>
            <a:lstStyle/>
            <a:p>
              <a:pPr>
                <a:spcBef>
                  <a:spcPct val="50000"/>
                </a:spcBef>
                <a:defRPr/>
              </a:pPr>
              <a:r>
                <a:rPr lang="hu-HU" sz="1400" b="1" cap="small" dirty="0" err="1" smtClean="0">
                  <a:latin typeface="Arial" pitchFamily="34" charset="0"/>
                  <a:cs typeface="Arial" pitchFamily="34" charset="0"/>
                </a:rPr>
                <a:t>Order</a:t>
              </a:r>
              <a:r>
                <a:rPr lang="hu-HU" sz="1400" b="1" cap="small" dirty="0" smtClean="0">
                  <a:latin typeface="Arial" pitchFamily="34" charset="0"/>
                  <a:cs typeface="Arial" pitchFamily="34" charset="0"/>
                </a:rPr>
                <a:t> </a:t>
              </a:r>
              <a:r>
                <a:rPr lang="hu-HU" sz="1400" b="1" cap="small" dirty="0" err="1" smtClean="0">
                  <a:latin typeface="Arial" pitchFamily="34" charset="0"/>
                  <a:cs typeface="Arial" pitchFamily="34" charset="0"/>
                </a:rPr>
                <a:t>routing</a:t>
              </a:r>
              <a:endParaRPr lang="en-GB" sz="1400" b="1" cap="small" dirty="0">
                <a:latin typeface="Arial" pitchFamily="34" charset="0"/>
                <a:cs typeface="Arial" pitchFamily="34" charset="0"/>
              </a:endParaRPr>
            </a:p>
          </p:txBody>
        </p:sp>
        <p:sp>
          <p:nvSpPr>
            <p:cNvPr id="19" name="Téglalap 21"/>
            <p:cNvSpPr/>
            <p:nvPr/>
          </p:nvSpPr>
          <p:spPr>
            <a:xfrm>
              <a:off x="251520" y="4249875"/>
              <a:ext cx="74612" cy="74952"/>
            </a:xfrm>
            <a:prstGeom prst="rect">
              <a:avLst/>
            </a:prstGeom>
            <a:solidFill>
              <a:srgbClr val="0039A6"/>
            </a:solidFill>
            <a:ln>
              <a:solidFill>
                <a:srgbClr val="0039A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200" b="1"/>
            </a:p>
          </p:txBody>
        </p:sp>
      </p:grpSp>
      <p:sp>
        <p:nvSpPr>
          <p:cNvPr id="23557" name="Text Box 2"/>
          <p:cNvSpPr txBox="1">
            <a:spLocks noChangeArrowheads="1"/>
          </p:cNvSpPr>
          <p:nvPr/>
        </p:nvSpPr>
        <p:spPr bwMode="auto">
          <a:xfrm>
            <a:off x="611188" y="3068960"/>
            <a:ext cx="8039100" cy="954107"/>
          </a:xfrm>
          <a:prstGeom prst="rect">
            <a:avLst/>
          </a:prstGeom>
          <a:noFill/>
          <a:ln w="9525">
            <a:noFill/>
            <a:miter lim="800000"/>
            <a:headEnd/>
            <a:tailEnd/>
          </a:ln>
        </p:spPr>
        <p:txBody>
          <a:bodyPr>
            <a:spAutoFit/>
          </a:bodyPr>
          <a:lstStyle/>
          <a:p>
            <a:pPr marL="285750" indent="-285750">
              <a:spcBef>
                <a:spcPct val="50000"/>
              </a:spcBef>
              <a:buFont typeface="Arial" charset="0"/>
              <a:buChar char="•"/>
            </a:pPr>
            <a:r>
              <a:rPr lang="en-GB" sz="1400" dirty="0" smtClean="0"/>
              <a:t>Eliminates </a:t>
            </a:r>
            <a:r>
              <a:rPr lang="en-GB" sz="1400" dirty="0" smtClean="0"/>
              <a:t>manual</a:t>
            </a:r>
            <a:r>
              <a:rPr lang="hu-HU" sz="1400" dirty="0" smtClean="0"/>
              <a:t> </a:t>
            </a:r>
            <a:r>
              <a:rPr lang="hu-HU" sz="1400" dirty="0" err="1" smtClean="0"/>
              <a:t>procedures</a:t>
            </a:r>
            <a:r>
              <a:rPr lang="en-GB" sz="1400" dirty="0" smtClean="0"/>
              <a:t>, </a:t>
            </a:r>
            <a:r>
              <a:rPr lang="en-GB" sz="1400" dirty="0" smtClean="0"/>
              <a:t>reduces operational risk</a:t>
            </a:r>
          </a:p>
          <a:p>
            <a:pPr marL="285750" indent="-285750">
              <a:spcBef>
                <a:spcPct val="50000"/>
              </a:spcBef>
              <a:buFont typeface="Arial" charset="0"/>
              <a:buChar char="•"/>
            </a:pPr>
            <a:r>
              <a:rPr lang="en-GB" sz="1400" dirty="0" smtClean="0">
                <a:sym typeface="Wingdings" pitchFamily="2" charset="2"/>
              </a:rPr>
              <a:t>Lower costs related to funds distribution</a:t>
            </a:r>
          </a:p>
          <a:p>
            <a:pPr marL="285750" indent="-285750">
              <a:spcBef>
                <a:spcPct val="50000"/>
              </a:spcBef>
              <a:buFont typeface="Arial" charset="0"/>
              <a:buChar char="•"/>
            </a:pPr>
            <a:r>
              <a:rPr lang="en-GB" sz="1400" dirty="0" smtClean="0">
                <a:sym typeface="Wingdings" pitchFamily="2" charset="2"/>
              </a:rPr>
              <a:t>Helps multiplying distribution channels and increasing investor access</a:t>
            </a:r>
            <a:endParaRPr lang="en-GB" sz="1400" dirty="0"/>
          </a:p>
        </p:txBody>
      </p:sp>
      <p:grpSp>
        <p:nvGrpSpPr>
          <p:cNvPr id="23558" name="Group 24"/>
          <p:cNvGrpSpPr>
            <a:grpSpLocks/>
          </p:cNvGrpSpPr>
          <p:nvPr/>
        </p:nvGrpSpPr>
        <p:grpSpPr bwMode="auto">
          <a:xfrm>
            <a:off x="611188" y="2760985"/>
            <a:ext cx="7485062" cy="307975"/>
            <a:chOff x="251520" y="4913033"/>
            <a:chExt cx="7485062" cy="307777"/>
          </a:xfrm>
        </p:grpSpPr>
        <p:sp>
          <p:nvSpPr>
            <p:cNvPr id="21" name="Téglalap 20"/>
            <p:cNvSpPr/>
            <p:nvPr/>
          </p:nvSpPr>
          <p:spPr>
            <a:xfrm>
              <a:off x="276920" y="4913033"/>
              <a:ext cx="7459662" cy="307777"/>
            </a:xfrm>
            <a:prstGeom prst="rect">
              <a:avLst/>
            </a:prstGeom>
          </p:spPr>
          <p:txBody>
            <a:bodyPr>
              <a:spAutoFit/>
            </a:bodyPr>
            <a:lstStyle/>
            <a:p>
              <a:pPr>
                <a:spcBef>
                  <a:spcPct val="50000"/>
                </a:spcBef>
                <a:defRPr/>
              </a:pPr>
              <a:r>
                <a:rPr lang="en-GB" sz="1400" b="1" cap="small" dirty="0">
                  <a:latin typeface="Arial" pitchFamily="34" charset="0"/>
                  <a:cs typeface="Arial" pitchFamily="34" charset="0"/>
                </a:rPr>
                <a:t>Investor protection </a:t>
              </a:r>
              <a:r>
                <a:rPr lang="hu-HU" sz="1400" b="1" cap="small" dirty="0" smtClean="0">
                  <a:latin typeface="Arial" pitchFamily="34" charset="0"/>
                  <a:cs typeface="Arial" pitchFamily="34" charset="0"/>
                </a:rPr>
                <a:t>and </a:t>
              </a:r>
              <a:r>
                <a:rPr lang="en-GB" sz="1400" b="1" cap="small" dirty="0" smtClean="0">
                  <a:latin typeface="Arial" pitchFamily="34" charset="0"/>
                  <a:cs typeface="Arial" pitchFamily="34" charset="0"/>
                </a:rPr>
                <a:t>rationalization</a:t>
              </a:r>
              <a:endParaRPr lang="en-GB" sz="1400" b="1" cap="small" dirty="0">
                <a:latin typeface="Arial" pitchFamily="34" charset="0"/>
                <a:cs typeface="Arial" pitchFamily="34" charset="0"/>
              </a:endParaRPr>
            </a:p>
          </p:txBody>
        </p:sp>
        <p:sp>
          <p:nvSpPr>
            <p:cNvPr id="22" name="Téglalap 21"/>
            <p:cNvSpPr/>
            <p:nvPr/>
          </p:nvSpPr>
          <p:spPr>
            <a:xfrm>
              <a:off x="251520" y="5028845"/>
              <a:ext cx="74612" cy="76151"/>
            </a:xfrm>
            <a:prstGeom prst="rect">
              <a:avLst/>
            </a:prstGeom>
            <a:solidFill>
              <a:srgbClr val="0039A6"/>
            </a:solidFill>
            <a:ln>
              <a:solidFill>
                <a:srgbClr val="0039A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200" b="1"/>
            </a:p>
          </p:txBody>
        </p:sp>
      </p:grpSp>
      <p:sp>
        <p:nvSpPr>
          <p:cNvPr id="23559" name="Text Box 2"/>
          <p:cNvSpPr txBox="1">
            <a:spLocks noChangeArrowheads="1"/>
          </p:cNvSpPr>
          <p:nvPr/>
        </p:nvSpPr>
        <p:spPr bwMode="auto">
          <a:xfrm>
            <a:off x="461963" y="765175"/>
            <a:ext cx="7634287" cy="400050"/>
          </a:xfrm>
          <a:prstGeom prst="rect">
            <a:avLst/>
          </a:prstGeom>
          <a:noFill/>
          <a:ln w="9525">
            <a:noFill/>
            <a:miter lim="800000"/>
            <a:headEnd/>
            <a:tailEnd/>
          </a:ln>
        </p:spPr>
        <p:txBody>
          <a:bodyPr>
            <a:spAutoFit/>
          </a:bodyPr>
          <a:lstStyle/>
          <a:p>
            <a:pPr>
              <a:spcBef>
                <a:spcPct val="50000"/>
              </a:spcBef>
            </a:pPr>
            <a:r>
              <a:rPr lang="hu-HU" sz="2000" dirty="0">
                <a:solidFill>
                  <a:srgbClr val="BEC1C0"/>
                </a:solidFill>
              </a:rPr>
              <a:t>Wide </a:t>
            </a:r>
            <a:r>
              <a:rPr lang="hu-HU" sz="2000" dirty="0" err="1">
                <a:solidFill>
                  <a:srgbClr val="BEC1C0"/>
                </a:solidFill>
              </a:rPr>
              <a:t>Application</a:t>
            </a:r>
            <a:r>
              <a:rPr lang="hu-HU" sz="2000" dirty="0">
                <a:solidFill>
                  <a:srgbClr val="BEC1C0"/>
                </a:solidFill>
              </a:rPr>
              <a:t> </a:t>
            </a:r>
            <a:r>
              <a:rPr lang="hu-HU" sz="2000" dirty="0" err="1">
                <a:solidFill>
                  <a:srgbClr val="BEC1C0"/>
                </a:solidFill>
              </a:rPr>
              <a:t>Routing</a:t>
            </a:r>
            <a:r>
              <a:rPr lang="hu-HU" sz="2000" dirty="0">
                <a:solidFill>
                  <a:srgbClr val="BEC1C0"/>
                </a:solidFill>
              </a:rPr>
              <a:t> </a:t>
            </a:r>
            <a:r>
              <a:rPr lang="hu-HU" sz="2000" dirty="0" smtClean="0">
                <a:solidFill>
                  <a:srgbClr val="BEC1C0"/>
                </a:solidFill>
              </a:rPr>
              <a:t>Platform</a:t>
            </a:r>
            <a:endParaRPr lang="en-GB" sz="2000" dirty="0">
              <a:solidFill>
                <a:srgbClr val="BEC1C0"/>
              </a:solidFill>
            </a:endParaRPr>
          </a:p>
        </p:txBody>
      </p:sp>
      <p:sp>
        <p:nvSpPr>
          <p:cNvPr id="23562" name="Text Box 2"/>
          <p:cNvSpPr txBox="1">
            <a:spLocks noChangeArrowheads="1"/>
          </p:cNvSpPr>
          <p:nvPr/>
        </p:nvSpPr>
        <p:spPr bwMode="auto">
          <a:xfrm>
            <a:off x="636588" y="4653136"/>
            <a:ext cx="8039100" cy="630942"/>
          </a:xfrm>
          <a:prstGeom prst="rect">
            <a:avLst/>
          </a:prstGeom>
          <a:noFill/>
          <a:ln w="9525">
            <a:noFill/>
            <a:miter lim="800000"/>
            <a:headEnd/>
            <a:tailEnd/>
          </a:ln>
        </p:spPr>
        <p:txBody>
          <a:bodyPr>
            <a:spAutoFit/>
          </a:bodyPr>
          <a:lstStyle/>
          <a:p>
            <a:pPr marL="285750" indent="-285750">
              <a:spcBef>
                <a:spcPct val="50000"/>
              </a:spcBef>
              <a:buFont typeface="Arial" charset="0"/>
              <a:buChar char="•"/>
            </a:pPr>
            <a:r>
              <a:rPr lang="en-GB" sz="1400" dirty="0" smtClean="0"/>
              <a:t>Includes business logic </a:t>
            </a:r>
          </a:p>
          <a:p>
            <a:pPr marL="285750" indent="-285750">
              <a:spcBef>
                <a:spcPct val="50000"/>
              </a:spcBef>
              <a:buFont typeface="Arial" charset="0"/>
              <a:buChar char="•"/>
            </a:pPr>
            <a:r>
              <a:rPr lang="en-GB" sz="1400" dirty="0" smtClean="0"/>
              <a:t>Insources back-office functions like netting, rounding, price reporting etc.</a:t>
            </a:r>
          </a:p>
        </p:txBody>
      </p:sp>
      <p:grpSp>
        <p:nvGrpSpPr>
          <p:cNvPr id="23563" name="Group 29"/>
          <p:cNvGrpSpPr>
            <a:grpSpLocks/>
          </p:cNvGrpSpPr>
          <p:nvPr/>
        </p:nvGrpSpPr>
        <p:grpSpPr bwMode="auto">
          <a:xfrm>
            <a:off x="611188" y="4293096"/>
            <a:ext cx="7485062" cy="307975"/>
            <a:chOff x="251520" y="4133462"/>
            <a:chExt cx="7485062" cy="307777"/>
          </a:xfrm>
        </p:grpSpPr>
        <p:sp>
          <p:nvSpPr>
            <p:cNvPr id="31" name="Téglalap 20"/>
            <p:cNvSpPr/>
            <p:nvPr/>
          </p:nvSpPr>
          <p:spPr>
            <a:xfrm>
              <a:off x="276920" y="4133462"/>
              <a:ext cx="7459662" cy="307777"/>
            </a:xfrm>
            <a:prstGeom prst="rect">
              <a:avLst/>
            </a:prstGeom>
          </p:spPr>
          <p:txBody>
            <a:bodyPr>
              <a:spAutoFit/>
            </a:bodyPr>
            <a:lstStyle/>
            <a:p>
              <a:pPr>
                <a:spcBef>
                  <a:spcPct val="50000"/>
                </a:spcBef>
                <a:defRPr/>
              </a:pPr>
              <a:r>
                <a:rPr lang="hu-HU" sz="1400" b="1" cap="small" dirty="0" err="1" smtClean="0">
                  <a:latin typeface="Arial" pitchFamily="34" charset="0"/>
                  <a:cs typeface="Arial" pitchFamily="34" charset="0"/>
                </a:rPr>
                <a:t>Back-office</a:t>
              </a:r>
              <a:r>
                <a:rPr lang="hu-HU" sz="1400" b="1" cap="small" dirty="0" smtClean="0">
                  <a:latin typeface="Arial" pitchFamily="34" charset="0"/>
                  <a:cs typeface="Arial" pitchFamily="34" charset="0"/>
                </a:rPr>
                <a:t> </a:t>
              </a:r>
              <a:r>
                <a:rPr lang="hu-HU" sz="1400" b="1" cap="small" dirty="0" err="1" smtClean="0">
                  <a:latin typeface="Arial" pitchFamily="34" charset="0"/>
                  <a:cs typeface="Arial" pitchFamily="34" charset="0"/>
                </a:rPr>
                <a:t>solution</a:t>
              </a:r>
              <a:endParaRPr lang="en-GB" sz="1400" b="1" cap="small" dirty="0">
                <a:latin typeface="Arial" pitchFamily="34" charset="0"/>
                <a:cs typeface="Arial" pitchFamily="34" charset="0"/>
              </a:endParaRPr>
            </a:p>
          </p:txBody>
        </p:sp>
        <p:sp>
          <p:nvSpPr>
            <p:cNvPr id="32" name="Téglalap 21"/>
            <p:cNvSpPr/>
            <p:nvPr/>
          </p:nvSpPr>
          <p:spPr>
            <a:xfrm>
              <a:off x="251520" y="4249274"/>
              <a:ext cx="74612" cy="76151"/>
            </a:xfrm>
            <a:prstGeom prst="rect">
              <a:avLst/>
            </a:prstGeom>
            <a:solidFill>
              <a:srgbClr val="0039A6"/>
            </a:solidFill>
            <a:ln>
              <a:solidFill>
                <a:srgbClr val="0039A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200" b="1"/>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Cím 1"/>
          <p:cNvSpPr>
            <a:spLocks noGrp="1"/>
          </p:cNvSpPr>
          <p:nvPr>
            <p:ph type="title"/>
          </p:nvPr>
        </p:nvSpPr>
        <p:spPr/>
        <p:txBody>
          <a:bodyPr/>
          <a:lstStyle/>
          <a:p>
            <a:r>
              <a:rPr lang="hu-HU" smtClean="0">
                <a:ea typeface="ＭＳ Ｐゴシック" pitchFamily="34" charset="-128"/>
              </a:rPr>
              <a:t>The Future of WARP</a:t>
            </a:r>
            <a:endParaRPr lang="en-GB" smtClean="0">
              <a:ea typeface="ＭＳ Ｐゴシック" pitchFamily="34" charset="-128"/>
            </a:endParaRPr>
          </a:p>
        </p:txBody>
      </p:sp>
      <p:sp>
        <p:nvSpPr>
          <p:cNvPr id="24578" name="Dia számának helye 3"/>
          <p:cNvSpPr>
            <a:spLocks noGrp="1"/>
          </p:cNvSpPr>
          <p:nvPr>
            <p:ph type="sldNum" sz="quarter" idx="12"/>
          </p:nvPr>
        </p:nvSpPr>
        <p:spPr bwMode="auto">
          <a:noFill/>
          <a:ln>
            <a:miter lim="800000"/>
            <a:headEnd/>
            <a:tailEnd/>
          </a:ln>
        </p:spPr>
        <p:txBody>
          <a:bodyPr/>
          <a:lstStyle/>
          <a:p>
            <a:fld id="{7E7918DE-E2DB-4D23-A36F-A0EFEEEB06AA}" type="slidenum">
              <a:rPr lang="en-GB" smtClean="0"/>
              <a:pPr/>
              <a:t>8</a:t>
            </a:fld>
            <a:endParaRPr lang="en-GB" smtClean="0"/>
          </a:p>
        </p:txBody>
      </p:sp>
      <p:sp>
        <p:nvSpPr>
          <p:cNvPr id="24579" name="Text Box 2"/>
          <p:cNvSpPr txBox="1">
            <a:spLocks noChangeArrowheads="1"/>
          </p:cNvSpPr>
          <p:nvPr/>
        </p:nvSpPr>
        <p:spPr bwMode="auto">
          <a:xfrm>
            <a:off x="636588" y="1758295"/>
            <a:ext cx="8039100" cy="1600438"/>
          </a:xfrm>
          <a:prstGeom prst="rect">
            <a:avLst/>
          </a:prstGeom>
          <a:noFill/>
          <a:ln w="9525">
            <a:noFill/>
            <a:miter lim="800000"/>
            <a:headEnd/>
            <a:tailEnd/>
          </a:ln>
        </p:spPr>
        <p:txBody>
          <a:bodyPr>
            <a:spAutoFit/>
          </a:bodyPr>
          <a:lstStyle/>
          <a:p>
            <a:pPr marL="285750" indent="-285750">
              <a:spcBef>
                <a:spcPct val="50000"/>
              </a:spcBef>
              <a:buFont typeface="Arial" charset="0"/>
              <a:buChar char="•"/>
            </a:pPr>
            <a:r>
              <a:rPr lang="en-GB" sz="1400" dirty="0" smtClean="0"/>
              <a:t>Boost </a:t>
            </a:r>
            <a:r>
              <a:rPr lang="hu-HU" sz="1400" dirty="0" err="1" smtClean="0"/>
              <a:t>to</a:t>
            </a:r>
            <a:r>
              <a:rPr lang="hu-HU" sz="1400" dirty="0" smtClean="0"/>
              <a:t> </a:t>
            </a:r>
            <a:r>
              <a:rPr lang="en-GB" sz="1400" dirty="0" smtClean="0"/>
              <a:t>3rd </a:t>
            </a:r>
            <a:r>
              <a:rPr lang="en-GB" sz="1400" dirty="0" smtClean="0"/>
              <a:t>party distribution in Hungary</a:t>
            </a:r>
          </a:p>
          <a:p>
            <a:pPr marL="285750" indent="-285750">
              <a:spcBef>
                <a:spcPct val="50000"/>
              </a:spcBef>
              <a:buFont typeface="Arial" charset="0"/>
              <a:buChar char="•"/>
            </a:pPr>
            <a:r>
              <a:rPr lang="en-GB" sz="1400" dirty="0" smtClean="0"/>
              <a:t>Open access to all funds included</a:t>
            </a:r>
          </a:p>
          <a:p>
            <a:pPr marL="285750" indent="-285750">
              <a:spcBef>
                <a:spcPct val="50000"/>
              </a:spcBef>
              <a:buFont typeface="Arial" charset="0"/>
              <a:buChar char="•"/>
            </a:pPr>
            <a:r>
              <a:rPr lang="en-GB" sz="1400" dirty="0" smtClean="0"/>
              <a:t>Include all the players in distribution into the platform (e.g. IFAs, institutional investors)</a:t>
            </a:r>
          </a:p>
          <a:p>
            <a:pPr marL="285750" indent="-285750">
              <a:spcBef>
                <a:spcPct val="50000"/>
              </a:spcBef>
              <a:buFont typeface="Arial" charset="0"/>
              <a:buChar char="•"/>
            </a:pPr>
            <a:r>
              <a:rPr lang="en-GB" sz="1400" dirty="0" smtClean="0"/>
              <a:t>Include international funds </a:t>
            </a:r>
          </a:p>
          <a:p>
            <a:pPr marL="285750" indent="-285750">
              <a:spcBef>
                <a:spcPct val="50000"/>
              </a:spcBef>
              <a:buFont typeface="Arial" charset="0"/>
              <a:buChar char="•"/>
            </a:pPr>
            <a:r>
              <a:rPr lang="en-GB" sz="1400" dirty="0" smtClean="0"/>
              <a:t>Provide trailer fee management: tracking, calculating, delivering</a:t>
            </a:r>
            <a:endParaRPr lang="en-GB" sz="1400" dirty="0"/>
          </a:p>
        </p:txBody>
      </p:sp>
      <p:grpSp>
        <p:nvGrpSpPr>
          <p:cNvPr id="24580" name="Group 22"/>
          <p:cNvGrpSpPr>
            <a:grpSpLocks/>
          </p:cNvGrpSpPr>
          <p:nvPr/>
        </p:nvGrpSpPr>
        <p:grpSpPr bwMode="auto">
          <a:xfrm>
            <a:off x="611188" y="1320825"/>
            <a:ext cx="7485062" cy="307975"/>
            <a:chOff x="251520" y="3035530"/>
            <a:chExt cx="7485062" cy="307777"/>
          </a:xfrm>
        </p:grpSpPr>
        <p:sp>
          <p:nvSpPr>
            <p:cNvPr id="36" name="Téglalap 20"/>
            <p:cNvSpPr/>
            <p:nvPr/>
          </p:nvSpPr>
          <p:spPr>
            <a:xfrm>
              <a:off x="276920" y="3035530"/>
              <a:ext cx="7459662" cy="307777"/>
            </a:xfrm>
            <a:prstGeom prst="rect">
              <a:avLst/>
            </a:prstGeom>
          </p:spPr>
          <p:txBody>
            <a:bodyPr>
              <a:spAutoFit/>
            </a:bodyPr>
            <a:lstStyle/>
            <a:p>
              <a:pPr>
                <a:spcBef>
                  <a:spcPct val="50000"/>
                </a:spcBef>
                <a:defRPr/>
              </a:pPr>
              <a:r>
                <a:rPr lang="hu-HU" sz="1400" b="1" cap="small" dirty="0" err="1" smtClean="0">
                  <a:latin typeface="Arial" pitchFamily="34" charset="0"/>
                  <a:cs typeface="Arial" pitchFamily="34" charset="0"/>
                </a:rPr>
                <a:t>Improved</a:t>
              </a:r>
              <a:r>
                <a:rPr lang="hu-HU" sz="1400" b="1" cap="small" dirty="0" smtClean="0">
                  <a:latin typeface="Arial" pitchFamily="34" charset="0"/>
                  <a:cs typeface="Arial" pitchFamily="34" charset="0"/>
                </a:rPr>
                <a:t> </a:t>
              </a:r>
              <a:r>
                <a:rPr lang="hu-HU" sz="1400" b="1" cap="small" dirty="0" err="1" smtClean="0">
                  <a:latin typeface="Arial" pitchFamily="34" charset="0"/>
                  <a:cs typeface="Arial" pitchFamily="34" charset="0"/>
                </a:rPr>
                <a:t>access</a:t>
              </a:r>
              <a:r>
                <a:rPr lang="hu-HU" sz="1400" b="1" cap="small" dirty="0" smtClean="0">
                  <a:latin typeface="Arial" pitchFamily="34" charset="0"/>
                  <a:cs typeface="Arial" pitchFamily="34" charset="0"/>
                </a:rPr>
                <a:t> and o</a:t>
              </a:r>
              <a:r>
                <a:rPr lang="en-GB" sz="1400" b="1" cap="small" dirty="0" smtClean="0">
                  <a:latin typeface="Arial" pitchFamily="34" charset="0"/>
                  <a:cs typeface="Arial" pitchFamily="34" charset="0"/>
                </a:rPr>
                <a:t>pen </a:t>
              </a:r>
              <a:r>
                <a:rPr lang="en-GB" sz="1400" b="1" cap="small" dirty="0">
                  <a:latin typeface="Arial" pitchFamily="34" charset="0"/>
                  <a:cs typeface="Arial" pitchFamily="34" charset="0"/>
                </a:rPr>
                <a:t>architecture</a:t>
              </a:r>
            </a:p>
          </p:txBody>
        </p:sp>
        <p:sp>
          <p:nvSpPr>
            <p:cNvPr id="37" name="Téglalap 21"/>
            <p:cNvSpPr/>
            <p:nvPr/>
          </p:nvSpPr>
          <p:spPr>
            <a:xfrm>
              <a:off x="251520" y="3151342"/>
              <a:ext cx="74612" cy="76151"/>
            </a:xfrm>
            <a:prstGeom prst="rect">
              <a:avLst/>
            </a:prstGeom>
            <a:solidFill>
              <a:srgbClr val="0039A6"/>
            </a:solidFill>
            <a:ln>
              <a:solidFill>
                <a:srgbClr val="0039A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200" b="1"/>
            </a:p>
          </p:txBody>
        </p:sp>
      </p:grpSp>
      <p:sp>
        <p:nvSpPr>
          <p:cNvPr id="24581" name="Text Box 2"/>
          <p:cNvSpPr txBox="1">
            <a:spLocks noChangeArrowheads="1"/>
          </p:cNvSpPr>
          <p:nvPr/>
        </p:nvSpPr>
        <p:spPr bwMode="auto">
          <a:xfrm>
            <a:off x="636588" y="4059069"/>
            <a:ext cx="8039100" cy="954107"/>
          </a:xfrm>
          <a:prstGeom prst="rect">
            <a:avLst/>
          </a:prstGeom>
          <a:noFill/>
          <a:ln w="9525">
            <a:noFill/>
            <a:miter lim="800000"/>
            <a:headEnd/>
            <a:tailEnd/>
          </a:ln>
        </p:spPr>
        <p:txBody>
          <a:bodyPr>
            <a:spAutoFit/>
          </a:bodyPr>
          <a:lstStyle/>
          <a:p>
            <a:pPr marL="285750" indent="-285750">
              <a:spcBef>
                <a:spcPct val="50000"/>
              </a:spcBef>
              <a:buFont typeface="Arial" charset="0"/>
              <a:buChar char="•"/>
            </a:pPr>
            <a:r>
              <a:rPr lang="en-GB" sz="1400" smtClean="0"/>
              <a:t>Bi-way connectivity with other fund platforms </a:t>
            </a:r>
          </a:p>
          <a:p>
            <a:pPr marL="285750" indent="-285750">
              <a:spcBef>
                <a:spcPct val="50000"/>
              </a:spcBef>
              <a:buFont typeface="Arial" charset="0"/>
              <a:buChar char="•"/>
            </a:pPr>
            <a:r>
              <a:rPr lang="en-GB" sz="1400" smtClean="0"/>
              <a:t>Partnership with other local fund markets, export the solution</a:t>
            </a:r>
          </a:p>
          <a:p>
            <a:pPr marL="285750" indent="-285750">
              <a:spcBef>
                <a:spcPct val="50000"/>
              </a:spcBef>
              <a:buFont typeface="Arial" charset="0"/>
              <a:buChar char="•"/>
            </a:pPr>
            <a:r>
              <a:rPr lang="en-GB" sz="1400" smtClean="0"/>
              <a:t>Position Hungary as the place to issue and register funds</a:t>
            </a:r>
            <a:endParaRPr lang="en-GB" sz="1400"/>
          </a:p>
        </p:txBody>
      </p:sp>
      <p:grpSp>
        <p:nvGrpSpPr>
          <p:cNvPr id="24582" name="Group 23"/>
          <p:cNvGrpSpPr>
            <a:grpSpLocks/>
          </p:cNvGrpSpPr>
          <p:nvPr/>
        </p:nvGrpSpPr>
        <p:grpSpPr bwMode="auto">
          <a:xfrm>
            <a:off x="611188" y="3625081"/>
            <a:ext cx="7485062" cy="307975"/>
            <a:chOff x="251520" y="4133462"/>
            <a:chExt cx="7485062" cy="307777"/>
          </a:xfrm>
        </p:grpSpPr>
        <p:sp>
          <p:nvSpPr>
            <p:cNvPr id="18" name="Téglalap 20"/>
            <p:cNvSpPr/>
            <p:nvPr/>
          </p:nvSpPr>
          <p:spPr>
            <a:xfrm>
              <a:off x="276920" y="4133462"/>
              <a:ext cx="7459662" cy="307777"/>
            </a:xfrm>
            <a:prstGeom prst="rect">
              <a:avLst/>
            </a:prstGeom>
          </p:spPr>
          <p:txBody>
            <a:bodyPr>
              <a:spAutoFit/>
            </a:bodyPr>
            <a:lstStyle/>
            <a:p>
              <a:pPr>
                <a:spcBef>
                  <a:spcPct val="50000"/>
                </a:spcBef>
                <a:defRPr/>
              </a:pPr>
              <a:r>
                <a:rPr lang="en-GB" sz="1400" b="1" cap="small" dirty="0" smtClean="0">
                  <a:latin typeface="Arial" pitchFamily="34" charset="0"/>
                  <a:cs typeface="Arial" pitchFamily="34" charset="0"/>
                </a:rPr>
                <a:t>Inter</a:t>
              </a:r>
              <a:r>
                <a:rPr lang="hu-HU" sz="1400" b="1" cap="small" dirty="0" err="1" smtClean="0">
                  <a:latin typeface="Arial" pitchFamily="34" charset="0"/>
                  <a:cs typeface="Arial" pitchFamily="34" charset="0"/>
                </a:rPr>
                <a:t>operability</a:t>
              </a:r>
              <a:r>
                <a:rPr lang="hu-HU" sz="1400" b="1" cap="small" dirty="0" smtClean="0">
                  <a:latin typeface="Arial" pitchFamily="34" charset="0"/>
                  <a:cs typeface="Arial" pitchFamily="34" charset="0"/>
                </a:rPr>
                <a:t> and </a:t>
              </a:r>
              <a:r>
                <a:rPr lang="hu-HU" sz="1400" b="1" cap="small" dirty="0" err="1" smtClean="0">
                  <a:latin typeface="Arial" pitchFamily="34" charset="0"/>
                  <a:cs typeface="Arial" pitchFamily="34" charset="0"/>
                </a:rPr>
                <a:t>international</a:t>
              </a:r>
              <a:r>
                <a:rPr lang="hu-HU" sz="1400" b="1" cap="small" dirty="0" smtClean="0">
                  <a:latin typeface="Arial" pitchFamily="34" charset="0"/>
                  <a:cs typeface="Arial" pitchFamily="34" charset="0"/>
                </a:rPr>
                <a:t> </a:t>
              </a:r>
              <a:r>
                <a:rPr lang="hu-HU" sz="1400" b="1" cap="small" dirty="0" err="1" smtClean="0">
                  <a:latin typeface="Arial" pitchFamily="34" charset="0"/>
                  <a:cs typeface="Arial" pitchFamily="34" charset="0"/>
                </a:rPr>
                <a:t>expansion</a:t>
              </a:r>
              <a:r>
                <a:rPr lang="hu-HU" sz="1400" b="1" cap="small" dirty="0" smtClean="0">
                  <a:latin typeface="Arial" pitchFamily="34" charset="0"/>
                  <a:cs typeface="Arial" pitchFamily="34" charset="0"/>
                </a:rPr>
                <a:t> </a:t>
              </a:r>
              <a:endParaRPr lang="en-GB" sz="1400" b="1" cap="small" dirty="0">
                <a:latin typeface="Arial" pitchFamily="34" charset="0"/>
                <a:cs typeface="Arial" pitchFamily="34" charset="0"/>
              </a:endParaRPr>
            </a:p>
          </p:txBody>
        </p:sp>
        <p:sp>
          <p:nvSpPr>
            <p:cNvPr id="19" name="Téglalap 21"/>
            <p:cNvSpPr/>
            <p:nvPr/>
          </p:nvSpPr>
          <p:spPr>
            <a:xfrm>
              <a:off x="251520" y="4249275"/>
              <a:ext cx="74612" cy="76151"/>
            </a:xfrm>
            <a:prstGeom prst="rect">
              <a:avLst/>
            </a:prstGeom>
            <a:solidFill>
              <a:srgbClr val="0039A6"/>
            </a:solidFill>
            <a:ln>
              <a:solidFill>
                <a:srgbClr val="0039A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200" b="1"/>
            </a:p>
          </p:txBody>
        </p:sp>
      </p:grpSp>
      <p:sp>
        <p:nvSpPr>
          <p:cNvPr id="24585" name="Text Box 2"/>
          <p:cNvSpPr txBox="1">
            <a:spLocks noChangeArrowheads="1"/>
          </p:cNvSpPr>
          <p:nvPr/>
        </p:nvSpPr>
        <p:spPr bwMode="auto">
          <a:xfrm>
            <a:off x="461963" y="765175"/>
            <a:ext cx="7634287" cy="400050"/>
          </a:xfrm>
          <a:prstGeom prst="rect">
            <a:avLst/>
          </a:prstGeom>
          <a:noFill/>
          <a:ln w="9525">
            <a:noFill/>
            <a:miter lim="800000"/>
            <a:headEnd/>
            <a:tailEnd/>
          </a:ln>
        </p:spPr>
        <p:txBody>
          <a:bodyPr>
            <a:spAutoFit/>
          </a:bodyPr>
          <a:lstStyle/>
          <a:p>
            <a:pPr>
              <a:spcBef>
                <a:spcPct val="50000"/>
              </a:spcBef>
            </a:pPr>
            <a:r>
              <a:rPr lang="hu-HU" sz="2000" dirty="0" err="1">
                <a:solidFill>
                  <a:srgbClr val="BEC1C0"/>
                </a:solidFill>
              </a:rPr>
              <a:t>Market-wide</a:t>
            </a:r>
            <a:r>
              <a:rPr lang="hu-HU" sz="2000" dirty="0">
                <a:solidFill>
                  <a:srgbClr val="BEC1C0"/>
                </a:solidFill>
              </a:rPr>
              <a:t> Standard</a:t>
            </a:r>
            <a:endParaRPr lang="en-GB" sz="2000" dirty="0">
              <a:solidFill>
                <a:srgbClr val="BEC1C0"/>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3" descr="M:\NyíriSz\imagesCA5WVYHU.jpg"/>
          <p:cNvPicPr>
            <a:picLocks noChangeAspect="1" noChangeArrowheads="1"/>
          </p:cNvPicPr>
          <p:nvPr/>
        </p:nvPicPr>
        <p:blipFill>
          <a:blip r:embed="rId3"/>
          <a:srcRect/>
          <a:stretch>
            <a:fillRect/>
          </a:stretch>
        </p:blipFill>
        <p:spPr bwMode="auto">
          <a:xfrm>
            <a:off x="968292" y="1680049"/>
            <a:ext cx="3635375" cy="2089150"/>
          </a:xfrm>
          <a:prstGeom prst="rect">
            <a:avLst/>
          </a:prstGeom>
          <a:noFill/>
          <a:ln w="9525">
            <a:noFill/>
            <a:miter lim="800000"/>
            <a:headEnd/>
            <a:tailEnd/>
          </a:ln>
        </p:spPr>
      </p:pic>
      <p:sp>
        <p:nvSpPr>
          <p:cNvPr id="2" name="Szövegdoboz 1"/>
          <p:cNvSpPr txBox="1"/>
          <p:nvPr/>
        </p:nvSpPr>
        <p:spPr>
          <a:xfrm>
            <a:off x="5292675" y="4130496"/>
            <a:ext cx="2879725" cy="738664"/>
          </a:xfrm>
          <a:prstGeom prst="rect">
            <a:avLst/>
          </a:prstGeom>
          <a:noFill/>
        </p:spPr>
        <p:txBody>
          <a:bodyPr>
            <a:spAutoFit/>
          </a:bodyPr>
          <a:lstStyle/>
          <a:p>
            <a:pPr>
              <a:defRPr/>
            </a:pPr>
            <a:r>
              <a:rPr lang="hu-HU" sz="1400" dirty="0">
                <a:effectLst>
                  <a:outerShdw blurRad="38100" dist="38100" dir="2700000" algn="tl">
                    <a:srgbClr val="000000">
                      <a:alpha val="43137"/>
                    </a:srgbClr>
                  </a:outerShdw>
                </a:effectLst>
                <a:latin typeface="+mn-lt"/>
                <a:cs typeface="+mn-cs"/>
              </a:rPr>
              <a:t>Web:</a:t>
            </a:r>
          </a:p>
          <a:p>
            <a:pPr>
              <a:defRPr/>
            </a:pPr>
            <a:r>
              <a:rPr lang="hu-HU" sz="1400" dirty="0">
                <a:effectLst>
                  <a:outerShdw blurRad="38100" dist="38100" dir="2700000" algn="tl">
                    <a:srgbClr val="000000">
                      <a:alpha val="43137"/>
                    </a:srgbClr>
                  </a:outerShdw>
                </a:effectLst>
                <a:latin typeface="+mn-lt"/>
                <a:cs typeface="+mn-cs"/>
                <a:hlinkClick r:id="rId4"/>
              </a:rPr>
              <a:t>http://www.keler.hu</a:t>
            </a:r>
            <a:endParaRPr lang="hu-HU" sz="1400" dirty="0">
              <a:effectLst>
                <a:outerShdw blurRad="38100" dist="38100" dir="2700000" algn="tl">
                  <a:srgbClr val="000000">
                    <a:alpha val="43137"/>
                  </a:srgbClr>
                </a:outerShdw>
              </a:effectLst>
              <a:latin typeface="+mn-lt"/>
              <a:cs typeface="+mn-cs"/>
            </a:endParaRPr>
          </a:p>
          <a:p>
            <a:pPr>
              <a:defRPr/>
            </a:pPr>
            <a:r>
              <a:rPr lang="hu-HU" sz="1400" dirty="0">
                <a:effectLst>
                  <a:outerShdw blurRad="38100" dist="38100" dir="2700000" algn="tl">
                    <a:srgbClr val="000000">
                      <a:alpha val="43137"/>
                    </a:srgbClr>
                  </a:outerShdw>
                </a:effectLst>
                <a:latin typeface="+mn-lt"/>
                <a:cs typeface="+mn-cs"/>
                <a:hlinkClick r:id="rId5"/>
              </a:rPr>
              <a:t>http://</a:t>
            </a:r>
            <a:r>
              <a:rPr lang="hu-HU" sz="1400" dirty="0" smtClean="0">
                <a:effectLst>
                  <a:outerShdw blurRad="38100" dist="38100" dir="2700000" algn="tl">
                    <a:srgbClr val="000000">
                      <a:alpha val="43137"/>
                    </a:srgbClr>
                  </a:outerShdw>
                </a:effectLst>
                <a:latin typeface="+mn-lt"/>
                <a:cs typeface="+mn-cs"/>
                <a:hlinkClick r:id="rId5"/>
              </a:rPr>
              <a:t>www.kelerkszf.hu</a:t>
            </a:r>
            <a:endParaRPr lang="hu-HU" sz="1400" dirty="0">
              <a:effectLst>
                <a:outerShdw blurRad="38100" dist="38100" dir="2700000" algn="tl">
                  <a:srgbClr val="000000">
                    <a:alpha val="43137"/>
                  </a:srgbClr>
                </a:outerShdw>
              </a:effectLst>
              <a:latin typeface="+mn-lt"/>
              <a:cs typeface="+mn-cs"/>
            </a:endParaRPr>
          </a:p>
        </p:txBody>
      </p:sp>
      <p:sp>
        <p:nvSpPr>
          <p:cNvPr id="26627" name="Dia számának helye 2"/>
          <p:cNvSpPr>
            <a:spLocks noGrp="1"/>
          </p:cNvSpPr>
          <p:nvPr>
            <p:ph type="sldNum" sz="quarter" idx="12"/>
          </p:nvPr>
        </p:nvSpPr>
        <p:spPr bwMode="auto">
          <a:xfrm>
            <a:off x="7019925" y="6237288"/>
            <a:ext cx="2133600" cy="365125"/>
          </a:xfrm>
          <a:noFill/>
          <a:ln>
            <a:miter lim="800000"/>
            <a:headEnd/>
            <a:tailEnd/>
          </a:ln>
        </p:spPr>
        <p:txBody>
          <a:bodyPr/>
          <a:lstStyle/>
          <a:p>
            <a:fld id="{560F1630-4383-4635-A3B3-34CD93503019}" type="slidenum">
              <a:rPr lang="en-US" smtClean="0"/>
              <a:pPr/>
              <a:t>9</a:t>
            </a:fld>
            <a:endParaRPr lang="en-US" smtClean="0"/>
          </a:p>
        </p:txBody>
      </p:sp>
      <p:grpSp>
        <p:nvGrpSpPr>
          <p:cNvPr id="3" name="Csoportba foglalás 2"/>
          <p:cNvGrpSpPr/>
          <p:nvPr/>
        </p:nvGrpSpPr>
        <p:grpSpPr>
          <a:xfrm>
            <a:off x="612155" y="4204553"/>
            <a:ext cx="4347649" cy="590550"/>
            <a:chOff x="4401064" y="2090738"/>
            <a:chExt cx="4347649" cy="590550"/>
          </a:xfrm>
        </p:grpSpPr>
        <p:sp>
          <p:nvSpPr>
            <p:cNvPr id="5" name="Téglalap 4"/>
            <p:cNvSpPr/>
            <p:nvPr/>
          </p:nvSpPr>
          <p:spPr>
            <a:xfrm>
              <a:off x="4401064" y="2090738"/>
              <a:ext cx="1800225" cy="590550"/>
            </a:xfrm>
            <a:prstGeom prst="rect">
              <a:avLst/>
            </a:prstGeom>
            <a:solidFill>
              <a:srgbClr val="A50069"/>
            </a:solidFill>
            <a:ln>
              <a:solidFill>
                <a:srgbClr val="A50069"/>
              </a:solidFill>
            </a:ln>
          </p:spPr>
          <p:style>
            <a:lnRef idx="1">
              <a:schemeClr val="accent1"/>
            </a:lnRef>
            <a:fillRef idx="3">
              <a:schemeClr val="accent1"/>
            </a:fillRef>
            <a:effectRef idx="2">
              <a:schemeClr val="accent1"/>
            </a:effectRef>
            <a:fontRef idx="minor">
              <a:schemeClr val="lt1"/>
            </a:fontRef>
          </p:style>
          <p:txBody>
            <a:bodyPr anchor="ctr"/>
            <a:lstStyle/>
            <a:p>
              <a:pPr>
                <a:defRPr/>
              </a:pPr>
              <a:r>
                <a:rPr lang="hu-HU" sz="1200" cap="small" dirty="0">
                  <a:latin typeface="Arial" pitchFamily="34" charset="0"/>
                  <a:cs typeface="Arial" pitchFamily="34" charset="0"/>
                </a:rPr>
                <a:t>György Dudás</a:t>
              </a:r>
            </a:p>
          </p:txBody>
        </p:sp>
        <p:sp>
          <p:nvSpPr>
            <p:cNvPr id="6" name="Téglalap 5"/>
            <p:cNvSpPr/>
            <p:nvPr/>
          </p:nvSpPr>
          <p:spPr>
            <a:xfrm>
              <a:off x="6227763" y="2090738"/>
              <a:ext cx="2520950" cy="590550"/>
            </a:xfrm>
            <a:prstGeom prst="rect">
              <a:avLst/>
            </a:prstGeom>
            <a:solidFill>
              <a:srgbClr val="A50069"/>
            </a:solidFill>
            <a:ln>
              <a:solidFill>
                <a:srgbClr val="A50069"/>
              </a:solidFill>
            </a:ln>
          </p:spPr>
          <p:style>
            <a:lnRef idx="1">
              <a:schemeClr val="accent1"/>
            </a:lnRef>
            <a:fillRef idx="3">
              <a:schemeClr val="accent1"/>
            </a:fillRef>
            <a:effectRef idx="2">
              <a:schemeClr val="accent1"/>
            </a:effectRef>
            <a:fontRef idx="minor">
              <a:schemeClr val="lt1"/>
            </a:fontRef>
          </p:style>
          <p:txBody>
            <a:bodyPr anchor="ctr"/>
            <a:lstStyle/>
            <a:p>
              <a:pPr>
                <a:defRPr/>
              </a:pPr>
              <a:r>
                <a:rPr lang="hu-HU" sz="1200" dirty="0">
                  <a:latin typeface="Arial" pitchFamily="34" charset="0"/>
                  <a:cs typeface="Arial" pitchFamily="34" charset="0"/>
                </a:rPr>
                <a:t>Tel: 	+36 1 483 6116</a:t>
              </a:r>
            </a:p>
            <a:p>
              <a:pPr>
                <a:defRPr/>
              </a:pPr>
              <a:r>
                <a:rPr lang="hu-HU" sz="1200" dirty="0">
                  <a:latin typeface="Arial" pitchFamily="34" charset="0"/>
                  <a:cs typeface="Arial" pitchFamily="34" charset="0"/>
                </a:rPr>
                <a:t>Email:	</a:t>
              </a:r>
              <a:r>
                <a:rPr lang="hu-HU" sz="1200" dirty="0" err="1">
                  <a:latin typeface="Arial" pitchFamily="34" charset="0"/>
                  <a:cs typeface="Arial" pitchFamily="34" charset="0"/>
                </a:rPr>
                <a:t>dudas.gyorgy</a:t>
              </a:r>
              <a:r>
                <a:rPr lang="hu-HU" sz="1200" dirty="0">
                  <a:latin typeface="Arial" pitchFamily="34" charset="0"/>
                  <a:cs typeface="Arial" pitchFamily="34" charset="0"/>
                </a:rPr>
                <a:t>@</a:t>
              </a:r>
              <a:r>
                <a:rPr lang="hu-HU" sz="1200" dirty="0" err="1">
                  <a:latin typeface="Arial" pitchFamily="34" charset="0"/>
                  <a:cs typeface="Arial" pitchFamily="34" charset="0"/>
                </a:rPr>
                <a:t>keler.hu</a:t>
              </a:r>
              <a:endParaRPr lang="hu-HU" sz="1200" dirty="0">
                <a:latin typeface="Arial" pitchFamily="34" charset="0"/>
                <a:cs typeface="Arial" pitchFamily="34" charset="0"/>
              </a:endParaRPr>
            </a:p>
          </p:txBody>
        </p:sp>
      </p:grpSp>
      <p:pic>
        <p:nvPicPr>
          <p:cNvPr id="9" name="Picture 8" descr="QRCode.png"/>
          <p:cNvPicPr>
            <a:picLocks noChangeAspect="1"/>
          </p:cNvPicPr>
          <p:nvPr/>
        </p:nvPicPr>
        <p:blipFill>
          <a:blip r:embed="rId6"/>
          <a:srcRect/>
          <a:stretch>
            <a:fillRect/>
          </a:stretch>
        </p:blipFill>
        <p:spPr bwMode="auto">
          <a:xfrm>
            <a:off x="5453609" y="1454624"/>
            <a:ext cx="2540000" cy="2540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té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é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16767</TotalTime>
  <Words>874</Words>
  <Application>Microsoft Office PowerPoint</Application>
  <PresentationFormat>Diavetítés a képernyőre (4:3 oldalarány)</PresentationFormat>
  <Paragraphs>196</Paragraphs>
  <Slides>9</Slides>
  <Notes>2</Notes>
  <HiddenSlides>0</HiddenSlides>
  <MMClips>0</MMClips>
  <ScaleCrop>false</ScaleCrop>
  <HeadingPairs>
    <vt:vector size="4" baseType="variant">
      <vt:variant>
        <vt:lpstr>Téma</vt:lpstr>
      </vt:variant>
      <vt:variant>
        <vt:i4>1</vt:i4>
      </vt:variant>
      <vt:variant>
        <vt:lpstr>Diacímek</vt:lpstr>
      </vt:variant>
      <vt:variant>
        <vt:i4>9</vt:i4>
      </vt:variant>
    </vt:vector>
  </HeadingPairs>
  <TitlesOfParts>
    <vt:vector size="10" baseType="lpstr">
      <vt:lpstr>Office Theme</vt:lpstr>
      <vt:lpstr>CSD Investment Fund Services KELER Ltd solutions  </vt:lpstr>
      <vt:lpstr>Keynote</vt:lpstr>
      <vt:lpstr>Keynote</vt:lpstr>
      <vt:lpstr>Keynote</vt:lpstr>
      <vt:lpstr>The Hungarian Fund Industry</vt:lpstr>
      <vt:lpstr>Wide Application Routing Platform</vt:lpstr>
      <vt:lpstr>KELER’s Solution: WARP</vt:lpstr>
      <vt:lpstr>The Future of WARP</vt:lpstr>
      <vt:lpstr>PowerPoint bemutató</vt:lpstr>
    </vt:vector>
  </TitlesOfParts>
  <Company>pro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horvath.tamas@keler.hu</dc:creator>
  <cp:lastModifiedBy>Dudás György</cp:lastModifiedBy>
  <cp:revision>1078</cp:revision>
  <cp:lastPrinted>2013-05-15T14:35:02Z</cp:lastPrinted>
  <dcterms:created xsi:type="dcterms:W3CDTF">2009-07-29T13:38:30Z</dcterms:created>
  <dcterms:modified xsi:type="dcterms:W3CDTF">2013-05-16T10:21:16Z</dcterms:modified>
</cp:coreProperties>
</file>