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1.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86" r:id="rId2"/>
    <p:sldId id="291" r:id="rId3"/>
    <p:sldId id="292" r:id="rId4"/>
    <p:sldId id="293" r:id="rId5"/>
    <p:sldId id="299" r:id="rId6"/>
    <p:sldId id="298" r:id="rId7"/>
    <p:sldId id="301" r:id="rId8"/>
    <p:sldId id="294" r:id="rId9"/>
    <p:sldId id="296" r:id="rId10"/>
    <p:sldId id="297" r:id="rId11"/>
    <p:sldId id="285" r:id="rId12"/>
    <p:sldId id="302" r:id="rId13"/>
    <p:sldId id="259" r:id="rId14"/>
    <p:sldId id="281" r:id="rId15"/>
    <p:sldId id="287" r:id="rId16"/>
    <p:sldId id="289" r:id="rId17"/>
  </p:sldIdLst>
  <p:sldSz cx="9144000" cy="6858000" type="screen4x3"/>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00"/>
    <a:srgbClr val="FFFFFA"/>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85" autoAdjust="0"/>
    <p:restoredTop sz="99635" autoAdjust="0"/>
  </p:normalViewPr>
  <p:slideViewPr>
    <p:cSldViewPr>
      <p:cViewPr>
        <p:scale>
          <a:sx n="100" d="100"/>
          <a:sy n="100" d="100"/>
        </p:scale>
        <p:origin x="-78"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103" d="100"/>
          <a:sy n="103" d="100"/>
        </p:scale>
        <p:origin x="-2648" y="-12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6A3BB63-93DB-4445-8216-AA524B084B5A}" type="doc">
      <dgm:prSet loTypeId="urn:microsoft.com/office/officeart/2005/8/layout/equation1" loCatId="relationship" qsTypeId="urn:microsoft.com/office/officeart/2005/8/quickstyle/3d1" qsCatId="3D" csTypeId="urn:microsoft.com/office/officeart/2005/8/colors/accent0_3" csCatId="mainScheme" phldr="1"/>
      <dgm:spPr/>
      <dgm:t>
        <a:bodyPr/>
        <a:lstStyle/>
        <a:p>
          <a:endParaRPr lang="es-MX"/>
        </a:p>
      </dgm:t>
    </dgm:pt>
    <dgm:pt modelId="{BF7AF8D1-53FB-4A1C-B5CE-7408AA3394CB}">
      <dgm:prSet phldrT="[Texto]" custT="1"/>
      <dgm:spPr>
        <a:solidFill>
          <a:srgbClr val="002060"/>
        </a:solidFill>
      </dgm:spPr>
      <dgm:t>
        <a:bodyPr/>
        <a:lstStyle/>
        <a:p>
          <a:r>
            <a:rPr lang="en-US" sz="1300" b="1" noProof="0" dirty="0" smtClean="0">
              <a:latin typeface="Calibri" pitchFamily="34" charset="0"/>
            </a:rPr>
            <a:t>Securities</a:t>
          </a:r>
        </a:p>
        <a:p>
          <a:r>
            <a:rPr lang="en-US" sz="1300" b="1" noProof="0" dirty="0" smtClean="0">
              <a:latin typeface="Calibri" pitchFamily="34" charset="0"/>
            </a:rPr>
            <a:t>337</a:t>
          </a:r>
          <a:endParaRPr lang="en-US" sz="1300" b="1" noProof="0" dirty="0">
            <a:latin typeface="Calibri" pitchFamily="34" charset="0"/>
          </a:endParaRPr>
        </a:p>
      </dgm:t>
    </dgm:pt>
    <dgm:pt modelId="{F50C0B68-C6FC-413A-9B64-9E1E396B5694}" type="parTrans" cxnId="{CD4052D9-3C39-4324-A550-BD84BA74B0DE}">
      <dgm:prSet/>
      <dgm:spPr/>
      <dgm:t>
        <a:bodyPr/>
        <a:lstStyle/>
        <a:p>
          <a:endParaRPr lang="en-US" noProof="0"/>
        </a:p>
      </dgm:t>
    </dgm:pt>
    <dgm:pt modelId="{461A2685-4C71-4D44-84A4-FD510A236218}" type="sibTrans" cxnId="{CD4052D9-3C39-4324-A550-BD84BA74B0DE}">
      <dgm:prSet/>
      <dgm:spPr/>
      <dgm:t>
        <a:bodyPr/>
        <a:lstStyle/>
        <a:p>
          <a:endParaRPr lang="en-US" noProof="0"/>
        </a:p>
      </dgm:t>
    </dgm:pt>
    <dgm:pt modelId="{743D1D6E-7EC9-4588-B7B4-E36A417DBFCF}">
      <dgm:prSet phldrT="[Texto]" custT="1"/>
      <dgm:spPr>
        <a:solidFill>
          <a:schemeClr val="bg1">
            <a:lumMod val="50000"/>
          </a:schemeClr>
        </a:solidFill>
      </dgm:spPr>
      <dgm:t>
        <a:bodyPr/>
        <a:lstStyle/>
        <a:p>
          <a:r>
            <a:rPr lang="en-US" sz="1300" b="1" noProof="0" dirty="0" smtClean="0">
              <a:latin typeface="Calibri" pitchFamily="34" charset="0"/>
            </a:rPr>
            <a:t>ETF’s</a:t>
          </a:r>
        </a:p>
        <a:p>
          <a:r>
            <a:rPr lang="en-US" sz="1300" b="1" noProof="0" dirty="0" smtClean="0">
              <a:latin typeface="Calibri" pitchFamily="34" charset="0"/>
            </a:rPr>
            <a:t>411</a:t>
          </a:r>
          <a:endParaRPr lang="en-US" sz="1300" b="1" noProof="0" dirty="0">
            <a:latin typeface="Calibri" pitchFamily="34" charset="0"/>
          </a:endParaRPr>
        </a:p>
      </dgm:t>
    </dgm:pt>
    <dgm:pt modelId="{8CEEB0BA-D26F-4EB5-96A2-B980A306F09C}" type="parTrans" cxnId="{8FD5D2A9-DD81-44F0-9971-7147670296F3}">
      <dgm:prSet/>
      <dgm:spPr/>
      <dgm:t>
        <a:bodyPr/>
        <a:lstStyle/>
        <a:p>
          <a:endParaRPr lang="en-US" noProof="0"/>
        </a:p>
      </dgm:t>
    </dgm:pt>
    <dgm:pt modelId="{82546EBA-90CD-4533-9F83-06A7CBB34127}" type="sibTrans" cxnId="{8FD5D2A9-DD81-44F0-9971-7147670296F3}">
      <dgm:prSet/>
      <dgm:spPr/>
      <dgm:t>
        <a:bodyPr/>
        <a:lstStyle/>
        <a:p>
          <a:endParaRPr lang="en-US" noProof="0"/>
        </a:p>
      </dgm:t>
    </dgm:pt>
    <dgm:pt modelId="{6CBFC4BE-C1A6-4BAF-95DA-22712EC1E61D}">
      <dgm:prSet phldrT="[Texto]" custT="1"/>
      <dgm:spPr>
        <a:solidFill>
          <a:srgbClr val="009900"/>
        </a:solidFill>
      </dgm:spPr>
      <dgm:t>
        <a:bodyPr/>
        <a:lstStyle/>
        <a:p>
          <a:r>
            <a:rPr lang="en-US" sz="1300" b="1" noProof="0" dirty="0" smtClean="0">
              <a:latin typeface="Calibri" pitchFamily="34" charset="0"/>
            </a:rPr>
            <a:t>Fixed Income</a:t>
          </a:r>
        </a:p>
        <a:p>
          <a:r>
            <a:rPr lang="en-US" sz="1300" b="1" noProof="0" dirty="0" smtClean="0">
              <a:latin typeface="Calibri" pitchFamily="34" charset="0"/>
            </a:rPr>
            <a:t>125</a:t>
          </a:r>
          <a:endParaRPr lang="en-US" sz="1300" b="1" noProof="0" dirty="0">
            <a:latin typeface="Calibri" pitchFamily="34" charset="0"/>
          </a:endParaRPr>
        </a:p>
      </dgm:t>
    </dgm:pt>
    <dgm:pt modelId="{B2E08997-223E-4989-9097-00D13CAE4E11}" type="parTrans" cxnId="{46F8837B-E059-40EB-ABFB-50A0F4E635D0}">
      <dgm:prSet/>
      <dgm:spPr/>
      <dgm:t>
        <a:bodyPr/>
        <a:lstStyle/>
        <a:p>
          <a:endParaRPr lang="en-US" noProof="0"/>
        </a:p>
      </dgm:t>
    </dgm:pt>
    <dgm:pt modelId="{636D9CA6-B986-4858-8E03-AF197AF0D1CB}" type="sibTrans" cxnId="{46F8837B-E059-40EB-ABFB-50A0F4E635D0}">
      <dgm:prSet/>
      <dgm:spPr/>
      <dgm:t>
        <a:bodyPr/>
        <a:lstStyle/>
        <a:p>
          <a:endParaRPr lang="en-US" noProof="0"/>
        </a:p>
      </dgm:t>
    </dgm:pt>
    <dgm:pt modelId="{E7D257D1-8824-47F4-A716-00F4A8E92319}">
      <dgm:prSet phldrT="[Texto]" custT="1"/>
      <dgm:spPr>
        <a:solidFill>
          <a:srgbClr val="002060"/>
        </a:solidFill>
      </dgm:spPr>
      <dgm:t>
        <a:bodyPr/>
        <a:lstStyle/>
        <a:p>
          <a:pPr algn="ctr"/>
          <a:r>
            <a:rPr lang="en-US" sz="1300" b="1" dirty="0" smtClean="0">
              <a:solidFill>
                <a:schemeClr val="bg1"/>
              </a:solidFill>
            </a:rPr>
            <a:t>International Quotation System</a:t>
          </a:r>
          <a:endParaRPr lang="en-US" sz="1300" b="1" noProof="0" dirty="0">
            <a:latin typeface="Calibri" pitchFamily="34" charset="0"/>
          </a:endParaRPr>
        </a:p>
      </dgm:t>
    </dgm:pt>
    <dgm:pt modelId="{2BF8122B-EF30-4E4C-B907-88D999B9591F}" type="parTrans" cxnId="{33FF50E8-CF14-410B-A5BC-584C6464E9DA}">
      <dgm:prSet/>
      <dgm:spPr/>
      <dgm:t>
        <a:bodyPr/>
        <a:lstStyle/>
        <a:p>
          <a:endParaRPr lang="es-MX"/>
        </a:p>
      </dgm:t>
    </dgm:pt>
    <dgm:pt modelId="{2E8620B8-5092-4ED7-A697-352033CDFB96}" type="sibTrans" cxnId="{33FF50E8-CF14-410B-A5BC-584C6464E9DA}">
      <dgm:prSet/>
      <dgm:spPr/>
      <dgm:t>
        <a:bodyPr/>
        <a:lstStyle/>
        <a:p>
          <a:endParaRPr lang="es-MX"/>
        </a:p>
      </dgm:t>
    </dgm:pt>
    <dgm:pt modelId="{C169A0C8-E9C7-474F-A531-911D84B549C0}">
      <dgm:prSet phldrT="[Texto]" custT="1"/>
      <dgm:spPr>
        <a:solidFill>
          <a:srgbClr val="002060"/>
        </a:solidFill>
      </dgm:spPr>
      <dgm:t>
        <a:bodyPr/>
        <a:lstStyle/>
        <a:p>
          <a:pPr algn="ctr"/>
          <a:r>
            <a:rPr lang="en-US" sz="1300" b="1" noProof="0" dirty="0" smtClean="0">
              <a:latin typeface="Calibri" pitchFamily="34" charset="0"/>
            </a:rPr>
            <a:t>873 Issuers</a:t>
          </a:r>
          <a:endParaRPr lang="en-US" sz="1300" b="1" noProof="0" dirty="0">
            <a:latin typeface="Calibri" pitchFamily="34" charset="0"/>
          </a:endParaRPr>
        </a:p>
      </dgm:t>
    </dgm:pt>
    <dgm:pt modelId="{03389D63-6C91-4475-979A-3EB3A7A31A8D}" type="parTrans" cxnId="{29EC70E3-06FE-4402-B224-511EC2753F18}">
      <dgm:prSet/>
      <dgm:spPr/>
      <dgm:t>
        <a:bodyPr/>
        <a:lstStyle/>
        <a:p>
          <a:endParaRPr lang="es-MX"/>
        </a:p>
      </dgm:t>
    </dgm:pt>
    <dgm:pt modelId="{97D0465E-FDA5-42AA-A500-FE272E4095B3}" type="sibTrans" cxnId="{29EC70E3-06FE-4402-B224-511EC2753F18}">
      <dgm:prSet/>
      <dgm:spPr/>
      <dgm:t>
        <a:bodyPr/>
        <a:lstStyle/>
        <a:p>
          <a:endParaRPr lang="es-MX"/>
        </a:p>
      </dgm:t>
    </dgm:pt>
    <dgm:pt modelId="{2B5F3D09-54C6-4561-9250-99C7799FCCE7}" type="pres">
      <dgm:prSet presAssocID="{06A3BB63-93DB-4445-8216-AA524B084B5A}" presName="linearFlow" presStyleCnt="0">
        <dgm:presLayoutVars>
          <dgm:dir/>
          <dgm:resizeHandles val="exact"/>
        </dgm:presLayoutVars>
      </dgm:prSet>
      <dgm:spPr/>
      <dgm:t>
        <a:bodyPr/>
        <a:lstStyle/>
        <a:p>
          <a:endParaRPr lang="es-MX"/>
        </a:p>
      </dgm:t>
    </dgm:pt>
    <dgm:pt modelId="{27BF3F3B-7A77-40F4-9B9D-0E60732E5353}" type="pres">
      <dgm:prSet presAssocID="{BF7AF8D1-53FB-4A1C-B5CE-7408AA3394CB}" presName="node" presStyleLbl="node1" presStyleIdx="0" presStyleCnt="4" custScaleX="91954" custScaleY="67263" custLinFactNeighborX="-17514">
        <dgm:presLayoutVars>
          <dgm:bulletEnabled val="1"/>
        </dgm:presLayoutVars>
      </dgm:prSet>
      <dgm:spPr/>
      <dgm:t>
        <a:bodyPr/>
        <a:lstStyle/>
        <a:p>
          <a:endParaRPr lang="es-MX"/>
        </a:p>
      </dgm:t>
    </dgm:pt>
    <dgm:pt modelId="{1F8E6001-CACE-4A4E-8648-2D614FE7A3A4}" type="pres">
      <dgm:prSet presAssocID="{461A2685-4C71-4D44-84A4-FD510A236218}" presName="spacerL" presStyleCnt="0"/>
      <dgm:spPr/>
    </dgm:pt>
    <dgm:pt modelId="{457FF0EA-1525-4295-BF50-1E533873BF01}" type="pres">
      <dgm:prSet presAssocID="{461A2685-4C71-4D44-84A4-FD510A236218}" presName="sibTrans" presStyleLbl="sibTrans2D1" presStyleIdx="0" presStyleCnt="3" custScaleX="44055" custScaleY="56026"/>
      <dgm:spPr/>
      <dgm:t>
        <a:bodyPr/>
        <a:lstStyle/>
        <a:p>
          <a:endParaRPr lang="es-MX"/>
        </a:p>
      </dgm:t>
    </dgm:pt>
    <dgm:pt modelId="{3C233145-C087-40C5-BBC0-F5BAAF2AB7C8}" type="pres">
      <dgm:prSet presAssocID="{461A2685-4C71-4D44-84A4-FD510A236218}" presName="spacerR" presStyleCnt="0"/>
      <dgm:spPr/>
    </dgm:pt>
    <dgm:pt modelId="{B4EF22C7-60DE-4F6E-ACCB-31D423379868}" type="pres">
      <dgm:prSet presAssocID="{743D1D6E-7EC9-4588-B7B4-E36A417DBFCF}" presName="node" presStyleLbl="node1" presStyleIdx="1" presStyleCnt="4" custScaleX="91954" custScaleY="67263" custLinFactNeighborX="-17514">
        <dgm:presLayoutVars>
          <dgm:bulletEnabled val="1"/>
        </dgm:presLayoutVars>
      </dgm:prSet>
      <dgm:spPr/>
      <dgm:t>
        <a:bodyPr/>
        <a:lstStyle/>
        <a:p>
          <a:endParaRPr lang="es-MX"/>
        </a:p>
      </dgm:t>
    </dgm:pt>
    <dgm:pt modelId="{585BCFF5-39CE-4A72-83D3-64C50195E309}" type="pres">
      <dgm:prSet presAssocID="{82546EBA-90CD-4533-9F83-06A7CBB34127}" presName="spacerL" presStyleCnt="0"/>
      <dgm:spPr/>
    </dgm:pt>
    <dgm:pt modelId="{5958F417-B099-48F0-A733-963D3B746037}" type="pres">
      <dgm:prSet presAssocID="{82546EBA-90CD-4533-9F83-06A7CBB34127}" presName="sibTrans" presStyleLbl="sibTrans2D1" presStyleIdx="1" presStyleCnt="3" custScaleX="44055" custScaleY="56026"/>
      <dgm:spPr/>
      <dgm:t>
        <a:bodyPr/>
        <a:lstStyle/>
        <a:p>
          <a:endParaRPr lang="es-MX"/>
        </a:p>
      </dgm:t>
    </dgm:pt>
    <dgm:pt modelId="{6092D72C-5EF1-44B0-B0E1-C5B2B469B811}" type="pres">
      <dgm:prSet presAssocID="{82546EBA-90CD-4533-9F83-06A7CBB34127}" presName="spacerR" presStyleCnt="0"/>
      <dgm:spPr/>
    </dgm:pt>
    <dgm:pt modelId="{39B71A41-CE88-4AD6-A225-DFF731190F9B}" type="pres">
      <dgm:prSet presAssocID="{6CBFC4BE-C1A6-4BAF-95DA-22712EC1E61D}" presName="node" presStyleLbl="node1" presStyleIdx="2" presStyleCnt="4" custScaleX="91954" custScaleY="67263">
        <dgm:presLayoutVars>
          <dgm:bulletEnabled val="1"/>
        </dgm:presLayoutVars>
      </dgm:prSet>
      <dgm:spPr/>
      <dgm:t>
        <a:bodyPr/>
        <a:lstStyle/>
        <a:p>
          <a:endParaRPr lang="es-MX"/>
        </a:p>
      </dgm:t>
    </dgm:pt>
    <dgm:pt modelId="{749E5B80-10D9-45A8-AF08-46D28432BAD7}" type="pres">
      <dgm:prSet presAssocID="{636D9CA6-B986-4858-8E03-AF197AF0D1CB}" presName="spacerL" presStyleCnt="0"/>
      <dgm:spPr/>
    </dgm:pt>
    <dgm:pt modelId="{44D91F3A-052E-49E0-BEA9-C82B991D04E1}" type="pres">
      <dgm:prSet presAssocID="{636D9CA6-B986-4858-8E03-AF197AF0D1CB}" presName="sibTrans" presStyleLbl="sibTrans2D1" presStyleIdx="2" presStyleCnt="3" custScaleX="44055" custScaleY="56026"/>
      <dgm:spPr/>
      <dgm:t>
        <a:bodyPr/>
        <a:lstStyle/>
        <a:p>
          <a:endParaRPr lang="es-MX"/>
        </a:p>
      </dgm:t>
    </dgm:pt>
    <dgm:pt modelId="{A090FFA0-8AB2-489D-98F6-3D4A85C44C69}" type="pres">
      <dgm:prSet presAssocID="{636D9CA6-B986-4858-8E03-AF197AF0D1CB}" presName="spacerR" presStyleCnt="0"/>
      <dgm:spPr/>
    </dgm:pt>
    <dgm:pt modelId="{73F43166-E81F-4CA8-B795-80D13F357C94}" type="pres">
      <dgm:prSet presAssocID="{E7D257D1-8824-47F4-A716-00F4A8E92319}" presName="node" presStyleLbl="node1" presStyleIdx="3" presStyleCnt="4">
        <dgm:presLayoutVars>
          <dgm:bulletEnabled val="1"/>
        </dgm:presLayoutVars>
      </dgm:prSet>
      <dgm:spPr/>
      <dgm:t>
        <a:bodyPr/>
        <a:lstStyle/>
        <a:p>
          <a:endParaRPr lang="es-MX"/>
        </a:p>
      </dgm:t>
    </dgm:pt>
  </dgm:ptLst>
  <dgm:cxnLst>
    <dgm:cxn modelId="{7A65FC02-9914-4F7A-8F6F-2EBFF7560819}" type="presOf" srcId="{461A2685-4C71-4D44-84A4-FD510A236218}" destId="{457FF0EA-1525-4295-BF50-1E533873BF01}" srcOrd="0" destOrd="0" presId="urn:microsoft.com/office/officeart/2005/8/layout/equation1"/>
    <dgm:cxn modelId="{CD4052D9-3C39-4324-A550-BD84BA74B0DE}" srcId="{06A3BB63-93DB-4445-8216-AA524B084B5A}" destId="{BF7AF8D1-53FB-4A1C-B5CE-7408AA3394CB}" srcOrd="0" destOrd="0" parTransId="{F50C0B68-C6FC-413A-9B64-9E1E396B5694}" sibTransId="{461A2685-4C71-4D44-84A4-FD510A236218}"/>
    <dgm:cxn modelId="{D6654753-BC90-4FBE-A428-4B45514D5A1F}" type="presOf" srcId="{636D9CA6-B986-4858-8E03-AF197AF0D1CB}" destId="{44D91F3A-052E-49E0-BEA9-C82B991D04E1}" srcOrd="0" destOrd="0" presId="urn:microsoft.com/office/officeart/2005/8/layout/equation1"/>
    <dgm:cxn modelId="{8FD5D2A9-DD81-44F0-9971-7147670296F3}" srcId="{06A3BB63-93DB-4445-8216-AA524B084B5A}" destId="{743D1D6E-7EC9-4588-B7B4-E36A417DBFCF}" srcOrd="1" destOrd="0" parTransId="{8CEEB0BA-D26F-4EB5-96A2-B980A306F09C}" sibTransId="{82546EBA-90CD-4533-9F83-06A7CBB34127}"/>
    <dgm:cxn modelId="{29EC70E3-06FE-4402-B224-511EC2753F18}" srcId="{E7D257D1-8824-47F4-A716-00F4A8E92319}" destId="{C169A0C8-E9C7-474F-A531-911D84B549C0}" srcOrd="0" destOrd="0" parTransId="{03389D63-6C91-4475-979A-3EB3A7A31A8D}" sibTransId="{97D0465E-FDA5-42AA-A500-FE272E4095B3}"/>
    <dgm:cxn modelId="{8B2056C2-6275-4AE0-8417-633FA3C19A9E}" type="presOf" srcId="{743D1D6E-7EC9-4588-B7B4-E36A417DBFCF}" destId="{B4EF22C7-60DE-4F6E-ACCB-31D423379868}" srcOrd="0" destOrd="0" presId="urn:microsoft.com/office/officeart/2005/8/layout/equation1"/>
    <dgm:cxn modelId="{E2C13DC4-4229-41FB-BAD2-3CBED3499DE4}" type="presOf" srcId="{BF7AF8D1-53FB-4A1C-B5CE-7408AA3394CB}" destId="{27BF3F3B-7A77-40F4-9B9D-0E60732E5353}" srcOrd="0" destOrd="0" presId="urn:microsoft.com/office/officeart/2005/8/layout/equation1"/>
    <dgm:cxn modelId="{C50CB546-8449-4C8F-80D7-C2B384E03C86}" type="presOf" srcId="{06A3BB63-93DB-4445-8216-AA524B084B5A}" destId="{2B5F3D09-54C6-4561-9250-99C7799FCCE7}" srcOrd="0" destOrd="0" presId="urn:microsoft.com/office/officeart/2005/8/layout/equation1"/>
    <dgm:cxn modelId="{46F8837B-E059-40EB-ABFB-50A0F4E635D0}" srcId="{06A3BB63-93DB-4445-8216-AA524B084B5A}" destId="{6CBFC4BE-C1A6-4BAF-95DA-22712EC1E61D}" srcOrd="2" destOrd="0" parTransId="{B2E08997-223E-4989-9097-00D13CAE4E11}" sibTransId="{636D9CA6-B986-4858-8E03-AF197AF0D1CB}"/>
    <dgm:cxn modelId="{7B1A1562-8511-447A-8E50-16AF578CBD1D}" type="presOf" srcId="{E7D257D1-8824-47F4-A716-00F4A8E92319}" destId="{73F43166-E81F-4CA8-B795-80D13F357C94}" srcOrd="0" destOrd="0" presId="urn:microsoft.com/office/officeart/2005/8/layout/equation1"/>
    <dgm:cxn modelId="{BD26660A-2FEE-42FC-952F-4AC0D9320552}" type="presOf" srcId="{C169A0C8-E9C7-474F-A531-911D84B549C0}" destId="{73F43166-E81F-4CA8-B795-80D13F357C94}" srcOrd="0" destOrd="1" presId="urn:microsoft.com/office/officeart/2005/8/layout/equation1"/>
    <dgm:cxn modelId="{33FF50E8-CF14-410B-A5BC-584C6464E9DA}" srcId="{06A3BB63-93DB-4445-8216-AA524B084B5A}" destId="{E7D257D1-8824-47F4-A716-00F4A8E92319}" srcOrd="3" destOrd="0" parTransId="{2BF8122B-EF30-4E4C-B907-88D999B9591F}" sibTransId="{2E8620B8-5092-4ED7-A697-352033CDFB96}"/>
    <dgm:cxn modelId="{72F5B1C6-1FA8-4953-B9D3-E756A1F96550}" type="presOf" srcId="{82546EBA-90CD-4533-9F83-06A7CBB34127}" destId="{5958F417-B099-48F0-A733-963D3B746037}" srcOrd="0" destOrd="0" presId="urn:microsoft.com/office/officeart/2005/8/layout/equation1"/>
    <dgm:cxn modelId="{4E34AB1A-3302-4F2D-8399-82D86E6CCC64}" type="presOf" srcId="{6CBFC4BE-C1A6-4BAF-95DA-22712EC1E61D}" destId="{39B71A41-CE88-4AD6-A225-DFF731190F9B}" srcOrd="0" destOrd="0" presId="urn:microsoft.com/office/officeart/2005/8/layout/equation1"/>
    <dgm:cxn modelId="{4F8ABD2C-6888-45B7-9638-4BACB8ECA712}" type="presParOf" srcId="{2B5F3D09-54C6-4561-9250-99C7799FCCE7}" destId="{27BF3F3B-7A77-40F4-9B9D-0E60732E5353}" srcOrd="0" destOrd="0" presId="urn:microsoft.com/office/officeart/2005/8/layout/equation1"/>
    <dgm:cxn modelId="{97887767-4689-4C81-861C-2B5560027683}" type="presParOf" srcId="{2B5F3D09-54C6-4561-9250-99C7799FCCE7}" destId="{1F8E6001-CACE-4A4E-8648-2D614FE7A3A4}" srcOrd="1" destOrd="0" presId="urn:microsoft.com/office/officeart/2005/8/layout/equation1"/>
    <dgm:cxn modelId="{83155650-2344-456D-A509-9EB167A8CBA7}" type="presParOf" srcId="{2B5F3D09-54C6-4561-9250-99C7799FCCE7}" destId="{457FF0EA-1525-4295-BF50-1E533873BF01}" srcOrd="2" destOrd="0" presId="urn:microsoft.com/office/officeart/2005/8/layout/equation1"/>
    <dgm:cxn modelId="{EA1E2A0E-E170-454F-A5D5-409340507733}" type="presParOf" srcId="{2B5F3D09-54C6-4561-9250-99C7799FCCE7}" destId="{3C233145-C087-40C5-BBC0-F5BAAF2AB7C8}" srcOrd="3" destOrd="0" presId="urn:microsoft.com/office/officeart/2005/8/layout/equation1"/>
    <dgm:cxn modelId="{6AFE26F5-2063-4EEB-80EA-06E92254C832}" type="presParOf" srcId="{2B5F3D09-54C6-4561-9250-99C7799FCCE7}" destId="{B4EF22C7-60DE-4F6E-ACCB-31D423379868}" srcOrd="4" destOrd="0" presId="urn:microsoft.com/office/officeart/2005/8/layout/equation1"/>
    <dgm:cxn modelId="{933EE894-C438-45C6-A351-3B88669B4F37}" type="presParOf" srcId="{2B5F3D09-54C6-4561-9250-99C7799FCCE7}" destId="{585BCFF5-39CE-4A72-83D3-64C50195E309}" srcOrd="5" destOrd="0" presId="urn:microsoft.com/office/officeart/2005/8/layout/equation1"/>
    <dgm:cxn modelId="{53B64FB1-6A82-4150-AABB-60269D6C06EB}" type="presParOf" srcId="{2B5F3D09-54C6-4561-9250-99C7799FCCE7}" destId="{5958F417-B099-48F0-A733-963D3B746037}" srcOrd="6" destOrd="0" presId="urn:microsoft.com/office/officeart/2005/8/layout/equation1"/>
    <dgm:cxn modelId="{11DBC54E-11C5-494E-8740-9A00B7652695}" type="presParOf" srcId="{2B5F3D09-54C6-4561-9250-99C7799FCCE7}" destId="{6092D72C-5EF1-44B0-B0E1-C5B2B469B811}" srcOrd="7" destOrd="0" presId="urn:microsoft.com/office/officeart/2005/8/layout/equation1"/>
    <dgm:cxn modelId="{2CBF0CF0-CF37-45C6-BD91-67473B1A4F7F}" type="presParOf" srcId="{2B5F3D09-54C6-4561-9250-99C7799FCCE7}" destId="{39B71A41-CE88-4AD6-A225-DFF731190F9B}" srcOrd="8" destOrd="0" presId="urn:microsoft.com/office/officeart/2005/8/layout/equation1"/>
    <dgm:cxn modelId="{9C0B5307-BA35-41DD-B049-103C82572697}" type="presParOf" srcId="{2B5F3D09-54C6-4561-9250-99C7799FCCE7}" destId="{749E5B80-10D9-45A8-AF08-46D28432BAD7}" srcOrd="9" destOrd="0" presId="urn:microsoft.com/office/officeart/2005/8/layout/equation1"/>
    <dgm:cxn modelId="{00D7DD95-EAC2-474F-9A08-84DBDCBCA352}" type="presParOf" srcId="{2B5F3D09-54C6-4561-9250-99C7799FCCE7}" destId="{44D91F3A-052E-49E0-BEA9-C82B991D04E1}" srcOrd="10" destOrd="0" presId="urn:microsoft.com/office/officeart/2005/8/layout/equation1"/>
    <dgm:cxn modelId="{4E1A2EA1-57B2-4ED5-887F-251C0BDF86DC}" type="presParOf" srcId="{2B5F3D09-54C6-4561-9250-99C7799FCCE7}" destId="{A090FFA0-8AB2-489D-98F6-3D4A85C44C69}" srcOrd="11" destOrd="0" presId="urn:microsoft.com/office/officeart/2005/8/layout/equation1"/>
    <dgm:cxn modelId="{E9AD3936-580B-4994-AA36-DAA586AB7C96}" type="presParOf" srcId="{2B5F3D09-54C6-4561-9250-99C7799FCCE7}" destId="{73F43166-E81F-4CA8-B795-80D13F357C94}" srcOrd="12" destOrd="0" presId="urn:microsoft.com/office/officeart/2005/8/layout/equati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8A7091D-2BC4-4418-BAED-DE0FE7A0DDA9}" type="doc">
      <dgm:prSet loTypeId="urn:microsoft.com/office/officeart/2005/8/layout/process1" loCatId="process" qsTypeId="urn:microsoft.com/office/officeart/2005/8/quickstyle/3d1" qsCatId="3D" csTypeId="urn:microsoft.com/office/officeart/2005/8/colors/accent1_2" csCatId="accent1" phldr="1"/>
      <dgm:spPr/>
    </dgm:pt>
    <dgm:pt modelId="{0C6EDB3F-354A-4EB0-914B-69E494F1011D}">
      <dgm:prSet phldrT="[Texto]" custT="1"/>
      <dgm:spPr>
        <a:solidFill>
          <a:srgbClr val="002060"/>
        </a:solidFill>
      </dgm:spPr>
      <dgm:t>
        <a:bodyPr/>
        <a:lstStyle/>
        <a:p>
          <a:r>
            <a:rPr lang="es-MX" sz="1400" b="1" i="1" dirty="0" smtClean="0"/>
            <a:t>Mexico (SHCP) – E.U.A. (Treasury Department)</a:t>
          </a:r>
          <a:endParaRPr lang="es-MX" sz="1400" b="1" i="1" dirty="0"/>
        </a:p>
      </dgm:t>
    </dgm:pt>
    <dgm:pt modelId="{A1FFE5CC-7494-41F6-ACB0-A4D873BC2C70}" type="parTrans" cxnId="{4A0CBE08-1350-4883-B98C-A97D9F41C5D4}">
      <dgm:prSet/>
      <dgm:spPr/>
      <dgm:t>
        <a:bodyPr/>
        <a:lstStyle/>
        <a:p>
          <a:endParaRPr lang="es-MX" sz="1400" b="1" i="1"/>
        </a:p>
      </dgm:t>
    </dgm:pt>
    <dgm:pt modelId="{C352124D-930B-472E-ADB9-4121CD78D73F}" type="sibTrans" cxnId="{4A0CBE08-1350-4883-B98C-A97D9F41C5D4}">
      <dgm:prSet custT="1"/>
      <dgm:spPr/>
      <dgm:t>
        <a:bodyPr/>
        <a:lstStyle/>
        <a:p>
          <a:endParaRPr lang="es-MX" sz="1400" b="1" i="1"/>
        </a:p>
      </dgm:t>
    </dgm:pt>
    <dgm:pt modelId="{62791D42-731E-48C2-ABFD-64EC46AE5C28}" type="pres">
      <dgm:prSet presAssocID="{08A7091D-2BC4-4418-BAED-DE0FE7A0DDA9}" presName="Name0" presStyleCnt="0">
        <dgm:presLayoutVars>
          <dgm:dir/>
          <dgm:resizeHandles val="exact"/>
        </dgm:presLayoutVars>
      </dgm:prSet>
      <dgm:spPr/>
    </dgm:pt>
    <dgm:pt modelId="{EE514657-B49F-4E94-A491-37BA5DF64CF9}" type="pres">
      <dgm:prSet presAssocID="{0C6EDB3F-354A-4EB0-914B-69E494F1011D}" presName="node" presStyleLbl="node1" presStyleIdx="0" presStyleCnt="1" custLinFactNeighborY="-16080">
        <dgm:presLayoutVars>
          <dgm:bulletEnabled val="1"/>
        </dgm:presLayoutVars>
      </dgm:prSet>
      <dgm:spPr/>
      <dgm:t>
        <a:bodyPr/>
        <a:lstStyle/>
        <a:p>
          <a:endParaRPr lang="es-MX"/>
        </a:p>
      </dgm:t>
    </dgm:pt>
  </dgm:ptLst>
  <dgm:cxnLst>
    <dgm:cxn modelId="{130EBF3C-BA96-418B-A701-28D3B962DDB0}" type="presOf" srcId="{0C6EDB3F-354A-4EB0-914B-69E494F1011D}" destId="{EE514657-B49F-4E94-A491-37BA5DF64CF9}" srcOrd="0" destOrd="0" presId="urn:microsoft.com/office/officeart/2005/8/layout/process1"/>
    <dgm:cxn modelId="{C0C80FB1-FDDB-418D-8251-C396577A38A4}" type="presOf" srcId="{08A7091D-2BC4-4418-BAED-DE0FE7A0DDA9}" destId="{62791D42-731E-48C2-ABFD-64EC46AE5C28}" srcOrd="0" destOrd="0" presId="urn:microsoft.com/office/officeart/2005/8/layout/process1"/>
    <dgm:cxn modelId="{4A0CBE08-1350-4883-B98C-A97D9F41C5D4}" srcId="{08A7091D-2BC4-4418-BAED-DE0FE7A0DDA9}" destId="{0C6EDB3F-354A-4EB0-914B-69E494F1011D}" srcOrd="0" destOrd="0" parTransId="{A1FFE5CC-7494-41F6-ACB0-A4D873BC2C70}" sibTransId="{C352124D-930B-472E-ADB9-4121CD78D73F}"/>
    <dgm:cxn modelId="{F0FB3291-FE3F-4D0C-990F-F0ABA02D7773}" type="presParOf" srcId="{62791D42-731E-48C2-ABFD-64EC46AE5C28}" destId="{EE514657-B49F-4E94-A491-37BA5DF64CF9}" srcOrd="0"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8A7091D-2BC4-4418-BAED-DE0FE7A0DDA9}" type="doc">
      <dgm:prSet loTypeId="urn:microsoft.com/office/officeart/2005/8/layout/process1" loCatId="process" qsTypeId="urn:microsoft.com/office/officeart/2005/8/quickstyle/3d1" qsCatId="3D" csTypeId="urn:microsoft.com/office/officeart/2005/8/colors/accent1_2" csCatId="accent1" phldr="1"/>
      <dgm:spPr/>
    </dgm:pt>
    <dgm:pt modelId="{0C6EDB3F-354A-4EB0-914B-69E494F1011D}">
      <dgm:prSet phldrT="[Texto]" custT="1"/>
      <dgm:spPr>
        <a:solidFill>
          <a:srgbClr val="002060"/>
        </a:solidFill>
      </dgm:spPr>
      <dgm:t>
        <a:bodyPr/>
        <a:lstStyle/>
        <a:p>
          <a:r>
            <a:rPr lang="es-MX" sz="1100" b="1" i="1" dirty="0" smtClean="0"/>
            <a:t>Mexico (SHCP) – E.U.A. (Treasury Department)</a:t>
          </a:r>
          <a:endParaRPr lang="es-MX" sz="1100" b="1" i="1" dirty="0"/>
        </a:p>
      </dgm:t>
    </dgm:pt>
    <dgm:pt modelId="{A1FFE5CC-7494-41F6-ACB0-A4D873BC2C70}" type="parTrans" cxnId="{4A0CBE08-1350-4883-B98C-A97D9F41C5D4}">
      <dgm:prSet/>
      <dgm:spPr/>
      <dgm:t>
        <a:bodyPr/>
        <a:lstStyle/>
        <a:p>
          <a:endParaRPr lang="es-MX" sz="1200" b="1" i="1"/>
        </a:p>
      </dgm:t>
    </dgm:pt>
    <dgm:pt modelId="{C352124D-930B-472E-ADB9-4121CD78D73F}" type="sibTrans" cxnId="{4A0CBE08-1350-4883-B98C-A97D9F41C5D4}">
      <dgm:prSet custT="1"/>
      <dgm:spPr/>
      <dgm:t>
        <a:bodyPr/>
        <a:lstStyle/>
        <a:p>
          <a:endParaRPr lang="es-MX" sz="1200" b="1" i="1"/>
        </a:p>
      </dgm:t>
    </dgm:pt>
    <dgm:pt modelId="{62791D42-731E-48C2-ABFD-64EC46AE5C28}" type="pres">
      <dgm:prSet presAssocID="{08A7091D-2BC4-4418-BAED-DE0FE7A0DDA9}" presName="Name0" presStyleCnt="0">
        <dgm:presLayoutVars>
          <dgm:dir/>
          <dgm:resizeHandles val="exact"/>
        </dgm:presLayoutVars>
      </dgm:prSet>
      <dgm:spPr/>
    </dgm:pt>
    <dgm:pt modelId="{EE514657-B49F-4E94-A491-37BA5DF64CF9}" type="pres">
      <dgm:prSet presAssocID="{0C6EDB3F-354A-4EB0-914B-69E494F1011D}" presName="node" presStyleLbl="node1" presStyleIdx="0" presStyleCnt="1" custLinFactNeighborY="-16080">
        <dgm:presLayoutVars>
          <dgm:bulletEnabled val="1"/>
        </dgm:presLayoutVars>
      </dgm:prSet>
      <dgm:spPr/>
      <dgm:t>
        <a:bodyPr/>
        <a:lstStyle/>
        <a:p>
          <a:endParaRPr lang="es-MX"/>
        </a:p>
      </dgm:t>
    </dgm:pt>
  </dgm:ptLst>
  <dgm:cxnLst>
    <dgm:cxn modelId="{B3C8D6B0-9DE2-411D-A14F-2F1952BB8BFE}" type="presOf" srcId="{0C6EDB3F-354A-4EB0-914B-69E494F1011D}" destId="{EE514657-B49F-4E94-A491-37BA5DF64CF9}" srcOrd="0" destOrd="0" presId="urn:microsoft.com/office/officeart/2005/8/layout/process1"/>
    <dgm:cxn modelId="{F2E0E51B-25CA-4FA2-B9B8-4C990EB9EF54}" type="presOf" srcId="{08A7091D-2BC4-4418-BAED-DE0FE7A0DDA9}" destId="{62791D42-731E-48C2-ABFD-64EC46AE5C28}" srcOrd="0" destOrd="0" presId="urn:microsoft.com/office/officeart/2005/8/layout/process1"/>
    <dgm:cxn modelId="{4A0CBE08-1350-4883-B98C-A97D9F41C5D4}" srcId="{08A7091D-2BC4-4418-BAED-DE0FE7A0DDA9}" destId="{0C6EDB3F-354A-4EB0-914B-69E494F1011D}" srcOrd="0" destOrd="0" parTransId="{A1FFE5CC-7494-41F6-ACB0-A4D873BC2C70}" sibTransId="{C352124D-930B-472E-ADB9-4121CD78D73F}"/>
    <dgm:cxn modelId="{D942107D-17BD-42D2-9700-527F2CE9E96E}" type="presParOf" srcId="{62791D42-731E-48C2-ABFD-64EC46AE5C28}" destId="{EE514657-B49F-4E94-A491-37BA5DF64CF9}" srcOrd="0"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6440E2C-DDF3-4078-84A4-DF5AA6507B39}" type="doc">
      <dgm:prSet loTypeId="urn:microsoft.com/office/officeart/2005/8/layout/hProcess4" loCatId="process" qsTypeId="urn:microsoft.com/office/officeart/2005/8/quickstyle/simple5" qsCatId="simple" csTypeId="urn:microsoft.com/office/officeart/2005/8/colors/accent1_2" csCatId="accent1" phldr="1"/>
      <dgm:spPr/>
    </dgm:pt>
    <dgm:pt modelId="{7D782BB3-2591-4B74-9804-869F9E926330}">
      <dgm:prSet phldrT="[Texto]" custT="1"/>
      <dgm:spPr/>
      <dgm:t>
        <a:bodyPr anchor="ctr"/>
        <a:lstStyle/>
        <a:p>
          <a:pPr rtl="0"/>
          <a:r>
            <a:rPr lang="en-US" sz="1200" dirty="0" smtClean="0">
              <a:solidFill>
                <a:srgbClr val="002060"/>
              </a:solidFill>
            </a:rPr>
            <a:t>The parameters of the Agreement are not different from those set forth in the final regulations released by the U.S. Treasury in February 2013. Obligations are now explained in greater detail and more clearly.</a:t>
          </a:r>
          <a:endParaRPr lang="es-MX" sz="1200" dirty="0">
            <a:solidFill>
              <a:srgbClr val="002060"/>
            </a:solidFill>
          </a:endParaRPr>
        </a:p>
      </dgm:t>
    </dgm:pt>
    <dgm:pt modelId="{DC3B3600-026B-484A-A294-1EA33F980A4B}" type="parTrans" cxnId="{6676D173-2675-41D7-A260-0DE16CE5E9D5}">
      <dgm:prSet/>
      <dgm:spPr/>
      <dgm:t>
        <a:bodyPr/>
        <a:lstStyle/>
        <a:p>
          <a:endParaRPr lang="es-MX"/>
        </a:p>
      </dgm:t>
    </dgm:pt>
    <dgm:pt modelId="{108808B3-C3BA-42CE-86BC-DC2E2B83DB8F}" type="sibTrans" cxnId="{6676D173-2675-41D7-A260-0DE16CE5E9D5}">
      <dgm:prSet/>
      <dgm:spPr/>
      <dgm:t>
        <a:bodyPr/>
        <a:lstStyle/>
        <a:p>
          <a:endParaRPr lang="es-MX"/>
        </a:p>
      </dgm:t>
    </dgm:pt>
    <dgm:pt modelId="{4A4B1FF9-63D3-4343-9A03-D249B369FC0E}">
      <dgm:prSet phldrT="[Texto]" custT="1"/>
      <dgm:spPr/>
      <dgm:t>
        <a:bodyPr/>
        <a:lstStyle/>
        <a:p>
          <a:r>
            <a:rPr lang="es-MX" sz="1400" b="1" dirty="0" smtClean="0"/>
            <a:t>(b)</a:t>
          </a:r>
          <a:endParaRPr lang="es-MX" sz="1400" b="1" dirty="0"/>
        </a:p>
      </dgm:t>
    </dgm:pt>
    <dgm:pt modelId="{2D1F80AC-A19C-4E24-A395-D63693768EF1}" type="parTrans" cxnId="{0C9B9577-140B-429B-B4DE-13B3978DF4FE}">
      <dgm:prSet/>
      <dgm:spPr/>
      <dgm:t>
        <a:bodyPr/>
        <a:lstStyle/>
        <a:p>
          <a:endParaRPr lang="es-MX"/>
        </a:p>
      </dgm:t>
    </dgm:pt>
    <dgm:pt modelId="{FC1C811B-960D-4712-8827-D54C1D90155B}" type="sibTrans" cxnId="{0C9B9577-140B-429B-B4DE-13B3978DF4FE}">
      <dgm:prSet/>
      <dgm:spPr/>
      <dgm:t>
        <a:bodyPr/>
        <a:lstStyle/>
        <a:p>
          <a:endParaRPr lang="es-MX" dirty="0"/>
        </a:p>
      </dgm:t>
    </dgm:pt>
    <dgm:pt modelId="{E54FF1AA-BC82-4D78-85CB-870803C6F44B}">
      <dgm:prSet phldrT="[Texto]" custT="1"/>
      <dgm:spPr/>
      <dgm:t>
        <a:bodyPr/>
        <a:lstStyle/>
        <a:p>
          <a:r>
            <a:rPr lang="es-MX" sz="1400" b="1" dirty="0" smtClean="0"/>
            <a:t>(c)</a:t>
          </a:r>
          <a:endParaRPr lang="es-MX" sz="1400" b="1" dirty="0"/>
        </a:p>
      </dgm:t>
    </dgm:pt>
    <dgm:pt modelId="{8FD08EA2-BA27-4E8C-A9B0-201B1075BD28}" type="parTrans" cxnId="{40667CF8-14E1-48A5-9AC6-4DD732055FBC}">
      <dgm:prSet/>
      <dgm:spPr/>
      <dgm:t>
        <a:bodyPr/>
        <a:lstStyle/>
        <a:p>
          <a:endParaRPr lang="es-MX"/>
        </a:p>
      </dgm:t>
    </dgm:pt>
    <dgm:pt modelId="{AEC1F669-2456-47AA-A38D-DE6EFF4352A5}" type="sibTrans" cxnId="{40667CF8-14E1-48A5-9AC6-4DD732055FBC}">
      <dgm:prSet/>
      <dgm:spPr/>
      <dgm:t>
        <a:bodyPr/>
        <a:lstStyle/>
        <a:p>
          <a:endParaRPr lang="es-MX"/>
        </a:p>
      </dgm:t>
    </dgm:pt>
    <dgm:pt modelId="{2CA32202-12E7-4840-8412-42A302211B4C}">
      <dgm:prSet phldrT="[Texto]" custT="1"/>
      <dgm:spPr/>
      <dgm:t>
        <a:bodyPr/>
        <a:lstStyle/>
        <a:p>
          <a:pPr rtl="0"/>
          <a:r>
            <a:rPr lang="es-MX" sz="1400" b="1" dirty="0" smtClean="0"/>
            <a:t>(a)</a:t>
          </a:r>
          <a:endParaRPr lang="es-MX" sz="1400" b="1" dirty="0"/>
        </a:p>
      </dgm:t>
    </dgm:pt>
    <dgm:pt modelId="{C1040CCA-78D1-45AD-9D43-E5DBE70CDBD7}" type="parTrans" cxnId="{F9AB8C21-454D-4DD4-86ED-2A4382EBDF3C}">
      <dgm:prSet/>
      <dgm:spPr/>
      <dgm:t>
        <a:bodyPr/>
        <a:lstStyle/>
        <a:p>
          <a:endParaRPr lang="es-MX"/>
        </a:p>
      </dgm:t>
    </dgm:pt>
    <dgm:pt modelId="{026523AE-CA70-4F9E-BBB3-A37836F945B6}" type="sibTrans" cxnId="{F9AB8C21-454D-4DD4-86ED-2A4382EBDF3C}">
      <dgm:prSet/>
      <dgm:spPr/>
      <dgm:t>
        <a:bodyPr/>
        <a:lstStyle/>
        <a:p>
          <a:endParaRPr lang="es-MX" dirty="0"/>
        </a:p>
      </dgm:t>
    </dgm:pt>
    <dgm:pt modelId="{7823F633-FF61-4A68-91EA-3C34FCFEB61D}">
      <dgm:prSet phldrT="[Texto]" custT="1"/>
      <dgm:spPr/>
      <dgm:t>
        <a:bodyPr anchor="ctr"/>
        <a:lstStyle/>
        <a:p>
          <a:r>
            <a:rPr lang="en-US" sz="1200" dirty="0" smtClean="0">
              <a:solidFill>
                <a:srgbClr val="002060"/>
              </a:solidFill>
            </a:rPr>
            <a:t>The Mexican Financial Institutions will not be subject to any withholding tax and are not required to carry out the Withholding on payments made to Recalcitrant Account Holders</a:t>
          </a:r>
          <a:endParaRPr lang="es-MX" sz="1200" dirty="0">
            <a:solidFill>
              <a:srgbClr val="002060"/>
            </a:solidFill>
          </a:endParaRPr>
        </a:p>
      </dgm:t>
    </dgm:pt>
    <dgm:pt modelId="{AF115EA1-84C1-4255-83DE-9A8018D419D6}" type="parTrans" cxnId="{629F74AA-EC99-4501-8CDB-1F1A0D6131AD}">
      <dgm:prSet/>
      <dgm:spPr/>
      <dgm:t>
        <a:bodyPr/>
        <a:lstStyle/>
        <a:p>
          <a:endParaRPr lang="es-MX"/>
        </a:p>
      </dgm:t>
    </dgm:pt>
    <dgm:pt modelId="{63C09273-5BC1-4D29-A98B-751A554E165A}" type="sibTrans" cxnId="{629F74AA-EC99-4501-8CDB-1F1A0D6131AD}">
      <dgm:prSet/>
      <dgm:spPr/>
      <dgm:t>
        <a:bodyPr/>
        <a:lstStyle/>
        <a:p>
          <a:endParaRPr lang="es-MX"/>
        </a:p>
      </dgm:t>
    </dgm:pt>
    <dgm:pt modelId="{618C04E8-220D-4DF7-94BC-2E23AFDAA8AA}">
      <dgm:prSet phldrT="[Texto]" custT="1"/>
      <dgm:spPr/>
      <dgm:t>
        <a:bodyPr anchor="ctr"/>
        <a:lstStyle/>
        <a:p>
          <a:r>
            <a:rPr lang="en-US" sz="1200" dirty="0" smtClean="0">
              <a:solidFill>
                <a:srgbClr val="002060"/>
              </a:solidFill>
            </a:rPr>
            <a:t>Nevertheless it maintains the obligation to carry out a due diligence procedure for data collection and reporting.</a:t>
          </a:r>
          <a:endParaRPr lang="es-MX" sz="1200" dirty="0">
            <a:solidFill>
              <a:srgbClr val="002060"/>
            </a:solidFill>
          </a:endParaRPr>
        </a:p>
      </dgm:t>
    </dgm:pt>
    <dgm:pt modelId="{7E0A0493-932D-491C-AA86-2C03F87089AE}" type="parTrans" cxnId="{4528ADFB-2A37-4760-91C7-F6BC3321AF46}">
      <dgm:prSet/>
      <dgm:spPr/>
      <dgm:t>
        <a:bodyPr/>
        <a:lstStyle/>
        <a:p>
          <a:endParaRPr lang="es-MX"/>
        </a:p>
      </dgm:t>
    </dgm:pt>
    <dgm:pt modelId="{B1206E12-9DB2-4FF8-887C-F4749913B20B}" type="sibTrans" cxnId="{4528ADFB-2A37-4760-91C7-F6BC3321AF46}">
      <dgm:prSet/>
      <dgm:spPr/>
      <dgm:t>
        <a:bodyPr/>
        <a:lstStyle/>
        <a:p>
          <a:endParaRPr lang="es-MX"/>
        </a:p>
      </dgm:t>
    </dgm:pt>
    <dgm:pt modelId="{CE9CD995-2D37-4953-823A-1CA49D4EEE4B}">
      <dgm:prSet phldrT="[Texto]" custT="1"/>
      <dgm:spPr/>
      <dgm:t>
        <a:bodyPr anchor="ctr"/>
        <a:lstStyle/>
        <a:p>
          <a:pPr rtl="0"/>
          <a:endParaRPr lang="es-MX" sz="850" dirty="0">
            <a:solidFill>
              <a:srgbClr val="002060"/>
            </a:solidFill>
          </a:endParaRPr>
        </a:p>
      </dgm:t>
    </dgm:pt>
    <dgm:pt modelId="{0CD05FED-716E-4B43-830E-138AD49224AF}" type="parTrans" cxnId="{49C372EA-41E0-49D0-85B4-F768DF8BF1B4}">
      <dgm:prSet/>
      <dgm:spPr/>
      <dgm:t>
        <a:bodyPr/>
        <a:lstStyle/>
        <a:p>
          <a:endParaRPr lang="es-MX"/>
        </a:p>
      </dgm:t>
    </dgm:pt>
    <dgm:pt modelId="{06A849B2-818F-4523-ABE6-102D3C0A95A4}" type="sibTrans" cxnId="{49C372EA-41E0-49D0-85B4-F768DF8BF1B4}">
      <dgm:prSet/>
      <dgm:spPr/>
      <dgm:t>
        <a:bodyPr/>
        <a:lstStyle/>
        <a:p>
          <a:endParaRPr lang="es-MX"/>
        </a:p>
      </dgm:t>
    </dgm:pt>
    <dgm:pt modelId="{136CF5DE-23BA-4248-AB8C-C839255BBCBD}" type="pres">
      <dgm:prSet presAssocID="{C6440E2C-DDF3-4078-84A4-DF5AA6507B39}" presName="Name0" presStyleCnt="0">
        <dgm:presLayoutVars>
          <dgm:dir/>
          <dgm:animLvl val="lvl"/>
          <dgm:resizeHandles val="exact"/>
        </dgm:presLayoutVars>
      </dgm:prSet>
      <dgm:spPr/>
    </dgm:pt>
    <dgm:pt modelId="{D73DC2EC-4402-493A-8585-679A803F9083}" type="pres">
      <dgm:prSet presAssocID="{C6440E2C-DDF3-4078-84A4-DF5AA6507B39}" presName="tSp" presStyleCnt="0"/>
      <dgm:spPr/>
    </dgm:pt>
    <dgm:pt modelId="{6F0130BA-23BE-4F37-B928-D35B87165B44}" type="pres">
      <dgm:prSet presAssocID="{C6440E2C-DDF3-4078-84A4-DF5AA6507B39}" presName="bSp" presStyleCnt="0"/>
      <dgm:spPr/>
    </dgm:pt>
    <dgm:pt modelId="{B6493950-D249-44F5-A861-530601B6A88C}" type="pres">
      <dgm:prSet presAssocID="{C6440E2C-DDF3-4078-84A4-DF5AA6507B39}" presName="process" presStyleCnt="0"/>
      <dgm:spPr/>
    </dgm:pt>
    <dgm:pt modelId="{BCA7783B-5C53-4CD0-B415-7D30DDA31A1D}" type="pres">
      <dgm:prSet presAssocID="{2CA32202-12E7-4840-8412-42A302211B4C}" presName="composite1" presStyleCnt="0"/>
      <dgm:spPr/>
    </dgm:pt>
    <dgm:pt modelId="{C4A96144-2C89-4630-8A5C-95B4FF0634A4}" type="pres">
      <dgm:prSet presAssocID="{2CA32202-12E7-4840-8412-42A302211B4C}" presName="dummyNode1" presStyleLbl="node1" presStyleIdx="0" presStyleCnt="3"/>
      <dgm:spPr/>
    </dgm:pt>
    <dgm:pt modelId="{C86BEC29-481B-4895-9EF8-B84E3D5F0AA4}" type="pres">
      <dgm:prSet presAssocID="{2CA32202-12E7-4840-8412-42A302211B4C}" presName="childNode1" presStyleLbl="bgAcc1" presStyleIdx="0" presStyleCnt="3" custScaleX="220388" custScaleY="129717" custLinFactNeighborX="-96335">
        <dgm:presLayoutVars>
          <dgm:bulletEnabled val="1"/>
        </dgm:presLayoutVars>
      </dgm:prSet>
      <dgm:spPr/>
      <dgm:t>
        <a:bodyPr/>
        <a:lstStyle/>
        <a:p>
          <a:endParaRPr lang="es-MX"/>
        </a:p>
      </dgm:t>
    </dgm:pt>
    <dgm:pt modelId="{4FC5AD34-C4DE-4F87-AEE0-C29C460A6AE5}" type="pres">
      <dgm:prSet presAssocID="{2CA32202-12E7-4840-8412-42A302211B4C}" presName="childNode1tx" presStyleLbl="bgAcc1" presStyleIdx="0" presStyleCnt="3">
        <dgm:presLayoutVars>
          <dgm:bulletEnabled val="1"/>
        </dgm:presLayoutVars>
      </dgm:prSet>
      <dgm:spPr/>
      <dgm:t>
        <a:bodyPr/>
        <a:lstStyle/>
        <a:p>
          <a:endParaRPr lang="es-MX"/>
        </a:p>
      </dgm:t>
    </dgm:pt>
    <dgm:pt modelId="{A05F2569-5A45-4036-A7EC-008FA6CECBC5}" type="pres">
      <dgm:prSet presAssocID="{2CA32202-12E7-4840-8412-42A302211B4C}" presName="parentNode1" presStyleLbl="node1" presStyleIdx="0" presStyleCnt="3" custLinFactNeighborX="72273" custLinFactNeighborY="42322">
        <dgm:presLayoutVars>
          <dgm:chMax val="1"/>
          <dgm:bulletEnabled val="1"/>
        </dgm:presLayoutVars>
      </dgm:prSet>
      <dgm:spPr/>
      <dgm:t>
        <a:bodyPr/>
        <a:lstStyle/>
        <a:p>
          <a:endParaRPr lang="es-MX"/>
        </a:p>
      </dgm:t>
    </dgm:pt>
    <dgm:pt modelId="{DC2C4047-FC06-45AF-BEFA-529D8B38CBF7}" type="pres">
      <dgm:prSet presAssocID="{2CA32202-12E7-4840-8412-42A302211B4C}" presName="connSite1" presStyleCnt="0"/>
      <dgm:spPr/>
    </dgm:pt>
    <dgm:pt modelId="{8E000CE1-386F-4CC2-BC44-DBEFD510437D}" type="pres">
      <dgm:prSet presAssocID="{026523AE-CA70-4F9E-BBB3-A37836F945B6}" presName="Name9" presStyleLbl="sibTrans2D1" presStyleIdx="0" presStyleCnt="2"/>
      <dgm:spPr/>
      <dgm:t>
        <a:bodyPr/>
        <a:lstStyle/>
        <a:p>
          <a:endParaRPr lang="es-MX"/>
        </a:p>
      </dgm:t>
    </dgm:pt>
    <dgm:pt modelId="{9ACBF2EF-5670-4F25-BA2D-16ECD2A61285}" type="pres">
      <dgm:prSet presAssocID="{4A4B1FF9-63D3-4343-9A03-D249B369FC0E}" presName="composite2" presStyleCnt="0"/>
      <dgm:spPr/>
    </dgm:pt>
    <dgm:pt modelId="{740B59E5-162F-452E-B8D3-21FCC0B72026}" type="pres">
      <dgm:prSet presAssocID="{4A4B1FF9-63D3-4343-9A03-D249B369FC0E}" presName="dummyNode2" presStyleLbl="node1" presStyleIdx="0" presStyleCnt="3"/>
      <dgm:spPr/>
    </dgm:pt>
    <dgm:pt modelId="{AD52B77A-A096-47A6-BCF5-A5287CF0588E}" type="pres">
      <dgm:prSet presAssocID="{4A4B1FF9-63D3-4343-9A03-D249B369FC0E}" presName="childNode2" presStyleLbl="bgAcc1" presStyleIdx="1" presStyleCnt="3" custScaleX="207615" custScaleY="133336" custLinFactNeighborX="-33" custLinFactNeighborY="1979">
        <dgm:presLayoutVars>
          <dgm:bulletEnabled val="1"/>
        </dgm:presLayoutVars>
      </dgm:prSet>
      <dgm:spPr/>
      <dgm:t>
        <a:bodyPr/>
        <a:lstStyle/>
        <a:p>
          <a:endParaRPr lang="es-MX"/>
        </a:p>
      </dgm:t>
    </dgm:pt>
    <dgm:pt modelId="{9163FB03-E0D2-4CA8-A4C2-3FF726E40751}" type="pres">
      <dgm:prSet presAssocID="{4A4B1FF9-63D3-4343-9A03-D249B369FC0E}" presName="childNode2tx" presStyleLbl="bgAcc1" presStyleIdx="1" presStyleCnt="3">
        <dgm:presLayoutVars>
          <dgm:bulletEnabled val="1"/>
        </dgm:presLayoutVars>
      </dgm:prSet>
      <dgm:spPr/>
      <dgm:t>
        <a:bodyPr/>
        <a:lstStyle/>
        <a:p>
          <a:endParaRPr lang="es-MX"/>
        </a:p>
      </dgm:t>
    </dgm:pt>
    <dgm:pt modelId="{A2CBBAFE-5C5D-412E-BFDF-6D886FE5B4A9}" type="pres">
      <dgm:prSet presAssocID="{4A4B1FF9-63D3-4343-9A03-D249B369FC0E}" presName="parentNode2" presStyleLbl="node1" presStyleIdx="1" presStyleCnt="3" custLinFactNeighborX="71842" custLinFactNeighborY="-15111">
        <dgm:presLayoutVars>
          <dgm:chMax val="0"/>
          <dgm:bulletEnabled val="1"/>
        </dgm:presLayoutVars>
      </dgm:prSet>
      <dgm:spPr/>
      <dgm:t>
        <a:bodyPr/>
        <a:lstStyle/>
        <a:p>
          <a:endParaRPr lang="es-MX"/>
        </a:p>
      </dgm:t>
    </dgm:pt>
    <dgm:pt modelId="{FBE4629E-CB7B-41A5-A2DB-0531718FEBD6}" type="pres">
      <dgm:prSet presAssocID="{4A4B1FF9-63D3-4343-9A03-D249B369FC0E}" presName="connSite2" presStyleCnt="0"/>
      <dgm:spPr/>
    </dgm:pt>
    <dgm:pt modelId="{CB94C2C8-ECAA-4EDD-9FEA-63F8D80090ED}" type="pres">
      <dgm:prSet presAssocID="{FC1C811B-960D-4712-8827-D54C1D90155B}" presName="Name18" presStyleLbl="sibTrans2D1" presStyleIdx="1" presStyleCnt="2"/>
      <dgm:spPr/>
      <dgm:t>
        <a:bodyPr/>
        <a:lstStyle/>
        <a:p>
          <a:endParaRPr lang="es-MX"/>
        </a:p>
      </dgm:t>
    </dgm:pt>
    <dgm:pt modelId="{B65CF14B-F084-4039-81B1-B16856050595}" type="pres">
      <dgm:prSet presAssocID="{E54FF1AA-BC82-4D78-85CB-870803C6F44B}" presName="composite1" presStyleCnt="0"/>
      <dgm:spPr/>
    </dgm:pt>
    <dgm:pt modelId="{2AE8FA06-F2DA-4669-969A-2E918FE4E78F}" type="pres">
      <dgm:prSet presAssocID="{E54FF1AA-BC82-4D78-85CB-870803C6F44B}" presName="dummyNode1" presStyleLbl="node1" presStyleIdx="1" presStyleCnt="3"/>
      <dgm:spPr/>
    </dgm:pt>
    <dgm:pt modelId="{ABCAF232-7908-4F50-B1E7-2156796AB9AD}" type="pres">
      <dgm:prSet presAssocID="{E54FF1AA-BC82-4D78-85CB-870803C6F44B}" presName="childNode1" presStyleLbl="bgAcc1" presStyleIdx="2" presStyleCnt="3" custScaleX="204414" custScaleY="132789">
        <dgm:presLayoutVars>
          <dgm:bulletEnabled val="1"/>
        </dgm:presLayoutVars>
      </dgm:prSet>
      <dgm:spPr/>
      <dgm:t>
        <a:bodyPr/>
        <a:lstStyle/>
        <a:p>
          <a:endParaRPr lang="es-MX"/>
        </a:p>
      </dgm:t>
    </dgm:pt>
    <dgm:pt modelId="{198CC4E1-CB32-4C63-B5B2-B2E32729E713}" type="pres">
      <dgm:prSet presAssocID="{E54FF1AA-BC82-4D78-85CB-870803C6F44B}" presName="childNode1tx" presStyleLbl="bgAcc1" presStyleIdx="2" presStyleCnt="3">
        <dgm:presLayoutVars>
          <dgm:bulletEnabled val="1"/>
        </dgm:presLayoutVars>
      </dgm:prSet>
      <dgm:spPr/>
      <dgm:t>
        <a:bodyPr/>
        <a:lstStyle/>
        <a:p>
          <a:endParaRPr lang="es-MX"/>
        </a:p>
      </dgm:t>
    </dgm:pt>
    <dgm:pt modelId="{F8A1E8E5-7DA5-4EF2-B4FE-F9ED41409495}" type="pres">
      <dgm:prSet presAssocID="{E54FF1AA-BC82-4D78-85CB-870803C6F44B}" presName="parentNode1" presStyleLbl="node1" presStyleIdx="2" presStyleCnt="3" custLinFactNeighborX="46422" custLinFactNeighborY="42296">
        <dgm:presLayoutVars>
          <dgm:chMax val="1"/>
          <dgm:bulletEnabled val="1"/>
        </dgm:presLayoutVars>
      </dgm:prSet>
      <dgm:spPr/>
      <dgm:t>
        <a:bodyPr/>
        <a:lstStyle/>
        <a:p>
          <a:endParaRPr lang="es-MX"/>
        </a:p>
      </dgm:t>
    </dgm:pt>
    <dgm:pt modelId="{85FF5C2F-743C-4854-8987-B31FE4B722F6}" type="pres">
      <dgm:prSet presAssocID="{E54FF1AA-BC82-4D78-85CB-870803C6F44B}" presName="connSite1" presStyleCnt="0"/>
      <dgm:spPr/>
    </dgm:pt>
  </dgm:ptLst>
  <dgm:cxnLst>
    <dgm:cxn modelId="{0C9B9577-140B-429B-B4DE-13B3978DF4FE}" srcId="{C6440E2C-DDF3-4078-84A4-DF5AA6507B39}" destId="{4A4B1FF9-63D3-4343-9A03-D249B369FC0E}" srcOrd="1" destOrd="0" parTransId="{2D1F80AC-A19C-4E24-A395-D63693768EF1}" sibTransId="{FC1C811B-960D-4712-8827-D54C1D90155B}"/>
    <dgm:cxn modelId="{7547A47B-9CD1-4AAA-8294-DC365835BD13}" type="presOf" srcId="{7823F633-FF61-4A68-91EA-3C34FCFEB61D}" destId="{9163FB03-E0D2-4CA8-A4C2-3FF726E40751}" srcOrd="1" destOrd="0" presId="urn:microsoft.com/office/officeart/2005/8/layout/hProcess4"/>
    <dgm:cxn modelId="{629F74AA-EC99-4501-8CDB-1F1A0D6131AD}" srcId="{4A4B1FF9-63D3-4343-9A03-D249B369FC0E}" destId="{7823F633-FF61-4A68-91EA-3C34FCFEB61D}" srcOrd="0" destOrd="0" parTransId="{AF115EA1-84C1-4255-83DE-9A8018D419D6}" sibTransId="{63C09273-5BC1-4D29-A98B-751A554E165A}"/>
    <dgm:cxn modelId="{912F0887-9B45-4345-95D5-C808666ED194}" type="presOf" srcId="{7D782BB3-2591-4B74-9804-869F9E926330}" destId="{4FC5AD34-C4DE-4F87-AEE0-C29C460A6AE5}" srcOrd="1" destOrd="1" presId="urn:microsoft.com/office/officeart/2005/8/layout/hProcess4"/>
    <dgm:cxn modelId="{13FD61F7-A6AF-4D2F-AAE1-E558851F2F43}" type="presOf" srcId="{E54FF1AA-BC82-4D78-85CB-870803C6F44B}" destId="{F8A1E8E5-7DA5-4EF2-B4FE-F9ED41409495}" srcOrd="0" destOrd="0" presId="urn:microsoft.com/office/officeart/2005/8/layout/hProcess4"/>
    <dgm:cxn modelId="{236B83A7-37FA-4D62-9958-A28E926ED041}" type="presOf" srcId="{CE9CD995-2D37-4953-823A-1CA49D4EEE4B}" destId="{4FC5AD34-C4DE-4F87-AEE0-C29C460A6AE5}" srcOrd="1" destOrd="0" presId="urn:microsoft.com/office/officeart/2005/8/layout/hProcess4"/>
    <dgm:cxn modelId="{1E4DC0F3-5BB4-430C-BE9D-B7219EE9A04D}" type="presOf" srcId="{CE9CD995-2D37-4953-823A-1CA49D4EEE4B}" destId="{C86BEC29-481B-4895-9EF8-B84E3D5F0AA4}" srcOrd="0" destOrd="0" presId="urn:microsoft.com/office/officeart/2005/8/layout/hProcess4"/>
    <dgm:cxn modelId="{50E96538-66AF-4D6B-91C1-35D5E075F9F5}" type="presOf" srcId="{618C04E8-220D-4DF7-94BC-2E23AFDAA8AA}" destId="{198CC4E1-CB32-4C63-B5B2-B2E32729E713}" srcOrd="1" destOrd="0" presId="urn:microsoft.com/office/officeart/2005/8/layout/hProcess4"/>
    <dgm:cxn modelId="{44DE0C57-A6FE-49EF-9807-00B4435DEC57}" type="presOf" srcId="{026523AE-CA70-4F9E-BBB3-A37836F945B6}" destId="{8E000CE1-386F-4CC2-BC44-DBEFD510437D}" srcOrd="0" destOrd="0" presId="urn:microsoft.com/office/officeart/2005/8/layout/hProcess4"/>
    <dgm:cxn modelId="{156894C8-EB03-4235-8A7F-8700989D9826}" type="presOf" srcId="{C6440E2C-DDF3-4078-84A4-DF5AA6507B39}" destId="{136CF5DE-23BA-4248-AB8C-C839255BBCBD}" srcOrd="0" destOrd="0" presId="urn:microsoft.com/office/officeart/2005/8/layout/hProcess4"/>
    <dgm:cxn modelId="{40667CF8-14E1-48A5-9AC6-4DD732055FBC}" srcId="{C6440E2C-DDF3-4078-84A4-DF5AA6507B39}" destId="{E54FF1AA-BC82-4D78-85CB-870803C6F44B}" srcOrd="2" destOrd="0" parTransId="{8FD08EA2-BA27-4E8C-A9B0-201B1075BD28}" sibTransId="{AEC1F669-2456-47AA-A38D-DE6EFF4352A5}"/>
    <dgm:cxn modelId="{4960787A-0EB3-4D14-AAB1-55261D054CEA}" type="presOf" srcId="{7823F633-FF61-4A68-91EA-3C34FCFEB61D}" destId="{AD52B77A-A096-47A6-BCF5-A5287CF0588E}" srcOrd="0" destOrd="0" presId="urn:microsoft.com/office/officeart/2005/8/layout/hProcess4"/>
    <dgm:cxn modelId="{ACA15D2C-4885-4AD6-95C9-E3D147C1E095}" type="presOf" srcId="{FC1C811B-960D-4712-8827-D54C1D90155B}" destId="{CB94C2C8-ECAA-4EDD-9FEA-63F8D80090ED}" srcOrd="0" destOrd="0" presId="urn:microsoft.com/office/officeart/2005/8/layout/hProcess4"/>
    <dgm:cxn modelId="{4528ADFB-2A37-4760-91C7-F6BC3321AF46}" srcId="{E54FF1AA-BC82-4D78-85CB-870803C6F44B}" destId="{618C04E8-220D-4DF7-94BC-2E23AFDAA8AA}" srcOrd="0" destOrd="0" parTransId="{7E0A0493-932D-491C-AA86-2C03F87089AE}" sibTransId="{B1206E12-9DB2-4FF8-887C-F4749913B20B}"/>
    <dgm:cxn modelId="{49C372EA-41E0-49D0-85B4-F768DF8BF1B4}" srcId="{2CA32202-12E7-4840-8412-42A302211B4C}" destId="{CE9CD995-2D37-4953-823A-1CA49D4EEE4B}" srcOrd="0" destOrd="0" parTransId="{0CD05FED-716E-4B43-830E-138AD49224AF}" sibTransId="{06A849B2-818F-4523-ABE6-102D3C0A95A4}"/>
    <dgm:cxn modelId="{2B1D743D-F193-4869-9742-88A7A722A7C1}" type="presOf" srcId="{7D782BB3-2591-4B74-9804-869F9E926330}" destId="{C86BEC29-481B-4895-9EF8-B84E3D5F0AA4}" srcOrd="0" destOrd="1" presId="urn:microsoft.com/office/officeart/2005/8/layout/hProcess4"/>
    <dgm:cxn modelId="{8464B5C1-3EE7-4008-9B01-8E11BF208E39}" type="presOf" srcId="{4A4B1FF9-63D3-4343-9A03-D249B369FC0E}" destId="{A2CBBAFE-5C5D-412E-BFDF-6D886FE5B4A9}" srcOrd="0" destOrd="0" presId="urn:microsoft.com/office/officeart/2005/8/layout/hProcess4"/>
    <dgm:cxn modelId="{F9AB8C21-454D-4DD4-86ED-2A4382EBDF3C}" srcId="{C6440E2C-DDF3-4078-84A4-DF5AA6507B39}" destId="{2CA32202-12E7-4840-8412-42A302211B4C}" srcOrd="0" destOrd="0" parTransId="{C1040CCA-78D1-45AD-9D43-E5DBE70CDBD7}" sibTransId="{026523AE-CA70-4F9E-BBB3-A37836F945B6}"/>
    <dgm:cxn modelId="{D1C9F136-A816-4619-B2E1-2A36F5720B5E}" type="presOf" srcId="{618C04E8-220D-4DF7-94BC-2E23AFDAA8AA}" destId="{ABCAF232-7908-4F50-B1E7-2156796AB9AD}" srcOrd="0" destOrd="0" presId="urn:microsoft.com/office/officeart/2005/8/layout/hProcess4"/>
    <dgm:cxn modelId="{6676D173-2675-41D7-A260-0DE16CE5E9D5}" srcId="{2CA32202-12E7-4840-8412-42A302211B4C}" destId="{7D782BB3-2591-4B74-9804-869F9E926330}" srcOrd="1" destOrd="0" parTransId="{DC3B3600-026B-484A-A294-1EA33F980A4B}" sibTransId="{108808B3-C3BA-42CE-86BC-DC2E2B83DB8F}"/>
    <dgm:cxn modelId="{225B8582-A851-4770-ACC2-D3ABB8DAFF95}" type="presOf" srcId="{2CA32202-12E7-4840-8412-42A302211B4C}" destId="{A05F2569-5A45-4036-A7EC-008FA6CECBC5}" srcOrd="0" destOrd="0" presId="urn:microsoft.com/office/officeart/2005/8/layout/hProcess4"/>
    <dgm:cxn modelId="{752F670E-5AF9-4AA6-BC78-DBA446594746}" type="presParOf" srcId="{136CF5DE-23BA-4248-AB8C-C839255BBCBD}" destId="{D73DC2EC-4402-493A-8585-679A803F9083}" srcOrd="0" destOrd="0" presId="urn:microsoft.com/office/officeart/2005/8/layout/hProcess4"/>
    <dgm:cxn modelId="{DBD9DC46-69CB-433D-B4D1-9E7FD461095D}" type="presParOf" srcId="{136CF5DE-23BA-4248-AB8C-C839255BBCBD}" destId="{6F0130BA-23BE-4F37-B928-D35B87165B44}" srcOrd="1" destOrd="0" presId="urn:microsoft.com/office/officeart/2005/8/layout/hProcess4"/>
    <dgm:cxn modelId="{931A05B3-CA84-43DA-9344-B72751E9423F}" type="presParOf" srcId="{136CF5DE-23BA-4248-AB8C-C839255BBCBD}" destId="{B6493950-D249-44F5-A861-530601B6A88C}" srcOrd="2" destOrd="0" presId="urn:microsoft.com/office/officeart/2005/8/layout/hProcess4"/>
    <dgm:cxn modelId="{2D0F6AEA-9076-4CA2-9932-F41FF55E3532}" type="presParOf" srcId="{B6493950-D249-44F5-A861-530601B6A88C}" destId="{BCA7783B-5C53-4CD0-B415-7D30DDA31A1D}" srcOrd="0" destOrd="0" presId="urn:microsoft.com/office/officeart/2005/8/layout/hProcess4"/>
    <dgm:cxn modelId="{6E8F8A0F-60A2-4E80-9872-6F0C109EB9AB}" type="presParOf" srcId="{BCA7783B-5C53-4CD0-B415-7D30DDA31A1D}" destId="{C4A96144-2C89-4630-8A5C-95B4FF0634A4}" srcOrd="0" destOrd="0" presId="urn:microsoft.com/office/officeart/2005/8/layout/hProcess4"/>
    <dgm:cxn modelId="{E9EB2427-472E-409F-89C4-420DEA85B41F}" type="presParOf" srcId="{BCA7783B-5C53-4CD0-B415-7D30DDA31A1D}" destId="{C86BEC29-481B-4895-9EF8-B84E3D5F0AA4}" srcOrd="1" destOrd="0" presId="urn:microsoft.com/office/officeart/2005/8/layout/hProcess4"/>
    <dgm:cxn modelId="{832A78D8-B798-457E-9568-45F23009BEA1}" type="presParOf" srcId="{BCA7783B-5C53-4CD0-B415-7D30DDA31A1D}" destId="{4FC5AD34-C4DE-4F87-AEE0-C29C460A6AE5}" srcOrd="2" destOrd="0" presId="urn:microsoft.com/office/officeart/2005/8/layout/hProcess4"/>
    <dgm:cxn modelId="{F823E26C-6B8A-4FD1-82E4-4FE1BF32A684}" type="presParOf" srcId="{BCA7783B-5C53-4CD0-B415-7D30DDA31A1D}" destId="{A05F2569-5A45-4036-A7EC-008FA6CECBC5}" srcOrd="3" destOrd="0" presId="urn:microsoft.com/office/officeart/2005/8/layout/hProcess4"/>
    <dgm:cxn modelId="{656D6678-FE06-46A5-82CE-9269668CC1B9}" type="presParOf" srcId="{BCA7783B-5C53-4CD0-B415-7D30DDA31A1D}" destId="{DC2C4047-FC06-45AF-BEFA-529D8B38CBF7}" srcOrd="4" destOrd="0" presId="urn:microsoft.com/office/officeart/2005/8/layout/hProcess4"/>
    <dgm:cxn modelId="{63511A83-6DA0-42CC-B068-910CBF9D0958}" type="presParOf" srcId="{B6493950-D249-44F5-A861-530601B6A88C}" destId="{8E000CE1-386F-4CC2-BC44-DBEFD510437D}" srcOrd="1" destOrd="0" presId="urn:microsoft.com/office/officeart/2005/8/layout/hProcess4"/>
    <dgm:cxn modelId="{F7DA1093-B6F0-40B8-A852-8B17CEC8CFEE}" type="presParOf" srcId="{B6493950-D249-44F5-A861-530601B6A88C}" destId="{9ACBF2EF-5670-4F25-BA2D-16ECD2A61285}" srcOrd="2" destOrd="0" presId="urn:microsoft.com/office/officeart/2005/8/layout/hProcess4"/>
    <dgm:cxn modelId="{D81A3F49-CDC2-4D26-A05C-0AD21A489A90}" type="presParOf" srcId="{9ACBF2EF-5670-4F25-BA2D-16ECD2A61285}" destId="{740B59E5-162F-452E-B8D3-21FCC0B72026}" srcOrd="0" destOrd="0" presId="urn:microsoft.com/office/officeart/2005/8/layout/hProcess4"/>
    <dgm:cxn modelId="{4DE74206-DFA8-4C2D-BA9D-24EC8A4FB6C1}" type="presParOf" srcId="{9ACBF2EF-5670-4F25-BA2D-16ECD2A61285}" destId="{AD52B77A-A096-47A6-BCF5-A5287CF0588E}" srcOrd="1" destOrd="0" presId="urn:microsoft.com/office/officeart/2005/8/layout/hProcess4"/>
    <dgm:cxn modelId="{769DAEC8-3174-439F-9785-B4FD84CD9ADF}" type="presParOf" srcId="{9ACBF2EF-5670-4F25-BA2D-16ECD2A61285}" destId="{9163FB03-E0D2-4CA8-A4C2-3FF726E40751}" srcOrd="2" destOrd="0" presId="urn:microsoft.com/office/officeart/2005/8/layout/hProcess4"/>
    <dgm:cxn modelId="{3B2D57BE-32DB-4FE7-A1C1-7A2FABFDD466}" type="presParOf" srcId="{9ACBF2EF-5670-4F25-BA2D-16ECD2A61285}" destId="{A2CBBAFE-5C5D-412E-BFDF-6D886FE5B4A9}" srcOrd="3" destOrd="0" presId="urn:microsoft.com/office/officeart/2005/8/layout/hProcess4"/>
    <dgm:cxn modelId="{1830604C-64C6-4CB3-9B86-3BCB8807E913}" type="presParOf" srcId="{9ACBF2EF-5670-4F25-BA2D-16ECD2A61285}" destId="{FBE4629E-CB7B-41A5-A2DB-0531718FEBD6}" srcOrd="4" destOrd="0" presId="urn:microsoft.com/office/officeart/2005/8/layout/hProcess4"/>
    <dgm:cxn modelId="{6AB792E9-1123-433C-BEFB-F51888096BD7}" type="presParOf" srcId="{B6493950-D249-44F5-A861-530601B6A88C}" destId="{CB94C2C8-ECAA-4EDD-9FEA-63F8D80090ED}" srcOrd="3" destOrd="0" presId="urn:microsoft.com/office/officeart/2005/8/layout/hProcess4"/>
    <dgm:cxn modelId="{57348600-5E91-4C18-927F-B1CBEDD4AA31}" type="presParOf" srcId="{B6493950-D249-44F5-A861-530601B6A88C}" destId="{B65CF14B-F084-4039-81B1-B16856050595}" srcOrd="4" destOrd="0" presId="urn:microsoft.com/office/officeart/2005/8/layout/hProcess4"/>
    <dgm:cxn modelId="{B7EE2EB8-6D4B-4CC3-8546-BA17C3E39058}" type="presParOf" srcId="{B65CF14B-F084-4039-81B1-B16856050595}" destId="{2AE8FA06-F2DA-4669-969A-2E918FE4E78F}" srcOrd="0" destOrd="0" presId="urn:microsoft.com/office/officeart/2005/8/layout/hProcess4"/>
    <dgm:cxn modelId="{16504689-47AE-4230-A467-0292EFCD4834}" type="presParOf" srcId="{B65CF14B-F084-4039-81B1-B16856050595}" destId="{ABCAF232-7908-4F50-B1E7-2156796AB9AD}" srcOrd="1" destOrd="0" presId="urn:microsoft.com/office/officeart/2005/8/layout/hProcess4"/>
    <dgm:cxn modelId="{2BBC2563-958C-4B5B-956C-4E07023D4CD8}" type="presParOf" srcId="{B65CF14B-F084-4039-81B1-B16856050595}" destId="{198CC4E1-CB32-4C63-B5B2-B2E32729E713}" srcOrd="2" destOrd="0" presId="urn:microsoft.com/office/officeart/2005/8/layout/hProcess4"/>
    <dgm:cxn modelId="{9847043B-72F8-49AE-9C8A-B7443A2BC444}" type="presParOf" srcId="{B65CF14B-F084-4039-81B1-B16856050595}" destId="{F8A1E8E5-7DA5-4EF2-B4FE-F9ED41409495}" srcOrd="3" destOrd="0" presId="urn:microsoft.com/office/officeart/2005/8/layout/hProcess4"/>
    <dgm:cxn modelId="{26D68242-E2D2-4C4F-9DA2-B1DBA79F9041}" type="presParOf" srcId="{B65CF14B-F084-4039-81B1-B16856050595}" destId="{85FF5C2F-743C-4854-8987-B31FE4B722F6}" srcOrd="4" destOrd="0" presId="urn:microsoft.com/office/officeart/2005/8/layout/hProcess4"/>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8A7091D-2BC4-4418-BAED-DE0FE7A0DDA9}" type="doc">
      <dgm:prSet loTypeId="urn:microsoft.com/office/officeart/2005/8/layout/process1" loCatId="process" qsTypeId="urn:microsoft.com/office/officeart/2005/8/quickstyle/3d1" qsCatId="3D" csTypeId="urn:microsoft.com/office/officeart/2005/8/colors/accent1_2" csCatId="accent1" phldr="1"/>
      <dgm:spPr/>
    </dgm:pt>
    <dgm:pt modelId="{0C6EDB3F-354A-4EB0-914B-69E494F1011D}">
      <dgm:prSet phldrT="[Texto]" custT="1"/>
      <dgm:spPr>
        <a:solidFill>
          <a:srgbClr val="008000"/>
        </a:solidFill>
      </dgm:spPr>
      <dgm:t>
        <a:bodyPr/>
        <a:lstStyle/>
        <a:p>
          <a:r>
            <a:rPr lang="en-US" sz="1200" b="1" i="1" noProof="0" dirty="0" smtClean="0"/>
            <a:t>Features</a:t>
          </a:r>
          <a:endParaRPr lang="en-US" sz="1200" b="1" i="1" noProof="0" dirty="0"/>
        </a:p>
      </dgm:t>
    </dgm:pt>
    <dgm:pt modelId="{A1FFE5CC-7494-41F6-ACB0-A4D873BC2C70}" type="parTrans" cxnId="{4A0CBE08-1350-4883-B98C-A97D9F41C5D4}">
      <dgm:prSet/>
      <dgm:spPr/>
      <dgm:t>
        <a:bodyPr/>
        <a:lstStyle/>
        <a:p>
          <a:endParaRPr lang="en-US" sz="1200" b="1" i="1" noProof="0"/>
        </a:p>
      </dgm:t>
    </dgm:pt>
    <dgm:pt modelId="{C352124D-930B-472E-ADB9-4121CD78D73F}" type="sibTrans" cxnId="{4A0CBE08-1350-4883-B98C-A97D9F41C5D4}">
      <dgm:prSet custT="1"/>
      <dgm:spPr/>
      <dgm:t>
        <a:bodyPr/>
        <a:lstStyle/>
        <a:p>
          <a:endParaRPr lang="en-US" sz="1200" b="1" i="1" noProof="0"/>
        </a:p>
      </dgm:t>
    </dgm:pt>
    <dgm:pt modelId="{62791D42-731E-48C2-ABFD-64EC46AE5C28}" type="pres">
      <dgm:prSet presAssocID="{08A7091D-2BC4-4418-BAED-DE0FE7A0DDA9}" presName="Name0" presStyleCnt="0">
        <dgm:presLayoutVars>
          <dgm:dir/>
          <dgm:resizeHandles val="exact"/>
        </dgm:presLayoutVars>
      </dgm:prSet>
      <dgm:spPr/>
    </dgm:pt>
    <dgm:pt modelId="{EE514657-B49F-4E94-A491-37BA5DF64CF9}" type="pres">
      <dgm:prSet presAssocID="{0C6EDB3F-354A-4EB0-914B-69E494F1011D}" presName="node" presStyleLbl="node1" presStyleIdx="0" presStyleCnt="1">
        <dgm:presLayoutVars>
          <dgm:bulletEnabled val="1"/>
        </dgm:presLayoutVars>
      </dgm:prSet>
      <dgm:spPr/>
      <dgm:t>
        <a:bodyPr/>
        <a:lstStyle/>
        <a:p>
          <a:endParaRPr lang="es-MX"/>
        </a:p>
      </dgm:t>
    </dgm:pt>
  </dgm:ptLst>
  <dgm:cxnLst>
    <dgm:cxn modelId="{60F0AB3F-3355-4602-A2E6-4B9E52792D13}" type="presOf" srcId="{08A7091D-2BC4-4418-BAED-DE0FE7A0DDA9}" destId="{62791D42-731E-48C2-ABFD-64EC46AE5C28}" srcOrd="0" destOrd="0" presId="urn:microsoft.com/office/officeart/2005/8/layout/process1"/>
    <dgm:cxn modelId="{C7E507A5-A3F7-4C2A-9DC8-C20726951472}" type="presOf" srcId="{0C6EDB3F-354A-4EB0-914B-69E494F1011D}" destId="{EE514657-B49F-4E94-A491-37BA5DF64CF9}" srcOrd="0" destOrd="0" presId="urn:microsoft.com/office/officeart/2005/8/layout/process1"/>
    <dgm:cxn modelId="{4A0CBE08-1350-4883-B98C-A97D9F41C5D4}" srcId="{08A7091D-2BC4-4418-BAED-DE0FE7A0DDA9}" destId="{0C6EDB3F-354A-4EB0-914B-69E494F1011D}" srcOrd="0" destOrd="0" parTransId="{A1FFE5CC-7494-41F6-ACB0-A4D873BC2C70}" sibTransId="{C352124D-930B-472E-ADB9-4121CD78D73F}"/>
    <dgm:cxn modelId="{9A643830-3E6E-4D80-B1DC-CD99AF022BC1}" type="presParOf" srcId="{62791D42-731E-48C2-ABFD-64EC46AE5C28}" destId="{EE514657-B49F-4E94-A491-37BA5DF64CF9}" srcOrd="0"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8A7091D-2BC4-4418-BAED-DE0FE7A0DDA9}" type="doc">
      <dgm:prSet loTypeId="urn:microsoft.com/office/officeart/2005/8/layout/process1" loCatId="process" qsTypeId="urn:microsoft.com/office/officeart/2005/8/quickstyle/3d1" qsCatId="3D" csTypeId="urn:microsoft.com/office/officeart/2005/8/colors/accent1_2" csCatId="accent1" phldr="1"/>
      <dgm:spPr/>
    </dgm:pt>
    <dgm:pt modelId="{0C6EDB3F-354A-4EB0-914B-69E494F1011D}">
      <dgm:prSet phldrT="[Texto]" custT="1"/>
      <dgm:spPr>
        <a:solidFill>
          <a:srgbClr val="008000"/>
        </a:solidFill>
      </dgm:spPr>
      <dgm:t>
        <a:bodyPr/>
        <a:lstStyle/>
        <a:p>
          <a:r>
            <a:rPr lang="en-US" sz="1200" b="1" i="1" noProof="0" dirty="0" smtClean="0"/>
            <a:t>Features</a:t>
          </a:r>
          <a:endParaRPr lang="en-US" sz="1200" b="1" i="1" noProof="0" dirty="0"/>
        </a:p>
      </dgm:t>
    </dgm:pt>
    <dgm:pt modelId="{A1FFE5CC-7494-41F6-ACB0-A4D873BC2C70}" type="parTrans" cxnId="{4A0CBE08-1350-4883-B98C-A97D9F41C5D4}">
      <dgm:prSet/>
      <dgm:spPr/>
      <dgm:t>
        <a:bodyPr/>
        <a:lstStyle/>
        <a:p>
          <a:endParaRPr lang="en-US" sz="1200" b="1" i="1" noProof="0"/>
        </a:p>
      </dgm:t>
    </dgm:pt>
    <dgm:pt modelId="{C352124D-930B-472E-ADB9-4121CD78D73F}" type="sibTrans" cxnId="{4A0CBE08-1350-4883-B98C-A97D9F41C5D4}">
      <dgm:prSet custT="1"/>
      <dgm:spPr/>
      <dgm:t>
        <a:bodyPr/>
        <a:lstStyle/>
        <a:p>
          <a:endParaRPr lang="en-US" sz="1200" b="1" i="1" noProof="0"/>
        </a:p>
      </dgm:t>
    </dgm:pt>
    <dgm:pt modelId="{62791D42-731E-48C2-ABFD-64EC46AE5C28}" type="pres">
      <dgm:prSet presAssocID="{08A7091D-2BC4-4418-BAED-DE0FE7A0DDA9}" presName="Name0" presStyleCnt="0">
        <dgm:presLayoutVars>
          <dgm:dir/>
          <dgm:resizeHandles val="exact"/>
        </dgm:presLayoutVars>
      </dgm:prSet>
      <dgm:spPr/>
    </dgm:pt>
    <dgm:pt modelId="{EE514657-B49F-4E94-A491-37BA5DF64CF9}" type="pres">
      <dgm:prSet presAssocID="{0C6EDB3F-354A-4EB0-914B-69E494F1011D}" presName="node" presStyleLbl="node1" presStyleIdx="0" presStyleCnt="1">
        <dgm:presLayoutVars>
          <dgm:bulletEnabled val="1"/>
        </dgm:presLayoutVars>
      </dgm:prSet>
      <dgm:spPr/>
      <dgm:t>
        <a:bodyPr/>
        <a:lstStyle/>
        <a:p>
          <a:endParaRPr lang="es-MX"/>
        </a:p>
      </dgm:t>
    </dgm:pt>
  </dgm:ptLst>
  <dgm:cxnLst>
    <dgm:cxn modelId="{8AD98E6C-23DE-4AAB-ABDF-72C49CC5E7AB}" type="presOf" srcId="{08A7091D-2BC4-4418-BAED-DE0FE7A0DDA9}" destId="{62791D42-731E-48C2-ABFD-64EC46AE5C28}" srcOrd="0" destOrd="0" presId="urn:microsoft.com/office/officeart/2005/8/layout/process1"/>
    <dgm:cxn modelId="{CB2A13D6-5511-40F7-B64E-ABCFE9001303}" type="presOf" srcId="{0C6EDB3F-354A-4EB0-914B-69E494F1011D}" destId="{EE514657-B49F-4E94-A491-37BA5DF64CF9}" srcOrd="0" destOrd="0" presId="urn:microsoft.com/office/officeart/2005/8/layout/process1"/>
    <dgm:cxn modelId="{4A0CBE08-1350-4883-B98C-A97D9F41C5D4}" srcId="{08A7091D-2BC4-4418-BAED-DE0FE7A0DDA9}" destId="{0C6EDB3F-354A-4EB0-914B-69E494F1011D}" srcOrd="0" destOrd="0" parTransId="{A1FFE5CC-7494-41F6-ACB0-A4D873BC2C70}" sibTransId="{C352124D-930B-472E-ADB9-4121CD78D73F}"/>
    <dgm:cxn modelId="{A1F74055-0A2E-48D7-8333-EA16981BDE37}" type="presParOf" srcId="{62791D42-731E-48C2-ABFD-64EC46AE5C28}" destId="{EE514657-B49F-4E94-A491-37BA5DF64CF9}" srcOrd="0"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BF3F3B-7A77-40F4-9B9D-0E60732E5353}">
      <dsp:nvSpPr>
        <dsp:cNvPr id="0" name=""/>
        <dsp:cNvSpPr/>
      </dsp:nvSpPr>
      <dsp:spPr>
        <a:xfrm>
          <a:off x="0" y="378409"/>
          <a:ext cx="1426386" cy="1043380"/>
        </a:xfrm>
        <a:prstGeom prst="ellipse">
          <a:avLst/>
        </a:prstGeom>
        <a:solidFill>
          <a:srgbClr val="00206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US" sz="1300" b="1" kern="1200" noProof="0" dirty="0" smtClean="0">
              <a:latin typeface="Calibri" pitchFamily="34" charset="0"/>
            </a:rPr>
            <a:t>Securities</a:t>
          </a:r>
        </a:p>
        <a:p>
          <a:pPr lvl="0" algn="ctr" defTabSz="577850">
            <a:lnSpc>
              <a:spcPct val="90000"/>
            </a:lnSpc>
            <a:spcBef>
              <a:spcPct val="0"/>
            </a:spcBef>
            <a:spcAft>
              <a:spcPct val="35000"/>
            </a:spcAft>
          </a:pPr>
          <a:r>
            <a:rPr lang="en-US" sz="1300" b="1" kern="1200" noProof="0" dirty="0" smtClean="0">
              <a:latin typeface="Calibri" pitchFamily="34" charset="0"/>
            </a:rPr>
            <a:t>337</a:t>
          </a:r>
          <a:endParaRPr lang="en-US" sz="1300" b="1" kern="1200" noProof="0" dirty="0">
            <a:latin typeface="Calibri" pitchFamily="34" charset="0"/>
          </a:endParaRPr>
        </a:p>
      </dsp:txBody>
      <dsp:txXfrm>
        <a:off x="208889" y="531208"/>
        <a:ext cx="1008608" cy="737782"/>
      </dsp:txXfrm>
    </dsp:sp>
    <dsp:sp modelId="{457FF0EA-1525-4295-BF50-1E533873BF01}">
      <dsp:nvSpPr>
        <dsp:cNvPr id="0" name=""/>
        <dsp:cNvSpPr/>
      </dsp:nvSpPr>
      <dsp:spPr>
        <a:xfrm>
          <a:off x="1553186" y="648068"/>
          <a:ext cx="396359" cy="504062"/>
        </a:xfrm>
        <a:prstGeom prst="mathPlus">
          <a:avLst/>
        </a:prstGeom>
        <a:gradFill rotWithShape="0">
          <a:gsLst>
            <a:gs pos="0">
              <a:schemeClr val="dk2">
                <a:tint val="60000"/>
                <a:hueOff val="0"/>
                <a:satOff val="0"/>
                <a:lumOff val="0"/>
                <a:alphaOff val="0"/>
                <a:shade val="51000"/>
                <a:satMod val="130000"/>
              </a:schemeClr>
            </a:gs>
            <a:gs pos="80000">
              <a:schemeClr val="dk2">
                <a:tint val="60000"/>
                <a:hueOff val="0"/>
                <a:satOff val="0"/>
                <a:lumOff val="0"/>
                <a:alphaOff val="0"/>
                <a:shade val="93000"/>
                <a:satMod val="130000"/>
              </a:schemeClr>
            </a:gs>
            <a:gs pos="100000">
              <a:schemeClr val="dk2">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266700">
            <a:lnSpc>
              <a:spcPct val="90000"/>
            </a:lnSpc>
            <a:spcBef>
              <a:spcPct val="0"/>
            </a:spcBef>
            <a:spcAft>
              <a:spcPct val="35000"/>
            </a:spcAft>
          </a:pPr>
          <a:endParaRPr lang="en-US" sz="600" kern="1200" noProof="0"/>
        </a:p>
      </dsp:txBody>
      <dsp:txXfrm>
        <a:off x="1605723" y="853487"/>
        <a:ext cx="291285" cy="93224"/>
      </dsp:txXfrm>
    </dsp:sp>
    <dsp:sp modelId="{B4EF22C7-60DE-4F6E-ACCB-31D423379868}">
      <dsp:nvSpPr>
        <dsp:cNvPr id="0" name=""/>
        <dsp:cNvSpPr/>
      </dsp:nvSpPr>
      <dsp:spPr>
        <a:xfrm>
          <a:off x="2053443" y="378409"/>
          <a:ext cx="1426386" cy="1043380"/>
        </a:xfrm>
        <a:prstGeom prst="ellipse">
          <a:avLst/>
        </a:prstGeom>
        <a:solidFill>
          <a:schemeClr val="bg1">
            <a:lumMod val="50000"/>
          </a:schemeClr>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US" sz="1300" b="1" kern="1200" noProof="0" dirty="0" smtClean="0">
              <a:latin typeface="Calibri" pitchFamily="34" charset="0"/>
            </a:rPr>
            <a:t>ETF’s</a:t>
          </a:r>
        </a:p>
        <a:p>
          <a:pPr lvl="0" algn="ctr" defTabSz="577850">
            <a:lnSpc>
              <a:spcPct val="90000"/>
            </a:lnSpc>
            <a:spcBef>
              <a:spcPct val="0"/>
            </a:spcBef>
            <a:spcAft>
              <a:spcPct val="35000"/>
            </a:spcAft>
          </a:pPr>
          <a:r>
            <a:rPr lang="en-US" sz="1300" b="1" kern="1200" noProof="0" dirty="0" smtClean="0">
              <a:latin typeface="Calibri" pitchFamily="34" charset="0"/>
            </a:rPr>
            <a:t>411</a:t>
          </a:r>
          <a:endParaRPr lang="en-US" sz="1300" b="1" kern="1200" noProof="0" dirty="0">
            <a:latin typeface="Calibri" pitchFamily="34" charset="0"/>
          </a:endParaRPr>
        </a:p>
      </dsp:txBody>
      <dsp:txXfrm>
        <a:off x="2262332" y="531208"/>
        <a:ext cx="1008608" cy="737782"/>
      </dsp:txXfrm>
    </dsp:sp>
    <dsp:sp modelId="{5958F417-B099-48F0-A733-963D3B746037}">
      <dsp:nvSpPr>
        <dsp:cNvPr id="0" name=""/>
        <dsp:cNvSpPr/>
      </dsp:nvSpPr>
      <dsp:spPr>
        <a:xfrm>
          <a:off x="3627847" y="648068"/>
          <a:ext cx="396359" cy="504062"/>
        </a:xfrm>
        <a:prstGeom prst="mathPlus">
          <a:avLst/>
        </a:prstGeom>
        <a:gradFill rotWithShape="0">
          <a:gsLst>
            <a:gs pos="0">
              <a:schemeClr val="dk2">
                <a:tint val="60000"/>
                <a:hueOff val="0"/>
                <a:satOff val="0"/>
                <a:lumOff val="0"/>
                <a:alphaOff val="0"/>
                <a:shade val="51000"/>
                <a:satMod val="130000"/>
              </a:schemeClr>
            </a:gs>
            <a:gs pos="80000">
              <a:schemeClr val="dk2">
                <a:tint val="60000"/>
                <a:hueOff val="0"/>
                <a:satOff val="0"/>
                <a:lumOff val="0"/>
                <a:alphaOff val="0"/>
                <a:shade val="93000"/>
                <a:satMod val="130000"/>
              </a:schemeClr>
            </a:gs>
            <a:gs pos="100000">
              <a:schemeClr val="dk2">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266700">
            <a:lnSpc>
              <a:spcPct val="90000"/>
            </a:lnSpc>
            <a:spcBef>
              <a:spcPct val="0"/>
            </a:spcBef>
            <a:spcAft>
              <a:spcPct val="35000"/>
            </a:spcAft>
          </a:pPr>
          <a:endParaRPr lang="en-US" sz="600" kern="1200" noProof="0"/>
        </a:p>
      </dsp:txBody>
      <dsp:txXfrm>
        <a:off x="3680384" y="853487"/>
        <a:ext cx="291285" cy="93224"/>
      </dsp:txXfrm>
    </dsp:sp>
    <dsp:sp modelId="{39B71A41-CE88-4AD6-A225-DFF731190F9B}">
      <dsp:nvSpPr>
        <dsp:cNvPr id="0" name=""/>
        <dsp:cNvSpPr/>
      </dsp:nvSpPr>
      <dsp:spPr>
        <a:xfrm>
          <a:off x="4150164" y="378409"/>
          <a:ext cx="1426386" cy="1043380"/>
        </a:xfrm>
        <a:prstGeom prst="ellipse">
          <a:avLst/>
        </a:prstGeom>
        <a:solidFill>
          <a:srgbClr val="00990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US" sz="1300" b="1" kern="1200" noProof="0" dirty="0" smtClean="0">
              <a:latin typeface="Calibri" pitchFamily="34" charset="0"/>
            </a:rPr>
            <a:t>Fixed Income</a:t>
          </a:r>
        </a:p>
        <a:p>
          <a:pPr lvl="0" algn="ctr" defTabSz="577850">
            <a:lnSpc>
              <a:spcPct val="90000"/>
            </a:lnSpc>
            <a:spcBef>
              <a:spcPct val="0"/>
            </a:spcBef>
            <a:spcAft>
              <a:spcPct val="35000"/>
            </a:spcAft>
          </a:pPr>
          <a:r>
            <a:rPr lang="en-US" sz="1300" b="1" kern="1200" noProof="0" dirty="0" smtClean="0">
              <a:latin typeface="Calibri" pitchFamily="34" charset="0"/>
            </a:rPr>
            <a:t>125</a:t>
          </a:r>
          <a:endParaRPr lang="en-US" sz="1300" b="1" kern="1200" noProof="0" dirty="0">
            <a:latin typeface="Calibri" pitchFamily="34" charset="0"/>
          </a:endParaRPr>
        </a:p>
      </dsp:txBody>
      <dsp:txXfrm>
        <a:off x="4359053" y="531208"/>
        <a:ext cx="1008608" cy="737782"/>
      </dsp:txXfrm>
    </dsp:sp>
    <dsp:sp modelId="{44D91F3A-052E-49E0-BEA9-C82B991D04E1}">
      <dsp:nvSpPr>
        <dsp:cNvPr id="0" name=""/>
        <dsp:cNvSpPr/>
      </dsp:nvSpPr>
      <dsp:spPr>
        <a:xfrm>
          <a:off x="5702508" y="648068"/>
          <a:ext cx="396359" cy="504062"/>
        </a:xfrm>
        <a:prstGeom prst="mathEqual">
          <a:avLst/>
        </a:prstGeom>
        <a:gradFill rotWithShape="0">
          <a:gsLst>
            <a:gs pos="0">
              <a:schemeClr val="dk2">
                <a:tint val="60000"/>
                <a:hueOff val="0"/>
                <a:satOff val="0"/>
                <a:lumOff val="0"/>
                <a:alphaOff val="0"/>
                <a:shade val="51000"/>
                <a:satMod val="130000"/>
              </a:schemeClr>
            </a:gs>
            <a:gs pos="80000">
              <a:schemeClr val="dk2">
                <a:tint val="60000"/>
                <a:hueOff val="0"/>
                <a:satOff val="0"/>
                <a:lumOff val="0"/>
                <a:alphaOff val="0"/>
                <a:shade val="93000"/>
                <a:satMod val="130000"/>
              </a:schemeClr>
            </a:gs>
            <a:gs pos="100000">
              <a:schemeClr val="dk2">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lang="en-US" sz="2100" kern="1200" noProof="0"/>
        </a:p>
      </dsp:txBody>
      <dsp:txXfrm>
        <a:off x="5755045" y="751905"/>
        <a:ext cx="291285" cy="296388"/>
      </dsp:txXfrm>
    </dsp:sp>
    <dsp:sp modelId="{73F43166-E81F-4CA8-B795-80D13F357C94}">
      <dsp:nvSpPr>
        <dsp:cNvPr id="0" name=""/>
        <dsp:cNvSpPr/>
      </dsp:nvSpPr>
      <dsp:spPr>
        <a:xfrm>
          <a:off x="6224825" y="124502"/>
          <a:ext cx="1551195" cy="1551195"/>
        </a:xfrm>
        <a:prstGeom prst="ellipse">
          <a:avLst/>
        </a:prstGeom>
        <a:solidFill>
          <a:srgbClr val="00206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US" sz="1300" b="1" kern="1200" dirty="0" smtClean="0">
              <a:solidFill>
                <a:schemeClr val="bg1"/>
              </a:solidFill>
            </a:rPr>
            <a:t>International Quotation System</a:t>
          </a:r>
          <a:endParaRPr lang="en-US" sz="1300" b="1" kern="1200" noProof="0" dirty="0">
            <a:latin typeface="Calibri" pitchFamily="34" charset="0"/>
          </a:endParaRPr>
        </a:p>
        <a:p>
          <a:pPr marL="114300" lvl="1" indent="-114300" algn="ctr" defTabSz="577850">
            <a:lnSpc>
              <a:spcPct val="90000"/>
            </a:lnSpc>
            <a:spcBef>
              <a:spcPct val="0"/>
            </a:spcBef>
            <a:spcAft>
              <a:spcPct val="15000"/>
            </a:spcAft>
            <a:buChar char="••"/>
          </a:pPr>
          <a:r>
            <a:rPr lang="en-US" sz="1300" b="1" kern="1200" noProof="0" dirty="0" smtClean="0">
              <a:latin typeface="Calibri" pitchFamily="34" charset="0"/>
            </a:rPr>
            <a:t>873 Issuers</a:t>
          </a:r>
          <a:endParaRPr lang="en-US" sz="1300" b="1" kern="1200" noProof="0" dirty="0">
            <a:latin typeface="Calibri" pitchFamily="34" charset="0"/>
          </a:endParaRPr>
        </a:p>
      </dsp:txBody>
      <dsp:txXfrm>
        <a:off x="6451992" y="351669"/>
        <a:ext cx="1096861" cy="109686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514657-B49F-4E94-A491-37BA5DF64CF9}">
      <dsp:nvSpPr>
        <dsp:cNvPr id="0" name=""/>
        <dsp:cNvSpPr/>
      </dsp:nvSpPr>
      <dsp:spPr>
        <a:xfrm>
          <a:off x="2074" y="0"/>
          <a:ext cx="4244323" cy="324000"/>
        </a:xfrm>
        <a:prstGeom prst="roundRect">
          <a:avLst>
            <a:gd name="adj" fmla="val 10000"/>
          </a:avLst>
        </a:prstGeom>
        <a:solidFill>
          <a:srgbClr val="00206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MX" sz="1400" b="1" i="1" kern="1200" dirty="0" smtClean="0"/>
            <a:t>Mexico (SHCP) – E.U.A. (Treasury Department)</a:t>
          </a:r>
          <a:endParaRPr lang="es-MX" sz="1400" b="1" i="1" kern="1200" dirty="0"/>
        </a:p>
      </dsp:txBody>
      <dsp:txXfrm>
        <a:off x="11564" y="9490"/>
        <a:ext cx="4225343" cy="30502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514657-B49F-4E94-A491-37BA5DF64CF9}">
      <dsp:nvSpPr>
        <dsp:cNvPr id="0" name=""/>
        <dsp:cNvSpPr/>
      </dsp:nvSpPr>
      <dsp:spPr>
        <a:xfrm>
          <a:off x="1669" y="0"/>
          <a:ext cx="3416660" cy="324000"/>
        </a:xfrm>
        <a:prstGeom prst="roundRect">
          <a:avLst>
            <a:gd name="adj" fmla="val 10000"/>
          </a:avLst>
        </a:prstGeom>
        <a:solidFill>
          <a:srgbClr val="00206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es-MX" sz="1100" b="1" i="1" kern="1200" dirty="0" smtClean="0"/>
            <a:t>Mexico (SHCP) – E.U.A. (Treasury Department)</a:t>
          </a:r>
          <a:endParaRPr lang="es-MX" sz="1100" b="1" i="1" kern="1200" dirty="0"/>
        </a:p>
      </dsp:txBody>
      <dsp:txXfrm>
        <a:off x="11159" y="9490"/>
        <a:ext cx="3397680" cy="30502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6BEC29-481B-4895-9EF8-B84E3D5F0AA4}">
      <dsp:nvSpPr>
        <dsp:cNvPr id="0" name=""/>
        <dsp:cNvSpPr/>
      </dsp:nvSpPr>
      <dsp:spPr>
        <a:xfrm>
          <a:off x="0" y="562638"/>
          <a:ext cx="2729709" cy="132516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123825" tIns="123825" rIns="123825" bIns="123825" numCol="1" spcCol="1270" anchor="ctr" anchorCtr="0">
          <a:noAutofit/>
        </a:bodyPr>
        <a:lstStyle/>
        <a:p>
          <a:pPr marL="57150" lvl="1" indent="-57150" algn="l" defTabSz="377825" rtl="0">
            <a:lnSpc>
              <a:spcPct val="90000"/>
            </a:lnSpc>
            <a:spcBef>
              <a:spcPct val="0"/>
            </a:spcBef>
            <a:spcAft>
              <a:spcPct val="15000"/>
            </a:spcAft>
            <a:buChar char="••"/>
          </a:pPr>
          <a:endParaRPr lang="es-MX" sz="850" kern="1200" dirty="0">
            <a:solidFill>
              <a:srgbClr val="002060"/>
            </a:solidFill>
          </a:endParaRPr>
        </a:p>
        <a:p>
          <a:pPr marL="114300" lvl="1" indent="-114300" algn="l" defTabSz="533400" rtl="0">
            <a:lnSpc>
              <a:spcPct val="90000"/>
            </a:lnSpc>
            <a:spcBef>
              <a:spcPct val="0"/>
            </a:spcBef>
            <a:spcAft>
              <a:spcPct val="15000"/>
            </a:spcAft>
            <a:buChar char="••"/>
          </a:pPr>
          <a:r>
            <a:rPr lang="en-US" sz="1200" kern="1200" dirty="0" smtClean="0">
              <a:solidFill>
                <a:srgbClr val="002060"/>
              </a:solidFill>
            </a:rPr>
            <a:t>The parameters of the Agreement are not different from those set forth in the final regulations released by the U.S. Treasury in February 2013. Obligations are now explained in greater detail and more clearly.</a:t>
          </a:r>
          <a:endParaRPr lang="es-MX" sz="1200" kern="1200" dirty="0">
            <a:solidFill>
              <a:srgbClr val="002060"/>
            </a:solidFill>
          </a:endParaRPr>
        </a:p>
      </dsp:txBody>
      <dsp:txXfrm>
        <a:off x="30496" y="593134"/>
        <a:ext cx="2668717" cy="980207"/>
      </dsp:txXfrm>
    </dsp:sp>
    <dsp:sp modelId="{8E000CE1-386F-4CC2-BC44-DBEFD510437D}">
      <dsp:nvSpPr>
        <dsp:cNvPr id="0" name=""/>
        <dsp:cNvSpPr/>
      </dsp:nvSpPr>
      <dsp:spPr>
        <a:xfrm>
          <a:off x="2104929" y="471792"/>
          <a:ext cx="2181185" cy="2181185"/>
        </a:xfrm>
        <a:prstGeom prst="leftCircularArrow">
          <a:avLst>
            <a:gd name="adj1" fmla="val 3513"/>
            <a:gd name="adj2" fmla="val 435977"/>
            <a:gd name="adj3" fmla="val 1887416"/>
            <a:gd name="adj4" fmla="val 8700418"/>
            <a:gd name="adj5" fmla="val 4098"/>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A05F2569-5A45-4036-A7EC-008FA6CECBC5}">
      <dsp:nvSpPr>
        <dsp:cNvPr id="0" name=""/>
        <dsp:cNvSpPr/>
      </dsp:nvSpPr>
      <dsp:spPr>
        <a:xfrm>
          <a:off x="1819597" y="1702394"/>
          <a:ext cx="1100971" cy="43781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6670" tIns="17780" rIns="26670" bIns="17780" numCol="1" spcCol="1270" anchor="ctr" anchorCtr="0">
          <a:noAutofit/>
        </a:bodyPr>
        <a:lstStyle/>
        <a:p>
          <a:pPr lvl="0" algn="ctr" defTabSz="622300" rtl="0">
            <a:lnSpc>
              <a:spcPct val="90000"/>
            </a:lnSpc>
            <a:spcBef>
              <a:spcPct val="0"/>
            </a:spcBef>
            <a:spcAft>
              <a:spcPct val="35000"/>
            </a:spcAft>
          </a:pPr>
          <a:r>
            <a:rPr lang="es-MX" sz="1400" b="1" kern="1200" dirty="0" smtClean="0"/>
            <a:t>(a)</a:t>
          </a:r>
          <a:endParaRPr lang="es-MX" sz="1400" b="1" kern="1200" dirty="0"/>
        </a:p>
      </dsp:txBody>
      <dsp:txXfrm>
        <a:off x="1832420" y="1715217"/>
        <a:ext cx="1075325" cy="412173"/>
      </dsp:txXfrm>
    </dsp:sp>
    <dsp:sp modelId="{AD52B77A-A096-47A6-BCF5-A5287CF0588E}">
      <dsp:nvSpPr>
        <dsp:cNvPr id="0" name=""/>
        <dsp:cNvSpPr/>
      </dsp:nvSpPr>
      <dsp:spPr>
        <a:xfrm>
          <a:off x="3097241" y="562070"/>
          <a:ext cx="2571503" cy="1362133"/>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123825" tIns="123825" rIns="123825" bIns="123825" numCol="1" spcCol="1270" anchor="ctr" anchorCtr="0">
          <a:noAutofit/>
        </a:bodyPr>
        <a:lstStyle/>
        <a:p>
          <a:pPr marL="114300" lvl="1" indent="-114300" algn="l" defTabSz="533400">
            <a:lnSpc>
              <a:spcPct val="90000"/>
            </a:lnSpc>
            <a:spcBef>
              <a:spcPct val="0"/>
            </a:spcBef>
            <a:spcAft>
              <a:spcPct val="15000"/>
            </a:spcAft>
            <a:buChar char="••"/>
          </a:pPr>
          <a:r>
            <a:rPr lang="en-US" sz="1200" kern="1200" dirty="0" smtClean="0">
              <a:solidFill>
                <a:srgbClr val="002060"/>
              </a:solidFill>
            </a:rPr>
            <a:t>The Mexican Financial Institutions will not be subject to any withholding tax and are not required to carry out the Withholding on payments made to Recalcitrant Account Holders</a:t>
          </a:r>
          <a:endParaRPr lang="es-MX" sz="1200" kern="1200" dirty="0">
            <a:solidFill>
              <a:srgbClr val="002060"/>
            </a:solidFill>
          </a:endParaRPr>
        </a:p>
      </dsp:txBody>
      <dsp:txXfrm>
        <a:off x="3128587" y="885301"/>
        <a:ext cx="2508811" cy="1007555"/>
      </dsp:txXfrm>
    </dsp:sp>
    <dsp:sp modelId="{CB94C2C8-ECAA-4EDD-9FEA-63F8D80090ED}">
      <dsp:nvSpPr>
        <dsp:cNvPr id="0" name=""/>
        <dsp:cNvSpPr/>
      </dsp:nvSpPr>
      <dsp:spPr>
        <a:xfrm>
          <a:off x="5144165" y="-144078"/>
          <a:ext cx="2224072" cy="2224072"/>
        </a:xfrm>
        <a:prstGeom prst="circularArrow">
          <a:avLst>
            <a:gd name="adj1" fmla="val 3445"/>
            <a:gd name="adj2" fmla="val 426880"/>
            <a:gd name="adj3" fmla="val 19524763"/>
            <a:gd name="adj4" fmla="val 12702665"/>
            <a:gd name="adj5" fmla="val 4019"/>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A2CBBAFE-5C5D-412E-BFDF-6D886FE5B4A9}">
      <dsp:nvSpPr>
        <dsp:cNvPr id="0" name=""/>
        <dsp:cNvSpPr/>
      </dsp:nvSpPr>
      <dsp:spPr>
        <a:xfrm>
          <a:off x="4830308" y="427060"/>
          <a:ext cx="1100971" cy="43781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es-MX" sz="1400" b="1" kern="1200" dirty="0" smtClean="0"/>
            <a:t>(b)</a:t>
          </a:r>
          <a:endParaRPr lang="es-MX" sz="1400" b="1" kern="1200" dirty="0"/>
        </a:p>
      </dsp:txBody>
      <dsp:txXfrm>
        <a:off x="4843131" y="439883"/>
        <a:ext cx="1075325" cy="412173"/>
      </dsp:txXfrm>
    </dsp:sp>
    <dsp:sp modelId="{ABCAF232-7908-4F50-B1E7-2156796AB9AD}">
      <dsp:nvSpPr>
        <dsp:cNvPr id="0" name=""/>
        <dsp:cNvSpPr/>
      </dsp:nvSpPr>
      <dsp:spPr>
        <a:xfrm>
          <a:off x="6034004" y="547059"/>
          <a:ext cx="2531856" cy="135654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123825" tIns="123825" rIns="123825" bIns="123825" numCol="1" spcCol="1270" anchor="ctr" anchorCtr="0">
          <a:noAutofit/>
        </a:bodyPr>
        <a:lstStyle/>
        <a:p>
          <a:pPr marL="114300" lvl="1" indent="-114300" algn="l" defTabSz="533400">
            <a:lnSpc>
              <a:spcPct val="90000"/>
            </a:lnSpc>
            <a:spcBef>
              <a:spcPct val="0"/>
            </a:spcBef>
            <a:spcAft>
              <a:spcPct val="15000"/>
            </a:spcAft>
            <a:buChar char="••"/>
          </a:pPr>
          <a:r>
            <a:rPr lang="en-US" sz="1200" kern="1200" dirty="0" smtClean="0">
              <a:solidFill>
                <a:srgbClr val="002060"/>
              </a:solidFill>
            </a:rPr>
            <a:t>Nevertheless it maintains the obligation to carry out a due diligence procedure for data collection and reporting.</a:t>
          </a:r>
          <a:endParaRPr lang="es-MX" sz="1200" kern="1200" dirty="0">
            <a:solidFill>
              <a:srgbClr val="002060"/>
            </a:solidFill>
          </a:endParaRPr>
        </a:p>
      </dsp:txBody>
      <dsp:txXfrm>
        <a:off x="6065222" y="578277"/>
        <a:ext cx="2469420" cy="1003421"/>
      </dsp:txXfrm>
    </dsp:sp>
    <dsp:sp modelId="{F8A1E8E5-7DA5-4EF2-B4FE-F9ED41409495}">
      <dsp:nvSpPr>
        <dsp:cNvPr id="0" name=""/>
        <dsp:cNvSpPr/>
      </dsp:nvSpPr>
      <dsp:spPr>
        <a:xfrm>
          <a:off x="7466971" y="1702392"/>
          <a:ext cx="1100971" cy="43781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es-MX" sz="1400" b="1" kern="1200" dirty="0" smtClean="0"/>
            <a:t>(c)</a:t>
          </a:r>
          <a:endParaRPr lang="es-MX" sz="1400" b="1" kern="1200" dirty="0"/>
        </a:p>
      </dsp:txBody>
      <dsp:txXfrm>
        <a:off x="7479794" y="1715215"/>
        <a:ext cx="1075325" cy="41217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514657-B49F-4E94-A491-37BA5DF64CF9}">
      <dsp:nvSpPr>
        <dsp:cNvPr id="0" name=""/>
        <dsp:cNvSpPr/>
      </dsp:nvSpPr>
      <dsp:spPr>
        <a:xfrm>
          <a:off x="755" y="0"/>
          <a:ext cx="1546152" cy="447824"/>
        </a:xfrm>
        <a:prstGeom prst="roundRect">
          <a:avLst>
            <a:gd name="adj" fmla="val 10000"/>
          </a:avLst>
        </a:prstGeom>
        <a:solidFill>
          <a:srgbClr val="00800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i="1" kern="1200" noProof="0" dirty="0" smtClean="0"/>
            <a:t>Features</a:t>
          </a:r>
          <a:endParaRPr lang="en-US" sz="1200" b="1" i="1" kern="1200" noProof="0" dirty="0"/>
        </a:p>
      </dsp:txBody>
      <dsp:txXfrm>
        <a:off x="13871" y="13116"/>
        <a:ext cx="1519920" cy="42159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514657-B49F-4E94-A491-37BA5DF64CF9}">
      <dsp:nvSpPr>
        <dsp:cNvPr id="0" name=""/>
        <dsp:cNvSpPr/>
      </dsp:nvSpPr>
      <dsp:spPr>
        <a:xfrm>
          <a:off x="755" y="0"/>
          <a:ext cx="1546152" cy="447824"/>
        </a:xfrm>
        <a:prstGeom prst="roundRect">
          <a:avLst>
            <a:gd name="adj" fmla="val 10000"/>
          </a:avLst>
        </a:prstGeom>
        <a:solidFill>
          <a:srgbClr val="00800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i="1" kern="1200" noProof="0" dirty="0" smtClean="0"/>
            <a:t>Features</a:t>
          </a:r>
          <a:endParaRPr lang="en-US" sz="1200" b="1" i="1" kern="1200" noProof="0" dirty="0"/>
        </a:p>
      </dsp:txBody>
      <dsp:txXfrm>
        <a:off x="13871" y="13116"/>
        <a:ext cx="1519920" cy="421592"/>
      </dsp:txXfrm>
    </dsp:sp>
  </dsp:spTree>
</dsp:drawing>
</file>

<file path=ppt/diagrams/layout1.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MX"/>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C1C6A5E-31FA-4FE5-94CD-38F4219B1E6B}" type="datetimeFigureOut">
              <a:rPr lang="es-MX" smtClean="0"/>
              <a:pPr/>
              <a:t>20/05/2013</a:t>
            </a:fld>
            <a:endParaRPr lang="es-MX"/>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MX"/>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MX"/>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F0E971C-21A1-497D-8185-1E2C4DF05AAF}" type="slidenum">
              <a:rPr lang="es-MX" smtClean="0"/>
              <a:pPr/>
              <a:t>‹Nº›</a:t>
            </a:fld>
            <a:endParaRPr lang="es-MX"/>
          </a:p>
        </p:txBody>
      </p:sp>
    </p:spTree>
    <p:extLst>
      <p:ext uri="{BB962C8B-B14F-4D97-AF65-F5344CB8AC3E}">
        <p14:creationId xmlns:p14="http://schemas.microsoft.com/office/powerpoint/2010/main" val="39892151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F0E971C-21A1-497D-8185-1E2C4DF05AAF}" type="slidenum">
              <a:rPr lang="es-MX" smtClean="0"/>
              <a:pPr/>
              <a:t>1</a:t>
            </a:fld>
            <a:endParaRPr lang="es-MX"/>
          </a:p>
        </p:txBody>
      </p:sp>
    </p:spTree>
    <p:extLst>
      <p:ext uri="{BB962C8B-B14F-4D97-AF65-F5344CB8AC3E}">
        <p14:creationId xmlns:p14="http://schemas.microsoft.com/office/powerpoint/2010/main" val="6853723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dirty="0"/>
          </a:p>
        </p:txBody>
      </p:sp>
      <p:sp>
        <p:nvSpPr>
          <p:cNvPr id="4" name="3 Marcador de número de diapositiva"/>
          <p:cNvSpPr>
            <a:spLocks noGrp="1"/>
          </p:cNvSpPr>
          <p:nvPr>
            <p:ph type="sldNum" sz="quarter" idx="10"/>
          </p:nvPr>
        </p:nvSpPr>
        <p:spPr/>
        <p:txBody>
          <a:bodyPr/>
          <a:lstStyle/>
          <a:p>
            <a:fld id="{26B7C913-42A4-4984-B71C-FC20BF0E3560}" type="slidenum">
              <a:rPr lang="es-MX" smtClean="0"/>
              <a:pPr/>
              <a:t>13</a:t>
            </a:fld>
            <a:endParaRPr lang="es-MX"/>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dirty="0"/>
          </a:p>
        </p:txBody>
      </p:sp>
      <p:sp>
        <p:nvSpPr>
          <p:cNvPr id="4" name="3 Marcador de número de diapositiva"/>
          <p:cNvSpPr>
            <a:spLocks noGrp="1"/>
          </p:cNvSpPr>
          <p:nvPr>
            <p:ph type="sldNum" sz="quarter" idx="10"/>
          </p:nvPr>
        </p:nvSpPr>
        <p:spPr/>
        <p:txBody>
          <a:bodyPr/>
          <a:lstStyle/>
          <a:p>
            <a:fld id="{60DA38FF-3E77-4AA2-B2CE-AC62DE6E9968}" type="slidenum">
              <a:rPr lang="es-MX" smtClean="0"/>
              <a:pPr/>
              <a:t>14</a:t>
            </a:fld>
            <a:endParaRPr lang="es-MX"/>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dirty="0"/>
          </a:p>
        </p:txBody>
      </p:sp>
      <p:sp>
        <p:nvSpPr>
          <p:cNvPr id="4" name="3 Marcador de número de diapositiva"/>
          <p:cNvSpPr>
            <a:spLocks noGrp="1"/>
          </p:cNvSpPr>
          <p:nvPr>
            <p:ph type="sldNum" sz="quarter" idx="10"/>
          </p:nvPr>
        </p:nvSpPr>
        <p:spPr/>
        <p:txBody>
          <a:bodyPr/>
          <a:lstStyle/>
          <a:p>
            <a:fld id="{66476370-F2D8-4938-9BFC-9E1008A7000E}" type="slidenum">
              <a:rPr lang="es-MX" smtClean="0"/>
              <a:pPr/>
              <a:t>2</a:t>
            </a:fld>
            <a:endParaRPr lang="es-MX"/>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dirty="0"/>
          </a:p>
        </p:txBody>
      </p:sp>
      <p:sp>
        <p:nvSpPr>
          <p:cNvPr id="4" name="3 Marcador de número de diapositiva"/>
          <p:cNvSpPr>
            <a:spLocks noGrp="1"/>
          </p:cNvSpPr>
          <p:nvPr>
            <p:ph type="sldNum" sz="quarter" idx="10"/>
          </p:nvPr>
        </p:nvSpPr>
        <p:spPr/>
        <p:txBody>
          <a:bodyPr/>
          <a:lstStyle/>
          <a:p>
            <a:fld id="{66476370-F2D8-4938-9BFC-9E1008A7000E}" type="slidenum">
              <a:rPr lang="es-MX" smtClean="0"/>
              <a:pPr/>
              <a:t>3</a:t>
            </a:fld>
            <a:endParaRPr lang="es-MX"/>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bwMode="auto">
          <a:noFill/>
          <a:ln>
            <a:miter lim="800000"/>
            <a:headEnd/>
            <a:tailEnd/>
          </a:ln>
        </p:spPr>
        <p:txBody>
          <a:bodyPr/>
          <a:lstStyle/>
          <a:p>
            <a:fld id="{E65C66FD-C40E-4854-B7EB-AF80A571784D}" type="slidenum">
              <a:rPr lang="es-ES" smtClean="0">
                <a:latin typeface="Calibri" pitchFamily="34" charset="0"/>
                <a:ea typeface="ＭＳ Ｐゴシック" pitchFamily="-112" charset="-128"/>
              </a:rPr>
              <a:pPr/>
              <a:t>4</a:t>
            </a:fld>
            <a:endParaRPr lang="es-ES" smtClean="0">
              <a:latin typeface="Calibri" pitchFamily="34" charset="0"/>
              <a:ea typeface="ＭＳ Ｐゴシック" pitchFamily="-112" charset="-128"/>
            </a:endParaRPr>
          </a:p>
        </p:txBody>
      </p:sp>
      <p:sp>
        <p:nvSpPr>
          <p:cNvPr id="563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63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GB" smtClean="0">
              <a:latin typeface="Times New Roman" pitchFamily="18" charset="0"/>
              <a:ea typeface="ＭＳ Ｐゴシック" pitchFamily="-112"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dirty="0"/>
          </a:p>
        </p:txBody>
      </p:sp>
      <p:sp>
        <p:nvSpPr>
          <p:cNvPr id="4" name="3 Marcador de número de diapositiva"/>
          <p:cNvSpPr>
            <a:spLocks noGrp="1"/>
          </p:cNvSpPr>
          <p:nvPr>
            <p:ph type="sldNum" sz="quarter" idx="10"/>
          </p:nvPr>
        </p:nvSpPr>
        <p:spPr/>
        <p:txBody>
          <a:bodyPr/>
          <a:lstStyle/>
          <a:p>
            <a:fld id="{26B7C913-42A4-4984-B71C-FC20BF0E3560}" type="slidenum">
              <a:rPr lang="es-MX" smtClean="0"/>
              <a:pPr/>
              <a:t>8</a:t>
            </a:fld>
            <a:endParaRPr lang="es-MX"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dirty="0"/>
          </a:p>
        </p:txBody>
      </p:sp>
      <p:sp>
        <p:nvSpPr>
          <p:cNvPr id="4" name="3 Marcador de número de diapositiva"/>
          <p:cNvSpPr>
            <a:spLocks noGrp="1"/>
          </p:cNvSpPr>
          <p:nvPr>
            <p:ph type="sldNum" sz="quarter" idx="10"/>
          </p:nvPr>
        </p:nvSpPr>
        <p:spPr/>
        <p:txBody>
          <a:bodyPr/>
          <a:lstStyle/>
          <a:p>
            <a:fld id="{8611E5D9-BF2C-4003-9D08-1292B5268E06}" type="slidenum">
              <a:rPr lang="es-MX" smtClean="0"/>
              <a:pPr/>
              <a:t>9</a:t>
            </a:fld>
            <a:endParaRPr lang="es-MX"/>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dirty="0"/>
          </a:p>
        </p:txBody>
      </p:sp>
      <p:sp>
        <p:nvSpPr>
          <p:cNvPr id="4" name="3 Marcador de número de diapositiva"/>
          <p:cNvSpPr>
            <a:spLocks noGrp="1"/>
          </p:cNvSpPr>
          <p:nvPr>
            <p:ph type="sldNum" sz="quarter" idx="10"/>
          </p:nvPr>
        </p:nvSpPr>
        <p:spPr/>
        <p:txBody>
          <a:bodyPr/>
          <a:lstStyle/>
          <a:p>
            <a:pPr>
              <a:defRPr/>
            </a:pPr>
            <a:fld id="{2E677E63-2175-4CD6-85CF-8FA9E7817A33}" type="slidenum">
              <a:rPr lang="es-MX" smtClean="0"/>
              <a:pPr>
                <a:defRPr/>
              </a:pPr>
              <a:t>10</a:t>
            </a:fld>
            <a:endParaRPr lang="es-MX"/>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dirty="0"/>
          </a:p>
        </p:txBody>
      </p:sp>
      <p:sp>
        <p:nvSpPr>
          <p:cNvPr id="4" name="3 Marcador de número de diapositiva"/>
          <p:cNvSpPr>
            <a:spLocks noGrp="1"/>
          </p:cNvSpPr>
          <p:nvPr>
            <p:ph type="sldNum" sz="quarter" idx="10"/>
          </p:nvPr>
        </p:nvSpPr>
        <p:spPr/>
        <p:txBody>
          <a:bodyPr/>
          <a:lstStyle/>
          <a:p>
            <a:fld id="{26B7C913-42A4-4984-B71C-FC20BF0E3560}" type="slidenum">
              <a:rPr lang="es-MX" smtClean="0"/>
              <a:pPr/>
              <a:t>11</a:t>
            </a:fld>
            <a:endParaRPr lang="es-MX"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dirty="0"/>
          </a:p>
        </p:txBody>
      </p:sp>
      <p:sp>
        <p:nvSpPr>
          <p:cNvPr id="4" name="3 Marcador de número de diapositiva"/>
          <p:cNvSpPr>
            <a:spLocks noGrp="1"/>
          </p:cNvSpPr>
          <p:nvPr>
            <p:ph type="sldNum" sz="quarter" idx="10"/>
          </p:nvPr>
        </p:nvSpPr>
        <p:spPr/>
        <p:txBody>
          <a:bodyPr/>
          <a:lstStyle/>
          <a:p>
            <a:fld id="{26B7C913-42A4-4984-B71C-FC20BF0E3560}" type="slidenum">
              <a:rPr lang="es-MX" smtClean="0"/>
              <a:pPr/>
              <a:t>12</a:t>
            </a:fld>
            <a:endParaRPr lang="es-MX"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MX"/>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MX"/>
          </a:p>
        </p:txBody>
      </p:sp>
      <p:sp>
        <p:nvSpPr>
          <p:cNvPr id="4" name="3 Marcador de fecha"/>
          <p:cNvSpPr>
            <a:spLocks noGrp="1"/>
          </p:cNvSpPr>
          <p:nvPr>
            <p:ph type="dt" sz="half" idx="10"/>
          </p:nvPr>
        </p:nvSpPr>
        <p:spPr/>
        <p:txBody>
          <a:bodyPr/>
          <a:lstStyle/>
          <a:p>
            <a:fld id="{DC944B25-8745-46F0-91CD-66598C934929}" type="datetimeFigureOut">
              <a:rPr lang="es-MX" smtClean="0"/>
              <a:pPr/>
              <a:t>20/05/2013</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C7A68077-D8B2-42D1-A1E6-C4069C55EA65}" type="slidenum">
              <a:rPr lang="es-MX" smtClean="0"/>
              <a:pPr/>
              <a:t>‹Nº›</a:t>
            </a:fld>
            <a:endParaRPr lang="es-MX"/>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DC944B25-8745-46F0-91CD-66598C934929}" type="datetimeFigureOut">
              <a:rPr lang="es-MX" smtClean="0"/>
              <a:pPr/>
              <a:t>20/05/2013</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C7A68077-D8B2-42D1-A1E6-C4069C55EA65}" type="slidenum">
              <a:rPr lang="es-MX" smtClean="0"/>
              <a:pPr/>
              <a:t>‹Nº›</a:t>
            </a:fld>
            <a:endParaRPr lang="es-MX"/>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DC944B25-8745-46F0-91CD-66598C934929}" type="datetimeFigureOut">
              <a:rPr lang="es-MX" smtClean="0"/>
              <a:pPr/>
              <a:t>20/05/2013</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C7A68077-D8B2-42D1-A1E6-C4069C55EA65}" type="slidenum">
              <a:rPr lang="es-MX" smtClean="0"/>
              <a:pPr/>
              <a:t>‹Nº›</a:t>
            </a:fld>
            <a:endParaRPr lang="es-MX"/>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ntenido">
    <p:spTree>
      <p:nvGrpSpPr>
        <p:cNvPr id="1" name=""/>
        <p:cNvGrpSpPr/>
        <p:nvPr/>
      </p:nvGrpSpPr>
      <p:grpSpPr>
        <a:xfrm>
          <a:off x="0" y="0"/>
          <a:ext cx="0" cy="0"/>
          <a:chOff x="0" y="0"/>
          <a:chExt cx="0" cy="0"/>
        </a:xfrm>
      </p:grpSpPr>
      <p:pic>
        <p:nvPicPr>
          <p:cNvPr id="4" name="Picture 10" descr="PLANTILLA_Interiores_BLANCO"/>
          <p:cNvPicPr>
            <a:picLocks noChangeAspect="1" noChangeArrowheads="1"/>
          </p:cNvPicPr>
          <p:nvPr userDrawn="1"/>
        </p:nvPicPr>
        <p:blipFill>
          <a:blip r:embed="rId2" cstate="print"/>
          <a:srcRect/>
          <a:stretch>
            <a:fillRect/>
          </a:stretch>
        </p:blipFill>
        <p:spPr bwMode="auto">
          <a:xfrm>
            <a:off x="-6350" y="1588"/>
            <a:ext cx="9156700" cy="6853237"/>
          </a:xfrm>
          <a:prstGeom prst="rect">
            <a:avLst/>
          </a:prstGeom>
          <a:noFill/>
          <a:ln w="9525">
            <a:noFill/>
            <a:miter lim="800000"/>
            <a:headEnd/>
            <a:tailEnd/>
          </a:ln>
        </p:spPr>
      </p:pic>
      <p:sp>
        <p:nvSpPr>
          <p:cNvPr id="13" name="12 Título"/>
          <p:cNvSpPr>
            <a:spLocks noGrp="1"/>
          </p:cNvSpPr>
          <p:nvPr>
            <p:ph type="title"/>
          </p:nvPr>
        </p:nvSpPr>
        <p:spPr>
          <a:xfrm>
            <a:off x="377147" y="274376"/>
            <a:ext cx="8310231" cy="487726"/>
          </a:xfrm>
          <a:prstGeom prst="rect">
            <a:avLst/>
          </a:prstGeom>
        </p:spPr>
        <p:txBody>
          <a:bodyPr lIns="82095" tIns="41047" rIns="82095" bIns="41047"/>
          <a:lstStyle>
            <a:lvl1pPr algn="l">
              <a:defRPr sz="2700">
                <a:solidFill>
                  <a:srgbClr val="10376A"/>
                </a:solidFill>
              </a:defRPr>
            </a:lvl1pPr>
          </a:lstStyle>
          <a:p>
            <a:r>
              <a:rPr lang="es-ES" dirty="0" smtClean="0"/>
              <a:t>Haga clic para modificar el estilo de título del patrón</a:t>
            </a:r>
            <a:endParaRPr lang="es-MX" dirty="0"/>
          </a:p>
        </p:txBody>
      </p:sp>
      <p:sp>
        <p:nvSpPr>
          <p:cNvPr id="15" name="14 Marcador de texto"/>
          <p:cNvSpPr>
            <a:spLocks noGrp="1"/>
          </p:cNvSpPr>
          <p:nvPr>
            <p:ph type="body" sz="quarter" idx="10"/>
          </p:nvPr>
        </p:nvSpPr>
        <p:spPr>
          <a:xfrm>
            <a:off x="397782" y="1206695"/>
            <a:ext cx="8324681" cy="5015761"/>
          </a:xfrm>
          <a:prstGeom prst="rect">
            <a:avLst/>
          </a:prstGeom>
        </p:spPr>
        <p:txBody>
          <a:bodyPr lIns="82095" tIns="41047" rIns="82095" bIns="41047"/>
          <a:lstStyle>
            <a:lvl1pPr marL="0" indent="0" algn="just">
              <a:buClr>
                <a:srgbClr val="2BAD47"/>
              </a:buClr>
              <a:buFont typeface="Arial" pitchFamily="34" charset="0"/>
              <a:buNone/>
              <a:defRPr sz="2200">
                <a:solidFill>
                  <a:srgbClr val="10376A"/>
                </a:solidFill>
              </a:defRPr>
            </a:lvl1pPr>
            <a:lvl2pPr marL="742560" indent="-285052">
              <a:buClr>
                <a:srgbClr val="2BAD47"/>
              </a:buClr>
              <a:buFont typeface="Arial" pitchFamily="34" charset="0"/>
              <a:buChar char="•"/>
              <a:defRPr sz="1800">
                <a:solidFill>
                  <a:srgbClr val="10376A"/>
                </a:solidFill>
              </a:defRPr>
            </a:lvl2pPr>
            <a:lvl3pPr marL="1143057" indent="-229467">
              <a:buClr>
                <a:srgbClr val="2BAD47"/>
              </a:buClr>
              <a:buFont typeface="Arial" pitchFamily="34" charset="0"/>
              <a:buChar char="−"/>
              <a:defRPr sz="1400">
                <a:solidFill>
                  <a:srgbClr val="10376A"/>
                </a:solidFill>
              </a:defRPr>
            </a:lvl3pPr>
            <a:lvl4pPr>
              <a:defRPr>
                <a:solidFill>
                  <a:srgbClr val="10376A"/>
                </a:solidFill>
              </a:defRPr>
            </a:lvl4pPr>
            <a:lvl5pPr>
              <a:defRPr>
                <a:solidFill>
                  <a:srgbClr val="10376A"/>
                </a:solidFill>
              </a:defRPr>
            </a:lvl5pPr>
          </a:lstStyle>
          <a:p>
            <a:pPr lvl="0"/>
            <a:r>
              <a:rPr lang="es-ES" dirty="0" smtClean="0"/>
              <a:t>Haga clic para modificar el estilo de texto del patrón</a:t>
            </a:r>
          </a:p>
          <a:p>
            <a:pPr lvl="1"/>
            <a:r>
              <a:rPr lang="es-ES" dirty="0" smtClean="0"/>
              <a:t>Segundo nivel</a:t>
            </a:r>
          </a:p>
          <a:p>
            <a:pPr lvl="2"/>
            <a:r>
              <a:rPr lang="es-ES" dirty="0" smtClean="0"/>
              <a:t>Tercer nivel</a:t>
            </a:r>
          </a:p>
        </p:txBody>
      </p:sp>
      <p:pic>
        <p:nvPicPr>
          <p:cNvPr id="6" name="5 Imagen" descr="GRUPO BOLSA 2011.jpg"/>
          <p:cNvPicPr>
            <a:picLocks noChangeAspect="1"/>
          </p:cNvPicPr>
          <p:nvPr userDrawn="1"/>
        </p:nvPicPr>
        <p:blipFill>
          <a:blip r:embed="rId3" cstate="print"/>
          <a:stretch>
            <a:fillRect/>
          </a:stretch>
        </p:blipFill>
        <p:spPr>
          <a:xfrm>
            <a:off x="7437120" y="6172200"/>
            <a:ext cx="1548000" cy="651790"/>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Diapositiva de título">
    <p:spTree>
      <p:nvGrpSpPr>
        <p:cNvPr id="1" name=""/>
        <p:cNvGrpSpPr/>
        <p:nvPr/>
      </p:nvGrpSpPr>
      <p:grpSpPr>
        <a:xfrm>
          <a:off x="0" y="0"/>
          <a:ext cx="0" cy="0"/>
          <a:chOff x="0" y="0"/>
          <a:chExt cx="0" cy="0"/>
        </a:xfrm>
      </p:grpSpPr>
      <p:pic>
        <p:nvPicPr>
          <p:cNvPr id="4" name="Picture 10" descr="PLANTILLA_Interiores#4782F2"/>
          <p:cNvPicPr>
            <a:picLocks noChangeAspect="1" noChangeArrowheads="1"/>
          </p:cNvPicPr>
          <p:nvPr userDrawn="1"/>
        </p:nvPicPr>
        <p:blipFill>
          <a:blip r:embed="rId2" cstate="print"/>
          <a:srcRect/>
          <a:stretch>
            <a:fillRect/>
          </a:stretch>
        </p:blipFill>
        <p:spPr bwMode="auto">
          <a:xfrm>
            <a:off x="-6330" y="1801"/>
            <a:ext cx="9150330" cy="6856199"/>
          </a:xfrm>
          <a:prstGeom prst="rect">
            <a:avLst/>
          </a:prstGeom>
          <a:noFill/>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2_Diapositiva de título">
    <p:spTree>
      <p:nvGrpSpPr>
        <p:cNvPr id="1" name=""/>
        <p:cNvGrpSpPr/>
        <p:nvPr/>
      </p:nvGrpSpPr>
      <p:grpSpPr>
        <a:xfrm>
          <a:off x="0" y="0"/>
          <a:ext cx="0" cy="0"/>
          <a:chOff x="0" y="0"/>
          <a:chExt cx="0" cy="0"/>
        </a:xfrm>
      </p:grpSpPr>
      <p:pic>
        <p:nvPicPr>
          <p:cNvPr id="2" name="Picture 12" descr="PLANTILLA_PORTADAing"/>
          <p:cNvPicPr>
            <a:picLocks noChangeAspect="1" noChangeArrowheads="1"/>
          </p:cNvPicPr>
          <p:nvPr/>
        </p:nvPicPr>
        <p:blipFill>
          <a:blip r:embed="rId2" cstate="print"/>
          <a:srcRect/>
          <a:stretch>
            <a:fillRect/>
          </a:stretch>
        </p:blipFill>
        <p:spPr bwMode="auto">
          <a:xfrm>
            <a:off x="-5780" y="1400"/>
            <a:ext cx="9155560" cy="6853800"/>
          </a:xfrm>
          <a:prstGeom prst="rect">
            <a:avLst/>
          </a:prstGeom>
          <a:noFill/>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DC944B25-8745-46F0-91CD-66598C934929}" type="datetimeFigureOut">
              <a:rPr lang="es-MX" smtClean="0"/>
              <a:pPr/>
              <a:t>20/05/2013</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C7A68077-D8B2-42D1-A1E6-C4069C55EA65}" type="slidenum">
              <a:rPr lang="es-MX" smtClean="0"/>
              <a:pPr/>
              <a:t>‹Nº›</a:t>
            </a:fld>
            <a:endParaRPr lang="es-MX"/>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DC944B25-8745-46F0-91CD-66598C934929}" type="datetimeFigureOut">
              <a:rPr lang="es-MX" smtClean="0"/>
              <a:pPr/>
              <a:t>20/05/2013</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C7A68077-D8B2-42D1-A1E6-C4069C55EA65}" type="slidenum">
              <a:rPr lang="es-MX" smtClean="0"/>
              <a:pPr/>
              <a:t>‹Nº›</a:t>
            </a:fld>
            <a:endParaRPr lang="es-MX"/>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fecha"/>
          <p:cNvSpPr>
            <a:spLocks noGrp="1"/>
          </p:cNvSpPr>
          <p:nvPr>
            <p:ph type="dt" sz="half" idx="10"/>
          </p:nvPr>
        </p:nvSpPr>
        <p:spPr/>
        <p:txBody>
          <a:bodyPr/>
          <a:lstStyle/>
          <a:p>
            <a:fld id="{DC944B25-8745-46F0-91CD-66598C934929}" type="datetimeFigureOut">
              <a:rPr lang="es-MX" smtClean="0"/>
              <a:pPr/>
              <a:t>20/05/2013</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C7A68077-D8B2-42D1-A1E6-C4069C55EA65}" type="slidenum">
              <a:rPr lang="es-MX" smtClean="0"/>
              <a:pPr/>
              <a:t>‹Nº›</a:t>
            </a:fld>
            <a:endParaRPr lang="es-MX"/>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6 Marcador de fecha"/>
          <p:cNvSpPr>
            <a:spLocks noGrp="1"/>
          </p:cNvSpPr>
          <p:nvPr>
            <p:ph type="dt" sz="half" idx="10"/>
          </p:nvPr>
        </p:nvSpPr>
        <p:spPr/>
        <p:txBody>
          <a:bodyPr/>
          <a:lstStyle/>
          <a:p>
            <a:fld id="{DC944B25-8745-46F0-91CD-66598C934929}" type="datetimeFigureOut">
              <a:rPr lang="es-MX" smtClean="0"/>
              <a:pPr/>
              <a:t>20/05/2013</a:t>
            </a:fld>
            <a:endParaRPr lang="es-MX"/>
          </a:p>
        </p:txBody>
      </p:sp>
      <p:sp>
        <p:nvSpPr>
          <p:cNvPr id="8" name="7 Marcador de pie de página"/>
          <p:cNvSpPr>
            <a:spLocks noGrp="1"/>
          </p:cNvSpPr>
          <p:nvPr>
            <p:ph type="ftr" sz="quarter" idx="11"/>
          </p:nvPr>
        </p:nvSpPr>
        <p:spPr/>
        <p:txBody>
          <a:bodyPr/>
          <a:lstStyle/>
          <a:p>
            <a:endParaRPr lang="es-MX"/>
          </a:p>
        </p:txBody>
      </p:sp>
      <p:sp>
        <p:nvSpPr>
          <p:cNvPr id="9" name="8 Marcador de número de diapositiva"/>
          <p:cNvSpPr>
            <a:spLocks noGrp="1"/>
          </p:cNvSpPr>
          <p:nvPr>
            <p:ph type="sldNum" sz="quarter" idx="12"/>
          </p:nvPr>
        </p:nvSpPr>
        <p:spPr/>
        <p:txBody>
          <a:bodyPr/>
          <a:lstStyle/>
          <a:p>
            <a:fld id="{C7A68077-D8B2-42D1-A1E6-C4069C55EA65}" type="slidenum">
              <a:rPr lang="es-MX" smtClean="0"/>
              <a:pPr/>
              <a:t>‹Nº›</a:t>
            </a:fld>
            <a:endParaRPr lang="es-MX"/>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fecha"/>
          <p:cNvSpPr>
            <a:spLocks noGrp="1"/>
          </p:cNvSpPr>
          <p:nvPr>
            <p:ph type="dt" sz="half" idx="10"/>
          </p:nvPr>
        </p:nvSpPr>
        <p:spPr/>
        <p:txBody>
          <a:bodyPr/>
          <a:lstStyle/>
          <a:p>
            <a:fld id="{DC944B25-8745-46F0-91CD-66598C934929}" type="datetimeFigureOut">
              <a:rPr lang="es-MX" smtClean="0"/>
              <a:pPr/>
              <a:t>20/05/2013</a:t>
            </a:fld>
            <a:endParaRPr lang="es-MX"/>
          </a:p>
        </p:txBody>
      </p:sp>
      <p:sp>
        <p:nvSpPr>
          <p:cNvPr id="4" name="3 Marcador de pie de página"/>
          <p:cNvSpPr>
            <a:spLocks noGrp="1"/>
          </p:cNvSpPr>
          <p:nvPr>
            <p:ph type="ftr" sz="quarter" idx="11"/>
          </p:nvPr>
        </p:nvSpPr>
        <p:spPr/>
        <p:txBody>
          <a:bodyPr/>
          <a:lstStyle/>
          <a:p>
            <a:endParaRPr lang="es-MX"/>
          </a:p>
        </p:txBody>
      </p:sp>
      <p:sp>
        <p:nvSpPr>
          <p:cNvPr id="5" name="4 Marcador de número de diapositiva"/>
          <p:cNvSpPr>
            <a:spLocks noGrp="1"/>
          </p:cNvSpPr>
          <p:nvPr>
            <p:ph type="sldNum" sz="quarter" idx="12"/>
          </p:nvPr>
        </p:nvSpPr>
        <p:spPr/>
        <p:txBody>
          <a:bodyPr/>
          <a:lstStyle/>
          <a:p>
            <a:fld id="{C7A68077-D8B2-42D1-A1E6-C4069C55EA65}" type="slidenum">
              <a:rPr lang="es-MX" smtClean="0"/>
              <a:pPr/>
              <a:t>‹Nº›</a:t>
            </a:fld>
            <a:endParaRPr lang="es-MX"/>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DC944B25-8745-46F0-91CD-66598C934929}" type="datetimeFigureOut">
              <a:rPr lang="es-MX" smtClean="0"/>
              <a:pPr/>
              <a:t>20/05/2013</a:t>
            </a:fld>
            <a:endParaRPr lang="es-MX"/>
          </a:p>
        </p:txBody>
      </p:sp>
      <p:sp>
        <p:nvSpPr>
          <p:cNvPr id="3" name="2 Marcador de pie de página"/>
          <p:cNvSpPr>
            <a:spLocks noGrp="1"/>
          </p:cNvSpPr>
          <p:nvPr>
            <p:ph type="ftr" sz="quarter" idx="11"/>
          </p:nvPr>
        </p:nvSpPr>
        <p:spPr/>
        <p:txBody>
          <a:bodyPr/>
          <a:lstStyle/>
          <a:p>
            <a:endParaRPr lang="es-MX"/>
          </a:p>
        </p:txBody>
      </p:sp>
      <p:sp>
        <p:nvSpPr>
          <p:cNvPr id="4" name="3 Marcador de número de diapositiva"/>
          <p:cNvSpPr>
            <a:spLocks noGrp="1"/>
          </p:cNvSpPr>
          <p:nvPr>
            <p:ph type="sldNum" sz="quarter" idx="12"/>
          </p:nvPr>
        </p:nvSpPr>
        <p:spPr/>
        <p:txBody>
          <a:bodyPr/>
          <a:lstStyle/>
          <a:p>
            <a:fld id="{C7A68077-D8B2-42D1-A1E6-C4069C55EA65}" type="slidenum">
              <a:rPr lang="es-MX" smtClean="0"/>
              <a:pPr/>
              <a:t>‹Nº›</a:t>
            </a:fld>
            <a:endParaRPr lang="es-MX"/>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DC944B25-8745-46F0-91CD-66598C934929}" type="datetimeFigureOut">
              <a:rPr lang="es-MX" smtClean="0"/>
              <a:pPr/>
              <a:t>20/05/2013</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C7A68077-D8B2-42D1-A1E6-C4069C55EA65}" type="slidenum">
              <a:rPr lang="es-MX" smtClean="0"/>
              <a:pPr/>
              <a:t>‹Nº›</a:t>
            </a:fld>
            <a:endParaRPr lang="es-MX"/>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MX"/>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DC944B25-8745-46F0-91CD-66598C934929}" type="datetimeFigureOut">
              <a:rPr lang="es-MX" smtClean="0"/>
              <a:pPr/>
              <a:t>20/05/2013</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C7A68077-D8B2-42D1-A1E6-C4069C55EA65}" type="slidenum">
              <a:rPr lang="es-MX" smtClean="0"/>
              <a:pPr/>
              <a:t>‹Nº›</a:t>
            </a:fld>
            <a:endParaRPr lang="es-MX"/>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944B25-8745-46F0-91CD-66598C934929}" type="datetimeFigureOut">
              <a:rPr lang="es-MX" smtClean="0"/>
              <a:pPr/>
              <a:t>20/05/2013</a:t>
            </a:fld>
            <a:endParaRPr lang="es-MX"/>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A68077-D8B2-42D1-A1E6-C4069C55EA65}" type="slidenum">
              <a:rPr lang="es-MX" smtClean="0"/>
              <a:pPr/>
              <a:t>‹Nº›</a:t>
            </a:fld>
            <a:endParaRPr lang="es-MX"/>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19.jpe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diagramColors" Target="../diagrams/colors2.xml"/><Relationship Id="rId5" Type="http://schemas.openxmlformats.org/officeDocument/2006/relationships/diagramQuickStyle" Target="../diagrams/quickStyle2.xml"/><Relationship Id="rId10" Type="http://schemas.openxmlformats.org/officeDocument/2006/relationships/image" Target="../media/image22.png"/><Relationship Id="rId4" Type="http://schemas.openxmlformats.org/officeDocument/2006/relationships/diagramLayout" Target="../diagrams/layout2.xml"/><Relationship Id="rId9" Type="http://schemas.openxmlformats.org/officeDocument/2006/relationships/image" Target="../media/image21.emf"/></Relationships>
</file>

<file path=ppt/slides/_rels/slide12.xml.rels><?xml version="1.0" encoding="UTF-8" standalone="yes"?>
<Relationships xmlns="http://schemas.openxmlformats.org/package/2006/relationships"><Relationship Id="rId8" Type="http://schemas.openxmlformats.org/officeDocument/2006/relationships/diagramData" Target="../diagrams/data4.xml"/><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13.xml.rels><?xml version="1.0" encoding="UTF-8" standalone="yes"?>
<Relationships xmlns="http://schemas.openxmlformats.org/package/2006/relationships"><Relationship Id="rId8" Type="http://schemas.openxmlformats.org/officeDocument/2006/relationships/image" Target="../media/image23.gif"/><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emf"/><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10.png"/><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12.emf"/></Relationships>
</file>

<file path=ppt/slides/_rels/slide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16.emf"/><Relationship Id="rId5" Type="http://schemas.openxmlformats.org/officeDocument/2006/relationships/image" Target="../media/image15.emf"/><Relationship Id="rId4" Type="http://schemas.openxmlformats.org/officeDocument/2006/relationships/image" Target="../media/image1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txBox="1">
            <a:spLocks/>
          </p:cNvSpPr>
          <p:nvPr/>
        </p:nvSpPr>
        <p:spPr bwMode="auto">
          <a:xfrm>
            <a:off x="876993" y="2869835"/>
            <a:ext cx="7390015" cy="487157"/>
          </a:xfrm>
          <a:prstGeom prst="rect">
            <a:avLst/>
          </a:prstGeom>
          <a:noFill/>
          <a:ln>
            <a:miter lim="800000"/>
            <a:headEnd/>
            <a:tailEnd/>
          </a:ln>
        </p:spPr>
        <p:txBody>
          <a:bodyPr vert="horz" wrap="square" lIns="82085" tIns="41042" rIns="82085" bIns="41042" numCol="1" anchor="t" anchorCtr="0" compatLnSpc="1">
            <a:prstTxWarp prst="textNoShape">
              <a:avLst/>
            </a:prstTxWarp>
            <a:noAutofit/>
          </a:bodyPr>
          <a:lstStyle/>
          <a:p>
            <a:pPr algn="ctr"/>
            <a:r>
              <a:rPr lang="en-US" sz="2400" b="1" dirty="0" smtClean="0">
                <a:solidFill>
                  <a:srgbClr val="002060"/>
                </a:solidFill>
              </a:rPr>
              <a:t>Foreign Account Tax Compliance Act (FATCA)</a:t>
            </a:r>
          </a:p>
          <a:p>
            <a:pPr algn="ctr"/>
            <a:endParaRPr lang="en-US" sz="2400" b="1" dirty="0" smtClean="0">
              <a:solidFill>
                <a:srgbClr val="002060"/>
              </a:solidFill>
            </a:endParaRPr>
          </a:p>
          <a:p>
            <a:pPr algn="ctr"/>
            <a:endParaRPr lang="en-US" sz="2400" b="1" dirty="0" smtClean="0">
              <a:solidFill>
                <a:srgbClr val="002060"/>
              </a:solidFill>
            </a:endParaRPr>
          </a:p>
          <a:p>
            <a:pPr algn="ctr"/>
            <a:r>
              <a:rPr lang="en-US" b="1" dirty="0" smtClean="0">
                <a:solidFill>
                  <a:srgbClr val="002060"/>
                </a:solidFill>
              </a:rPr>
              <a:t>Intergovernmental Agreement México – U.S.A. </a:t>
            </a:r>
          </a:p>
          <a:p>
            <a:pPr algn="ctr"/>
            <a:r>
              <a:rPr lang="en-US" b="1" dirty="0" smtClean="0">
                <a:solidFill>
                  <a:srgbClr val="002060"/>
                </a:solidFill>
              </a:rPr>
              <a:t>to improve International Tax Compliance with respect to FATCA</a:t>
            </a:r>
            <a:endParaRPr lang="en-US" b="1" dirty="0">
              <a:solidFill>
                <a:srgbClr val="002060"/>
              </a:solidFill>
            </a:endParaRPr>
          </a:p>
        </p:txBody>
      </p:sp>
      <p:sp>
        <p:nvSpPr>
          <p:cNvPr id="4" name="Text Box 9"/>
          <p:cNvSpPr txBox="1">
            <a:spLocks noChangeArrowheads="1"/>
          </p:cNvSpPr>
          <p:nvPr/>
        </p:nvSpPr>
        <p:spPr bwMode="auto">
          <a:xfrm>
            <a:off x="179513" y="6370843"/>
            <a:ext cx="1967768" cy="221395"/>
          </a:xfrm>
          <a:prstGeom prst="rect">
            <a:avLst/>
          </a:prstGeom>
          <a:noFill/>
          <a:ln w="9525">
            <a:noFill/>
            <a:miter lim="800000"/>
            <a:headEnd/>
            <a:tailEnd/>
          </a:ln>
          <a:effectLst/>
        </p:spPr>
        <p:txBody>
          <a:bodyPr wrap="square" lIns="82095" tIns="41047" rIns="82095" bIns="41047">
            <a:spAutoFit/>
          </a:bodyPr>
          <a:lstStyle/>
          <a:p>
            <a:pPr algn="ctr" defTabSz="913591">
              <a:spcBef>
                <a:spcPct val="50000"/>
              </a:spcBef>
            </a:pPr>
            <a:r>
              <a:rPr lang="es-MX" sz="900" b="1" dirty="0" err="1" smtClean="0">
                <a:solidFill>
                  <a:srgbClr val="10376A"/>
                </a:solidFill>
              </a:rPr>
              <a:t>May</a:t>
            </a:r>
            <a:r>
              <a:rPr lang="es-MX" sz="900" b="1" dirty="0" smtClean="0">
                <a:solidFill>
                  <a:srgbClr val="10376A"/>
                </a:solidFill>
              </a:rPr>
              <a:t>, 2013</a:t>
            </a:r>
            <a:endParaRPr lang="es-MX" sz="900" b="1" dirty="0">
              <a:solidFill>
                <a:srgbClr val="10376A"/>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Title 7"/>
          <p:cNvSpPr txBox="1">
            <a:spLocks/>
          </p:cNvSpPr>
          <p:nvPr/>
        </p:nvSpPr>
        <p:spPr bwMode="auto">
          <a:xfrm>
            <a:off x="107504" y="204970"/>
            <a:ext cx="8310231" cy="487726"/>
          </a:xfrm>
          <a:prstGeom prst="rect">
            <a:avLst/>
          </a:prstGeom>
          <a:noFill/>
          <a:ln>
            <a:miter lim="800000"/>
            <a:headEnd/>
            <a:tailEnd/>
          </a:ln>
        </p:spPr>
        <p:txBody>
          <a:bodyPr vert="horz" wrap="square" lIns="82085" tIns="41042" rIns="82085" bIns="41042" numCol="1" rtlCol="0" anchor="t" anchorCtr="0" compatLnSpc="1">
            <a:prstTxWarp prst="textNoShape">
              <a:avLst/>
            </a:prstTxWarp>
            <a:normAutofit fontScale="25000" lnSpcReduction="20000"/>
          </a:bodyPr>
          <a:lstStyle/>
          <a:p>
            <a:pPr lvl="0">
              <a:lnSpc>
                <a:spcPct val="120000"/>
              </a:lnSpc>
              <a:spcBef>
                <a:spcPct val="0"/>
              </a:spcBef>
            </a:pPr>
            <a:r>
              <a:rPr kumimoji="0" lang="en-US" sz="8800" b="1" i="0" u="none" strike="noStrike" kern="1200" cap="none" spc="0" normalizeH="0" baseline="0" noProof="0" dirty="0" smtClean="0">
                <a:ln>
                  <a:noFill/>
                </a:ln>
                <a:solidFill>
                  <a:srgbClr val="002060"/>
                </a:solidFill>
                <a:effectLst/>
                <a:uLnTx/>
                <a:uFillTx/>
                <a:latin typeface="+mj-lt"/>
                <a:ea typeface="+mj-ea"/>
                <a:cs typeface="+mj-cs"/>
              </a:rPr>
              <a:t>Why is the fulfillment of FATCA relevant for Mexico?</a:t>
            </a:r>
            <a:br>
              <a:rPr kumimoji="0" lang="en-US" sz="8800" b="1" i="0" u="none" strike="noStrike" kern="1200" cap="none" spc="0" normalizeH="0" baseline="0" noProof="0" dirty="0" smtClean="0">
                <a:ln>
                  <a:noFill/>
                </a:ln>
                <a:solidFill>
                  <a:srgbClr val="002060"/>
                </a:solidFill>
                <a:effectLst/>
                <a:uLnTx/>
                <a:uFillTx/>
                <a:latin typeface="+mj-lt"/>
                <a:ea typeface="+mj-ea"/>
                <a:cs typeface="+mj-cs"/>
              </a:rPr>
            </a:br>
            <a:r>
              <a:rPr kumimoji="0" lang="en-GB" sz="7200" b="1" i="0" u="none" strike="noStrike" kern="1200" cap="none" spc="0" normalizeH="0" baseline="0" noProof="0" dirty="0" smtClean="0">
                <a:ln>
                  <a:noFill/>
                </a:ln>
                <a:solidFill>
                  <a:srgbClr val="002060"/>
                </a:solidFill>
                <a:effectLst/>
                <a:uLnTx/>
                <a:uFillTx/>
                <a:latin typeface="+mj-lt"/>
                <a:ea typeface="+mj-ea"/>
                <a:cs typeface="+mj-cs"/>
              </a:rPr>
              <a:t>Mexican Stock Exchange Group – </a:t>
            </a:r>
            <a:r>
              <a:rPr lang="es-MX" sz="7200" b="1" dirty="0" err="1" smtClean="0">
                <a:solidFill>
                  <a:srgbClr val="002060"/>
                </a:solidFill>
                <a:latin typeface="+mj-lt"/>
                <a:ea typeface="+mj-ea"/>
                <a:cs typeface="+mj-cs"/>
              </a:rPr>
              <a:t>Entities</a:t>
            </a:r>
            <a:r>
              <a:rPr lang="es-MX" sz="7200" b="1" dirty="0" smtClean="0">
                <a:solidFill>
                  <a:srgbClr val="002060"/>
                </a:solidFill>
                <a:latin typeface="+mj-lt"/>
                <a:ea typeface="+mj-ea"/>
                <a:cs typeface="+mj-cs"/>
              </a:rPr>
              <a:t> </a:t>
            </a:r>
            <a:r>
              <a:rPr lang="es-MX" sz="7200" b="1" dirty="0" err="1" smtClean="0">
                <a:solidFill>
                  <a:srgbClr val="002060"/>
                </a:solidFill>
                <a:latin typeface="+mj-lt"/>
                <a:ea typeface="+mj-ea"/>
                <a:cs typeface="+mj-cs"/>
              </a:rPr>
              <a:t>Involved</a:t>
            </a:r>
            <a:r>
              <a:rPr lang="es-MX" sz="7200" b="1" dirty="0" smtClean="0">
                <a:solidFill>
                  <a:srgbClr val="002060"/>
                </a:solidFill>
                <a:latin typeface="+mj-lt"/>
                <a:ea typeface="+mj-ea"/>
                <a:cs typeface="+mj-cs"/>
              </a:rPr>
              <a:t> in FATCA</a:t>
            </a:r>
            <a:endParaRPr kumimoji="0" lang="en-GB" sz="7200" b="1" i="0" u="none" strike="noStrike" kern="1200" cap="none" spc="0" normalizeH="0" baseline="0" noProof="0" dirty="0">
              <a:ln>
                <a:noFill/>
              </a:ln>
              <a:solidFill>
                <a:srgbClr val="002060"/>
              </a:solidFill>
              <a:effectLst/>
              <a:uLnTx/>
              <a:uFillTx/>
              <a:latin typeface="+mj-lt"/>
              <a:ea typeface="+mj-ea"/>
              <a:cs typeface="+mj-cs"/>
            </a:endParaRPr>
          </a:p>
        </p:txBody>
      </p:sp>
      <p:pic>
        <p:nvPicPr>
          <p:cNvPr id="2051" name="Picture 3"/>
          <p:cNvPicPr>
            <a:picLocks noChangeAspect="1" noChangeArrowheads="1"/>
          </p:cNvPicPr>
          <p:nvPr/>
        </p:nvPicPr>
        <p:blipFill>
          <a:blip r:embed="rId3" cstate="print"/>
          <a:srcRect/>
          <a:stretch>
            <a:fillRect/>
          </a:stretch>
        </p:blipFill>
        <p:spPr bwMode="auto">
          <a:xfrm>
            <a:off x="360000" y="1196752"/>
            <a:ext cx="8424000" cy="5076813"/>
          </a:xfrm>
          <a:prstGeom prst="rect">
            <a:avLst/>
          </a:prstGeom>
          <a:noFill/>
          <a:ln w="9525">
            <a:noFill/>
            <a:miter lim="800000"/>
            <a:headEnd/>
            <a:tailEnd/>
          </a:ln>
        </p:spPr>
      </p:pic>
      <p:pic>
        <p:nvPicPr>
          <p:cNvPr id="201" name="200 Imagen" descr="x.bmp"/>
          <p:cNvPicPr>
            <a:picLocks noChangeAspect="1"/>
          </p:cNvPicPr>
          <p:nvPr/>
        </p:nvPicPr>
        <p:blipFill>
          <a:blip r:embed="rId4" cstate="print"/>
          <a:stretch>
            <a:fillRect/>
          </a:stretch>
        </p:blipFill>
        <p:spPr>
          <a:xfrm>
            <a:off x="3203848" y="2780928"/>
            <a:ext cx="216000" cy="216000"/>
          </a:xfrm>
          <a:prstGeom prst="rect">
            <a:avLst/>
          </a:prstGeom>
        </p:spPr>
      </p:pic>
      <p:pic>
        <p:nvPicPr>
          <p:cNvPr id="202" name="201 Imagen" descr="x.bmp"/>
          <p:cNvPicPr>
            <a:picLocks noChangeAspect="1"/>
          </p:cNvPicPr>
          <p:nvPr/>
        </p:nvPicPr>
        <p:blipFill>
          <a:blip r:embed="rId4" cstate="print"/>
          <a:stretch>
            <a:fillRect/>
          </a:stretch>
        </p:blipFill>
        <p:spPr>
          <a:xfrm>
            <a:off x="2195736" y="2852960"/>
            <a:ext cx="216000" cy="216000"/>
          </a:xfrm>
          <a:prstGeom prst="rect">
            <a:avLst/>
          </a:prstGeom>
        </p:spPr>
      </p:pic>
      <p:pic>
        <p:nvPicPr>
          <p:cNvPr id="203" name="202 Imagen" descr="x.bmp"/>
          <p:cNvPicPr>
            <a:picLocks noChangeAspect="1"/>
          </p:cNvPicPr>
          <p:nvPr/>
        </p:nvPicPr>
        <p:blipFill>
          <a:blip r:embed="rId4" cstate="print"/>
          <a:stretch>
            <a:fillRect/>
          </a:stretch>
        </p:blipFill>
        <p:spPr>
          <a:xfrm>
            <a:off x="3707904" y="2780928"/>
            <a:ext cx="216000" cy="216000"/>
          </a:xfrm>
          <a:prstGeom prst="rect">
            <a:avLst/>
          </a:prstGeom>
        </p:spPr>
      </p:pic>
      <p:pic>
        <p:nvPicPr>
          <p:cNvPr id="204" name="203 Imagen" descr="acierto.jpg"/>
          <p:cNvPicPr>
            <a:picLocks noChangeAspect="1"/>
          </p:cNvPicPr>
          <p:nvPr/>
        </p:nvPicPr>
        <p:blipFill>
          <a:blip r:embed="rId5" cstate="print"/>
          <a:stretch>
            <a:fillRect/>
          </a:stretch>
        </p:blipFill>
        <p:spPr>
          <a:xfrm>
            <a:off x="7128312" y="2836346"/>
            <a:ext cx="252000" cy="232614"/>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data:image/jpeg;base64,/9j/4AAQSkZJRgABAQAAAQABAAD/2wBDAAkGBwgHBgkIBwgKCgkLDRYPDQwMDRsUFRAWIB0iIiAdHx8kKDQsJCYxJx8fLT0tMTU3Ojo6Iys/RD84QzQ5Ojf/2wBDAQoKCg0MDRoPDxo3JR8lNzc3Nzc3Nzc3Nzc3Nzc3Nzc3Nzc3Nzc3Nzc3Nzc3Nzc3Nzc3Nzc3Nzc3Nzc3Nzc3Nzf/wAARCACLALoDASIAAhEBAxEB/8QAHAAAAgMBAQEBAAAAAAAAAAAABQcDBAYCCAEA/8QAPRAAAQMDAgQDBgQFAwMFAAAAAQIDBAAFEQYhEjFBURNhcQcUIoGRoTJCUtEVI0Ox8FNiwRYzchckgpPS/8QAGgEAAwEBAQEAAAAAAAAAAAAAAgMEAQAFBv/EACgRAAIDAAMAAgIBAwUAAAAAAAABAgMRBBIhBTETQSIUMlFCUmGR0f/aAAwDAQACEQMRAD8ATMZAfkNtKebZStWC45nhT5nG9O/SWodK2nR5Ili5Ks6eIOrj8CipZJSlAVvz2FIlHPNbHTvs/vmoIMefA92MZ5wtqWtzBRwqwSRj51SL+voE6pukG73N2XAtzkTxFqWsuSFOKcJ6nPL5UX0FoxzVLkhx2WqFEjAFTxbyFZzkAk4GAMntQ/WNjTYLwYCCshtABccICnT1Xwg5Sk9AegzRrSem9RaziK9zuLLUSIRHU244UBKVAZAQkbjHPvRfo4H60nWFYjwNOtPliGCkSFqADhPNWAMqJ7nsMCpvZpppOpdQJjTYMp6AW1B19klAZVjKSVcue2PPPSpPaJp+JYpbMWDIhKQwgIUlD3HIdWfxLcSNk+Q6AVmo19usWH7nFuMpiNknwmnSgZPM7Vj+jsG1qr2et6b0lO/6diu3CdJXwvOuAKW0wNylsY64GSN8Gku0hC5KGn3QwniCVLWkng7kgDPyrU6q15dL0/CcjzJcQMxUNuJadKApwfiVsd87fSsk+85IeU88srcWcqUrck0mTDSHPZbVY3rDboTEhi7JhqUtK1DCeIknlnYZJ2NKfUjkt2+TFT0hEjxCFJHJI6AeWMVLZ707bLdcWGFrQ5JSjgUn8pCt/sTVGdPkz1pXLc8VxKeHjI3I7E9aFvUcbzT2k2pVkDU91pzxHw8kR3MqCcDbOMZ2rGaiZDF4lMoiGIhtfAlkgggDYHfnnnmrmlr2bKZ6kq4VORyGjzw50/zyqvedQXC9hr+JLbecaGEuhpKV47Ejn86JJNHGu9lki0WN5253u8xWmHmi0YISXFr3GCochg/bPKtF7Wr1YE+BZWbUuU5EZDrZaeLbDQX1ISdzjv3pTWyI5cJ0eI1suQ4GwSknGTz2raakbt2k4L1jjqTdLrKQlyRLXuhpAHwoCcnOMBW/LY9KYlhjMpY7ixaZfvbsNEx9sAx0PH+UlX6lAfixtgUY1Nrm76ltMOFPKMMKWta2/hDueWRy25VmUNLfdS20lTjiiEpQkEknsB1p1Wb2csXbTdvc1HAMC5NHhcWyoJW42D8PEBkZIwM865nCOXnO9c1r/abbVWvUiorUAw4DTaUQ0hOy0Abqz1JUTknflmsiRg4pMvsI/ZycmpoUV2bLajR08TrqglIqFIyaKQGvBIXuF8wQcFNLlJRWjqaZWyxDh0pY2bXDbjMJyea1/rV1NbeDDCUA43NL/RWsYhSmPeHPBdAA94VgIc9T0NNGGW3W0rZWlxB3C0HII9a2E1JeBXUzqeSR21H9DXf8KgHcwoxJ55aH7VZQkJG+KHuaksjbim3LtBStJIUkyE5BHTnWycV9gQ7v+08nMBLElJksqWlCvja4ignuM8xTBtmv7sbeuwaftUeIZAS1Dbi5K2yT8SiT+JR7nGNyawjDUi4TMcYU64SpbjzgAHdSlHpTMiaq09pTSrbVgRCnX1OWVSxF4Cc7lZJGSkZwN96qwmFtcULauchD74lLQ5wuOpWVBZHP4jz7ZrT272g3S1xHIVnZiwoZjrbQy0MqSpX9UqO6lc+eBvWZnzZl2nqkS3FPyXlAZIA8gABsB5U6PZxo9gaZcgatjW90uvF2NHcKVvNDHxbjcE4zgHbO9dLEjkI99iSlgS1tOBlxZSHVJOFqHMZ6mqqMeInj4gnO5A3Apu+2XTslSo0q0+7rtVvY8IRWCAY45k47HbPbFLGxrtKZwN8RKXG/TGIBJz1J6em9LlIJFm56buMO8qtiGFyHVDiaU0kkOIPJXkO/agy0lLhScZScHhII+RHOnXInRrxYnXLPIEcPtFqOpec4G2N9+YpMhjwpngzONkJXwuYTkp77daXJYEdvwn22Iz/ApTckHgITzIJBHrkVXdacZcU28hSFp2KVDBHypw6Wi2qRao6LS8l9Mbi8N2QkZbcVk55bH4qV+obXcLXdHmbolXjqUVFZ3DmfzA9a5xM0s6e0zcNQtyv4YlDr0VIWpjOFKSeqeh5cquX/AElJ09aoT92y1PnKKmoYT8TbQG6l9jkgAetFdA60tulFJU3Yy7Jd4UPzHJRJCc78KAnA9M0T9oeurne35zVncCLIysNB9tGFO7fqO+DucDoN+dMisMMho6JKuF7j26E/7q5My2ZCWytTacEnGDkZ5EjHrTHvGjNP6P03Jiz9QNsT5yQPelxuNZaBGUNthWQCQMnPLalZbbxPt7TjFufXHL3wrWyMOLG3w8XMDyHfrX27XabeFR3LhILy47CY7a1cwhOcZPU7mjaMKUooZlLER9S20q/lu8HhlQ74ycfWtFozV8qyXTxpkp9+OWFt8C3VKCSRlJA9QB86zEhp1hwtvtrbcABKVpIIzuNjUVKlL0INXTU93u7JZucwyGiriCXEJPAf9pxkfWg5yTmuaPaSsDl9nhCuJMVrBeWO3RI8zSzQdDjknjI2HLNEEJrfXrRHjMpfsjCQptOFMJ2Cx3T5/wB6xz0R2M6pl9pbbqD8SFpKSPkaktb30+g+PhDr4cNqKRgHbqDyNFrVfJ9rOYMt+NvnDa8pJ74OaFBsg8qlbbUogBJJJwABkk9hUzZ6/SLjjRopuudRS4xju3R0IUMKDaEoKvmBn71muLyrU23QeorgkLTADCCPxSHAn7bn7Vd/9LdQf6sD/wC5X/5o+k5e4IjfxavE0jBL03eG2uNyz3FKeeTEXt9qHKTuU5HECcpJ3HqK9fJbz1NULzZLZd2FNXWBHlII/qIBI9DzHyr2PyHxnU8lKBTV/Td5c0/e4t0jpyphRJSNuNJBBH0NMHXnswVbGXJ+nlOyI6QVORXCFOIAH5T+YeXP1pUOjfI5VrksMS9J509+VOkylLWFyHFLWc7niOcVU618qRhIW+2hSuEKUAVdsmkN6MLT1yddtcSDuER1rWPPPL6b/Wqi3FuK4nFKWo8yo5Jq+9Zpybm7b0R1Lfa4ioJ5cI/NntjrQ4cxiu9OCsC8vQ7POt7ZUkSVoUFJOOHHP67fSqL0h98p8Z1xwp2HGsqx6ZrW6T0NI1XZ35NpkNmZGd4HIz3whSSMghXT59ulSa50evTRjRWWJkl1trxZs4NK8AKVyQk4wAMbk77/ACpsECA9L2tm6XVtmY6qPCSCqVIBADKMcyVbc8Ci2qLm37mq16faLdjiu+F7zj45Lh34lKx1xkAdAD2q37N9LJ1XKkxJsiXHt7fCpSmOEJU4TgJJUCM9hv8AejftATo23RY2nmpVz8S18QLUZCSlTqgOJbilABSuXLly2o9MF5Y7XOu9xbi2tOZRwpKi4EcGCPi4idsbedejGdK2iU7BuF1h2+RdWWkl1xrBSp3GMnorfcZHnXmFRGfLzo/YdVSbNZLxbWFKCZrafDUPyLBAJ8spz8wKGRqP2u7VdrdqGUu9IJdkuKdS+k5Q6Cfyny7cxWd61ZfnSpDYZflPuNJPElC3FKSDjGQCedVgCTgUlsInt8R2dMaisJ4nXVcKR/nSndpeytWuE1Dj4JAypeN1q6n9qW2ipLNpuAekoCkPAILnVsZ5+nenpZYqHG0upIUlWCFJ3BFDGSbxD3VKtJyX2W7fD4EZIGTUs6wW66t8FwhtP45KWnKk+h5iiTDeBvVtCBijkk1jAjOUXqeC8m+yy2OLKokyVGSfyHhcA9M7/ejOmdFW2yK8ZtBfkjk+7gqA8gPw/KtQvdXCnfvXQ+FO3KlqqCepD58y+cOrl4fA2lI+FIHoKj409q5feAynO4qiZKcn4hTCUOZCRVd93ah9sv0C8RfHt0lDqPzAH4knnuOlfJEjAO/3rE0/UbKMovGiCcvY4O/T1pL+0zSzYLt4tiAjBKpTKRsf94H9/r3y2ZTxVQC5AKWU4CgrYjnmib8M6nnlQwaL6dj2d2an+OSnmWQQQG0/i9VdB8qtat0+5ZrkoIQfdXiVsqxtj9PqP7UAAOd6BGD0uttF905JRapTDC5jYLbizgOp58OexGRSVnQJFvlLjzWlMvoPxIVjb58iKuXC8PT7Rbbe5nghJWnJIwrJ2+g2ocB2Hyp6Wg6MnRXtKFklQ4SLVBhWgr/9yWEKW8rIxxFRO+CQeXIVn9Y3+8X91M24vve5SHFrixycJQgEgHhHltk+eKj0tbbQpt+fqRbjcBpBLLbawlcpY5oT1PqMc6oaivkm+TPGfCGmUDhYjtDCGUDYJHfYDc0aSBIUXS4FmK01IdS1CUHWUNjCWlA/jwOucfEaruGROkrWeN6S+sqOBxKWokknA57mtp7J7LeJeo406FEJgNqKJLr3wtLbUCFJGfxHrgdQM4pmXTRcO0Wu9yNK29tN3kMqQ0Q5kIB5+Hk/DnJ5Y5DlQt+mnnFWMnByK5qWS0tiQ4y42ptxtRQtChukjYg/OoufKkyYZ9q5EYyfEUPSiOmdNSr4takENMN83VJyCewqaTBdhSHI7yClxs8JT09R5GkWTxYW8KlTnrImTwHGAR1B61rNL6ouNjUERHw5HJyqM+dj6Hpv2rLoQU1KknvUjm09R9FDjRlHJLR3Wb2jWl/CLk09Bd5fGniQT5EftV29+0KyQIpVCfTOfP4W2eQ/8ldPlk0jGXXEDCFkDt0r6tSl5KiSaL+pszBD+Io7b+v8Gnumvb9PWo++rjNE/wDbjAIH13NCWtRXFp3xU3Ocl3OQoyFKHzGaDrJ86gUsg86WnJ/bK3TVCORjg0LB7RVqKYt8UOJWyJKBtk/q/f6960xlknIyQeRApDF0g4ztVxF3uKEJQ3cHkoSMJAWdhVELGl6eNfw4ylsPAhaL5LtktMiC6WnUn4k5+FwdiP8APlTUs2pGL3CD7R4HBs42TkpP7Ujio0Sst2ets9Mpkkj8LqMn4k9aGuTgx/Mojat/Y43nyc4NRNx/FXk71XtzyJzDchhYW24AQfKjkSPsNqrT08SSzxgm76fjXm3OQZaTwK3QsDdtXRQ8/wC9JjUul7jp6WWJ7SvDUf5T4HwOjyPQ+XP5b16Sjxhw7jfpUz9piz4aotwisyY7n4mnUBSTTFgqS08nFkg4xXQawMkYFPS8+xy3SJIdtdwegtk/GwtvxQP/ABJII+ea0enfZ9YLGhCkQG5MhO/vEpIcXnuM7J+VMU0kL6nmxxxUgjid4yhISkcQPCkdAOgqBaSOYr1lcrDabix4M+2RH2xuA4yDg9wcZB9KUWvfZeYbbs/TZdeaHxLhL3WkdShXX0O/YnlXKw7qKtmXIYUCy+82R1bcKf7Vrblr6edMWeDBmPMS2AtMlxCviUBsjJ65Bz8qxjyS2rByDnkeYqEnOKCTNRbuVylXST7zOdLz3CE8ZSkEgd8Dc+Z3qax2l+73BuLGIyd1rxkIT1JocASQBzpwaCs7EKztvNrS49J+NxwDkeiPQf3zSxkYt+hyzWtmFGahxWuBtAwAPuSe5opcdJ2+9x0plNlDyBhD7ey0+XmPI0TtUHhAKhR1pkDpXOKaxjY2OD1CWvfs+vFsBcjti4RwMlxhPxj1Rz+may7jHguFt0FtY5oWOE/Q716cba+EDHLr1rh6K0tYUtpClDkopBIqaXFTfjPTp+XnBZOOiR05oO6XhKXneGFGV+Fx5BKlDuEbffFbZr2Y2RqN/PdluO/6nGE/QAYrettBI5VBLcGCO21Mjx4RXvpPb8nfY9TxCS1ToOZakrkW9xU2KncpCMOIHmBz9R9KwrncEV6In88p+9LTWel0OlyfbGwHhu6wgYC+5Hn5daXOlR9iVcfnuf8AGwXprmvqj865oCls7JzX1CsHaoxUiRWMJes2eg9QItkn3OYo+5vKHCr/AE1Hr6d/rTmgtApSoYIIyCK83Mq4dsEjtnf5UwNF61etCW403ikQOIJSQcKb58vLy5dqOu3r4/ol5fAc13h9joYaGx6VbAxQ6zXSBdIyXoEhDqSM8I2UPUHcVTv2r7NZF+FLk8T/APosp41j1A5fOqXOKW6eOqrJT6JPQ4rc1+5CsRF9ptjdeCH25ccHkpxvb6DetZGnRpscPw3kPNnkpBrI2Rl9M23j21f3xaJXVACg9wcDacJJz2FXH3wAd6CyXgVk5zRi0hU+1DTDbgdvVuQErGTLaTsD/vHn378+m6txvvXoi5bghQBCuY6EUlb9ZDAvbzCdmCfEbJ/Qeny5ULkglW20l+wfb4/9VQzvtW00lqE2aXh5BeiLILiRzSeWR9qzISEgYGMDA9KmYJbVxIODUk7Hunvcfix6dGj0ZYrhCucRL8B9DqDzA2KT2I5g0daRjFebLVdJFvdD0R9yM6OS0Hb6f4DTAtXtPnsN8Nwhsydv+40vgJ9eY/tTI8lf6iW/4qxPa/RtbBND5d1t8NR98nR2T2cdApQ6k9o10uqVMxymDGIwUsrJcV6r6fIfOsWqV8XGUpUTzKhxE/M1kuV/tQdPw8mtseHpRE+PIZ8WK+28g/mbUFD7VRkOk5JpCWu+zbdJD8B9TTn6MkoI7YPTrj6UzNOatjXtktKw1NSPia6K80+XlzFMruUvH9kvJ4MqfV6g1JdydqESk7lQ51ddcGOdUnCVHypjJELrWViDS1XGIjDaz/OQB+En83oetZLh8x9adLrCVgpUkKSoYKTyIrLr0FDUtRRKkISSSE7HA7cqRKD3w9GnkJRyRjrtan7XNXHeTkc0LA2Wnof3qqhO9Oe6acj3uF7tIyhacqadTzQcfceVLK9WKdZZfgT2uEndDgyUODuk9fTnS7YuJZwroWrP2C0jFTsuLbVxJVg8j51xwkdK7SgnkKmbPZjH/JaalFo8SBwK7oUR9v2qJx9SvQ7nzqMoI5CuDQrA8RM3JW1nC9v0ncH5UUseoZdnkh+3OcBAAcZO6Fjtj/jp0oCs4qJSyDttTIr9omv6yWND3supY1+g+Ox8Cxs60o7oP7djX59/BOaS9ovEi1zUSoqsKGziRyWnO4powZaJ8duQyviQ4OIH/PpVkLOyxnzXI4/4pavosPfzQQRtQrUFjYutv8DhIeQCplfULPT0NG2m+IgYopHtyXUJUvYg5FH11ek8ZuDTQg3o7rL6m321NuoOFIUMEeVfAmnpqDRkK/NhS8sS0p4USED7KHUfelte9EXu0qKlxVSmM7PRklYx5gbj6Y86ksrlE+g4fLpsWbjMunOK7GcUTt1juVxkBiFBfcWTg/yyAn1J2Fb21eyvibCrtPKVHm3FTsP/AJHn9BS41zn9Isu5dNK/lIVq8jnmoVKOaa1/9mLDccuWaYvxhyakEEL8gocj65FLC4wpMCSuNMZWy8g4KVjH07iidcoP+SFx5lVy2DKijUjEpxl5LzbikOoOUrB3BqBRrgmiSFWPVg1NNaiTd43hvkJltjC042UP1D9qNp3NJmDNfhyUSIyil5BynsfI02dPXNm7wkyGTg8lt9UK7VRCW+M8XkU9H2X0FmmQtWMVd9xV3P0qSBHzgkc6MhgY5U9IicitHjjHKpZ1piXSKYtwjpfZV+U9D3B5g+Yq3Hb71ebQMVrSfjMU3F6hRXz2XzWXFO2Z5EhknZp5XAtHlnkftRHT/suaDYevjynFEbMMK4Up9Vcz9qZqkpyBjeuwABSFx609wufyfIcOu/8Aovrp7L7Q+xi3vPw3hyUpXiJPqD0+dLLU+l7np57hms8TKj8EhsEtq+fQ+Rr0S8dt6C3ZDEqO4xJZQ8ytOFNrGQa6fHjL68D43yl0H/N6jzY4agUd60+tNNmySvFjKLkFw4bJ5oP6T/wf8OVJ71P1cfGeq742Lsj6FYOa2egbv4Tyrc8ocDp4mcnkrqKxVTsLKVAhSkqBBSoEgpPQ1u4JnD8icT0DAjk4yKPx2MAEil9oXWkaYERLqpLEtIADitku9vQ/amUxgpBB2xnNVwkpLUeJfVOqWSRKhG3KuwjAyBXaBX1asCjJ9IfDGeQ9BX1ZDSTgAV9z3qhOkhJKQa4162U5y88W/OshqazRb3GDUkBL6AfCeA+JBP8AceVaR5wrVQ6WOPYc6ySTXo2ucoPV9iOu9vkWuYuNKTwrTyI5LHQg9qHnnTW1NZ27tFLSsJkN5LTnby9DSvksOx31svIKHEHCknv+1SSj1Z7NV/5V/wAkScg7UWsN2k2mYJMUgn+o2dg4Ox/ehIGKlQN8ig0eoKSxj70pqK23ptKYzyUSMZVHWocaf3HnWsAGK8yR5CmVpWFrQsHIW2rCk+f+Yo+nWF+SkAX6SABjGDTY8jPGiSz4pyewf/Z6CYSMZqYqCRWB9mF0nTI8hiXJW82yAEce5AwOvOsb7QL3c3r8/EXNd93ZIKGknhSPUDn86KXISh2wkr4Ep3OrfoeAJB4lV8UvakxoC8XFN4ixvfXlMOrwttSuJONuQPL5U4FE4NMptVi3BPK4r48+renEh4BPOgk+SBnrV2Wo96AT1EZ3pr8J4oDXptqZHdjyUhbLwwodvOlDc4LtvmORnt1I5K/Unoabknc71i9cto8GI7wjj4lJ4vLniprPfT0OLNp9THJTvUyE1wmpkip5M9uqCLEd0pISoEpHLBwR6GtnpvW11tBDTbomRh/Td/EBv55+m3KsQk4qRJPfzpfZp6ih0Qsj1ktHEfavGTFyLVIMjH4SsBAPqd8fKsRfddXm7OkuTXGGfysxiUJHqc5V/asqVEjc5rgk1rsnJY2Lr4FFL2MQ7C1NcoLgdi3CQFj8q1nB9RyPzrdac1qi9lMaZhqdjAAzwuemeR8qUaya+trUCFBSgoHIIO4NHXJwJeZx67V9ej+WvgTk8zVJa9s0J09MkTLJBfkulx1bYKlHmavvnA2q3tq0+ecesmiu6njztuazmpdOpurRdYATMbGx5BY7H/itQ2K74U88dRQuPZDK7HB6hIuMqacU24kpWkkFJGCD2r6gYpie0aDFTCjzEspEhTgQpwbEp7HvS/IANSWLq8PoOJNWx7HwCvtfRX6llyR//9k="/>
          <p:cNvSpPr>
            <a:spLocks noChangeAspect="1" noChangeArrowheads="1"/>
          </p:cNvSpPr>
          <p:nvPr/>
        </p:nvSpPr>
        <p:spPr bwMode="auto">
          <a:xfrm>
            <a:off x="0" y="-622300"/>
            <a:ext cx="1695450" cy="1276350"/>
          </a:xfrm>
          <a:prstGeom prst="rect">
            <a:avLst/>
          </a:prstGeom>
          <a:noFill/>
        </p:spPr>
        <p:txBody>
          <a:bodyPr vert="horz" wrap="square" lIns="91440" tIns="45720" rIns="91440" bIns="45720" numCol="1" anchor="t" anchorCtr="0" compatLnSpc="1">
            <a:prstTxWarp prst="textNoShape">
              <a:avLst/>
            </a:prstTxWarp>
          </a:bodyPr>
          <a:lstStyle/>
          <a:p>
            <a:endParaRPr lang="es-MX" dirty="0"/>
          </a:p>
        </p:txBody>
      </p:sp>
      <p:graphicFrame>
        <p:nvGraphicFramePr>
          <p:cNvPr id="13" name="12 Diagrama"/>
          <p:cNvGraphicFramePr/>
          <p:nvPr>
            <p:extLst>
              <p:ext uri="{D42A27DB-BD31-4B8C-83A1-F6EECF244321}">
                <p14:modId xmlns:p14="http://schemas.microsoft.com/office/powerpoint/2010/main" val="3494070762"/>
              </p:ext>
            </p:extLst>
          </p:nvPr>
        </p:nvGraphicFramePr>
        <p:xfrm>
          <a:off x="251520" y="1449264"/>
          <a:ext cx="4248472" cy="32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6" name="15 Rectángulo"/>
          <p:cNvSpPr/>
          <p:nvPr/>
        </p:nvSpPr>
        <p:spPr>
          <a:xfrm>
            <a:off x="539552" y="2186861"/>
            <a:ext cx="8136904" cy="954107"/>
          </a:xfrm>
          <a:prstGeom prst="rect">
            <a:avLst/>
          </a:prstGeom>
        </p:spPr>
        <p:txBody>
          <a:bodyPr wrap="square">
            <a:spAutoFit/>
          </a:bodyPr>
          <a:lstStyle/>
          <a:p>
            <a:pPr algn="just"/>
            <a:r>
              <a:rPr lang="en-US" sz="1400" b="1" u="sng" dirty="0" smtClean="0">
                <a:solidFill>
                  <a:srgbClr val="002060"/>
                </a:solidFill>
              </a:rPr>
              <a:t>On November 19, 2012</a:t>
            </a:r>
            <a:r>
              <a:rPr lang="en-US" sz="1400" dirty="0" smtClean="0">
                <a:solidFill>
                  <a:srgbClr val="002060"/>
                </a:solidFill>
              </a:rPr>
              <a:t>, the Department of the Treasury of the United States of America (the “U.S. Treasury Department”) and the Ministry of Finance and Public Credit of México (“S.H.C.P.”) </a:t>
            </a:r>
            <a:r>
              <a:rPr lang="en-US" sz="1400" b="1" u="sng" dirty="0" smtClean="0">
                <a:solidFill>
                  <a:srgbClr val="002060"/>
                </a:solidFill>
              </a:rPr>
              <a:t>signed an Intergovernmental Agreement to improve international tax compliance including with respect to FATCA</a:t>
            </a:r>
            <a:r>
              <a:rPr lang="en-US" sz="1400" dirty="0" smtClean="0">
                <a:solidFill>
                  <a:srgbClr val="002060"/>
                </a:solidFill>
              </a:rPr>
              <a:t>, based on domestic reporting and reciprocal automatic exchange and subject to the confidentiality protection.</a:t>
            </a:r>
          </a:p>
        </p:txBody>
      </p:sp>
      <p:sp>
        <p:nvSpPr>
          <p:cNvPr id="8" name="22 Título"/>
          <p:cNvSpPr>
            <a:spLocks noGrp="1"/>
          </p:cNvSpPr>
          <p:nvPr>
            <p:ph type="title" idx="4294967295"/>
          </p:nvPr>
        </p:nvSpPr>
        <p:spPr>
          <a:xfrm>
            <a:off x="0" y="160710"/>
            <a:ext cx="9144000" cy="892026"/>
          </a:xfrm>
        </p:spPr>
        <p:txBody>
          <a:bodyPr>
            <a:normAutofit fontScale="90000"/>
          </a:bodyPr>
          <a:lstStyle/>
          <a:p>
            <a:pPr algn="l"/>
            <a:r>
              <a:rPr lang="en-US" sz="2100" b="1" dirty="0" smtClean="0">
                <a:solidFill>
                  <a:srgbClr val="002060"/>
                </a:solidFill>
              </a:rPr>
              <a:t>México &amp; Foreign Account Tax Compliance Act (FATCA) </a:t>
            </a:r>
            <a:br>
              <a:rPr lang="en-US" sz="2100" b="1" dirty="0" smtClean="0">
                <a:solidFill>
                  <a:srgbClr val="002060"/>
                </a:solidFill>
              </a:rPr>
            </a:br>
            <a:r>
              <a:rPr lang="es-MX" sz="2100" b="1" dirty="0" smtClean="0">
                <a:solidFill>
                  <a:srgbClr val="002060"/>
                </a:solidFill>
              </a:rPr>
              <a:t>          </a:t>
            </a:r>
            <a:r>
              <a:rPr lang="en-US" sz="1600" b="1" dirty="0" smtClean="0">
                <a:solidFill>
                  <a:srgbClr val="002060"/>
                </a:solidFill>
              </a:rPr>
              <a:t>Intergovernmental Agreement  Mexico – U.S.A. to improve International Tax Compliance with respect to FATCA</a:t>
            </a:r>
            <a:br>
              <a:rPr lang="en-US" sz="1600" b="1" dirty="0" smtClean="0">
                <a:solidFill>
                  <a:srgbClr val="002060"/>
                </a:solidFill>
              </a:rPr>
            </a:br>
            <a:endParaRPr lang="es-MX" sz="1600" dirty="0">
              <a:solidFill>
                <a:srgbClr val="002060"/>
              </a:solidFill>
            </a:endParaRPr>
          </a:p>
        </p:txBody>
      </p:sp>
      <p:pic>
        <p:nvPicPr>
          <p:cNvPr id="11" name="10 Imagen" descr="US-InternalRevenueService-Seal.png"/>
          <p:cNvPicPr>
            <a:picLocks noChangeAspect="1"/>
          </p:cNvPicPr>
          <p:nvPr/>
        </p:nvPicPr>
        <p:blipFill>
          <a:blip r:embed="rId8" cstate="print"/>
          <a:stretch>
            <a:fillRect/>
          </a:stretch>
        </p:blipFill>
        <p:spPr>
          <a:xfrm>
            <a:off x="2267744" y="3941023"/>
            <a:ext cx="828000" cy="828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6" name="Picture 2"/>
          <p:cNvPicPr>
            <a:picLocks noChangeAspect="1" noChangeArrowheads="1"/>
          </p:cNvPicPr>
          <p:nvPr/>
        </p:nvPicPr>
        <p:blipFill>
          <a:blip r:embed="rId9" cstate="print"/>
          <a:srcRect/>
          <a:stretch>
            <a:fillRect/>
          </a:stretch>
        </p:blipFill>
        <p:spPr bwMode="auto">
          <a:xfrm>
            <a:off x="3617928" y="3815703"/>
            <a:ext cx="1440000" cy="10786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2" name="11 Imagen" descr="SHCP.bmp"/>
          <p:cNvPicPr>
            <a:picLocks noChangeAspect="1"/>
          </p:cNvPicPr>
          <p:nvPr/>
        </p:nvPicPr>
        <p:blipFill>
          <a:blip r:embed="rId10" cstate="print"/>
          <a:stretch>
            <a:fillRect/>
          </a:stretch>
        </p:blipFill>
        <p:spPr>
          <a:xfrm>
            <a:off x="5580112" y="4005064"/>
            <a:ext cx="1056564" cy="69991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4" name="13 Flecha derecha"/>
          <p:cNvSpPr/>
          <p:nvPr/>
        </p:nvSpPr>
        <p:spPr>
          <a:xfrm>
            <a:off x="3212820" y="4247011"/>
            <a:ext cx="288032" cy="216024"/>
          </a:xfrm>
          <a:prstGeom prst="rightArrow">
            <a:avLst/>
          </a:prstGeom>
          <a:solidFill>
            <a:srgbClr val="002060"/>
          </a:solidFill>
        </p:spPr>
        <p:style>
          <a:lnRef idx="0">
            <a:schemeClr val="accent1"/>
          </a:lnRef>
          <a:fillRef idx="3">
            <a:schemeClr val="accent1"/>
          </a:fillRef>
          <a:effectRef idx="3">
            <a:schemeClr val="accent1"/>
          </a:effectRef>
          <a:fontRef idx="minor">
            <a:schemeClr val="lt1"/>
          </a:fontRef>
        </p:style>
        <p:txBody>
          <a:bodyPr rtlCol="0" anchor="ctr"/>
          <a:lstStyle/>
          <a:p>
            <a:pPr algn="ctr"/>
            <a:endParaRPr lang="es-MX"/>
          </a:p>
        </p:txBody>
      </p:sp>
      <p:sp>
        <p:nvSpPr>
          <p:cNvPr id="15" name="14 Flecha derecha"/>
          <p:cNvSpPr/>
          <p:nvPr/>
        </p:nvSpPr>
        <p:spPr>
          <a:xfrm flipH="1">
            <a:off x="5175004" y="4247011"/>
            <a:ext cx="288032" cy="216024"/>
          </a:xfrm>
          <a:prstGeom prst="rightArrow">
            <a:avLst/>
          </a:prstGeom>
          <a:solidFill>
            <a:srgbClr val="009900"/>
          </a:solidFill>
        </p:spPr>
        <p:style>
          <a:lnRef idx="0">
            <a:schemeClr val="accent1"/>
          </a:lnRef>
          <a:fillRef idx="3">
            <a:schemeClr val="accent1"/>
          </a:fillRef>
          <a:effectRef idx="3">
            <a:schemeClr val="accent1"/>
          </a:effectRef>
          <a:fontRef idx="minor">
            <a:schemeClr val="lt1"/>
          </a:fontRef>
        </p:style>
        <p:txBody>
          <a:bodyPr rtlCol="0" anchor="ctr"/>
          <a:lstStyle/>
          <a:p>
            <a:pPr algn="ctr"/>
            <a:endParaRPr lang="es-MX"/>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data:image/jpeg;base64,/9j/4AAQSkZJRgABAQAAAQABAAD/2wBDAAkGBwgHBgkIBwgKCgkLDRYPDQwMDRsUFRAWIB0iIiAdHx8kKDQsJCYxJx8fLT0tMTU3Ojo6Iys/RD84QzQ5Ojf/2wBDAQoKCg0MDRoPDxo3JR8lNzc3Nzc3Nzc3Nzc3Nzc3Nzc3Nzc3Nzc3Nzc3Nzc3Nzc3Nzc3Nzc3Nzc3Nzc3Nzc3Nzf/wAARCACLALoDASIAAhEBAxEB/8QAHAAAAgMBAQEBAAAAAAAAAAAABQcDBAYCCAEA/8QAPRAAAQMDAgQDBgQFAwMFAAAAAQIDBAAFEQYhEjFBURNhcQcUIoGRoTJCUtEVI0Ox8FNiwRYzchckgpPS/8QAGgEAAwEBAQEAAAAAAAAAAAAAAgMEAQAFBv/EACgRAAIDAAMAAgIBAwUAAAAAAAABAgMRBBIhBTETQSIUMlFCUmGR0f/aAAwDAQACEQMRAD8ATMZAfkNtKebZStWC45nhT5nG9O/SWodK2nR5Ili5Ks6eIOrj8CipZJSlAVvz2FIlHPNbHTvs/vmoIMefA92MZ5wtqWtzBRwqwSRj51SL+voE6pukG73N2XAtzkTxFqWsuSFOKcJ6nPL5UX0FoxzVLkhx2WqFEjAFTxbyFZzkAk4GAMntQ/WNjTYLwYCCshtABccICnT1Xwg5Sk9AegzRrSem9RaziK9zuLLUSIRHU244UBKVAZAQkbjHPvRfo4H60nWFYjwNOtPliGCkSFqADhPNWAMqJ7nsMCpvZpppOpdQJjTYMp6AW1B19klAZVjKSVcue2PPPSpPaJp+JYpbMWDIhKQwgIUlD3HIdWfxLcSNk+Q6AVmo19usWH7nFuMpiNknwmnSgZPM7Vj+jsG1qr2et6b0lO/6diu3CdJXwvOuAKW0wNylsY64GSN8Gku0hC5KGn3QwniCVLWkng7kgDPyrU6q15dL0/CcjzJcQMxUNuJadKApwfiVsd87fSsk+85IeU88srcWcqUrck0mTDSHPZbVY3rDboTEhi7JhqUtK1DCeIknlnYZJ2NKfUjkt2+TFT0hEjxCFJHJI6AeWMVLZ707bLdcWGFrQ5JSjgUn8pCt/sTVGdPkz1pXLc8VxKeHjI3I7E9aFvUcbzT2k2pVkDU91pzxHw8kR3MqCcDbOMZ2rGaiZDF4lMoiGIhtfAlkgggDYHfnnnmrmlr2bKZ6kq4VORyGjzw50/zyqvedQXC9hr+JLbecaGEuhpKV47Ejn86JJNHGu9lki0WN5253u8xWmHmi0YISXFr3GCochg/bPKtF7Wr1YE+BZWbUuU5EZDrZaeLbDQX1ISdzjv3pTWyI5cJ0eI1suQ4GwSknGTz2raakbt2k4L1jjqTdLrKQlyRLXuhpAHwoCcnOMBW/LY9KYlhjMpY7ixaZfvbsNEx9sAx0PH+UlX6lAfixtgUY1Nrm76ltMOFPKMMKWta2/hDueWRy25VmUNLfdS20lTjiiEpQkEknsB1p1Wb2csXbTdvc1HAMC5NHhcWyoJW42D8PEBkZIwM865nCOXnO9c1r/abbVWvUiorUAw4DTaUQ0hOy0Abqz1JUTknflmsiRg4pMvsI/ZycmpoUV2bLajR08TrqglIqFIyaKQGvBIXuF8wQcFNLlJRWjqaZWyxDh0pY2bXDbjMJyea1/rV1NbeDDCUA43NL/RWsYhSmPeHPBdAA94VgIc9T0NNGGW3W0rZWlxB3C0HII9a2E1JeBXUzqeSR21H9DXf8KgHcwoxJ55aH7VZQkJG+KHuaksjbim3LtBStJIUkyE5BHTnWycV9gQ7v+08nMBLElJksqWlCvja4ignuM8xTBtmv7sbeuwaftUeIZAS1Dbi5K2yT8SiT+JR7nGNyawjDUi4TMcYU64SpbjzgAHdSlHpTMiaq09pTSrbVgRCnX1OWVSxF4Cc7lZJGSkZwN96qwmFtcULauchD74lLQ5wuOpWVBZHP4jz7ZrT272g3S1xHIVnZiwoZjrbQy0MqSpX9UqO6lc+eBvWZnzZl2nqkS3FPyXlAZIA8gABsB5U6PZxo9gaZcgatjW90uvF2NHcKVvNDHxbjcE4zgHbO9dLEjkI99iSlgS1tOBlxZSHVJOFqHMZ6mqqMeInj4gnO5A3Apu+2XTslSo0q0+7rtVvY8IRWCAY45k47HbPbFLGxrtKZwN8RKXG/TGIBJz1J6em9LlIJFm56buMO8qtiGFyHVDiaU0kkOIPJXkO/agy0lLhScZScHhII+RHOnXInRrxYnXLPIEcPtFqOpec4G2N9+YpMhjwpngzONkJXwuYTkp77daXJYEdvwn22Iz/ApTckHgITzIJBHrkVXdacZcU28hSFp2KVDBHypw6Wi2qRao6LS8l9Mbi8N2QkZbcVk55bH4qV+obXcLXdHmbolXjqUVFZ3DmfzA9a5xM0s6e0zcNQtyv4YlDr0VIWpjOFKSeqeh5cquX/AElJ09aoT92y1PnKKmoYT8TbQG6l9jkgAetFdA60tulFJU3Yy7Jd4UPzHJRJCc78KAnA9M0T9oeurne35zVncCLIysNB9tGFO7fqO+DucDoN+dMisMMho6JKuF7j26E/7q5My2ZCWytTacEnGDkZ5EjHrTHvGjNP6P03Jiz9QNsT5yQPelxuNZaBGUNthWQCQMnPLalZbbxPt7TjFufXHL3wrWyMOLG3w8XMDyHfrX27XabeFR3LhILy47CY7a1cwhOcZPU7mjaMKUooZlLER9S20q/lu8HhlQ74ycfWtFozV8qyXTxpkp9+OWFt8C3VKCSRlJA9QB86zEhp1hwtvtrbcABKVpIIzuNjUVKlL0INXTU93u7JZucwyGiriCXEJPAf9pxkfWg5yTmuaPaSsDl9nhCuJMVrBeWO3RI8zSzQdDjknjI2HLNEEJrfXrRHjMpfsjCQptOFMJ2Cx3T5/wB6xz0R2M6pl9pbbqD8SFpKSPkaktb30+g+PhDr4cNqKRgHbqDyNFrVfJ9rOYMt+NvnDa8pJ74OaFBsg8qlbbUogBJJJwABkk9hUzZ6/SLjjRopuudRS4xju3R0IUMKDaEoKvmBn71muLyrU23QeorgkLTADCCPxSHAn7bn7Vd/9LdQf6sD/wC5X/5o+k5e4IjfxavE0jBL03eG2uNyz3FKeeTEXt9qHKTuU5HECcpJ3HqK9fJbz1NULzZLZd2FNXWBHlII/qIBI9DzHyr2PyHxnU8lKBTV/Td5c0/e4t0jpyphRJSNuNJBBH0NMHXnswVbGXJ+nlOyI6QVORXCFOIAH5T+YeXP1pUOjfI5VrksMS9J509+VOkylLWFyHFLWc7niOcVU618qRhIW+2hSuEKUAVdsmkN6MLT1yddtcSDuER1rWPPPL6b/Wqi3FuK4nFKWo8yo5Jq+9Zpybm7b0R1Lfa4ioJ5cI/NntjrQ4cxiu9OCsC8vQ7POt7ZUkSVoUFJOOHHP67fSqL0h98p8Z1xwp2HGsqx6ZrW6T0NI1XZ35NpkNmZGd4HIz3whSSMghXT59ulSa50evTRjRWWJkl1trxZs4NK8AKVyQk4wAMbk77/ACpsECA9L2tm6XVtmY6qPCSCqVIBADKMcyVbc8Ci2qLm37mq16faLdjiu+F7zj45Lh34lKx1xkAdAD2q37N9LJ1XKkxJsiXHt7fCpSmOEJU4TgJJUCM9hv8AejftATo23RY2nmpVz8S18QLUZCSlTqgOJbilABSuXLly2o9MF5Y7XOu9xbi2tOZRwpKi4EcGCPi4idsbedejGdK2iU7BuF1h2+RdWWkl1xrBSp3GMnorfcZHnXmFRGfLzo/YdVSbNZLxbWFKCZrafDUPyLBAJ8spz8wKGRqP2u7VdrdqGUu9IJdkuKdS+k5Q6Cfyny7cxWd61ZfnSpDYZflPuNJPElC3FKSDjGQCedVgCTgUlsInt8R2dMaisJ4nXVcKR/nSndpeytWuE1Dj4JAypeN1q6n9qW2ipLNpuAekoCkPAILnVsZ5+nenpZYqHG0upIUlWCFJ3BFDGSbxD3VKtJyX2W7fD4EZIGTUs6wW66t8FwhtP45KWnKk+h5iiTDeBvVtCBijkk1jAjOUXqeC8m+yy2OLKokyVGSfyHhcA9M7/ejOmdFW2yK8ZtBfkjk+7gqA8gPw/KtQvdXCnfvXQ+FO3KlqqCepD58y+cOrl4fA2lI+FIHoKj409q5feAynO4qiZKcn4hTCUOZCRVd93ah9sv0C8RfHt0lDqPzAH4knnuOlfJEjAO/3rE0/UbKMovGiCcvY4O/T1pL+0zSzYLt4tiAjBKpTKRsf94H9/r3y2ZTxVQC5AKWU4CgrYjnmib8M6nnlQwaL6dj2d2an+OSnmWQQQG0/i9VdB8qtat0+5ZrkoIQfdXiVsqxtj9PqP7UAAOd6BGD0uttF905JRapTDC5jYLbizgOp58OexGRSVnQJFvlLjzWlMvoPxIVjb58iKuXC8PT7Rbbe5nghJWnJIwrJ2+g2ocB2Hyp6Wg6MnRXtKFklQ4SLVBhWgr/9yWEKW8rIxxFRO+CQeXIVn9Y3+8X91M24vve5SHFrixycJQgEgHhHltk+eKj0tbbQpt+fqRbjcBpBLLbawlcpY5oT1PqMc6oaivkm+TPGfCGmUDhYjtDCGUDYJHfYDc0aSBIUXS4FmK01IdS1CUHWUNjCWlA/jwOucfEaruGROkrWeN6S+sqOBxKWokknA57mtp7J7LeJeo406FEJgNqKJLr3wtLbUCFJGfxHrgdQM4pmXTRcO0Wu9yNK29tN3kMqQ0Q5kIB5+Hk/DnJ5Y5DlQt+mnnFWMnByK5qWS0tiQ4y42ptxtRQtChukjYg/OoufKkyYZ9q5EYyfEUPSiOmdNSr4takENMN83VJyCewqaTBdhSHI7yClxs8JT09R5GkWTxYW8KlTnrImTwHGAR1B61rNL6ouNjUERHw5HJyqM+dj6Hpv2rLoQU1KknvUjm09R9FDjRlHJLR3Wb2jWl/CLk09Bd5fGniQT5EftV29+0KyQIpVCfTOfP4W2eQ/8ldPlk0jGXXEDCFkDt0r6tSl5KiSaL+pszBD+Io7b+v8Gnumvb9PWo++rjNE/wDbjAIH13NCWtRXFp3xU3Ocl3OQoyFKHzGaDrJ86gUsg86WnJ/bK3TVCORjg0LB7RVqKYt8UOJWyJKBtk/q/f6960xlknIyQeRApDF0g4ztVxF3uKEJQ3cHkoSMJAWdhVELGl6eNfw4ylsPAhaL5LtktMiC6WnUn4k5+FwdiP8APlTUs2pGL3CD7R4HBs42TkpP7Ujio0Sst2ets9Mpkkj8LqMn4k9aGuTgx/Mojat/Y43nyc4NRNx/FXk71XtzyJzDchhYW24AQfKjkSPsNqrT08SSzxgm76fjXm3OQZaTwK3QsDdtXRQ8/wC9JjUul7jp6WWJ7SvDUf5T4HwOjyPQ+XP5b16Sjxhw7jfpUz9piz4aotwisyY7n4mnUBSTTFgqS08nFkg4xXQawMkYFPS8+xy3SJIdtdwegtk/GwtvxQP/ABJII+ea0enfZ9YLGhCkQG5MhO/vEpIcXnuM7J+VMU0kL6nmxxxUgjid4yhISkcQPCkdAOgqBaSOYr1lcrDabix4M+2RH2xuA4yDg9wcZB9KUWvfZeYbbs/TZdeaHxLhL3WkdShXX0O/YnlXKw7qKtmXIYUCy+82R1bcKf7Vrblr6edMWeDBmPMS2AtMlxCviUBsjJ65Bz8qxjyS2rByDnkeYqEnOKCTNRbuVylXST7zOdLz3CE8ZSkEgd8Dc+Z3qax2l+73BuLGIyd1rxkIT1JocASQBzpwaCs7EKztvNrS49J+NxwDkeiPQf3zSxkYt+hyzWtmFGahxWuBtAwAPuSe5opcdJ2+9x0plNlDyBhD7ey0+XmPI0TtUHhAKhR1pkDpXOKaxjY2OD1CWvfs+vFsBcjti4RwMlxhPxj1Rz+may7jHguFt0FtY5oWOE/Q716cba+EDHLr1rh6K0tYUtpClDkopBIqaXFTfjPTp+XnBZOOiR05oO6XhKXneGFGV+Fx5BKlDuEbffFbZr2Y2RqN/PdluO/6nGE/QAYrettBI5VBLcGCO21Mjx4RXvpPb8nfY9TxCS1ToOZakrkW9xU2KncpCMOIHmBz9R9KwrncEV6In88p+9LTWel0OlyfbGwHhu6wgYC+5Hn5daXOlR9iVcfnuf8AGwXprmvqj865oCls7JzX1CsHaoxUiRWMJes2eg9QItkn3OYo+5vKHCr/AE1Hr6d/rTmgtApSoYIIyCK83Mq4dsEjtnf5UwNF61etCW403ikQOIJSQcKb58vLy5dqOu3r4/ol5fAc13h9joYaGx6VbAxQ6zXSBdIyXoEhDqSM8I2UPUHcVTv2r7NZF+FLk8T/APosp41j1A5fOqXOKW6eOqrJT6JPQ4rc1+5CsRF9ptjdeCH25ccHkpxvb6DetZGnRpscPw3kPNnkpBrI2Rl9M23j21f3xaJXVACg9wcDacJJz2FXH3wAd6CyXgVk5zRi0hU+1DTDbgdvVuQErGTLaTsD/vHn378+m6txvvXoi5bghQBCuY6EUlb9ZDAvbzCdmCfEbJ/Qeny5ULkglW20l+wfb4/9VQzvtW00lqE2aXh5BeiLILiRzSeWR9qzISEgYGMDA9KmYJbVxIODUk7Hunvcfix6dGj0ZYrhCucRL8B9DqDzA2KT2I5g0daRjFebLVdJFvdD0R9yM6OS0Hb6f4DTAtXtPnsN8Nwhsydv+40vgJ9eY/tTI8lf6iW/4qxPa/RtbBND5d1t8NR98nR2T2cdApQ6k9o10uqVMxymDGIwUsrJcV6r6fIfOsWqV8XGUpUTzKhxE/M1kuV/tQdPw8mtseHpRE+PIZ8WK+28g/mbUFD7VRkOk5JpCWu+zbdJD8B9TTn6MkoI7YPTrj6UzNOatjXtktKw1NSPia6K80+XlzFMruUvH9kvJ4MqfV6g1JdydqESk7lQ51ddcGOdUnCVHypjJELrWViDS1XGIjDaz/OQB+En83oetZLh8x9adLrCVgpUkKSoYKTyIrLr0FDUtRRKkISSSE7HA7cqRKD3w9GnkJRyRjrtan7XNXHeTkc0LA2Wnof3qqhO9Oe6acj3uF7tIyhacqadTzQcfceVLK9WKdZZfgT2uEndDgyUODuk9fTnS7YuJZwroWrP2C0jFTsuLbVxJVg8j51xwkdK7SgnkKmbPZjH/JaalFo8SBwK7oUR9v2qJx9SvQ7nzqMoI5CuDQrA8RM3JW1nC9v0ncH5UUseoZdnkh+3OcBAAcZO6Fjtj/jp0oCs4qJSyDttTIr9omv6yWND3supY1+g+Ox8Cxs60o7oP7djX59/BOaS9ovEi1zUSoqsKGziRyWnO4powZaJ8duQyviQ4OIH/PpVkLOyxnzXI4/4pavosPfzQQRtQrUFjYutv8DhIeQCplfULPT0NG2m+IgYopHtyXUJUvYg5FH11ek8ZuDTQg3o7rL6m321NuoOFIUMEeVfAmnpqDRkK/NhS8sS0p4USED7KHUfelte9EXu0qKlxVSmM7PRklYx5gbj6Y86ksrlE+g4fLpsWbjMunOK7GcUTt1juVxkBiFBfcWTg/yyAn1J2Fb21eyvibCrtPKVHm3FTsP/AJHn9BS41zn9Isu5dNK/lIVq8jnmoVKOaa1/9mLDccuWaYvxhyakEEL8gocj65FLC4wpMCSuNMZWy8g4KVjH07iidcoP+SFx5lVy2DKijUjEpxl5LzbikOoOUrB3BqBRrgmiSFWPVg1NNaiTd43hvkJltjC042UP1D9qNp3NJmDNfhyUSIyil5BynsfI02dPXNm7wkyGTg8lt9UK7VRCW+M8XkU9H2X0FmmQtWMVd9xV3P0qSBHzgkc6MhgY5U9IicitHjjHKpZ1piXSKYtwjpfZV+U9D3B5g+Yq3Hb71ebQMVrSfjMU3F6hRXz2XzWXFO2Z5EhknZp5XAtHlnkftRHT/suaDYevjynFEbMMK4Up9Vcz9qZqkpyBjeuwABSFx609wufyfIcOu/8Aovrp7L7Q+xi3vPw3hyUpXiJPqD0+dLLU+l7np57hms8TKj8EhsEtq+fQ+Rr0S8dt6C3ZDEqO4xJZQ8ytOFNrGQa6fHjL68D43yl0H/N6jzY4agUd60+tNNmySvFjKLkFw4bJ5oP6T/wf8OVJ71P1cfGeq742Lsj6FYOa2egbv4Tyrc8ocDp4mcnkrqKxVTsLKVAhSkqBBSoEgpPQ1u4JnD8icT0DAjk4yKPx2MAEil9oXWkaYERLqpLEtIADitku9vQ/amUxgpBB2xnNVwkpLUeJfVOqWSRKhG3KuwjAyBXaBX1asCjJ9IfDGeQ9BX1ZDSTgAV9z3qhOkhJKQa4162U5y88W/OshqazRb3GDUkBL6AfCeA+JBP8AceVaR5wrVQ6WOPYc6ySTXo2ucoPV9iOu9vkWuYuNKTwrTyI5LHQg9qHnnTW1NZ27tFLSsJkN5LTnby9DSvksOx31svIKHEHCknv+1SSj1Z7NV/5V/wAkScg7UWsN2k2mYJMUgn+o2dg4Ox/ehIGKlQN8ig0eoKSxj70pqK23ptKYzyUSMZVHWocaf3HnWsAGK8yR5CmVpWFrQsHIW2rCk+f+Yo+nWF+SkAX6SABjGDTY8jPGiSz4pyewf/Z6CYSMZqYqCRWB9mF0nTI8hiXJW82yAEce5AwOvOsb7QL3c3r8/EXNd93ZIKGknhSPUDn86KXISh2wkr4Ep3OrfoeAJB4lV8UvakxoC8XFN4ixvfXlMOrwttSuJONuQPL5U4FE4NMptVi3BPK4r48+renEh4BPOgk+SBnrV2Wo96AT1EZ3pr8J4oDXptqZHdjyUhbLwwodvOlDc4LtvmORnt1I5K/Unoabknc71i9cto8GI7wjj4lJ4vLniprPfT0OLNp9THJTvUyE1wmpkip5M9uqCLEd0pISoEpHLBwR6GtnpvW11tBDTbomRh/Td/EBv55+m3KsQk4qRJPfzpfZp6ih0Qsj1ktHEfavGTFyLVIMjH4SsBAPqd8fKsRfddXm7OkuTXGGfysxiUJHqc5V/asqVEjc5rgk1rsnJY2Lr4FFL2MQ7C1NcoLgdi3CQFj8q1nB9RyPzrdac1qi9lMaZhqdjAAzwuemeR8qUaya+trUCFBSgoHIIO4NHXJwJeZx67V9ej+WvgTk8zVJa9s0J09MkTLJBfkulx1bYKlHmavvnA2q3tq0+ecesmiu6njztuazmpdOpurRdYATMbGx5BY7H/itQ2K74U88dRQuPZDK7HB6hIuMqacU24kpWkkFJGCD2r6gYpie0aDFTCjzEspEhTgQpwbEp7HvS/IANSWLq8PoOJNWx7HwCvtfRX6llyR//9k="/>
          <p:cNvSpPr>
            <a:spLocks noChangeAspect="1" noChangeArrowheads="1"/>
          </p:cNvSpPr>
          <p:nvPr/>
        </p:nvSpPr>
        <p:spPr bwMode="auto">
          <a:xfrm>
            <a:off x="0" y="-622300"/>
            <a:ext cx="1695450" cy="1276350"/>
          </a:xfrm>
          <a:prstGeom prst="rect">
            <a:avLst/>
          </a:prstGeom>
          <a:noFill/>
        </p:spPr>
        <p:txBody>
          <a:bodyPr vert="horz" wrap="square" lIns="91440" tIns="45720" rIns="91440" bIns="45720" numCol="1" anchor="t" anchorCtr="0" compatLnSpc="1">
            <a:prstTxWarp prst="textNoShape">
              <a:avLst/>
            </a:prstTxWarp>
          </a:bodyPr>
          <a:lstStyle/>
          <a:p>
            <a:endParaRPr lang="es-MX" dirty="0"/>
          </a:p>
        </p:txBody>
      </p:sp>
      <p:graphicFrame>
        <p:nvGraphicFramePr>
          <p:cNvPr id="13" name="12 Diagrama"/>
          <p:cNvGraphicFramePr/>
          <p:nvPr>
            <p:extLst>
              <p:ext uri="{D42A27DB-BD31-4B8C-83A1-F6EECF244321}">
                <p14:modId xmlns:p14="http://schemas.microsoft.com/office/powerpoint/2010/main" val="3494070762"/>
              </p:ext>
            </p:extLst>
          </p:nvPr>
        </p:nvGraphicFramePr>
        <p:xfrm>
          <a:off x="251520" y="1449264"/>
          <a:ext cx="3420000" cy="32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22 Título"/>
          <p:cNvSpPr>
            <a:spLocks noGrp="1"/>
          </p:cNvSpPr>
          <p:nvPr>
            <p:ph type="title" idx="4294967295"/>
          </p:nvPr>
        </p:nvSpPr>
        <p:spPr>
          <a:xfrm>
            <a:off x="0" y="160710"/>
            <a:ext cx="9144000" cy="892026"/>
          </a:xfrm>
        </p:spPr>
        <p:txBody>
          <a:bodyPr>
            <a:normAutofit fontScale="90000"/>
          </a:bodyPr>
          <a:lstStyle/>
          <a:p>
            <a:pPr algn="l"/>
            <a:r>
              <a:rPr lang="en-US" sz="2100" b="1" dirty="0" smtClean="0">
                <a:solidFill>
                  <a:srgbClr val="002060"/>
                </a:solidFill>
              </a:rPr>
              <a:t>México &amp; Foreign Account Tax Compliance Act (FATCA) </a:t>
            </a:r>
            <a:br>
              <a:rPr lang="en-US" sz="2100" b="1" dirty="0" smtClean="0">
                <a:solidFill>
                  <a:srgbClr val="002060"/>
                </a:solidFill>
              </a:rPr>
            </a:br>
            <a:r>
              <a:rPr lang="es-MX" sz="2100" b="1" dirty="0" smtClean="0">
                <a:solidFill>
                  <a:srgbClr val="002060"/>
                </a:solidFill>
              </a:rPr>
              <a:t>          </a:t>
            </a:r>
            <a:r>
              <a:rPr lang="en-US" sz="1600" b="1" dirty="0" smtClean="0">
                <a:solidFill>
                  <a:srgbClr val="002060"/>
                </a:solidFill>
              </a:rPr>
              <a:t>Intergovernmental Agreement  Mexico – U.S.A. to improve International Tax Compliance with respect to FATCA</a:t>
            </a:r>
            <a:br>
              <a:rPr lang="en-US" sz="1600" b="1" dirty="0" smtClean="0">
                <a:solidFill>
                  <a:srgbClr val="002060"/>
                </a:solidFill>
              </a:rPr>
            </a:br>
            <a:endParaRPr lang="es-MX" sz="1600" dirty="0">
              <a:solidFill>
                <a:srgbClr val="002060"/>
              </a:solidFill>
            </a:endParaRPr>
          </a:p>
        </p:txBody>
      </p:sp>
      <p:graphicFrame>
        <p:nvGraphicFramePr>
          <p:cNvPr id="7" name="6 Diagrama"/>
          <p:cNvGraphicFramePr/>
          <p:nvPr/>
        </p:nvGraphicFramePr>
        <p:xfrm>
          <a:off x="395536" y="3212976"/>
          <a:ext cx="8568952" cy="244827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9" name="8 Rectángulo"/>
          <p:cNvSpPr/>
          <p:nvPr/>
        </p:nvSpPr>
        <p:spPr>
          <a:xfrm>
            <a:off x="791580" y="2276872"/>
            <a:ext cx="7560840" cy="738664"/>
          </a:xfrm>
          <a:prstGeom prst="rect">
            <a:avLst/>
          </a:prstGeom>
        </p:spPr>
        <p:txBody>
          <a:bodyPr wrap="square">
            <a:spAutoFit/>
          </a:bodyPr>
          <a:lstStyle/>
          <a:p>
            <a:pPr algn="just"/>
            <a:r>
              <a:rPr lang="en-US" sz="1400" dirty="0" smtClean="0">
                <a:solidFill>
                  <a:srgbClr val="002060"/>
                </a:solidFill>
              </a:rPr>
              <a:t>This agreement is related to </a:t>
            </a:r>
            <a:r>
              <a:rPr lang="en-US" sz="1400" b="1" u="sng" dirty="0" smtClean="0">
                <a:solidFill>
                  <a:srgbClr val="002060"/>
                </a:solidFill>
              </a:rPr>
              <a:t>IGA Model I, "Model of Intergovernmental Agreement with Reciprocity"</a:t>
            </a:r>
            <a:r>
              <a:rPr lang="en-US" sz="1400" dirty="0" smtClean="0">
                <a:solidFill>
                  <a:srgbClr val="002060"/>
                </a:solidFill>
              </a:rPr>
              <a:t> which was released by the U.S. Treasury Department in July 2012, and includes the following characteristics: </a:t>
            </a:r>
            <a:endParaRPr lang="es-MX" sz="1400" dirty="0" smtClean="0">
              <a:solidFill>
                <a:srgbClr val="002060"/>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data:image/jpeg;base64,/9j/4AAQSkZJRgABAQAAAQABAAD/2wBDAAkGBwgHBgkIBwgKCgkLDRYPDQwMDRsUFRAWIB0iIiAdHx8kKDQsJCYxJx8fLT0tMTU3Ojo6Iys/RD84QzQ5Ojf/2wBDAQoKCg0MDRoPDxo3JR8lNzc3Nzc3Nzc3Nzc3Nzc3Nzc3Nzc3Nzc3Nzc3Nzc3Nzc3Nzc3Nzc3Nzc3Nzc3Nzc3Nzf/wAARCACLALoDASIAAhEBAxEB/8QAHAAAAgMBAQEBAAAAAAAAAAAABQcDBAYCCAEA/8QAPRAAAQMDAgQDBgQFAwMFAAAAAQIDBAAFEQYhEjFBURNhcQcUIoGRoTJCUtEVI0Ox8FNiwRYzchckgpPS/8QAGgEAAwEBAQEAAAAAAAAAAAAAAgMEAQAFBv/EACgRAAIDAAMAAgIBAwUAAAAAAAABAgMRBBIhBTETQSIUMlFCUmGR0f/aAAwDAQACEQMRAD8ATMZAfkNtKebZStWC45nhT5nG9O/SWodK2nR5Ili5Ks6eIOrj8CipZJSlAVvz2FIlHPNbHTvs/vmoIMefA92MZ5wtqWtzBRwqwSRj51SL+voE6pukG73N2XAtzkTxFqWsuSFOKcJ6nPL5UX0FoxzVLkhx2WqFEjAFTxbyFZzkAk4GAMntQ/WNjTYLwYCCshtABccICnT1Xwg5Sk9AegzRrSem9RaziK9zuLLUSIRHU244UBKVAZAQkbjHPvRfo4H60nWFYjwNOtPliGCkSFqADhPNWAMqJ7nsMCpvZpppOpdQJjTYMp6AW1B19klAZVjKSVcue2PPPSpPaJp+JYpbMWDIhKQwgIUlD3HIdWfxLcSNk+Q6AVmo19usWH7nFuMpiNknwmnSgZPM7Vj+jsG1qr2et6b0lO/6diu3CdJXwvOuAKW0wNylsY64GSN8Gku0hC5KGn3QwniCVLWkng7kgDPyrU6q15dL0/CcjzJcQMxUNuJadKApwfiVsd87fSsk+85IeU88srcWcqUrck0mTDSHPZbVY3rDboTEhi7JhqUtK1DCeIknlnYZJ2NKfUjkt2+TFT0hEjxCFJHJI6AeWMVLZ707bLdcWGFrQ5JSjgUn8pCt/sTVGdPkz1pXLc8VxKeHjI3I7E9aFvUcbzT2k2pVkDU91pzxHw8kR3MqCcDbOMZ2rGaiZDF4lMoiGIhtfAlkgggDYHfnnnmrmlr2bKZ6kq4VORyGjzw50/zyqvedQXC9hr+JLbecaGEuhpKV47Ejn86JJNHGu9lki0WN5253u8xWmHmi0YISXFr3GCochg/bPKtF7Wr1YE+BZWbUuU5EZDrZaeLbDQX1ISdzjv3pTWyI5cJ0eI1suQ4GwSknGTz2raakbt2k4L1jjqTdLrKQlyRLXuhpAHwoCcnOMBW/LY9KYlhjMpY7ixaZfvbsNEx9sAx0PH+UlX6lAfixtgUY1Nrm76ltMOFPKMMKWta2/hDueWRy25VmUNLfdS20lTjiiEpQkEknsB1p1Wb2csXbTdvc1HAMC5NHhcWyoJW42D8PEBkZIwM865nCOXnO9c1r/abbVWvUiorUAw4DTaUQ0hOy0Abqz1JUTknflmsiRg4pMvsI/ZycmpoUV2bLajR08TrqglIqFIyaKQGvBIXuF8wQcFNLlJRWjqaZWyxDh0pY2bXDbjMJyea1/rV1NbeDDCUA43NL/RWsYhSmPeHPBdAA94VgIc9T0NNGGW3W0rZWlxB3C0HII9a2E1JeBXUzqeSR21H9DXf8KgHcwoxJ55aH7VZQkJG+KHuaksjbim3LtBStJIUkyE5BHTnWycV9gQ7v+08nMBLElJksqWlCvja4ignuM8xTBtmv7sbeuwaftUeIZAS1Dbi5K2yT8SiT+JR7nGNyawjDUi4TMcYU64SpbjzgAHdSlHpTMiaq09pTSrbVgRCnX1OWVSxF4Cc7lZJGSkZwN96qwmFtcULauchD74lLQ5wuOpWVBZHP4jz7ZrT272g3S1xHIVnZiwoZjrbQy0MqSpX9UqO6lc+eBvWZnzZl2nqkS3FPyXlAZIA8gABsB5U6PZxo9gaZcgatjW90uvF2NHcKVvNDHxbjcE4zgHbO9dLEjkI99iSlgS1tOBlxZSHVJOFqHMZ6mqqMeInj4gnO5A3Apu+2XTslSo0q0+7rtVvY8IRWCAY45k47HbPbFLGxrtKZwN8RKXG/TGIBJz1J6em9LlIJFm56buMO8qtiGFyHVDiaU0kkOIPJXkO/agy0lLhScZScHhII+RHOnXInRrxYnXLPIEcPtFqOpec4G2N9+YpMhjwpngzONkJXwuYTkp77daXJYEdvwn22Iz/ApTckHgITzIJBHrkVXdacZcU28hSFp2KVDBHypw6Wi2qRao6LS8l9Mbi8N2QkZbcVk55bH4qV+obXcLXdHmbolXjqUVFZ3DmfzA9a5xM0s6e0zcNQtyv4YlDr0VIWpjOFKSeqeh5cquX/AElJ09aoT92y1PnKKmoYT8TbQG6l9jkgAetFdA60tulFJU3Yy7Jd4UPzHJRJCc78KAnA9M0T9oeurne35zVncCLIysNB9tGFO7fqO+DucDoN+dMisMMho6JKuF7j26E/7q5My2ZCWytTacEnGDkZ5EjHrTHvGjNP6P03Jiz9QNsT5yQPelxuNZaBGUNthWQCQMnPLalZbbxPt7TjFufXHL3wrWyMOLG3w8XMDyHfrX27XabeFR3LhILy47CY7a1cwhOcZPU7mjaMKUooZlLER9S20q/lu8HhlQ74ycfWtFozV8qyXTxpkp9+OWFt8C3VKCSRlJA9QB86zEhp1hwtvtrbcABKVpIIzuNjUVKlL0INXTU93u7JZucwyGiriCXEJPAf9pxkfWg5yTmuaPaSsDl9nhCuJMVrBeWO3RI8zSzQdDjknjI2HLNEEJrfXrRHjMpfsjCQptOFMJ2Cx3T5/wB6xz0R2M6pl9pbbqD8SFpKSPkaktb30+g+PhDr4cNqKRgHbqDyNFrVfJ9rOYMt+NvnDa8pJ74OaFBsg8qlbbUogBJJJwABkk9hUzZ6/SLjjRopuudRS4xju3R0IUMKDaEoKvmBn71muLyrU23QeorgkLTADCCPxSHAn7bn7Vd/9LdQf6sD/wC5X/5o+k5e4IjfxavE0jBL03eG2uNyz3FKeeTEXt9qHKTuU5HECcpJ3HqK9fJbz1NULzZLZd2FNXWBHlII/qIBI9DzHyr2PyHxnU8lKBTV/Td5c0/e4t0jpyphRJSNuNJBBH0NMHXnswVbGXJ+nlOyI6QVORXCFOIAH5T+YeXP1pUOjfI5VrksMS9J509+VOkylLWFyHFLWc7niOcVU618qRhIW+2hSuEKUAVdsmkN6MLT1yddtcSDuER1rWPPPL6b/Wqi3FuK4nFKWo8yo5Jq+9Zpybm7b0R1Lfa4ioJ5cI/NntjrQ4cxiu9OCsC8vQ7POt7ZUkSVoUFJOOHHP67fSqL0h98p8Z1xwp2HGsqx6ZrW6T0NI1XZ35NpkNmZGd4HIz3whSSMghXT59ulSa50evTRjRWWJkl1trxZs4NK8AKVyQk4wAMbk77/ACpsECA9L2tm6XVtmY6qPCSCqVIBADKMcyVbc8Ci2qLm37mq16faLdjiu+F7zj45Lh34lKx1xkAdAD2q37N9LJ1XKkxJsiXHt7fCpSmOEJU4TgJJUCM9hv8AejftATo23RY2nmpVz8S18QLUZCSlTqgOJbilABSuXLly2o9MF5Y7XOu9xbi2tOZRwpKi4EcGCPi4idsbedejGdK2iU7BuF1h2+RdWWkl1xrBSp3GMnorfcZHnXmFRGfLzo/YdVSbNZLxbWFKCZrafDUPyLBAJ8spz8wKGRqP2u7VdrdqGUu9IJdkuKdS+k5Q6Cfyny7cxWd61ZfnSpDYZflPuNJPElC3FKSDjGQCedVgCTgUlsInt8R2dMaisJ4nXVcKR/nSndpeytWuE1Dj4JAypeN1q6n9qW2ipLNpuAekoCkPAILnVsZ5+nenpZYqHG0upIUlWCFJ3BFDGSbxD3VKtJyX2W7fD4EZIGTUs6wW66t8FwhtP45KWnKk+h5iiTDeBvVtCBijkk1jAjOUXqeC8m+yy2OLKokyVGSfyHhcA9M7/ejOmdFW2yK8ZtBfkjk+7gqA8gPw/KtQvdXCnfvXQ+FO3KlqqCepD58y+cOrl4fA2lI+FIHoKj409q5feAynO4qiZKcn4hTCUOZCRVd93ah9sv0C8RfHt0lDqPzAH4knnuOlfJEjAO/3rE0/UbKMovGiCcvY4O/T1pL+0zSzYLt4tiAjBKpTKRsf94H9/r3y2ZTxVQC5AKWU4CgrYjnmib8M6nnlQwaL6dj2d2an+OSnmWQQQG0/i9VdB8qtat0+5ZrkoIQfdXiVsqxtj9PqP7UAAOd6BGD0uttF905JRapTDC5jYLbizgOp58OexGRSVnQJFvlLjzWlMvoPxIVjb58iKuXC8PT7Rbbe5nghJWnJIwrJ2+g2ocB2Hyp6Wg6MnRXtKFklQ4SLVBhWgr/9yWEKW8rIxxFRO+CQeXIVn9Y3+8X91M24vve5SHFrixycJQgEgHhHltk+eKj0tbbQpt+fqRbjcBpBLLbawlcpY5oT1PqMc6oaivkm+TPGfCGmUDhYjtDCGUDYJHfYDc0aSBIUXS4FmK01IdS1CUHWUNjCWlA/jwOucfEaruGROkrWeN6S+sqOBxKWokknA57mtp7J7LeJeo406FEJgNqKJLr3wtLbUCFJGfxHrgdQM4pmXTRcO0Wu9yNK29tN3kMqQ0Q5kIB5+Hk/DnJ5Y5DlQt+mnnFWMnByK5qWS0tiQ4y42ptxtRQtChukjYg/OoufKkyYZ9q5EYyfEUPSiOmdNSr4takENMN83VJyCewqaTBdhSHI7yClxs8JT09R5GkWTxYW8KlTnrImTwHGAR1B61rNL6ouNjUERHw5HJyqM+dj6Hpv2rLoQU1KknvUjm09R9FDjRlHJLR3Wb2jWl/CLk09Bd5fGniQT5EftV29+0KyQIpVCfTOfP4W2eQ/8ldPlk0jGXXEDCFkDt0r6tSl5KiSaL+pszBD+Io7b+v8Gnumvb9PWo++rjNE/wDbjAIH13NCWtRXFp3xU3Ocl3OQoyFKHzGaDrJ86gUsg86WnJ/bK3TVCORjg0LB7RVqKYt8UOJWyJKBtk/q/f6960xlknIyQeRApDF0g4ztVxF3uKEJQ3cHkoSMJAWdhVELGl6eNfw4ylsPAhaL5LtktMiC6WnUn4k5+FwdiP8APlTUs2pGL3CD7R4HBs42TkpP7Ujio0Sst2ets9Mpkkj8LqMn4k9aGuTgx/Mojat/Y43nyc4NRNx/FXk71XtzyJzDchhYW24AQfKjkSPsNqrT08SSzxgm76fjXm3OQZaTwK3QsDdtXRQ8/wC9JjUul7jp6WWJ7SvDUf5T4HwOjyPQ+XP5b16Sjxhw7jfpUz9piz4aotwisyY7n4mnUBSTTFgqS08nFkg4xXQawMkYFPS8+xy3SJIdtdwegtk/GwtvxQP/ABJII+ea0enfZ9YLGhCkQG5MhO/vEpIcXnuM7J+VMU0kL6nmxxxUgjid4yhISkcQPCkdAOgqBaSOYr1lcrDabix4M+2RH2xuA4yDg9wcZB9KUWvfZeYbbs/TZdeaHxLhL3WkdShXX0O/YnlXKw7qKtmXIYUCy+82R1bcKf7Vrblr6edMWeDBmPMS2AtMlxCviUBsjJ65Bz8qxjyS2rByDnkeYqEnOKCTNRbuVylXST7zOdLz3CE8ZSkEgd8Dc+Z3qax2l+73BuLGIyd1rxkIT1JocASQBzpwaCs7EKztvNrS49J+NxwDkeiPQf3zSxkYt+hyzWtmFGahxWuBtAwAPuSe5opcdJ2+9x0plNlDyBhD7ey0+XmPI0TtUHhAKhR1pkDpXOKaxjY2OD1CWvfs+vFsBcjti4RwMlxhPxj1Rz+may7jHguFt0FtY5oWOE/Q716cba+EDHLr1rh6K0tYUtpClDkopBIqaXFTfjPTp+XnBZOOiR05oO6XhKXneGFGV+Fx5BKlDuEbffFbZr2Y2RqN/PdluO/6nGE/QAYrettBI5VBLcGCO21Mjx4RXvpPb8nfY9TxCS1ToOZakrkW9xU2KncpCMOIHmBz9R9KwrncEV6In88p+9LTWel0OlyfbGwHhu6wgYC+5Hn5daXOlR9iVcfnuf8AGwXprmvqj865oCls7JzX1CsHaoxUiRWMJes2eg9QItkn3OYo+5vKHCr/AE1Hr6d/rTmgtApSoYIIyCK83Mq4dsEjtnf5UwNF61etCW403ikQOIJSQcKb58vLy5dqOu3r4/ol5fAc13h9joYaGx6VbAxQ6zXSBdIyXoEhDqSM8I2UPUHcVTv2r7NZF+FLk8T/APosp41j1A5fOqXOKW6eOqrJT6JPQ4rc1+5CsRF9ptjdeCH25ccHkpxvb6DetZGnRpscPw3kPNnkpBrI2Rl9M23j21f3xaJXVACg9wcDacJJz2FXH3wAd6CyXgVk5zRi0hU+1DTDbgdvVuQErGTLaTsD/vHn378+m6txvvXoi5bghQBCuY6EUlb9ZDAvbzCdmCfEbJ/Qeny5ULkglW20l+wfb4/9VQzvtW00lqE2aXh5BeiLILiRzSeWR9qzISEgYGMDA9KmYJbVxIODUk7Hunvcfix6dGj0ZYrhCucRL8B9DqDzA2KT2I5g0daRjFebLVdJFvdD0R9yM6OS0Hb6f4DTAtXtPnsN8Nwhsydv+40vgJ9eY/tTI8lf6iW/4qxPa/RtbBND5d1t8NR98nR2T2cdApQ6k9o10uqVMxymDGIwUsrJcV6r6fIfOsWqV8XGUpUTzKhxE/M1kuV/tQdPw8mtseHpRE+PIZ8WK+28g/mbUFD7VRkOk5JpCWu+zbdJD8B9TTn6MkoI7YPTrj6UzNOatjXtktKw1NSPia6K80+XlzFMruUvH9kvJ4MqfV6g1JdydqESk7lQ51ddcGOdUnCVHypjJELrWViDS1XGIjDaz/OQB+En83oetZLh8x9adLrCVgpUkKSoYKTyIrLr0FDUtRRKkISSSE7HA7cqRKD3w9GnkJRyRjrtan7XNXHeTkc0LA2Wnof3qqhO9Oe6acj3uF7tIyhacqadTzQcfceVLK9WKdZZfgT2uEndDgyUODuk9fTnS7YuJZwroWrP2C0jFTsuLbVxJVg8j51xwkdK7SgnkKmbPZjH/JaalFo8SBwK7oUR9v2qJx9SvQ7nzqMoI5CuDQrA8RM3JW1nC9v0ncH5UUseoZdnkh+3OcBAAcZO6Fjtj/jp0oCs4qJSyDttTIr9omv6yWND3supY1+g+Ox8Cxs60o7oP7djX59/BOaS9ovEi1zUSoqsKGziRyWnO4powZaJ8duQyviQ4OIH/PpVkLOyxnzXI4/4pavosPfzQQRtQrUFjYutv8DhIeQCplfULPT0NG2m+IgYopHtyXUJUvYg5FH11ek8ZuDTQg3o7rL6m321NuoOFIUMEeVfAmnpqDRkK/NhS8sS0p4USED7KHUfelte9EXu0qKlxVSmM7PRklYx5gbj6Y86ksrlE+g4fLpsWbjMunOK7GcUTt1juVxkBiFBfcWTg/yyAn1J2Fb21eyvibCrtPKVHm3FTsP/AJHn9BS41zn9Isu5dNK/lIVq8jnmoVKOaa1/9mLDccuWaYvxhyakEEL8gocj65FLC4wpMCSuNMZWy8g4KVjH07iidcoP+SFx5lVy2DKijUjEpxl5LzbikOoOUrB3BqBRrgmiSFWPVg1NNaiTd43hvkJltjC042UP1D9qNp3NJmDNfhyUSIyil5BynsfI02dPXNm7wkyGTg8lt9UK7VRCW+M8XkU9H2X0FmmQtWMVd9xV3P0qSBHzgkc6MhgY5U9IicitHjjHKpZ1piXSKYtwjpfZV+U9D3B5g+Yq3Hb71ebQMVrSfjMU3F6hRXz2XzWXFO2Z5EhknZp5XAtHlnkftRHT/suaDYevjynFEbMMK4Up9Vcz9qZqkpyBjeuwABSFx609wufyfIcOu/8Aovrp7L7Q+xi3vPw3hyUpXiJPqD0+dLLU+l7np57hms8TKj8EhsEtq+fQ+Rr0S8dt6C3ZDEqO4xJZQ8ytOFNrGQa6fHjL68D43yl0H/N6jzY4agUd60+tNNmySvFjKLkFw4bJ5oP6T/wf8OVJ71P1cfGeq742Lsj6FYOa2egbv4Tyrc8ocDp4mcnkrqKxVTsLKVAhSkqBBSoEgpPQ1u4JnD8icT0DAjk4yKPx2MAEil9oXWkaYERLqpLEtIADitku9vQ/amUxgpBB2xnNVwkpLUeJfVOqWSRKhG3KuwjAyBXaBX1asCjJ9IfDGeQ9BX1ZDSTgAV9z3qhOkhJKQa4162U5y88W/OshqazRb3GDUkBL6AfCeA+JBP8AceVaR5wrVQ6WOPYc6ySTXo2ucoPV9iOu9vkWuYuNKTwrTyI5LHQg9qHnnTW1NZ27tFLSsJkN5LTnby9DSvksOx31svIKHEHCknv+1SSj1Z7NV/5V/wAkScg7UWsN2k2mYJMUgn+o2dg4Ox/ehIGKlQN8ig0eoKSxj70pqK23ptKYzyUSMZVHWocaf3HnWsAGK8yR5CmVpWFrQsHIW2rCk+f+Yo+nWF+SkAX6SABjGDTY8jPGiSz4pyewf/Z6CYSMZqYqCRWB9mF0nTI8hiXJW82yAEce5AwOvOsb7QL3c3r8/EXNd93ZIKGknhSPUDn86KXISh2wkr4Ep3OrfoeAJB4lV8UvakxoC8XFN4ixvfXlMOrwttSuJONuQPL5U4FE4NMptVi3BPK4r48+renEh4BPOgk+SBnrV2Wo96AT1EZ3pr8J4oDXptqZHdjyUhbLwwodvOlDc4LtvmORnt1I5K/Unoabknc71i9cto8GI7wjj4lJ4vLniprPfT0OLNp9THJTvUyE1wmpkip5M9uqCLEd0pISoEpHLBwR6GtnpvW11tBDTbomRh/Td/EBv55+m3KsQk4qRJPfzpfZp6ih0Qsj1ktHEfavGTFyLVIMjH4SsBAPqd8fKsRfddXm7OkuTXGGfysxiUJHqc5V/asqVEjc5rgk1rsnJY2Lr4FFL2MQ7C1NcoLgdi3CQFj8q1nB9RyPzrdac1qi9lMaZhqdjAAzwuemeR8qUaya+trUCFBSgoHIIO4NHXJwJeZx67V9ej+WvgTk8zVJa9s0J09MkTLJBfkulx1bYKlHmavvnA2q3tq0+ecesmiu6njztuazmpdOpurRdYATMbGx5BY7H/itQ2K74U88dRQuPZDK7HB6hIuMqacU24kpWkkFJGCD2r6gYpie0aDFTCjzEspEhTgQpwbEp7HvS/IANSWLq8PoOJNWx7HwCvtfRX6llyR//9k="/>
          <p:cNvSpPr>
            <a:spLocks noChangeAspect="1" noChangeArrowheads="1"/>
          </p:cNvSpPr>
          <p:nvPr/>
        </p:nvSpPr>
        <p:spPr bwMode="auto">
          <a:xfrm>
            <a:off x="0" y="-622300"/>
            <a:ext cx="1695450" cy="1276350"/>
          </a:xfrm>
          <a:prstGeom prst="rect">
            <a:avLst/>
          </a:prstGeom>
          <a:noFill/>
        </p:spPr>
        <p:txBody>
          <a:bodyPr vert="horz" wrap="square" lIns="91440" tIns="45720" rIns="91440" bIns="45720" numCol="1" anchor="t" anchorCtr="0" compatLnSpc="1">
            <a:prstTxWarp prst="textNoShape">
              <a:avLst/>
            </a:prstTxWarp>
          </a:bodyPr>
          <a:lstStyle/>
          <a:p>
            <a:endParaRPr lang="es-MX" dirty="0"/>
          </a:p>
        </p:txBody>
      </p:sp>
      <p:sp>
        <p:nvSpPr>
          <p:cNvPr id="6148" name="AutoShape 4" descr="data:image/jpeg;base64,/9j/4AAQSkZJRgABAQAAAQABAAD/2wBDAAkGBwgHBgkIBwgKCgkLDRYPDQwMDRsUFRAWIB0iIiAdHx8kKDQsJCYxJx8fLT0tMTU3Ojo6Iys/RD84QzQ5Ojf/2wBDAQoKCg0MDRoPDxo3JR8lNzc3Nzc3Nzc3Nzc3Nzc3Nzc3Nzc3Nzc3Nzc3Nzc3Nzc3Nzc3Nzc3Nzc3Nzc3Nzc3Nzf/wAARCACLALoDASIAAhEBAxEB/8QAHAAAAgMBAQEBAAAAAAAAAAAABQcDBAYCCAEA/8QAPRAAAQMDAgQDBgQFAwMFAAAAAQIDBAAFEQYhEjFBURNhcQcUIoGRoTJCUtEVI0Ox8FNiwRYzchckgpPS/8QAGgEAAwEBAQEAAAAAAAAAAAAAAgMEAQAFBv/EACgRAAIDAAMAAgIBAwUAAAAAAAABAgMRBBIhBTETQSIUMlFCUmGR0f/aAAwDAQACEQMRAD8ATMZAfkNtKebZStWC45nhT5nG9O/SWodK2nR5Ili5Ks6eIOrj8CipZJSlAVvz2FIlHPNbHTvs/vmoIMefA92MZ5wtqWtzBRwqwSRj51SL+voE6pukG73N2XAtzkTxFqWsuSFOKcJ6nPL5UX0FoxzVLkhx2WqFEjAFTxbyFZzkAk4GAMntQ/WNjTYLwYCCshtABccICnT1Xwg5Sk9AegzRrSem9RaziK9zuLLUSIRHU244UBKVAZAQkbjHPvRfo4H60nWFYjwNOtPliGCkSFqADhPNWAMqJ7nsMCpvZpppOpdQJjTYMp6AW1B19klAZVjKSVcue2PPPSpPaJp+JYpbMWDIhKQwgIUlD3HIdWfxLcSNk+Q6AVmo19usWH7nFuMpiNknwmnSgZPM7Vj+jsG1qr2et6b0lO/6diu3CdJXwvOuAKW0wNylsY64GSN8Gku0hC5KGn3QwniCVLWkng7kgDPyrU6q15dL0/CcjzJcQMxUNuJadKApwfiVsd87fSsk+85IeU88srcWcqUrck0mTDSHPZbVY3rDboTEhi7JhqUtK1DCeIknlnYZJ2NKfUjkt2+TFT0hEjxCFJHJI6AeWMVLZ707bLdcWGFrQ5JSjgUn8pCt/sTVGdPkz1pXLc8VxKeHjI3I7E9aFvUcbzT2k2pVkDU91pzxHw8kR3MqCcDbOMZ2rGaiZDF4lMoiGIhtfAlkgggDYHfnnnmrmlr2bKZ6kq4VORyGjzw50/zyqvedQXC9hr+JLbecaGEuhpKV47Ejn86JJNHGu9lki0WN5253u8xWmHmi0YISXFr3GCochg/bPKtF7Wr1YE+BZWbUuU5EZDrZaeLbDQX1ISdzjv3pTWyI5cJ0eI1suQ4GwSknGTz2raakbt2k4L1jjqTdLrKQlyRLXuhpAHwoCcnOMBW/LY9KYlhjMpY7ixaZfvbsNEx9sAx0PH+UlX6lAfixtgUY1Nrm76ltMOFPKMMKWta2/hDueWRy25VmUNLfdS20lTjiiEpQkEknsB1p1Wb2csXbTdvc1HAMC5NHhcWyoJW42D8PEBkZIwM865nCOXnO9c1r/abbVWvUiorUAw4DTaUQ0hOy0Abqz1JUTknflmsiRg4pMvsI/ZycmpoUV2bLajR08TrqglIqFIyaKQGvBIXuF8wQcFNLlJRWjqaZWyxDh0pY2bXDbjMJyea1/rV1NbeDDCUA43NL/RWsYhSmPeHPBdAA94VgIc9T0NNGGW3W0rZWlxB3C0HII9a2E1JeBXUzqeSR21H9DXf8KgHcwoxJ55aH7VZQkJG+KHuaksjbim3LtBStJIUkyE5BHTnWycV9gQ7v+08nMBLElJksqWlCvja4ignuM8xTBtmv7sbeuwaftUeIZAS1Dbi5K2yT8SiT+JR7nGNyawjDUi4TMcYU64SpbjzgAHdSlHpTMiaq09pTSrbVgRCnX1OWVSxF4Cc7lZJGSkZwN96qwmFtcULauchD74lLQ5wuOpWVBZHP4jz7ZrT272g3S1xHIVnZiwoZjrbQy0MqSpX9UqO6lc+eBvWZnzZl2nqkS3FPyXlAZIA8gABsB5U6PZxo9gaZcgatjW90uvF2NHcKVvNDHxbjcE4zgHbO9dLEjkI99iSlgS1tOBlxZSHVJOFqHMZ6mqqMeInj4gnO5A3Apu+2XTslSo0q0+7rtVvY8IRWCAY45k47HbPbFLGxrtKZwN8RKXG/TGIBJz1J6em9LlIJFm56buMO8qtiGFyHVDiaU0kkOIPJXkO/agy0lLhScZScHhII+RHOnXInRrxYnXLPIEcPtFqOpec4G2N9+YpMhjwpngzONkJXwuYTkp77daXJYEdvwn22Iz/ApTckHgITzIJBHrkVXdacZcU28hSFp2KVDBHypw6Wi2qRao6LS8l9Mbi8N2QkZbcVk55bH4qV+obXcLXdHmbolXjqUVFZ3DmfzA9a5xM0s6e0zcNQtyv4YlDr0VIWpjOFKSeqeh5cquX/AElJ09aoT92y1PnKKmoYT8TbQG6l9jkgAetFdA60tulFJU3Yy7Jd4UPzHJRJCc78KAnA9M0T9oeurne35zVncCLIysNB9tGFO7fqO+DucDoN+dMisMMho6JKuF7j26E/7q5My2ZCWytTacEnGDkZ5EjHrTHvGjNP6P03Jiz9QNsT5yQPelxuNZaBGUNthWQCQMnPLalZbbxPt7TjFufXHL3wrWyMOLG3w8XMDyHfrX27XabeFR3LhILy47CY7a1cwhOcZPU7mjaMKUooZlLER9S20q/lu8HhlQ74ycfWtFozV8qyXTxpkp9+OWFt8C3VKCSRlJA9QB86zEhp1hwtvtrbcABKVpIIzuNjUVKlL0INXTU93u7JZucwyGiriCXEJPAf9pxkfWg5yTmuaPaSsDl9nhCuJMVrBeWO3RI8zSzQdDjknjI2HLNEEJrfXrRHjMpfsjCQptOFMJ2Cx3T5/wB6xz0R2M6pl9pbbqD8SFpKSPkaktb30+g+PhDr4cNqKRgHbqDyNFrVfJ9rOYMt+NvnDa8pJ74OaFBsg8qlbbUogBJJJwABkk9hUzZ6/SLjjRopuudRS4xju3R0IUMKDaEoKvmBn71muLyrU23QeorgkLTADCCPxSHAn7bn7Vd/9LdQf6sD/wC5X/5o+k5e4IjfxavE0jBL03eG2uNyz3FKeeTEXt9qHKTuU5HECcpJ3HqK9fJbz1NULzZLZd2FNXWBHlII/qIBI9DzHyr2PyHxnU8lKBTV/Td5c0/e4t0jpyphRJSNuNJBBH0NMHXnswVbGXJ+nlOyI6QVORXCFOIAH5T+YeXP1pUOjfI5VrksMS9J509+VOkylLWFyHFLWc7niOcVU618qRhIW+2hSuEKUAVdsmkN6MLT1yddtcSDuER1rWPPPL6b/Wqi3FuK4nFKWo8yo5Jq+9Zpybm7b0R1Lfa4ioJ5cI/NntjrQ4cxiu9OCsC8vQ7POt7ZUkSVoUFJOOHHP67fSqL0h98p8Z1xwp2HGsqx6ZrW6T0NI1XZ35NpkNmZGd4HIz3whSSMghXT59ulSa50evTRjRWWJkl1trxZs4NK8AKVyQk4wAMbk77/ACpsECA9L2tm6XVtmY6qPCSCqVIBADKMcyVbc8Ci2qLm37mq16faLdjiu+F7zj45Lh34lKx1xkAdAD2q37N9LJ1XKkxJsiXHt7fCpSmOEJU4TgJJUCM9hv8AejftATo23RY2nmpVz8S18QLUZCSlTqgOJbilABSuXLly2o9MF5Y7XOu9xbi2tOZRwpKi4EcGCPi4idsbedejGdK2iU7BuF1h2+RdWWkl1xrBSp3GMnorfcZHnXmFRGfLzo/YdVSbNZLxbWFKCZrafDUPyLBAJ8spz8wKGRqP2u7VdrdqGUu9IJdkuKdS+k5Q6Cfyny7cxWd61ZfnSpDYZflPuNJPElC3FKSDjGQCedVgCTgUlsInt8R2dMaisJ4nXVcKR/nSndpeytWuE1Dj4JAypeN1q6n9qW2ipLNpuAekoCkPAILnVsZ5+nenpZYqHG0upIUlWCFJ3BFDGSbxD3VKtJyX2W7fD4EZIGTUs6wW66t8FwhtP45KWnKk+h5iiTDeBvVtCBijkk1jAjOUXqeC8m+yy2OLKokyVGSfyHhcA9M7/ejOmdFW2yK8ZtBfkjk+7gqA8gPw/KtQvdXCnfvXQ+FO3KlqqCepD58y+cOrl4fA2lI+FIHoKj409q5feAynO4qiZKcn4hTCUOZCRVd93ah9sv0C8RfHt0lDqPzAH4knnuOlfJEjAO/3rE0/UbKMovGiCcvY4O/T1pL+0zSzYLt4tiAjBKpTKRsf94H9/r3y2ZTxVQC5AKWU4CgrYjnmib8M6nnlQwaL6dj2d2an+OSnmWQQQG0/i9VdB8qtat0+5ZrkoIQfdXiVsqxtj9PqP7UAAOd6BGD0uttF905JRapTDC5jYLbizgOp58OexGRSVnQJFvlLjzWlMvoPxIVjb58iKuXC8PT7Rbbe5nghJWnJIwrJ2+g2ocB2Hyp6Wg6MnRXtKFklQ4SLVBhWgr/9yWEKW8rIxxFRO+CQeXIVn9Y3+8X91M24vve5SHFrixycJQgEgHhHltk+eKj0tbbQpt+fqRbjcBpBLLbawlcpY5oT1PqMc6oaivkm+TPGfCGmUDhYjtDCGUDYJHfYDc0aSBIUXS4FmK01IdS1CUHWUNjCWlA/jwOucfEaruGROkrWeN6S+sqOBxKWokknA57mtp7J7LeJeo406FEJgNqKJLr3wtLbUCFJGfxHrgdQM4pmXTRcO0Wu9yNK29tN3kMqQ0Q5kIB5+Hk/DnJ5Y5DlQt+mnnFWMnByK5qWS0tiQ4y42ptxtRQtChukjYg/OoufKkyYZ9q5EYyfEUPSiOmdNSr4takENMN83VJyCewqaTBdhSHI7yClxs8JT09R5GkWTxYW8KlTnrImTwHGAR1B61rNL6ouNjUERHw5HJyqM+dj6Hpv2rLoQU1KknvUjm09R9FDjRlHJLR3Wb2jWl/CLk09Bd5fGniQT5EftV29+0KyQIpVCfTOfP4W2eQ/8ldPlk0jGXXEDCFkDt0r6tSl5KiSaL+pszBD+Io7b+v8Gnumvb9PWo++rjNE/wDbjAIH13NCWtRXFp3xU3Ocl3OQoyFKHzGaDrJ86gUsg86WnJ/bK3TVCORjg0LB7RVqKYt8UOJWyJKBtk/q/f6960xlknIyQeRApDF0g4ztVxF3uKEJQ3cHkoSMJAWdhVELGl6eNfw4ylsPAhaL5LtktMiC6WnUn4k5+FwdiP8APlTUs2pGL3CD7R4HBs42TkpP7Ujio0Sst2ets9Mpkkj8LqMn4k9aGuTgx/Mojat/Y43nyc4NRNx/FXk71XtzyJzDchhYW24AQfKjkSPsNqrT08SSzxgm76fjXm3OQZaTwK3QsDdtXRQ8/wC9JjUul7jp6WWJ7SvDUf5T4HwOjyPQ+XP5b16Sjxhw7jfpUz9piz4aotwisyY7n4mnUBSTTFgqS08nFkg4xXQawMkYFPS8+xy3SJIdtdwegtk/GwtvxQP/ABJII+ea0enfZ9YLGhCkQG5MhO/vEpIcXnuM7J+VMU0kL6nmxxxUgjid4yhISkcQPCkdAOgqBaSOYr1lcrDabix4M+2RH2xuA4yDg9wcZB9KUWvfZeYbbs/TZdeaHxLhL3WkdShXX0O/YnlXKw7qKtmXIYUCy+82R1bcKf7Vrblr6edMWeDBmPMS2AtMlxCviUBsjJ65Bz8qxjyS2rByDnkeYqEnOKCTNRbuVylXST7zOdLz3CE8ZSkEgd8Dc+Z3qax2l+73BuLGIyd1rxkIT1JocASQBzpwaCs7EKztvNrS49J+NxwDkeiPQf3zSxkYt+hyzWtmFGahxWuBtAwAPuSe5opcdJ2+9x0plNlDyBhD7ey0+XmPI0TtUHhAKhR1pkDpXOKaxjY2OD1CWvfs+vFsBcjti4RwMlxhPxj1Rz+may7jHguFt0FtY5oWOE/Q716cba+EDHLr1rh6K0tYUtpClDkopBIqaXFTfjPTp+XnBZOOiR05oO6XhKXneGFGV+Fx5BKlDuEbffFbZr2Y2RqN/PdluO/6nGE/QAYrettBI5VBLcGCO21Mjx4RXvpPb8nfY9TxCS1ToOZakrkW9xU2KncpCMOIHmBz9R9KwrncEV6In88p+9LTWel0OlyfbGwHhu6wgYC+5Hn5daXOlR9iVcfnuf8AGwXprmvqj865oCls7JzX1CsHaoxUiRWMJes2eg9QItkn3OYo+5vKHCr/AE1Hr6d/rTmgtApSoYIIyCK83Mq4dsEjtnf5UwNF61etCW403ikQOIJSQcKb58vLy5dqOu3r4/ol5fAc13h9joYaGx6VbAxQ6zXSBdIyXoEhDqSM8I2UPUHcVTv2r7NZF+FLk8T/APosp41j1A5fOqXOKW6eOqrJT6JPQ4rc1+5CsRF9ptjdeCH25ccHkpxvb6DetZGnRpscPw3kPNnkpBrI2Rl9M23j21f3xaJXVACg9wcDacJJz2FXH3wAd6CyXgVk5zRi0hU+1DTDbgdvVuQErGTLaTsD/vHn378+m6txvvXoi5bghQBCuY6EUlb9ZDAvbzCdmCfEbJ/Qeny5ULkglW20l+wfb4/9VQzvtW00lqE2aXh5BeiLILiRzSeWR9qzISEgYGMDA9KmYJbVxIODUk7Hunvcfix6dGj0ZYrhCucRL8B9DqDzA2KT2I5g0daRjFebLVdJFvdD0R9yM6OS0Hb6f4DTAtXtPnsN8Nwhsydv+40vgJ9eY/tTI8lf6iW/4qxPa/RtbBND5d1t8NR98nR2T2cdApQ6k9o10uqVMxymDGIwUsrJcV6r6fIfOsWqV8XGUpUTzKhxE/M1kuV/tQdPw8mtseHpRE+PIZ8WK+28g/mbUFD7VRkOk5JpCWu+zbdJD8B9TTn6MkoI7YPTrj6UzNOatjXtktKw1NSPia6K80+XlzFMruUvH9kvJ4MqfV6g1JdydqESk7lQ51ddcGOdUnCVHypjJELrWViDS1XGIjDaz/OQB+En83oetZLh8x9adLrCVgpUkKSoYKTyIrLr0FDUtRRKkISSSE7HA7cqRKD3w9GnkJRyRjrtan7XNXHeTkc0LA2Wnof3qqhO9Oe6acj3uF7tIyhacqadTzQcfceVLK9WKdZZfgT2uEndDgyUODuk9fTnS7YuJZwroWrP2C0jFTsuLbVxJVg8j51xwkdK7SgnkKmbPZjH/JaalFo8SBwK7oUR9v2qJx9SvQ7nzqMoI5CuDQrA8RM3JW1nC9v0ncH5UUseoZdnkh+3OcBAAcZO6Fjtj/jp0oCs4qJSyDttTIr9omv6yWND3supY1+g+Ox8Cxs60o7oP7djX59/BOaS9ovEi1zUSoqsKGziRyWnO4powZaJ8duQyviQ4OIH/PpVkLOyxnzXI4/4pavosPfzQQRtQrUFjYutv8DhIeQCplfULPT0NG2m+IgYopHtyXUJUvYg5FH11ek8ZuDTQg3o7rL6m321NuoOFIUMEeVfAmnpqDRkK/NhS8sS0p4USED7KHUfelte9EXu0qKlxVSmM7PRklYx5gbj6Y86ksrlE+g4fLpsWbjMunOK7GcUTt1juVxkBiFBfcWTg/yyAn1J2Fb21eyvibCrtPKVHm3FTsP/AJHn9BS41zn9Isu5dNK/lIVq8jnmoVKOaa1/9mLDccuWaYvxhyakEEL8gocj65FLC4wpMCSuNMZWy8g4KVjH07iidcoP+SFx5lVy2DKijUjEpxl5LzbikOoOUrB3BqBRrgmiSFWPVg1NNaiTd43hvkJltjC042UP1D9qNp3NJmDNfhyUSIyil5BynsfI02dPXNm7wkyGTg8lt9UK7VRCW+M8XkU9H2X0FmmQtWMVd9xV3P0qSBHzgkc6MhgY5U9IicitHjjHKpZ1piXSKYtwjpfZV+U9D3B5g+Yq3Hb71ebQMVrSfjMU3F6hRXz2XzWXFO2Z5EhknZp5XAtHlnkftRHT/suaDYevjynFEbMMK4Up9Vcz9qZqkpyBjeuwABSFx609wufyfIcOu/8Aovrp7L7Q+xi3vPw3hyUpXiJPqD0+dLLU+l7np57hms8TKj8EhsEtq+fQ+Rr0S8dt6C3ZDEqO4xJZQ8ytOFNrGQa6fHjL68D43yl0H/N6jzY4agUd60+tNNmySvFjKLkFw4bJ5oP6T/wf8OVJ71P1cfGeq742Lsj6FYOa2egbv4Tyrc8ocDp4mcnkrqKxVTsLKVAhSkqBBSoEgpPQ1u4JnD8icT0DAjk4yKPx2MAEil9oXWkaYERLqpLEtIADitku9vQ/amUxgpBB2xnNVwkpLUeJfVOqWSRKhG3KuwjAyBXaBX1asCjJ9IfDGeQ9BX1ZDSTgAV9z3qhOkhJKQa4162U5y88W/OshqazRb3GDUkBL6AfCeA+JBP8AceVaR5wrVQ6WOPYc6ySTXo2ucoPV9iOu9vkWuYuNKTwrTyI5LHQg9qHnnTW1NZ27tFLSsJkN5LTnby9DSvksOx31svIKHEHCknv+1SSj1Z7NV/5V/wAkScg7UWsN2k2mYJMUgn+o2dg4Ox/ehIGKlQN8ig0eoKSxj70pqK23ptKYzyUSMZVHWocaf3HnWsAGK8yR5CmVpWFrQsHIW2rCk+f+Yo+nWF+SkAX6SABjGDTY8jPGiSz4pyewf/Z6CYSMZqYqCRWB9mF0nTI8hiXJW82yAEce5AwOvOsb7QL3c3r8/EXNd93ZIKGknhSPUDn86KXISh2wkr4Ep3OrfoeAJB4lV8UvakxoC8XFN4ixvfXlMOrwttSuJONuQPL5U4FE4NMptVi3BPK4r48+renEh4BPOgk+SBnrV2Wo96AT1EZ3pr8J4oDXptqZHdjyUhbLwwodvOlDc4LtvmORnt1I5K/Unoabknc71i9cto8GI7wjj4lJ4vLniprPfT0OLNp9THJTvUyE1wmpkip5M9uqCLEd0pISoEpHLBwR6GtnpvW11tBDTbomRh/Td/EBv55+m3KsQk4qRJPfzpfZp6ih0Qsj1ktHEfavGTFyLVIMjH4SsBAPqd8fKsRfddXm7OkuTXGGfysxiUJHqc5V/asqVEjc5rgk1rsnJY2Lr4FFL2MQ7C1NcoLgdi3CQFj8q1nB9RyPzrdac1qi9lMaZhqdjAAzwuemeR8qUaya+trUCFBSgoHIIO4NHXJwJeZx67V9ej+WvgTk8zVJa9s0J09MkTLJBfkulx1bYKlHmavvnA2q3tq0+ecesmiu6njztuazmpdOpurRdYATMbGx5BY7H/itQ2K74U88dRQuPZDK7HB6hIuMqacU24kpWkkFJGCD2r6gYpie0aDFTCjzEspEhTgQpwbEp7HvS/IANSWLq8PoOJNWx7HwCvtfRX6llyR//9k="/>
          <p:cNvSpPr>
            <a:spLocks noChangeAspect="1" noChangeArrowheads="1"/>
          </p:cNvSpPr>
          <p:nvPr/>
        </p:nvSpPr>
        <p:spPr bwMode="auto">
          <a:xfrm>
            <a:off x="0" y="-622300"/>
            <a:ext cx="1695450" cy="1276350"/>
          </a:xfrm>
          <a:prstGeom prst="rect">
            <a:avLst/>
          </a:prstGeom>
          <a:noFill/>
        </p:spPr>
        <p:txBody>
          <a:bodyPr vert="horz" wrap="square" lIns="91440" tIns="45720" rIns="91440" bIns="45720" numCol="1" anchor="t" anchorCtr="0" compatLnSpc="1">
            <a:prstTxWarp prst="textNoShape">
              <a:avLst/>
            </a:prstTxWarp>
          </a:bodyPr>
          <a:lstStyle/>
          <a:p>
            <a:endParaRPr lang="es-MX" dirty="0"/>
          </a:p>
        </p:txBody>
      </p:sp>
      <p:graphicFrame>
        <p:nvGraphicFramePr>
          <p:cNvPr id="13" name="12 Diagrama"/>
          <p:cNvGraphicFramePr/>
          <p:nvPr/>
        </p:nvGraphicFramePr>
        <p:xfrm>
          <a:off x="251520" y="1340768"/>
          <a:ext cx="1547664" cy="4478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6" name="15 Rectángulo"/>
          <p:cNvSpPr/>
          <p:nvPr/>
        </p:nvSpPr>
        <p:spPr>
          <a:xfrm>
            <a:off x="323528" y="1916832"/>
            <a:ext cx="8496944" cy="307777"/>
          </a:xfrm>
          <a:prstGeom prst="rect">
            <a:avLst/>
          </a:prstGeom>
        </p:spPr>
        <p:txBody>
          <a:bodyPr wrap="square">
            <a:spAutoFit/>
          </a:bodyPr>
          <a:lstStyle/>
          <a:p>
            <a:pPr algn="just"/>
            <a:r>
              <a:rPr lang="en-US" sz="1400" b="1" i="1" dirty="0" smtClean="0">
                <a:solidFill>
                  <a:srgbClr val="002060"/>
                </a:solidFill>
              </a:rPr>
              <a:t>Date of Implementation</a:t>
            </a:r>
            <a:r>
              <a:rPr lang="en-US" sz="1100" dirty="0" smtClean="0">
                <a:solidFill>
                  <a:srgbClr val="002060"/>
                </a:solidFill>
              </a:rPr>
              <a:t>: </a:t>
            </a:r>
            <a:r>
              <a:rPr lang="en-US" sz="1400" b="1" dirty="0" smtClean="0">
                <a:solidFill>
                  <a:srgbClr val="002060"/>
                </a:solidFill>
              </a:rPr>
              <a:t>The Agreement is in effect from January 1, 2013</a:t>
            </a:r>
          </a:p>
        </p:txBody>
      </p:sp>
      <p:sp>
        <p:nvSpPr>
          <p:cNvPr id="18" name="17 Rectángulo"/>
          <p:cNvSpPr/>
          <p:nvPr/>
        </p:nvSpPr>
        <p:spPr>
          <a:xfrm>
            <a:off x="738000" y="2991143"/>
            <a:ext cx="7668000" cy="2985433"/>
          </a:xfrm>
          <a:prstGeom prst="rect">
            <a:avLst/>
          </a:prstGeom>
          <a:solidFill>
            <a:schemeClr val="bg1"/>
          </a:solidFill>
          <a:ln>
            <a:solidFill>
              <a:srgbClr val="002060"/>
            </a:solidFill>
          </a:ln>
          <a:effectLst>
            <a:outerShdw blurRad="50800" dist="38100" dir="5400000" algn="t" rotWithShape="0">
              <a:prstClr val="black">
                <a:alpha val="40000"/>
              </a:prstClr>
            </a:outerShdw>
          </a:effectLst>
        </p:spPr>
        <p:style>
          <a:lnRef idx="0">
            <a:schemeClr val="accent1"/>
          </a:lnRef>
          <a:fillRef idx="3">
            <a:schemeClr val="accent1"/>
          </a:fillRef>
          <a:effectRef idx="3">
            <a:schemeClr val="accent1"/>
          </a:effectRef>
          <a:fontRef idx="minor">
            <a:schemeClr val="lt1"/>
          </a:fontRef>
        </p:style>
        <p:txBody>
          <a:bodyPr wrap="square">
            <a:spAutoFit/>
          </a:bodyPr>
          <a:lstStyle/>
          <a:p>
            <a:pPr>
              <a:buBlip>
                <a:blip r:embed="rId8"/>
              </a:buBlip>
            </a:pPr>
            <a:r>
              <a:rPr lang="en-US" sz="1300" b="1" dirty="0" smtClean="0">
                <a:solidFill>
                  <a:srgbClr val="002060"/>
                </a:solidFill>
              </a:rPr>
              <a:t> </a:t>
            </a:r>
            <a:r>
              <a:rPr lang="en-US" sz="1300" dirty="0" smtClean="0">
                <a:solidFill>
                  <a:srgbClr val="002060"/>
                </a:solidFill>
              </a:rPr>
              <a:t>The Agreement covers all </a:t>
            </a:r>
            <a:r>
              <a:rPr lang="en-US" sz="1300" b="1" dirty="0" smtClean="0">
                <a:solidFill>
                  <a:srgbClr val="002060"/>
                </a:solidFill>
              </a:rPr>
              <a:t>financial institutions </a:t>
            </a:r>
            <a:r>
              <a:rPr lang="en-US" sz="1300" dirty="0" smtClean="0">
                <a:solidFill>
                  <a:srgbClr val="002060"/>
                </a:solidFill>
              </a:rPr>
              <a:t>that are </a:t>
            </a:r>
            <a:r>
              <a:rPr lang="en-US" sz="1300" b="1" dirty="0" smtClean="0">
                <a:solidFill>
                  <a:srgbClr val="002060"/>
                </a:solidFill>
              </a:rPr>
              <a:t>resident in Mexico, </a:t>
            </a:r>
            <a:r>
              <a:rPr lang="en-US" sz="1300" dirty="0" smtClean="0">
                <a:solidFill>
                  <a:srgbClr val="002060"/>
                </a:solidFill>
              </a:rPr>
              <a:t>including</a:t>
            </a:r>
            <a:r>
              <a:rPr lang="en-US" sz="1300" b="1" dirty="0" smtClean="0">
                <a:solidFill>
                  <a:srgbClr val="002060"/>
                </a:solidFill>
              </a:rPr>
              <a:t> branches of Foreign Financial Institutions.</a:t>
            </a:r>
          </a:p>
          <a:p>
            <a:pPr>
              <a:buBlip>
                <a:blip r:embed="rId8"/>
              </a:buBlip>
            </a:pPr>
            <a:endParaRPr lang="en-US" sz="1300" b="1" dirty="0" smtClean="0">
              <a:solidFill>
                <a:srgbClr val="002060"/>
              </a:solidFill>
            </a:endParaRPr>
          </a:p>
          <a:p>
            <a:pPr>
              <a:buBlip>
                <a:blip r:embed="rId8"/>
              </a:buBlip>
            </a:pPr>
            <a:r>
              <a:rPr lang="es-MX" sz="1300" b="1" dirty="0" smtClean="0">
                <a:solidFill>
                  <a:srgbClr val="002060"/>
                </a:solidFill>
              </a:rPr>
              <a:t> </a:t>
            </a:r>
            <a:r>
              <a:rPr lang="en-US" sz="1300" dirty="0" smtClean="0">
                <a:solidFill>
                  <a:srgbClr val="002060"/>
                </a:solidFill>
              </a:rPr>
              <a:t>In this respect, if an entity is considered as a "Reporting Mexican Financial Institution" under FATCA, it will be required to be </a:t>
            </a:r>
            <a:r>
              <a:rPr lang="en-US" sz="1300" b="1" dirty="0" smtClean="0">
                <a:solidFill>
                  <a:srgbClr val="002060"/>
                </a:solidFill>
              </a:rPr>
              <a:t>registered with the National Tax Authority as well as with the IRS </a:t>
            </a:r>
            <a:r>
              <a:rPr lang="en-US" sz="1300" dirty="0" smtClean="0">
                <a:solidFill>
                  <a:srgbClr val="002060"/>
                </a:solidFill>
              </a:rPr>
              <a:t>and to and comply with all the requirements (identification, data collection and report,  unless it can be identified as a </a:t>
            </a:r>
            <a:r>
              <a:rPr lang="en-US" sz="1300" b="1" dirty="0" smtClean="0">
                <a:solidFill>
                  <a:srgbClr val="002060"/>
                </a:solidFill>
              </a:rPr>
              <a:t>“Non-Reporting Mexican Financial Institution”. </a:t>
            </a:r>
          </a:p>
          <a:p>
            <a:pPr>
              <a:buBlip>
                <a:blip r:embed="rId8"/>
              </a:buBlip>
            </a:pPr>
            <a:endParaRPr lang="en-US" sz="1300" b="1" dirty="0" smtClean="0">
              <a:solidFill>
                <a:srgbClr val="002060"/>
              </a:solidFill>
            </a:endParaRPr>
          </a:p>
          <a:p>
            <a:pPr>
              <a:buBlip>
                <a:blip r:embed="rId8"/>
              </a:buBlip>
            </a:pPr>
            <a:r>
              <a:rPr lang="en-US" sz="1300" b="1" dirty="0" smtClean="0">
                <a:solidFill>
                  <a:srgbClr val="002060"/>
                </a:solidFill>
              </a:rPr>
              <a:t> </a:t>
            </a:r>
            <a:r>
              <a:rPr lang="en-US" sz="1400" dirty="0" smtClean="0">
                <a:solidFill>
                  <a:srgbClr val="002060"/>
                </a:solidFill>
              </a:rPr>
              <a:t>In the event that a "Reporting Mexican Financial Institution" </a:t>
            </a:r>
            <a:r>
              <a:rPr lang="en-US" sz="1400" b="1" dirty="0" smtClean="0">
                <a:solidFill>
                  <a:srgbClr val="002060"/>
                </a:solidFill>
              </a:rPr>
              <a:t>fails</a:t>
            </a:r>
            <a:r>
              <a:rPr lang="en-US" sz="1400" dirty="0" smtClean="0">
                <a:solidFill>
                  <a:srgbClr val="002060"/>
                </a:solidFill>
              </a:rPr>
              <a:t> to comply with its obligations under the IGA Agreement, the </a:t>
            </a:r>
            <a:r>
              <a:rPr lang="en-US" sz="1400" b="1" dirty="0" smtClean="0">
                <a:solidFill>
                  <a:srgbClr val="002060"/>
                </a:solidFill>
              </a:rPr>
              <a:t>U.S. authorities will notify </a:t>
            </a:r>
            <a:r>
              <a:rPr lang="en-US" sz="1400" dirty="0" smtClean="0">
                <a:solidFill>
                  <a:srgbClr val="002060"/>
                </a:solidFill>
              </a:rPr>
              <a:t>this situation to the authorities of S.H.C.P. for the purposes of applying the Mexican laws that are in force. </a:t>
            </a:r>
          </a:p>
          <a:p>
            <a:pPr>
              <a:buBlip>
                <a:blip r:embed="rId8"/>
              </a:buBlip>
            </a:pPr>
            <a:endParaRPr lang="en-US" sz="1400" dirty="0" smtClean="0">
              <a:solidFill>
                <a:srgbClr val="002060"/>
              </a:solidFill>
            </a:endParaRPr>
          </a:p>
          <a:p>
            <a:pPr>
              <a:buBlip>
                <a:blip r:embed="rId8"/>
              </a:buBlip>
            </a:pPr>
            <a:r>
              <a:rPr lang="en-US" sz="1400" dirty="0" smtClean="0">
                <a:solidFill>
                  <a:srgbClr val="002060"/>
                </a:solidFill>
              </a:rPr>
              <a:t> In the event that after </a:t>
            </a:r>
            <a:r>
              <a:rPr lang="en-US" sz="1400" b="1" dirty="0" smtClean="0">
                <a:solidFill>
                  <a:srgbClr val="002060"/>
                </a:solidFill>
              </a:rPr>
              <a:t>18 months</a:t>
            </a:r>
            <a:r>
              <a:rPr lang="en-US" sz="1400" dirty="0" smtClean="0">
                <a:solidFill>
                  <a:srgbClr val="002060"/>
                </a:solidFill>
              </a:rPr>
              <a:t>, the Financial Institution continues without fulfilling their obligations, will be considered a "Non-Participating Institution" and </a:t>
            </a:r>
            <a:r>
              <a:rPr lang="en-US" sz="1400" b="1" dirty="0" smtClean="0">
                <a:solidFill>
                  <a:srgbClr val="002060"/>
                </a:solidFill>
              </a:rPr>
              <a:t>will be subject to 30% withholding </a:t>
            </a:r>
            <a:endParaRPr lang="es-MX" sz="1300" b="1" dirty="0" smtClean="0">
              <a:solidFill>
                <a:srgbClr val="002060"/>
              </a:solidFill>
            </a:endParaRPr>
          </a:p>
        </p:txBody>
      </p:sp>
      <p:sp>
        <p:nvSpPr>
          <p:cNvPr id="21" name="20 CuadroTexto"/>
          <p:cNvSpPr txBox="1"/>
          <p:nvPr/>
        </p:nvSpPr>
        <p:spPr>
          <a:xfrm>
            <a:off x="2195736" y="1412776"/>
            <a:ext cx="3528392" cy="307777"/>
          </a:xfrm>
          <a:prstGeom prst="rect">
            <a:avLst/>
          </a:prstGeom>
          <a:noFill/>
        </p:spPr>
        <p:txBody>
          <a:bodyPr wrap="square" rtlCol="0">
            <a:spAutoFit/>
          </a:bodyPr>
          <a:lstStyle/>
          <a:p>
            <a:r>
              <a:rPr lang="en-US" sz="1400" b="1" i="1" smtClean="0">
                <a:solidFill>
                  <a:srgbClr val="002060"/>
                </a:solidFill>
              </a:rPr>
              <a:t>Date of Implementation &amp; Coverage</a:t>
            </a:r>
            <a:endParaRPr lang="en-US" sz="1400" b="1" i="1">
              <a:solidFill>
                <a:srgbClr val="002060"/>
              </a:solidFill>
            </a:endParaRPr>
          </a:p>
        </p:txBody>
      </p:sp>
      <p:sp>
        <p:nvSpPr>
          <p:cNvPr id="22" name="21 Flecha derecha"/>
          <p:cNvSpPr/>
          <p:nvPr/>
        </p:nvSpPr>
        <p:spPr>
          <a:xfrm>
            <a:off x="1907704" y="1458652"/>
            <a:ext cx="288032" cy="216024"/>
          </a:xfrm>
          <a:prstGeom prst="rightArrow">
            <a:avLst/>
          </a:prstGeom>
          <a:solidFill>
            <a:srgbClr val="002060"/>
          </a:solidFill>
          <a:ln>
            <a:solidFill>
              <a:srgbClr val="002060"/>
            </a:solidFill>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s-MX"/>
          </a:p>
        </p:txBody>
      </p:sp>
      <p:sp>
        <p:nvSpPr>
          <p:cNvPr id="24" name="23 CuadroTexto"/>
          <p:cNvSpPr txBox="1"/>
          <p:nvPr/>
        </p:nvSpPr>
        <p:spPr>
          <a:xfrm>
            <a:off x="323528" y="2473151"/>
            <a:ext cx="2808312" cy="307777"/>
          </a:xfrm>
          <a:prstGeom prst="rect">
            <a:avLst/>
          </a:prstGeom>
          <a:noFill/>
        </p:spPr>
        <p:txBody>
          <a:bodyPr wrap="square" rtlCol="0">
            <a:spAutoFit/>
          </a:bodyPr>
          <a:lstStyle/>
          <a:p>
            <a:r>
              <a:rPr lang="en-US" sz="1400" b="1" i="1" smtClean="0">
                <a:solidFill>
                  <a:srgbClr val="002060"/>
                </a:solidFill>
              </a:rPr>
              <a:t>Coverage:</a:t>
            </a:r>
            <a:endParaRPr lang="en-US" sz="1400" b="1" i="1">
              <a:solidFill>
                <a:srgbClr val="002060"/>
              </a:solidFill>
            </a:endParaRPr>
          </a:p>
        </p:txBody>
      </p:sp>
      <p:sp>
        <p:nvSpPr>
          <p:cNvPr id="15" name="22 Título"/>
          <p:cNvSpPr txBox="1">
            <a:spLocks/>
          </p:cNvSpPr>
          <p:nvPr/>
        </p:nvSpPr>
        <p:spPr>
          <a:xfrm>
            <a:off x="0" y="160710"/>
            <a:ext cx="9144000" cy="892026"/>
          </a:xfrm>
          <a:prstGeom prst="rect">
            <a:avLst/>
          </a:prstGeom>
        </p:spPr>
        <p:txBody>
          <a:bodyPr vert="horz" lIns="91440" tIns="45720" rIns="91440" bIns="45720" rtlCol="0" anchor="ctr">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100" b="1" i="0" u="none" strike="noStrike" kern="1200" cap="none" spc="0" normalizeH="0" baseline="0" noProof="0" smtClean="0">
                <a:ln>
                  <a:noFill/>
                </a:ln>
                <a:solidFill>
                  <a:srgbClr val="002060"/>
                </a:solidFill>
                <a:effectLst/>
                <a:uLnTx/>
                <a:uFillTx/>
                <a:latin typeface="+mj-lt"/>
                <a:ea typeface="+mj-ea"/>
                <a:cs typeface="+mj-cs"/>
              </a:rPr>
              <a:t>México &amp; Foreign Account Tax Compliance Act (FATCA) </a:t>
            </a:r>
            <a:br>
              <a:rPr kumimoji="0" lang="en-US" sz="2100" b="1" i="0" u="none" strike="noStrike" kern="1200" cap="none" spc="0" normalizeH="0" baseline="0" noProof="0" smtClean="0">
                <a:ln>
                  <a:noFill/>
                </a:ln>
                <a:solidFill>
                  <a:srgbClr val="002060"/>
                </a:solidFill>
                <a:effectLst/>
                <a:uLnTx/>
                <a:uFillTx/>
                <a:latin typeface="+mj-lt"/>
                <a:ea typeface="+mj-ea"/>
                <a:cs typeface="+mj-cs"/>
              </a:rPr>
            </a:br>
            <a:r>
              <a:rPr kumimoji="0" lang="es-MX" sz="2100" b="1" i="0" u="none" strike="noStrike" kern="1200" cap="none" spc="0" normalizeH="0" baseline="0" noProof="0" smtClean="0">
                <a:ln>
                  <a:noFill/>
                </a:ln>
                <a:solidFill>
                  <a:srgbClr val="002060"/>
                </a:solidFill>
                <a:effectLst/>
                <a:uLnTx/>
                <a:uFillTx/>
                <a:latin typeface="+mj-lt"/>
                <a:ea typeface="+mj-ea"/>
                <a:cs typeface="+mj-cs"/>
              </a:rPr>
              <a:t>          </a:t>
            </a:r>
            <a:r>
              <a:rPr kumimoji="0" lang="en-US" sz="1600" b="1" i="0" u="none" strike="noStrike" kern="1200" cap="none" spc="0" normalizeH="0" baseline="0" noProof="0" smtClean="0">
                <a:ln>
                  <a:noFill/>
                </a:ln>
                <a:solidFill>
                  <a:srgbClr val="002060"/>
                </a:solidFill>
                <a:effectLst/>
                <a:uLnTx/>
                <a:uFillTx/>
                <a:latin typeface="+mj-lt"/>
                <a:ea typeface="+mj-ea"/>
                <a:cs typeface="+mj-cs"/>
              </a:rPr>
              <a:t>Intergovernmental Agreement  Mexico – U.S.A. to improve International Tax Compliance with respect to FATCA</a:t>
            </a:r>
            <a:br>
              <a:rPr kumimoji="0" lang="en-US" sz="1600" b="1" i="0" u="none" strike="noStrike" kern="1200" cap="none" spc="0" normalizeH="0" baseline="0" noProof="0" smtClean="0">
                <a:ln>
                  <a:noFill/>
                </a:ln>
                <a:solidFill>
                  <a:srgbClr val="002060"/>
                </a:solidFill>
                <a:effectLst/>
                <a:uLnTx/>
                <a:uFillTx/>
                <a:latin typeface="+mj-lt"/>
                <a:ea typeface="+mj-ea"/>
                <a:cs typeface="+mj-cs"/>
              </a:rPr>
            </a:br>
            <a:endParaRPr kumimoji="0" lang="es-MX" sz="1600" b="0" i="0" u="none" strike="noStrike" kern="1200" cap="none" spc="0" normalizeH="0" baseline="0" noProof="0" dirty="0">
              <a:ln>
                <a:noFill/>
              </a:ln>
              <a:solidFill>
                <a:srgbClr val="002060"/>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5 Tabla"/>
          <p:cNvGraphicFramePr>
            <a:graphicFrameLocks noGrp="1"/>
          </p:cNvGraphicFramePr>
          <p:nvPr/>
        </p:nvGraphicFramePr>
        <p:xfrm>
          <a:off x="251517" y="1844824"/>
          <a:ext cx="8496952" cy="4248472"/>
        </p:xfrm>
        <a:graphic>
          <a:graphicData uri="http://schemas.openxmlformats.org/drawingml/2006/table">
            <a:tbl>
              <a:tblPr firstRow="1" bandRow="1">
                <a:tableStyleId>{2D5ABB26-0587-4C30-8999-92F81FD0307C}</a:tableStyleId>
              </a:tblPr>
              <a:tblGrid>
                <a:gridCol w="720083"/>
                <a:gridCol w="2751673"/>
                <a:gridCol w="208280"/>
                <a:gridCol w="273085"/>
                <a:gridCol w="239149"/>
                <a:gridCol w="239149"/>
                <a:gridCol w="239149"/>
                <a:gridCol w="239149"/>
                <a:gridCol w="239149"/>
                <a:gridCol w="239149"/>
                <a:gridCol w="228612"/>
                <a:gridCol w="249686"/>
                <a:gridCol w="239149"/>
                <a:gridCol w="239149"/>
                <a:gridCol w="239149"/>
                <a:gridCol w="239149"/>
                <a:gridCol w="239149"/>
                <a:gridCol w="239149"/>
                <a:gridCol w="239149"/>
                <a:gridCol w="239149"/>
                <a:gridCol w="239149"/>
                <a:gridCol w="239149"/>
                <a:gridCol w="239149"/>
              </a:tblGrid>
              <a:tr h="484903">
                <a:tc rowSpan="2" gridSpan="2">
                  <a:txBody>
                    <a:bodyPr/>
                    <a:lstStyle/>
                    <a:p>
                      <a:endParaRPr lang="en-US" sz="1200" noProof="0">
                        <a:solidFill>
                          <a:schemeClr val="bg1"/>
                        </a:solidFill>
                      </a:endParaRPr>
                    </a:p>
                  </a:txBody>
                  <a:tcPr>
                    <a:lnL w="1905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02060"/>
                    </a:solidFill>
                  </a:tcPr>
                </a:tc>
                <a:tc rowSpan="2" hMerge="1">
                  <a:txBody>
                    <a:bodyPr/>
                    <a:lstStyle/>
                    <a:p>
                      <a:endParaRPr lang="es-MX"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endParaRPr lang="en-US" noProof="0">
                        <a:solidFill>
                          <a:schemeClr val="bg1"/>
                        </a:solidFill>
                      </a:endParaRPr>
                    </a:p>
                  </a:txBody>
                  <a:tcPr>
                    <a:lnL w="1270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02060"/>
                    </a:solidFill>
                  </a:tcPr>
                </a:tc>
                <a:tc gridSpan="4">
                  <a:txBody>
                    <a:bodyPr/>
                    <a:lstStyle/>
                    <a:p>
                      <a:pPr algn="ctr"/>
                      <a:r>
                        <a:rPr lang="en-US" sz="1600" b="1" noProof="0" smtClean="0">
                          <a:solidFill>
                            <a:schemeClr val="bg1"/>
                          </a:solidFill>
                        </a:rPr>
                        <a:t>2013</a:t>
                      </a:r>
                      <a:endParaRPr lang="en-US" sz="1600" b="1" noProof="0">
                        <a:solidFill>
                          <a:schemeClr val="bg1"/>
                        </a:solidFill>
                      </a:endParaRP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02060"/>
                    </a:solidFill>
                  </a:tcPr>
                </a:tc>
                <a:tc hMerge="1">
                  <a:txBody>
                    <a:bodyPr/>
                    <a:lstStyle/>
                    <a:p>
                      <a:endParaRPr lang="es-MX" dirty="0"/>
                    </a:p>
                  </a:txBody>
                  <a:tcPr/>
                </a:tc>
                <a:tc hMerge="1">
                  <a:txBody>
                    <a:bodyPr/>
                    <a:lstStyle/>
                    <a:p>
                      <a:endParaRPr lang="es-MX"/>
                    </a:p>
                  </a:txBody>
                  <a:tcPr/>
                </a:tc>
                <a:tc hMerge="1">
                  <a:txBody>
                    <a:bodyPr/>
                    <a:lstStyle/>
                    <a:p>
                      <a:endParaRPr lang="es-MX" dirty="0"/>
                    </a:p>
                  </a:txBody>
                  <a:tcPr/>
                </a:tc>
                <a:tc gridSpan="4">
                  <a:txBody>
                    <a:bodyPr/>
                    <a:lstStyle/>
                    <a:p>
                      <a:pPr algn="ctr"/>
                      <a:r>
                        <a:rPr lang="en-US" sz="1600" b="1" noProof="0" smtClean="0">
                          <a:solidFill>
                            <a:schemeClr val="bg1"/>
                          </a:solidFill>
                        </a:rPr>
                        <a:t>2014</a:t>
                      </a:r>
                      <a:endParaRPr lang="en-US" sz="1600" b="1" noProof="0">
                        <a:solidFill>
                          <a:schemeClr val="bg1"/>
                        </a:solidFill>
                      </a:endParaRP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02060"/>
                    </a:solidFill>
                  </a:tcPr>
                </a:tc>
                <a:tc hMerge="1">
                  <a:txBody>
                    <a:bodyPr/>
                    <a:lstStyle/>
                    <a:p>
                      <a:endParaRPr lang="es-MX" dirty="0"/>
                    </a:p>
                  </a:txBody>
                  <a:tcPr/>
                </a:tc>
                <a:tc hMerge="1">
                  <a:txBody>
                    <a:bodyPr/>
                    <a:lstStyle/>
                    <a:p>
                      <a:endParaRPr lang="es-MX" dirty="0"/>
                    </a:p>
                  </a:txBody>
                  <a:tcPr/>
                </a:tc>
                <a:tc hMerge="1">
                  <a:txBody>
                    <a:bodyPr/>
                    <a:lstStyle/>
                    <a:p>
                      <a:endParaRPr lang="es-MX" dirty="0"/>
                    </a:p>
                  </a:txBody>
                  <a:tcPr/>
                </a:tc>
                <a:tc gridSpan="4">
                  <a:txBody>
                    <a:bodyPr/>
                    <a:lstStyle/>
                    <a:p>
                      <a:pPr algn="ctr"/>
                      <a:r>
                        <a:rPr lang="en-US" sz="1600" b="1" noProof="0" smtClean="0">
                          <a:solidFill>
                            <a:schemeClr val="bg1"/>
                          </a:solidFill>
                        </a:rPr>
                        <a:t>2015</a:t>
                      </a:r>
                      <a:endParaRPr lang="en-US" sz="1600" b="1" noProof="0">
                        <a:solidFill>
                          <a:schemeClr val="bg1"/>
                        </a:solidFill>
                      </a:endParaRP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02060"/>
                    </a:solidFill>
                  </a:tcPr>
                </a:tc>
                <a:tc hMerge="1">
                  <a:txBody>
                    <a:bodyPr/>
                    <a:lstStyle/>
                    <a:p>
                      <a:endParaRPr lang="es-MX" dirty="0"/>
                    </a:p>
                  </a:txBody>
                  <a:tcPr/>
                </a:tc>
                <a:tc hMerge="1">
                  <a:txBody>
                    <a:bodyPr/>
                    <a:lstStyle/>
                    <a:p>
                      <a:endParaRPr lang="es-MX" dirty="0"/>
                    </a:p>
                  </a:txBody>
                  <a:tcPr/>
                </a:tc>
                <a:tc hMerge="1">
                  <a:txBody>
                    <a:bodyPr/>
                    <a:lstStyle/>
                    <a:p>
                      <a:endParaRPr lang="es-MX" dirty="0"/>
                    </a:p>
                  </a:txBody>
                  <a:tcPr/>
                </a:tc>
                <a:tc gridSpan="4">
                  <a:txBody>
                    <a:bodyPr/>
                    <a:lstStyle/>
                    <a:p>
                      <a:pPr algn="ctr"/>
                      <a:r>
                        <a:rPr lang="en-US" sz="1600" b="1" noProof="0" smtClean="0">
                          <a:solidFill>
                            <a:schemeClr val="bg1"/>
                          </a:solidFill>
                        </a:rPr>
                        <a:t>2016</a:t>
                      </a:r>
                      <a:endParaRPr lang="en-US" sz="1600" b="1" noProof="0">
                        <a:solidFill>
                          <a:schemeClr val="bg1"/>
                        </a:solidFill>
                      </a:endParaRP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02060"/>
                    </a:solidFill>
                  </a:tcPr>
                </a:tc>
                <a:tc hMerge="1">
                  <a:txBody>
                    <a:bodyPr/>
                    <a:lstStyle/>
                    <a:p>
                      <a:endParaRPr lang="es-MX"/>
                    </a:p>
                  </a:txBody>
                  <a:tcPr/>
                </a:tc>
                <a:tc hMerge="1">
                  <a:txBody>
                    <a:bodyPr/>
                    <a:lstStyle/>
                    <a:p>
                      <a:endParaRPr lang="es-MX" dirty="0"/>
                    </a:p>
                  </a:txBody>
                  <a:tcPr/>
                </a:tc>
                <a:tc hMerge="1">
                  <a:txBody>
                    <a:bodyPr/>
                    <a:lstStyle/>
                    <a:p>
                      <a:endParaRPr lang="es-MX" dirty="0"/>
                    </a:p>
                  </a:txBody>
                  <a:tcPr/>
                </a:tc>
                <a:tc gridSpan="4">
                  <a:txBody>
                    <a:bodyPr/>
                    <a:lstStyle/>
                    <a:p>
                      <a:pPr algn="ctr"/>
                      <a:r>
                        <a:rPr lang="en-US" sz="1600" b="1" noProof="0" smtClean="0">
                          <a:solidFill>
                            <a:schemeClr val="bg1"/>
                          </a:solidFill>
                        </a:rPr>
                        <a:t>2017</a:t>
                      </a:r>
                      <a:endParaRPr lang="en-US" sz="1600" b="1" noProof="0">
                        <a:solidFill>
                          <a:schemeClr val="bg1"/>
                        </a:solidFill>
                      </a:endParaRP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02060"/>
                    </a:solidFill>
                  </a:tcPr>
                </a:tc>
                <a:tc hMerge="1">
                  <a:txBody>
                    <a:bodyPr/>
                    <a:lstStyle/>
                    <a:p>
                      <a:endParaRPr lang="es-MX"/>
                    </a:p>
                  </a:txBody>
                  <a:tcPr/>
                </a:tc>
                <a:tc hMerge="1">
                  <a:txBody>
                    <a:bodyPr/>
                    <a:lstStyle/>
                    <a:p>
                      <a:endParaRPr lang="es-MX" dirty="0"/>
                    </a:p>
                  </a:txBody>
                  <a:tcPr/>
                </a:tc>
                <a:tc hMerge="1">
                  <a:txBody>
                    <a:bodyPr/>
                    <a:lstStyle/>
                    <a:p>
                      <a:endParaRPr lang="es-MX" dirty="0"/>
                    </a:p>
                  </a:txBody>
                  <a:tcPr/>
                </a:tc>
              </a:tr>
              <a:tr h="158555">
                <a:tc gridSpan="2" vMerge="1">
                  <a:txBody>
                    <a:bodyPr/>
                    <a:lstStyle/>
                    <a:p>
                      <a:endParaRPr lang="es-MX"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vMerge="1">
                  <a:txBody>
                    <a:bodyPr/>
                    <a:lstStyle/>
                    <a:p>
                      <a:endParaRPr lang="es-MX"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s-MX" sz="800"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endParaRPr lang="en-US" sz="300" noProof="0">
                        <a:solidFill>
                          <a:schemeClr val="bg1"/>
                        </a:solidFill>
                      </a:endParaRP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02060"/>
                    </a:solidFill>
                  </a:tcPr>
                </a:tc>
                <a:tc>
                  <a:txBody>
                    <a:bodyPr/>
                    <a:lstStyle/>
                    <a:p>
                      <a:endParaRPr lang="en-US" sz="300" noProof="0">
                        <a:solidFill>
                          <a:schemeClr val="bg1"/>
                        </a:solidFill>
                      </a:endParaRP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02060"/>
                    </a:solidFill>
                  </a:tcPr>
                </a:tc>
                <a:tc>
                  <a:txBody>
                    <a:bodyPr/>
                    <a:lstStyle/>
                    <a:p>
                      <a:endParaRPr lang="en-US" sz="300" noProof="0">
                        <a:solidFill>
                          <a:schemeClr val="bg1"/>
                        </a:solidFill>
                      </a:endParaRP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02060"/>
                    </a:solidFill>
                  </a:tcPr>
                </a:tc>
                <a:tc>
                  <a:txBody>
                    <a:bodyPr/>
                    <a:lstStyle/>
                    <a:p>
                      <a:endParaRPr lang="en-US" sz="300" noProof="0">
                        <a:solidFill>
                          <a:schemeClr val="bg1"/>
                        </a:solidFill>
                      </a:endParaRP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02060"/>
                    </a:solidFill>
                  </a:tcPr>
                </a:tc>
                <a:tc>
                  <a:txBody>
                    <a:bodyPr/>
                    <a:lstStyle/>
                    <a:p>
                      <a:endParaRPr lang="en-US" sz="300" noProof="0">
                        <a:solidFill>
                          <a:schemeClr val="bg1"/>
                        </a:solidFill>
                      </a:endParaRP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02060"/>
                    </a:solidFill>
                  </a:tcPr>
                </a:tc>
                <a:tc>
                  <a:txBody>
                    <a:bodyPr/>
                    <a:lstStyle/>
                    <a:p>
                      <a:endParaRPr lang="en-US" sz="300" noProof="0">
                        <a:solidFill>
                          <a:schemeClr val="bg1"/>
                        </a:solidFill>
                      </a:endParaRP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02060"/>
                    </a:solidFill>
                  </a:tcPr>
                </a:tc>
                <a:tc>
                  <a:txBody>
                    <a:bodyPr/>
                    <a:lstStyle/>
                    <a:p>
                      <a:endParaRPr lang="en-US" sz="300" noProof="0">
                        <a:solidFill>
                          <a:schemeClr val="bg1"/>
                        </a:solidFill>
                      </a:endParaRP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02060"/>
                    </a:solidFill>
                  </a:tcPr>
                </a:tc>
                <a:tc>
                  <a:txBody>
                    <a:bodyPr/>
                    <a:lstStyle/>
                    <a:p>
                      <a:endParaRPr lang="en-US" sz="300" noProof="0">
                        <a:solidFill>
                          <a:schemeClr val="bg1"/>
                        </a:solidFill>
                      </a:endParaRP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02060"/>
                    </a:solidFill>
                  </a:tcPr>
                </a:tc>
                <a:tc>
                  <a:txBody>
                    <a:bodyPr/>
                    <a:lstStyle/>
                    <a:p>
                      <a:endParaRPr lang="en-US" sz="300" noProof="0">
                        <a:solidFill>
                          <a:schemeClr val="bg1"/>
                        </a:solidFill>
                      </a:endParaRP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02060"/>
                    </a:solidFill>
                  </a:tcPr>
                </a:tc>
                <a:tc>
                  <a:txBody>
                    <a:bodyPr/>
                    <a:lstStyle/>
                    <a:p>
                      <a:endParaRPr lang="en-US" sz="300" noProof="0">
                        <a:solidFill>
                          <a:schemeClr val="bg1"/>
                        </a:solidFill>
                      </a:endParaRP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02060"/>
                    </a:solidFill>
                  </a:tcPr>
                </a:tc>
                <a:tc>
                  <a:txBody>
                    <a:bodyPr/>
                    <a:lstStyle/>
                    <a:p>
                      <a:endParaRPr lang="en-US" sz="300" noProof="0">
                        <a:solidFill>
                          <a:schemeClr val="bg1"/>
                        </a:solidFill>
                      </a:endParaRP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02060"/>
                    </a:solidFill>
                  </a:tcPr>
                </a:tc>
                <a:tc>
                  <a:txBody>
                    <a:bodyPr/>
                    <a:lstStyle/>
                    <a:p>
                      <a:endParaRPr lang="en-US" sz="300" noProof="0">
                        <a:solidFill>
                          <a:schemeClr val="bg1"/>
                        </a:solidFill>
                      </a:endParaRP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02060"/>
                    </a:solidFill>
                  </a:tcPr>
                </a:tc>
                <a:tc>
                  <a:txBody>
                    <a:bodyPr/>
                    <a:lstStyle/>
                    <a:p>
                      <a:endParaRPr lang="en-US" sz="300" noProof="0">
                        <a:solidFill>
                          <a:schemeClr val="bg1"/>
                        </a:solidFill>
                      </a:endParaRP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02060"/>
                    </a:solidFill>
                  </a:tcPr>
                </a:tc>
                <a:tc>
                  <a:txBody>
                    <a:bodyPr/>
                    <a:lstStyle/>
                    <a:p>
                      <a:endParaRPr lang="en-US" sz="300" noProof="0">
                        <a:solidFill>
                          <a:schemeClr val="bg1"/>
                        </a:solidFill>
                      </a:endParaRP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02060"/>
                    </a:solidFill>
                  </a:tcPr>
                </a:tc>
                <a:tc>
                  <a:txBody>
                    <a:bodyPr/>
                    <a:lstStyle/>
                    <a:p>
                      <a:endParaRPr lang="en-US" sz="300" noProof="0">
                        <a:solidFill>
                          <a:schemeClr val="bg1"/>
                        </a:solidFill>
                      </a:endParaRP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02060"/>
                    </a:solidFill>
                  </a:tcPr>
                </a:tc>
                <a:tc>
                  <a:txBody>
                    <a:bodyPr/>
                    <a:lstStyle/>
                    <a:p>
                      <a:endParaRPr lang="en-US" sz="300" noProof="0">
                        <a:solidFill>
                          <a:schemeClr val="bg1"/>
                        </a:solidFill>
                      </a:endParaRP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02060"/>
                    </a:solidFill>
                  </a:tcPr>
                </a:tc>
                <a:tc>
                  <a:txBody>
                    <a:bodyPr/>
                    <a:lstStyle/>
                    <a:p>
                      <a:endParaRPr lang="en-US" sz="300" noProof="0">
                        <a:solidFill>
                          <a:schemeClr val="bg1"/>
                        </a:solidFill>
                      </a:endParaRP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02060"/>
                    </a:solidFill>
                  </a:tcPr>
                </a:tc>
                <a:tc>
                  <a:txBody>
                    <a:bodyPr/>
                    <a:lstStyle/>
                    <a:p>
                      <a:endParaRPr lang="en-US" sz="300" noProof="0">
                        <a:solidFill>
                          <a:schemeClr val="bg1"/>
                        </a:solidFill>
                      </a:endParaRP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02060"/>
                    </a:solidFill>
                  </a:tcPr>
                </a:tc>
                <a:tc>
                  <a:txBody>
                    <a:bodyPr/>
                    <a:lstStyle/>
                    <a:p>
                      <a:endParaRPr lang="en-US" sz="300" noProof="0">
                        <a:solidFill>
                          <a:schemeClr val="bg1"/>
                        </a:solidFill>
                      </a:endParaRP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02060"/>
                    </a:solidFill>
                  </a:tcPr>
                </a:tc>
                <a:tc>
                  <a:txBody>
                    <a:bodyPr/>
                    <a:lstStyle/>
                    <a:p>
                      <a:endParaRPr lang="en-US" sz="300" noProof="0">
                        <a:solidFill>
                          <a:schemeClr val="bg1"/>
                        </a:solidFill>
                      </a:endParaRP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02060"/>
                    </a:solidFill>
                  </a:tcPr>
                </a:tc>
              </a:tr>
              <a:tr h="364654">
                <a:tc rowSpan="2">
                  <a:txBody>
                    <a:bodyPr/>
                    <a:lstStyle/>
                    <a:p>
                      <a:pPr algn="ctr"/>
                      <a:r>
                        <a:rPr lang="en-US" sz="1050" b="1" noProof="0" smtClean="0">
                          <a:solidFill>
                            <a:srgbClr val="002060"/>
                          </a:solidFill>
                        </a:rPr>
                        <a:t>In General</a:t>
                      </a:r>
                    </a:p>
                  </a:txBody>
                  <a:tcPr vert="vert27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75000"/>
                      </a:schemeClr>
                    </a:solidFill>
                  </a:tcPr>
                </a:tc>
                <a:tc gridSpan="2">
                  <a:txBody>
                    <a:bodyPr/>
                    <a:lstStyle/>
                    <a:p>
                      <a:pPr algn="ctr" rtl="0" fontAlgn="ctr"/>
                      <a:r>
                        <a:rPr lang="en-US" sz="1100" b="1" i="0" u="none" strike="noStrike" noProof="0" smtClean="0">
                          <a:solidFill>
                            <a:srgbClr val="002060"/>
                          </a:solidFill>
                          <a:latin typeface="Calibri"/>
                        </a:rPr>
                        <a:t> 1.- </a:t>
                      </a:r>
                      <a:r>
                        <a:rPr lang="en-US" sz="1100" b="1" i="0" u="none" strike="noStrike" noProof="0" smtClean="0">
                          <a:solidFill>
                            <a:srgbClr val="002060"/>
                          </a:solidFill>
                          <a:latin typeface="+mn-lt"/>
                        </a:rPr>
                        <a:t>Enter into force on</a:t>
                      </a:r>
                      <a:endParaRPr lang="en-US" sz="1100" b="1" i="0" u="none" strike="noStrike" noProof="0">
                        <a:solidFill>
                          <a:srgbClr val="002060"/>
                        </a:solidFill>
                        <a:latin typeface="Calibri"/>
                      </a:endParaRPr>
                    </a:p>
                  </a:txBody>
                  <a:tcPr marL="0" marR="0"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ysDashDot"/>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endParaRPr lang="es-MX" sz="1100" dirty="0"/>
                    </a:p>
                  </a:txBody>
                  <a:tcPr marL="0" marR="0" marT="0" marB="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endParaRPr lang="en-US" sz="800" noProof="0"/>
                    </a:p>
                  </a:txBody>
                  <a:tcPr marL="0" marR="0" marT="0" marB="0" anchor="ctr">
                    <a:lnL w="19050" cap="flat" cmpd="sng" algn="ctr">
                      <a:solidFill>
                        <a:schemeClr val="bg1"/>
                      </a:solidFill>
                      <a:prstDash val="solid"/>
                      <a:round/>
                      <a:headEnd type="none" w="med" len="med"/>
                      <a:tailEnd type="none" w="med" len="med"/>
                    </a:lnL>
                    <a:lnR w="12700" cap="flat" cmpd="sng" algn="ctr">
                      <a:noFill/>
                      <a:prstDash val="sysDashDot"/>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ysDashDot"/>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endParaRPr lang="en-US" sz="800" noProof="0"/>
                    </a:p>
                  </a:txBody>
                  <a:tcPr marL="0" marR="0" marT="0" marB="0" anchor="ctr">
                    <a:lnL w="12700" cap="flat" cmpd="sng" algn="ctr">
                      <a:noFill/>
                      <a:prstDash val="sysDashDot"/>
                      <a:round/>
                      <a:headEnd type="none" w="med" len="med"/>
                      <a:tailEnd type="none" w="med" len="med"/>
                    </a:lnL>
                    <a:lnR w="12700" cap="flat" cmpd="sng" algn="ctr">
                      <a:noFill/>
                      <a:prstDash val="sysDashDot"/>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ysDashDot"/>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endParaRPr lang="en-US" sz="800" noProof="0"/>
                    </a:p>
                  </a:txBody>
                  <a:tcPr marL="0" marR="0" marT="0" marB="0" anchor="ctr">
                    <a:lnL w="12700" cap="flat" cmpd="sng" algn="ctr">
                      <a:noFill/>
                      <a:prstDash val="sysDashDot"/>
                      <a:round/>
                      <a:headEnd type="none" w="med" len="med"/>
                      <a:tailEnd type="none" w="med" len="med"/>
                    </a:lnL>
                    <a:lnR w="381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ysDashDot"/>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endParaRPr lang="en-US" sz="800" noProof="0"/>
                    </a:p>
                  </a:txBody>
                  <a:tcPr marL="0" marR="0" marT="0" marB="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ysDashDot"/>
                      <a:round/>
                      <a:headEnd type="none" w="med" len="med"/>
                      <a:tailEnd type="none" w="med" len="med"/>
                    </a:lnB>
                    <a:lnTlToBr w="12700" cmpd="sng">
                      <a:noFill/>
                      <a:prstDash val="solid"/>
                    </a:lnTlToBr>
                    <a:lnBlToTr w="12700" cmpd="sng">
                      <a:noFill/>
                      <a:prstDash val="solid"/>
                    </a:lnBlToTr>
                    <a:solidFill>
                      <a:schemeClr val="bg1">
                        <a:lumMod val="75000"/>
                      </a:schemeClr>
                    </a:solidFill>
                  </a:tcPr>
                </a:tc>
                <a:tc gridSpan="4">
                  <a:txBody>
                    <a:bodyPr/>
                    <a:lstStyle/>
                    <a:p>
                      <a:endParaRPr lang="en-US" sz="800" noProof="0"/>
                    </a:p>
                  </a:txBody>
                  <a:tcPr marL="0" marR="0"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ysDashDot"/>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endParaRPr lang="es-MX" sz="800" dirty="0"/>
                    </a:p>
                  </a:txBody>
                  <a:tcPr anchor="ctr">
                    <a:lnL w="3175" cap="flat" cmpd="sng" algn="ctr">
                      <a:solidFill>
                        <a:schemeClr val="bg1"/>
                      </a:solidFill>
                      <a:prstDash val="sysDashDot"/>
                      <a:round/>
                      <a:headEnd type="none" w="med" len="med"/>
                      <a:tailEnd type="none" w="med" len="med"/>
                    </a:lnL>
                    <a:lnR w="3175" cap="flat" cmpd="sng" algn="ctr">
                      <a:solidFill>
                        <a:schemeClr val="bg1"/>
                      </a:solidFill>
                      <a:prstDash val="sysDashDot"/>
                      <a:round/>
                      <a:headEnd type="none" w="med" len="med"/>
                      <a:tailEnd type="none" w="med" len="med"/>
                    </a:lnR>
                    <a:lnT w="12700" cap="flat" cmpd="sng" algn="ctr">
                      <a:solidFill>
                        <a:schemeClr val="bg1"/>
                      </a:solidFill>
                      <a:prstDash val="sysDashDot"/>
                      <a:round/>
                      <a:headEnd type="none" w="med" len="med"/>
                      <a:tailEnd type="none" w="med" len="med"/>
                    </a:lnT>
                    <a:lnB w="12700" cap="flat" cmpd="sng" algn="ctr">
                      <a:solidFill>
                        <a:schemeClr val="bg1"/>
                      </a:solidFill>
                      <a:prstDash val="sysDashDot"/>
                      <a:round/>
                      <a:headEnd type="none" w="med" len="med"/>
                      <a:tailEnd type="none" w="med" len="med"/>
                    </a:lnB>
                    <a:solidFill>
                      <a:schemeClr val="bg1">
                        <a:lumMod val="75000"/>
                      </a:schemeClr>
                    </a:solidFill>
                  </a:tcPr>
                </a:tc>
                <a:tc hMerge="1">
                  <a:txBody>
                    <a:bodyPr/>
                    <a:lstStyle/>
                    <a:p>
                      <a:endParaRPr lang="es-MX" sz="800" dirty="0"/>
                    </a:p>
                  </a:txBody>
                  <a:tcPr anchor="ctr">
                    <a:lnL w="3175" cap="flat" cmpd="sng" algn="ctr">
                      <a:solidFill>
                        <a:schemeClr val="bg1"/>
                      </a:solidFill>
                      <a:prstDash val="sysDashDot"/>
                      <a:round/>
                      <a:headEnd type="none" w="med" len="med"/>
                      <a:tailEnd type="none" w="med" len="med"/>
                    </a:lnL>
                    <a:lnR w="3175" cap="flat" cmpd="sng" algn="ctr">
                      <a:solidFill>
                        <a:schemeClr val="bg1"/>
                      </a:solidFill>
                      <a:prstDash val="sysDashDot"/>
                      <a:round/>
                      <a:headEnd type="none" w="med" len="med"/>
                      <a:tailEnd type="none" w="med" len="med"/>
                    </a:lnR>
                    <a:lnT w="12700" cap="flat" cmpd="sng" algn="ctr">
                      <a:solidFill>
                        <a:schemeClr val="bg1"/>
                      </a:solidFill>
                      <a:prstDash val="sysDashDot"/>
                      <a:round/>
                      <a:headEnd type="none" w="med" len="med"/>
                      <a:tailEnd type="none" w="med" len="med"/>
                    </a:lnT>
                    <a:lnB w="12700" cap="flat" cmpd="sng" algn="ctr">
                      <a:solidFill>
                        <a:schemeClr val="bg1"/>
                      </a:solidFill>
                      <a:prstDash val="sysDashDot"/>
                      <a:round/>
                      <a:headEnd type="none" w="med" len="med"/>
                      <a:tailEnd type="none" w="med" len="med"/>
                    </a:lnB>
                    <a:solidFill>
                      <a:schemeClr val="bg1">
                        <a:lumMod val="75000"/>
                      </a:schemeClr>
                    </a:solidFill>
                  </a:tcPr>
                </a:tc>
                <a:tc hMerge="1">
                  <a:txBody>
                    <a:bodyPr/>
                    <a:lstStyle/>
                    <a:p>
                      <a:endParaRPr lang="es-MX" sz="800" dirty="0"/>
                    </a:p>
                  </a:txBody>
                  <a:tcPr anchor="ctr">
                    <a:lnL w="3175" cap="flat" cmpd="sng" algn="ctr">
                      <a:solidFill>
                        <a:schemeClr val="bg1"/>
                      </a:solidFill>
                      <a:prstDash val="sysDashDot"/>
                      <a:round/>
                      <a:headEnd type="none" w="med" len="med"/>
                      <a:tailEnd type="none" w="med" len="med"/>
                    </a:lnL>
                    <a:lnR w="6350" cap="flat" cmpd="sng" algn="ctr">
                      <a:solidFill>
                        <a:schemeClr val="bg1"/>
                      </a:solidFill>
                      <a:prstDash val="solid"/>
                      <a:round/>
                      <a:headEnd type="none" w="med" len="med"/>
                      <a:tailEnd type="none" w="med" len="med"/>
                    </a:lnR>
                    <a:lnT w="12700" cap="flat" cmpd="sng" algn="ctr">
                      <a:solidFill>
                        <a:schemeClr val="bg1"/>
                      </a:solidFill>
                      <a:prstDash val="sysDashDot"/>
                      <a:round/>
                      <a:headEnd type="none" w="med" len="med"/>
                      <a:tailEnd type="none" w="med" len="med"/>
                    </a:lnT>
                    <a:lnB w="12700" cap="flat" cmpd="sng" algn="ctr">
                      <a:solidFill>
                        <a:schemeClr val="bg1"/>
                      </a:solidFill>
                      <a:prstDash val="sysDashDot"/>
                      <a:round/>
                      <a:headEnd type="none" w="med" len="med"/>
                      <a:tailEnd type="none" w="med" len="med"/>
                    </a:lnB>
                    <a:solidFill>
                      <a:schemeClr val="bg1">
                        <a:lumMod val="75000"/>
                      </a:schemeClr>
                    </a:solidFill>
                  </a:tcPr>
                </a:tc>
                <a:tc gridSpan="4">
                  <a:txBody>
                    <a:bodyPr/>
                    <a:lstStyle/>
                    <a:p>
                      <a:endParaRPr lang="en-US" sz="800" noProof="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ysDashDot"/>
                      <a:round/>
                      <a:headEnd type="none" w="med" len="med"/>
                      <a:tailEnd type="none" w="med" len="med"/>
                    </a:lnB>
                    <a:solidFill>
                      <a:schemeClr val="bg1">
                        <a:lumMod val="75000"/>
                      </a:schemeClr>
                    </a:solidFill>
                  </a:tcPr>
                </a:tc>
                <a:tc hMerge="1">
                  <a:txBody>
                    <a:bodyPr/>
                    <a:lstStyle/>
                    <a:p>
                      <a:endParaRPr lang="es-MX" sz="800" dirty="0"/>
                    </a:p>
                  </a:txBody>
                  <a:tcPr anchor="ctr">
                    <a:lnL w="3175" cap="flat" cmpd="sng" algn="ctr">
                      <a:solidFill>
                        <a:schemeClr val="bg1"/>
                      </a:solidFill>
                      <a:prstDash val="sysDashDot"/>
                      <a:round/>
                      <a:headEnd type="none" w="med" len="med"/>
                      <a:tailEnd type="none" w="med" len="med"/>
                    </a:lnL>
                    <a:lnR w="3175" cap="flat" cmpd="sng" algn="ctr">
                      <a:solidFill>
                        <a:schemeClr val="bg1"/>
                      </a:solidFill>
                      <a:prstDash val="sysDashDot"/>
                      <a:round/>
                      <a:headEnd type="none" w="med" len="med"/>
                      <a:tailEnd type="none" w="med" len="med"/>
                    </a:lnR>
                    <a:lnT w="12700" cap="flat" cmpd="sng" algn="ctr">
                      <a:solidFill>
                        <a:schemeClr val="bg1"/>
                      </a:solidFill>
                      <a:prstDash val="sysDashDot"/>
                      <a:round/>
                      <a:headEnd type="none" w="med" len="med"/>
                      <a:tailEnd type="none" w="med" len="med"/>
                    </a:lnT>
                    <a:lnB w="12700" cap="flat" cmpd="sng" algn="ctr">
                      <a:solidFill>
                        <a:schemeClr val="bg1"/>
                      </a:solidFill>
                      <a:prstDash val="sysDashDot"/>
                      <a:round/>
                      <a:headEnd type="none" w="med" len="med"/>
                      <a:tailEnd type="none" w="med" len="med"/>
                    </a:lnB>
                    <a:solidFill>
                      <a:schemeClr val="bg1">
                        <a:lumMod val="75000"/>
                      </a:schemeClr>
                    </a:solidFill>
                  </a:tcPr>
                </a:tc>
                <a:tc hMerge="1">
                  <a:txBody>
                    <a:bodyPr/>
                    <a:lstStyle/>
                    <a:p>
                      <a:endParaRPr lang="es-MX" sz="800" dirty="0"/>
                    </a:p>
                  </a:txBody>
                  <a:tcPr anchor="ctr">
                    <a:lnL w="3175" cap="flat" cmpd="sng" algn="ctr">
                      <a:solidFill>
                        <a:schemeClr val="bg1"/>
                      </a:solidFill>
                      <a:prstDash val="sysDashDot"/>
                      <a:round/>
                      <a:headEnd type="none" w="med" len="med"/>
                      <a:tailEnd type="none" w="med" len="med"/>
                    </a:lnL>
                    <a:lnR w="3175" cap="flat" cmpd="sng" algn="ctr">
                      <a:solidFill>
                        <a:schemeClr val="bg1"/>
                      </a:solidFill>
                      <a:prstDash val="sysDashDot"/>
                      <a:round/>
                      <a:headEnd type="none" w="med" len="med"/>
                      <a:tailEnd type="none" w="med" len="med"/>
                    </a:lnR>
                    <a:lnT w="12700" cap="flat" cmpd="sng" algn="ctr">
                      <a:solidFill>
                        <a:schemeClr val="bg1"/>
                      </a:solidFill>
                      <a:prstDash val="sysDashDot"/>
                      <a:round/>
                      <a:headEnd type="none" w="med" len="med"/>
                      <a:tailEnd type="none" w="med" len="med"/>
                    </a:lnT>
                    <a:lnB w="12700" cap="flat" cmpd="sng" algn="ctr">
                      <a:solidFill>
                        <a:schemeClr val="bg1"/>
                      </a:solidFill>
                      <a:prstDash val="sysDashDot"/>
                      <a:round/>
                      <a:headEnd type="none" w="med" len="med"/>
                      <a:tailEnd type="none" w="med" len="med"/>
                    </a:lnB>
                    <a:solidFill>
                      <a:schemeClr val="bg1">
                        <a:lumMod val="75000"/>
                      </a:schemeClr>
                    </a:solidFill>
                  </a:tcPr>
                </a:tc>
                <a:tc hMerge="1">
                  <a:txBody>
                    <a:bodyPr/>
                    <a:lstStyle/>
                    <a:p>
                      <a:endParaRPr lang="es-MX" sz="800" dirty="0"/>
                    </a:p>
                  </a:txBody>
                  <a:tcPr anchor="ctr">
                    <a:lnL w="3175" cap="flat" cmpd="sng" algn="ctr">
                      <a:solidFill>
                        <a:schemeClr val="bg1"/>
                      </a:solidFill>
                      <a:prstDash val="sysDashDot"/>
                      <a:round/>
                      <a:headEnd type="none" w="med" len="med"/>
                      <a:tailEnd type="none" w="med" len="med"/>
                    </a:lnL>
                    <a:lnR w="6350" cap="flat" cmpd="sng" algn="ctr">
                      <a:solidFill>
                        <a:schemeClr val="bg1"/>
                      </a:solidFill>
                      <a:prstDash val="solid"/>
                      <a:round/>
                      <a:headEnd type="none" w="med" len="med"/>
                      <a:tailEnd type="none" w="med" len="med"/>
                    </a:lnR>
                    <a:lnT w="12700" cap="flat" cmpd="sng" algn="ctr">
                      <a:solidFill>
                        <a:schemeClr val="bg1"/>
                      </a:solidFill>
                      <a:prstDash val="sysDashDot"/>
                      <a:round/>
                      <a:headEnd type="none" w="med" len="med"/>
                      <a:tailEnd type="none" w="med" len="med"/>
                    </a:lnT>
                    <a:lnB w="12700" cap="flat" cmpd="sng" algn="ctr">
                      <a:solidFill>
                        <a:schemeClr val="bg1"/>
                      </a:solidFill>
                      <a:prstDash val="sysDashDot"/>
                      <a:round/>
                      <a:headEnd type="none" w="med" len="med"/>
                      <a:tailEnd type="none" w="med" len="med"/>
                    </a:lnB>
                    <a:solidFill>
                      <a:schemeClr val="bg1">
                        <a:lumMod val="75000"/>
                      </a:schemeClr>
                    </a:solidFill>
                  </a:tcPr>
                </a:tc>
                <a:tc>
                  <a:txBody>
                    <a:bodyPr/>
                    <a:lstStyle/>
                    <a:p>
                      <a:endParaRPr lang="en-US" sz="800" noProof="0"/>
                    </a:p>
                  </a:txBody>
                  <a:tcPr anchor="ctr">
                    <a:lnL w="1905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ysDashDot"/>
                      <a:round/>
                      <a:headEnd type="none" w="med" len="med"/>
                      <a:tailEnd type="none" w="med" len="med"/>
                    </a:lnB>
                    <a:solidFill>
                      <a:schemeClr val="bg1">
                        <a:lumMod val="75000"/>
                      </a:schemeClr>
                    </a:solidFill>
                  </a:tcPr>
                </a:tc>
                <a:tc>
                  <a:txBody>
                    <a:bodyPr/>
                    <a:lstStyle/>
                    <a:p>
                      <a:endParaRPr lang="en-US" sz="800" noProof="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ysDashDot"/>
                      <a:round/>
                      <a:headEnd type="none" w="med" len="med"/>
                      <a:tailEnd type="none" w="med" len="med"/>
                    </a:lnB>
                    <a:solidFill>
                      <a:schemeClr val="bg1">
                        <a:lumMod val="75000"/>
                      </a:schemeClr>
                    </a:solidFill>
                  </a:tcPr>
                </a:tc>
                <a:tc>
                  <a:txBody>
                    <a:bodyPr/>
                    <a:lstStyle/>
                    <a:p>
                      <a:endParaRPr lang="en-US" sz="800" noProof="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ysDashDot"/>
                      <a:round/>
                      <a:headEnd type="none" w="med" len="med"/>
                      <a:tailEnd type="none" w="med" len="med"/>
                    </a:lnB>
                    <a:solidFill>
                      <a:schemeClr val="bg1">
                        <a:lumMod val="75000"/>
                      </a:schemeClr>
                    </a:solidFill>
                  </a:tcPr>
                </a:tc>
                <a:tc>
                  <a:txBody>
                    <a:bodyPr/>
                    <a:lstStyle/>
                    <a:p>
                      <a:endParaRPr lang="en-US" sz="800" noProof="0"/>
                    </a:p>
                  </a:txBody>
                  <a:tcPr anchor="ctr">
                    <a:lnL w="1270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ysDashDot"/>
                      <a:round/>
                      <a:headEnd type="none" w="med" len="med"/>
                      <a:tailEnd type="none" w="med" len="med"/>
                    </a:lnB>
                    <a:solidFill>
                      <a:schemeClr val="bg1">
                        <a:lumMod val="75000"/>
                      </a:schemeClr>
                    </a:solidFill>
                  </a:tcPr>
                </a:tc>
                <a:tc>
                  <a:txBody>
                    <a:bodyPr/>
                    <a:lstStyle/>
                    <a:p>
                      <a:endParaRPr lang="en-US" sz="800" noProof="0"/>
                    </a:p>
                  </a:txBody>
                  <a:tcPr anchor="ctr">
                    <a:lnL w="1905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ysDashDot"/>
                      <a:round/>
                      <a:headEnd type="none" w="med" len="med"/>
                      <a:tailEnd type="none" w="med" len="med"/>
                    </a:lnB>
                    <a:solidFill>
                      <a:schemeClr val="bg1">
                        <a:lumMod val="75000"/>
                      </a:schemeClr>
                    </a:solidFill>
                  </a:tcPr>
                </a:tc>
                <a:tc>
                  <a:txBody>
                    <a:bodyPr/>
                    <a:lstStyle/>
                    <a:p>
                      <a:endParaRPr lang="en-US" sz="800" noProof="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ysDashDot"/>
                      <a:round/>
                      <a:headEnd type="none" w="med" len="med"/>
                      <a:tailEnd type="none" w="med" len="med"/>
                    </a:lnB>
                    <a:solidFill>
                      <a:schemeClr val="bg1">
                        <a:lumMod val="75000"/>
                      </a:schemeClr>
                    </a:solidFill>
                  </a:tcPr>
                </a:tc>
                <a:tc>
                  <a:txBody>
                    <a:bodyPr/>
                    <a:lstStyle/>
                    <a:p>
                      <a:endParaRPr lang="en-US" sz="800" noProof="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ysDashDot"/>
                      <a:round/>
                      <a:headEnd type="none" w="med" len="med"/>
                      <a:tailEnd type="none" w="med" len="med"/>
                    </a:lnB>
                    <a:solidFill>
                      <a:schemeClr val="bg1">
                        <a:lumMod val="75000"/>
                      </a:schemeClr>
                    </a:solidFill>
                  </a:tcPr>
                </a:tc>
                <a:tc>
                  <a:txBody>
                    <a:bodyPr/>
                    <a:lstStyle/>
                    <a:p>
                      <a:endParaRPr lang="en-US" sz="800" noProof="0"/>
                    </a:p>
                  </a:txBody>
                  <a:tcPr anchor="ctr">
                    <a:lnL w="1270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ysDashDot"/>
                      <a:round/>
                      <a:headEnd type="none" w="med" len="med"/>
                      <a:tailEnd type="none" w="med" len="med"/>
                    </a:lnB>
                    <a:solidFill>
                      <a:schemeClr val="bg1">
                        <a:lumMod val="75000"/>
                      </a:schemeClr>
                    </a:solidFill>
                  </a:tcPr>
                </a:tc>
              </a:tr>
              <a:tr h="416200">
                <a:tc vMerge="1">
                  <a:txBody>
                    <a:bodyPr/>
                    <a:lstStyle/>
                    <a:p>
                      <a:pPr algn="ctr"/>
                      <a:endParaRPr lang="es-MX" sz="1050" b="1" dirty="0" smtClean="0">
                        <a:solidFill>
                          <a:srgbClr val="002060"/>
                        </a:solidFill>
                      </a:endParaRPr>
                    </a:p>
                  </a:txBody>
                  <a:tcPr vert="vert27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75000"/>
                      </a:schemeClr>
                    </a:solidFill>
                  </a:tcPr>
                </a:tc>
                <a:tc gridSpan="2">
                  <a:txBody>
                    <a:bodyPr/>
                    <a:lstStyle/>
                    <a:p>
                      <a:pPr algn="ctr" rtl="0" fontAlgn="ctr"/>
                      <a:r>
                        <a:rPr lang="en-US" sz="1100" b="1" i="0" u="none" strike="noStrike" noProof="0" smtClean="0">
                          <a:solidFill>
                            <a:srgbClr val="002060"/>
                          </a:solidFill>
                          <a:latin typeface="Calibri"/>
                        </a:rPr>
                        <a:t>2.- </a:t>
                      </a:r>
                      <a:r>
                        <a:rPr lang="en-US" sz="1100" b="1" i="0" u="none" strike="noStrike" noProof="0" smtClean="0">
                          <a:solidFill>
                            <a:srgbClr val="002060"/>
                          </a:solidFill>
                          <a:latin typeface="+mn-lt"/>
                        </a:rPr>
                        <a:t>Consultation in good faith to amend this Agreement</a:t>
                      </a:r>
                      <a:endParaRPr lang="en-US" sz="1100" b="1" i="0" u="none" strike="noStrike" noProof="0">
                        <a:solidFill>
                          <a:srgbClr val="002060"/>
                        </a:solidFill>
                        <a:latin typeface="Calibri"/>
                      </a:endParaRPr>
                    </a:p>
                  </a:txBody>
                  <a:tcPr marL="0" marR="0"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ysDash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endParaRPr lang="es-MX"/>
                    </a:p>
                  </a:txBody>
                  <a:tcPr/>
                </a:tc>
                <a:tc>
                  <a:txBody>
                    <a:bodyPr/>
                    <a:lstStyle/>
                    <a:p>
                      <a:endParaRPr lang="en-US" sz="800" noProof="0"/>
                    </a:p>
                  </a:txBody>
                  <a:tcPr marL="0" marR="0" marT="0" marB="0" anchor="ctr">
                    <a:lnL w="19050" cap="flat" cmpd="sng" algn="ctr">
                      <a:solidFill>
                        <a:schemeClr val="bg1"/>
                      </a:solidFill>
                      <a:prstDash val="solid"/>
                      <a:round/>
                      <a:headEnd type="none" w="med" len="med"/>
                      <a:tailEnd type="none" w="med" len="med"/>
                    </a:lnL>
                    <a:lnR w="12700" cap="flat" cmpd="sng" algn="ctr">
                      <a:noFill/>
                      <a:prstDash val="sysDashDot"/>
                      <a:round/>
                      <a:headEnd type="none" w="med" len="med"/>
                      <a:tailEnd type="none" w="med" len="med"/>
                    </a:lnR>
                    <a:lnT w="12700" cap="flat" cmpd="sng" algn="ctr">
                      <a:solidFill>
                        <a:schemeClr val="bg1"/>
                      </a:solidFill>
                      <a:prstDash val="sysDash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endParaRPr lang="en-US" sz="800" noProof="0"/>
                    </a:p>
                  </a:txBody>
                  <a:tcPr marL="0" marR="0" marT="0" marB="0" anchor="ctr">
                    <a:lnL w="12700" cap="flat" cmpd="sng" algn="ctr">
                      <a:noFill/>
                      <a:prstDash val="sysDashDot"/>
                      <a:round/>
                      <a:headEnd type="none" w="med" len="med"/>
                      <a:tailEnd type="none" w="med" len="med"/>
                    </a:lnL>
                    <a:lnR w="12700" cap="flat" cmpd="sng" algn="ctr">
                      <a:noFill/>
                      <a:prstDash val="sysDashDot"/>
                      <a:round/>
                      <a:headEnd type="none" w="med" len="med"/>
                      <a:tailEnd type="none" w="med" len="med"/>
                    </a:lnR>
                    <a:lnT w="12700" cap="flat" cmpd="sng" algn="ctr">
                      <a:solidFill>
                        <a:schemeClr val="bg1"/>
                      </a:solidFill>
                      <a:prstDash val="sysDash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endParaRPr lang="en-US" sz="800" noProof="0"/>
                    </a:p>
                  </a:txBody>
                  <a:tcPr marL="0" marR="0" marT="0" marB="0" anchor="ctr">
                    <a:lnL w="12700" cap="flat" cmpd="sng" algn="ctr">
                      <a:noFill/>
                      <a:prstDash val="sysDashDot"/>
                      <a:round/>
                      <a:headEnd type="none" w="med" len="med"/>
                      <a:tailEnd type="none" w="med" len="med"/>
                    </a:lnL>
                    <a:lnR w="38100" cap="flat" cmpd="sng" algn="ctr">
                      <a:noFill/>
                      <a:prstDash val="solid"/>
                      <a:round/>
                      <a:headEnd type="none" w="med" len="med"/>
                      <a:tailEnd type="none" w="med" len="med"/>
                    </a:lnR>
                    <a:lnT w="12700" cap="flat" cmpd="sng" algn="ctr">
                      <a:solidFill>
                        <a:schemeClr val="bg1"/>
                      </a:solidFill>
                      <a:prstDash val="sysDash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endParaRPr lang="en-US" sz="800" noProof="0"/>
                    </a:p>
                  </a:txBody>
                  <a:tcPr marL="0" marR="0" marT="0" marB="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ysDash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gridSpan="4">
                  <a:txBody>
                    <a:bodyPr/>
                    <a:lstStyle/>
                    <a:p>
                      <a:endParaRPr lang="en-US" sz="800" noProof="0"/>
                    </a:p>
                  </a:txBody>
                  <a:tcPr marL="0" marR="0"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ysDash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endParaRPr lang="es-MX"/>
                    </a:p>
                  </a:txBody>
                  <a:tcPr/>
                </a:tc>
                <a:tc hMerge="1">
                  <a:txBody>
                    <a:bodyPr/>
                    <a:lstStyle/>
                    <a:p>
                      <a:endParaRPr lang="es-MX"/>
                    </a:p>
                  </a:txBody>
                  <a:tcPr/>
                </a:tc>
                <a:tc hMerge="1">
                  <a:txBody>
                    <a:bodyPr/>
                    <a:lstStyle/>
                    <a:p>
                      <a:endParaRPr lang="es-MX"/>
                    </a:p>
                  </a:txBody>
                  <a:tcPr/>
                </a:tc>
                <a:tc gridSpan="4">
                  <a:txBody>
                    <a:bodyPr/>
                    <a:lstStyle/>
                    <a:p>
                      <a:endParaRPr lang="en-US" sz="800" noProof="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ysDashDot"/>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75000"/>
                      </a:schemeClr>
                    </a:solidFill>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endParaRPr lang="en-US" sz="800" noProof="0"/>
                    </a:p>
                  </a:txBody>
                  <a:tcPr anchor="ctr">
                    <a:lnL w="1905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ysDashDot"/>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75000"/>
                      </a:schemeClr>
                    </a:solidFill>
                  </a:tcPr>
                </a:tc>
                <a:tc>
                  <a:txBody>
                    <a:bodyPr/>
                    <a:lstStyle/>
                    <a:p>
                      <a:endParaRPr lang="en-US" sz="800" noProof="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ysDashDot"/>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75000"/>
                      </a:schemeClr>
                    </a:solidFill>
                  </a:tcPr>
                </a:tc>
                <a:tc>
                  <a:txBody>
                    <a:bodyPr/>
                    <a:lstStyle/>
                    <a:p>
                      <a:endParaRPr lang="en-US" sz="800" noProof="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ysDashDot"/>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75000"/>
                      </a:schemeClr>
                    </a:solidFill>
                  </a:tcPr>
                </a:tc>
                <a:tc>
                  <a:txBody>
                    <a:bodyPr/>
                    <a:lstStyle/>
                    <a:p>
                      <a:endParaRPr lang="en-US" sz="800" noProof="0"/>
                    </a:p>
                  </a:txBody>
                  <a:tcPr anchor="ctr">
                    <a:lnL w="1270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ysDashDot"/>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75000"/>
                      </a:schemeClr>
                    </a:solidFill>
                  </a:tcPr>
                </a:tc>
                <a:tc>
                  <a:txBody>
                    <a:bodyPr/>
                    <a:lstStyle/>
                    <a:p>
                      <a:endParaRPr lang="en-US" sz="800" noProof="0"/>
                    </a:p>
                  </a:txBody>
                  <a:tcPr anchor="ctr">
                    <a:lnL w="1905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ysDashDot"/>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75000"/>
                      </a:schemeClr>
                    </a:solidFill>
                  </a:tcPr>
                </a:tc>
                <a:tc>
                  <a:txBody>
                    <a:bodyPr/>
                    <a:lstStyle/>
                    <a:p>
                      <a:endParaRPr lang="en-US" sz="800" noProof="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ysDashDot"/>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75000"/>
                      </a:schemeClr>
                    </a:solidFill>
                  </a:tcPr>
                </a:tc>
                <a:tc>
                  <a:txBody>
                    <a:bodyPr/>
                    <a:lstStyle/>
                    <a:p>
                      <a:endParaRPr lang="en-US" sz="800" noProof="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ysDashDot"/>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75000"/>
                      </a:schemeClr>
                    </a:solidFill>
                  </a:tcPr>
                </a:tc>
                <a:tc>
                  <a:txBody>
                    <a:bodyPr/>
                    <a:lstStyle/>
                    <a:p>
                      <a:endParaRPr lang="en-US" sz="800" noProof="0"/>
                    </a:p>
                  </a:txBody>
                  <a:tcPr anchor="ctr">
                    <a:lnL w="1270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solidFill>
                        <a:schemeClr val="bg1"/>
                      </a:solidFill>
                      <a:prstDash val="sysDashDot"/>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75000"/>
                      </a:schemeClr>
                    </a:solidFill>
                  </a:tcPr>
                </a:tc>
              </a:tr>
              <a:tr h="325261">
                <a:tc rowSpan="2">
                  <a:txBody>
                    <a:bodyPr/>
                    <a:lstStyle/>
                    <a:p>
                      <a:pPr algn="ctr"/>
                      <a:r>
                        <a:rPr lang="en-US" sz="1050" b="1" noProof="0" smtClean="0">
                          <a:solidFill>
                            <a:srgbClr val="002060"/>
                          </a:solidFill>
                        </a:rPr>
                        <a:t>FATCA Portal</a:t>
                      </a:r>
                    </a:p>
                  </a:txBody>
                  <a:tcPr vert="vert27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75000"/>
                      </a:schemeClr>
                    </a:solidFill>
                  </a:tcPr>
                </a:tc>
                <a:tc gridSpan="2">
                  <a:txBody>
                    <a:bodyPr/>
                    <a:lstStyle/>
                    <a:p>
                      <a:pPr algn="ctr" rtl="0" fontAlgn="ctr"/>
                      <a:r>
                        <a:rPr lang="en-US" sz="1100" b="1" i="0" u="none" strike="noStrike" noProof="0" smtClean="0">
                          <a:solidFill>
                            <a:srgbClr val="002060"/>
                          </a:solidFill>
                          <a:latin typeface="+mn-lt"/>
                        </a:rPr>
                        <a:t>FATCA</a:t>
                      </a:r>
                      <a:r>
                        <a:rPr lang="en-US" sz="1100" b="1" i="0" u="none" strike="noStrike" baseline="0" noProof="0" smtClean="0">
                          <a:solidFill>
                            <a:srgbClr val="002060"/>
                          </a:solidFill>
                          <a:latin typeface="+mn-lt"/>
                        </a:rPr>
                        <a:t> P</a:t>
                      </a:r>
                      <a:r>
                        <a:rPr lang="en-US" sz="1100" b="1" i="0" u="none" strike="noStrike" noProof="0" smtClean="0">
                          <a:solidFill>
                            <a:srgbClr val="002060"/>
                          </a:solidFill>
                          <a:latin typeface="+mn-lt"/>
                        </a:rPr>
                        <a:t>ortal available</a:t>
                      </a:r>
                      <a:endParaRPr lang="en-US" sz="1100" b="1" i="0" u="none" strike="noStrike" noProof="0">
                        <a:solidFill>
                          <a:srgbClr val="002060"/>
                        </a:solidFill>
                        <a:latin typeface="Calibri"/>
                      </a:endParaRPr>
                    </a:p>
                  </a:txBody>
                  <a:tcPr marL="0" marR="0"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endParaRPr lang="es-MX"/>
                    </a:p>
                  </a:txBody>
                  <a:tcPr/>
                </a:tc>
                <a:tc>
                  <a:txBody>
                    <a:bodyPr/>
                    <a:lstStyle/>
                    <a:p>
                      <a:endParaRPr lang="en-US" sz="800" noProof="0"/>
                    </a:p>
                  </a:txBody>
                  <a:tcPr marL="0" marR="0" marT="0" marB="0" anchor="ctr">
                    <a:lnL w="19050" cap="flat" cmpd="sng" algn="ctr">
                      <a:solidFill>
                        <a:schemeClr val="bg1"/>
                      </a:solidFill>
                      <a:prstDash val="solid"/>
                      <a:round/>
                      <a:headEnd type="none" w="med" len="med"/>
                      <a:tailEnd type="none" w="med" len="med"/>
                    </a:lnL>
                    <a:lnR w="12700" cap="flat" cmpd="sng" algn="ctr">
                      <a:noFill/>
                      <a:prstDash val="sysDashDot"/>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endParaRPr lang="en-US" sz="800" noProof="0"/>
                    </a:p>
                  </a:txBody>
                  <a:tcPr marL="0" marR="0" marT="0" marB="0" anchor="ctr">
                    <a:lnL w="12700" cap="flat" cmpd="sng" algn="ctr">
                      <a:noFill/>
                      <a:prstDash val="sysDashDot"/>
                      <a:round/>
                      <a:headEnd type="none" w="med" len="med"/>
                      <a:tailEnd type="none" w="med" len="med"/>
                    </a:lnL>
                    <a:lnR w="12700" cap="flat" cmpd="sng" algn="ctr">
                      <a:solidFill>
                        <a:schemeClr val="bg1"/>
                      </a:solidFill>
                      <a:prstDash val="sysDashDot"/>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endParaRPr lang="en-US" sz="800" noProof="0"/>
                    </a:p>
                  </a:txBody>
                  <a:tcPr marL="0" marR="0" marT="0" marB="0" anchor="ctr">
                    <a:lnL w="12700" cap="flat" cmpd="sng" algn="ctr">
                      <a:solidFill>
                        <a:schemeClr val="bg1"/>
                      </a:solidFill>
                      <a:prstDash val="sysDashDot"/>
                      <a:round/>
                      <a:headEnd type="none" w="med" len="med"/>
                      <a:tailEnd type="none" w="med" len="med"/>
                    </a:lnL>
                    <a:lnR w="12700" cap="flat" cmpd="sng" algn="ctr">
                      <a:solidFill>
                        <a:schemeClr val="bg1"/>
                      </a:solidFill>
                      <a:prstDash val="sysDashDot"/>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endParaRPr lang="en-US" sz="800" noProof="0"/>
                    </a:p>
                  </a:txBody>
                  <a:tcPr marL="0" marR="0" marT="0" marB="0" anchor="ctr">
                    <a:lnL w="12700" cap="flat" cmpd="sng" algn="ctr">
                      <a:solidFill>
                        <a:schemeClr val="bg1"/>
                      </a:solidFill>
                      <a:prstDash val="sysDashDot"/>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gridSpan="4">
                  <a:txBody>
                    <a:bodyPr/>
                    <a:lstStyle/>
                    <a:p>
                      <a:endParaRPr lang="en-US" sz="800" noProof="0"/>
                    </a:p>
                  </a:txBody>
                  <a:tcPr marL="0" marR="0"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endParaRPr lang="es-MX"/>
                    </a:p>
                  </a:txBody>
                  <a:tcPr/>
                </a:tc>
                <a:tc hMerge="1">
                  <a:txBody>
                    <a:bodyPr/>
                    <a:lstStyle/>
                    <a:p>
                      <a:endParaRPr lang="es-MX"/>
                    </a:p>
                  </a:txBody>
                  <a:tcPr/>
                </a:tc>
                <a:tc hMerge="1">
                  <a:txBody>
                    <a:bodyPr/>
                    <a:lstStyle/>
                    <a:p>
                      <a:endParaRPr lang="es-MX"/>
                    </a:p>
                  </a:txBody>
                  <a:tcPr/>
                </a:tc>
                <a:tc gridSpan="4">
                  <a:txBody>
                    <a:bodyPr/>
                    <a:lstStyle/>
                    <a:p>
                      <a:endParaRPr lang="en-US" sz="800" noProof="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75000"/>
                      </a:schemeClr>
                    </a:solidFill>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endParaRPr lang="en-US" sz="800" noProof="0"/>
                    </a:p>
                  </a:txBody>
                  <a:tcPr anchor="ctr">
                    <a:lnL w="1905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75000"/>
                      </a:schemeClr>
                    </a:solidFill>
                  </a:tcPr>
                </a:tc>
                <a:tc>
                  <a:txBody>
                    <a:bodyPr/>
                    <a:lstStyle/>
                    <a:p>
                      <a:endParaRPr lang="en-US" sz="800" noProof="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75000"/>
                      </a:schemeClr>
                    </a:solidFill>
                  </a:tcPr>
                </a:tc>
                <a:tc>
                  <a:txBody>
                    <a:bodyPr/>
                    <a:lstStyle/>
                    <a:p>
                      <a:endParaRPr lang="en-US" sz="800" noProof="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75000"/>
                      </a:schemeClr>
                    </a:solidFill>
                  </a:tcPr>
                </a:tc>
                <a:tc>
                  <a:txBody>
                    <a:bodyPr/>
                    <a:lstStyle/>
                    <a:p>
                      <a:endParaRPr lang="en-US" sz="800" noProof="0"/>
                    </a:p>
                  </a:txBody>
                  <a:tcPr anchor="ctr">
                    <a:lnL w="1270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75000"/>
                      </a:schemeClr>
                    </a:solidFill>
                  </a:tcPr>
                </a:tc>
                <a:tc>
                  <a:txBody>
                    <a:bodyPr/>
                    <a:lstStyle/>
                    <a:p>
                      <a:endParaRPr lang="en-US" sz="800" noProof="0"/>
                    </a:p>
                  </a:txBody>
                  <a:tcPr anchor="ctr">
                    <a:lnL w="1905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75000"/>
                      </a:schemeClr>
                    </a:solidFill>
                  </a:tcPr>
                </a:tc>
                <a:tc>
                  <a:txBody>
                    <a:bodyPr/>
                    <a:lstStyle/>
                    <a:p>
                      <a:endParaRPr lang="en-US" sz="800" noProof="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75000"/>
                      </a:schemeClr>
                    </a:solidFill>
                  </a:tcPr>
                </a:tc>
                <a:tc>
                  <a:txBody>
                    <a:bodyPr/>
                    <a:lstStyle/>
                    <a:p>
                      <a:endParaRPr lang="en-US" sz="800" noProof="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75000"/>
                      </a:schemeClr>
                    </a:solidFill>
                  </a:tcPr>
                </a:tc>
                <a:tc>
                  <a:txBody>
                    <a:bodyPr/>
                    <a:lstStyle/>
                    <a:p>
                      <a:endParaRPr lang="en-US" sz="800" noProof="0"/>
                    </a:p>
                  </a:txBody>
                  <a:tcPr anchor="ctr">
                    <a:lnL w="1270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75000"/>
                      </a:schemeClr>
                    </a:solidFill>
                  </a:tcPr>
                </a:tc>
              </a:tr>
              <a:tr h="397268">
                <a:tc vMerge="1">
                  <a:txBody>
                    <a:bodyPr/>
                    <a:lstStyle/>
                    <a:p>
                      <a:pPr algn="ctr"/>
                      <a:endParaRPr lang="es-MX" sz="1050" b="1" dirty="0" smtClean="0">
                        <a:solidFill>
                          <a:srgbClr val="002060"/>
                        </a:solidFill>
                      </a:endParaRPr>
                    </a:p>
                  </a:txBody>
                  <a:tcPr vert="vert27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75000"/>
                      </a:schemeClr>
                    </a:solidFill>
                  </a:tcPr>
                </a:tc>
                <a:tc gridSpan="2">
                  <a:txBody>
                    <a:bodyPr/>
                    <a:lstStyle/>
                    <a:p>
                      <a:pPr algn="ctr" rtl="0" fontAlgn="ctr"/>
                      <a:r>
                        <a:rPr lang="en-US" sz="1100" b="1" i="0" u="none" strike="noStrike" noProof="0" smtClean="0">
                          <a:solidFill>
                            <a:srgbClr val="002060"/>
                          </a:solidFill>
                          <a:latin typeface="+mn-lt"/>
                        </a:rPr>
                        <a:t>Allocation of  Global Intermediary Identification Number  (GIIN)</a:t>
                      </a:r>
                      <a:endParaRPr lang="en-US" sz="1100" b="1" i="0" u="none" strike="noStrike" noProof="0">
                        <a:solidFill>
                          <a:srgbClr val="002060"/>
                        </a:solidFill>
                        <a:latin typeface="Calibri"/>
                      </a:endParaRPr>
                    </a:p>
                  </a:txBody>
                  <a:tcPr marL="0" marR="0"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endParaRPr lang="es-MX"/>
                    </a:p>
                  </a:txBody>
                  <a:tcPr/>
                </a:tc>
                <a:tc>
                  <a:txBody>
                    <a:bodyPr/>
                    <a:lstStyle/>
                    <a:p>
                      <a:endParaRPr lang="en-US" sz="800" noProof="0"/>
                    </a:p>
                  </a:txBody>
                  <a:tcPr marL="0" marR="0" marT="0" marB="0" anchor="ctr">
                    <a:lnL w="19050" cap="flat" cmpd="sng" algn="ctr">
                      <a:solidFill>
                        <a:schemeClr val="bg1"/>
                      </a:solidFill>
                      <a:prstDash val="solid"/>
                      <a:round/>
                      <a:headEnd type="none" w="med" len="med"/>
                      <a:tailEnd type="none" w="med" len="med"/>
                    </a:lnL>
                    <a:lnR w="12700" cap="flat" cmpd="sng" algn="ctr">
                      <a:noFill/>
                      <a:prstDash val="sysDashDot"/>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endParaRPr lang="en-US" sz="800" noProof="0"/>
                    </a:p>
                  </a:txBody>
                  <a:tcPr marL="0" marR="0" marT="0" marB="0" anchor="ctr">
                    <a:lnL w="12700" cap="flat" cmpd="sng" algn="ctr">
                      <a:noFill/>
                      <a:prstDash val="sysDashDot"/>
                      <a:round/>
                      <a:headEnd type="none" w="med" len="med"/>
                      <a:tailEnd type="none" w="med" len="med"/>
                    </a:lnL>
                    <a:lnR w="12700" cap="flat" cmpd="sng" algn="ctr">
                      <a:solidFill>
                        <a:schemeClr val="bg1"/>
                      </a:solidFill>
                      <a:prstDash val="sysDashDot"/>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endParaRPr lang="en-US" sz="800" noProof="0"/>
                    </a:p>
                  </a:txBody>
                  <a:tcPr marL="0" marR="0" marT="0" marB="0" anchor="ctr">
                    <a:lnL w="12700" cap="flat" cmpd="sng" algn="ctr">
                      <a:solidFill>
                        <a:schemeClr val="bg1"/>
                      </a:solidFill>
                      <a:prstDash val="sysDashDot"/>
                      <a:round/>
                      <a:headEnd type="none" w="med" len="med"/>
                      <a:tailEnd type="none" w="med" len="med"/>
                    </a:lnL>
                    <a:lnR w="12700" cap="flat" cmpd="sng" algn="ctr">
                      <a:solidFill>
                        <a:schemeClr val="bg1"/>
                      </a:solidFill>
                      <a:prstDash val="sysDashDot"/>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endParaRPr lang="en-US" sz="800" noProof="0"/>
                    </a:p>
                  </a:txBody>
                  <a:tcPr marL="0" marR="0" marT="0" marB="0" anchor="ctr">
                    <a:lnL w="12700" cap="flat" cmpd="sng" algn="ctr">
                      <a:solidFill>
                        <a:schemeClr val="bg1"/>
                      </a:solidFill>
                      <a:prstDash val="sysDashDot"/>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gridSpan="4">
                  <a:txBody>
                    <a:bodyPr/>
                    <a:lstStyle/>
                    <a:p>
                      <a:endParaRPr lang="en-US" sz="800" noProof="0"/>
                    </a:p>
                  </a:txBody>
                  <a:tcPr marL="0" marR="0"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endParaRPr lang="es-MX"/>
                    </a:p>
                  </a:txBody>
                  <a:tcPr/>
                </a:tc>
                <a:tc hMerge="1">
                  <a:txBody>
                    <a:bodyPr/>
                    <a:lstStyle/>
                    <a:p>
                      <a:endParaRPr lang="es-MX"/>
                    </a:p>
                  </a:txBody>
                  <a:tcPr/>
                </a:tc>
                <a:tc hMerge="1">
                  <a:txBody>
                    <a:bodyPr/>
                    <a:lstStyle/>
                    <a:p>
                      <a:endParaRPr lang="es-MX"/>
                    </a:p>
                  </a:txBody>
                  <a:tcPr/>
                </a:tc>
                <a:tc gridSpan="4">
                  <a:txBody>
                    <a:bodyPr/>
                    <a:lstStyle/>
                    <a:p>
                      <a:endParaRPr lang="en-US" sz="800" noProof="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75000"/>
                      </a:schemeClr>
                    </a:solidFill>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endParaRPr lang="en-US" sz="800" noProof="0"/>
                    </a:p>
                  </a:txBody>
                  <a:tcPr anchor="ctr">
                    <a:lnL w="1905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75000"/>
                      </a:schemeClr>
                    </a:solidFill>
                  </a:tcPr>
                </a:tc>
                <a:tc>
                  <a:txBody>
                    <a:bodyPr/>
                    <a:lstStyle/>
                    <a:p>
                      <a:endParaRPr lang="en-US" sz="800" noProof="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75000"/>
                      </a:schemeClr>
                    </a:solidFill>
                  </a:tcPr>
                </a:tc>
                <a:tc>
                  <a:txBody>
                    <a:bodyPr/>
                    <a:lstStyle/>
                    <a:p>
                      <a:endParaRPr lang="en-US" sz="800" noProof="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75000"/>
                      </a:schemeClr>
                    </a:solidFill>
                  </a:tcPr>
                </a:tc>
                <a:tc>
                  <a:txBody>
                    <a:bodyPr/>
                    <a:lstStyle/>
                    <a:p>
                      <a:endParaRPr lang="en-US" sz="800" noProof="0"/>
                    </a:p>
                  </a:txBody>
                  <a:tcPr anchor="ctr">
                    <a:lnL w="1270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75000"/>
                      </a:schemeClr>
                    </a:solidFill>
                  </a:tcPr>
                </a:tc>
                <a:tc>
                  <a:txBody>
                    <a:bodyPr/>
                    <a:lstStyle/>
                    <a:p>
                      <a:endParaRPr lang="en-US" sz="800" noProof="0"/>
                    </a:p>
                  </a:txBody>
                  <a:tcPr anchor="ctr">
                    <a:lnL w="1905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75000"/>
                      </a:schemeClr>
                    </a:solidFill>
                  </a:tcPr>
                </a:tc>
                <a:tc>
                  <a:txBody>
                    <a:bodyPr/>
                    <a:lstStyle/>
                    <a:p>
                      <a:endParaRPr lang="en-US" sz="800" noProof="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75000"/>
                      </a:schemeClr>
                    </a:solidFill>
                  </a:tcPr>
                </a:tc>
                <a:tc>
                  <a:txBody>
                    <a:bodyPr/>
                    <a:lstStyle/>
                    <a:p>
                      <a:endParaRPr lang="en-US" sz="800" noProof="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75000"/>
                      </a:schemeClr>
                    </a:solidFill>
                  </a:tcPr>
                </a:tc>
                <a:tc>
                  <a:txBody>
                    <a:bodyPr/>
                    <a:lstStyle/>
                    <a:p>
                      <a:endParaRPr lang="en-US" sz="800" noProof="0"/>
                    </a:p>
                  </a:txBody>
                  <a:tcPr anchor="ctr">
                    <a:lnL w="1270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75000"/>
                      </a:schemeClr>
                    </a:solidFill>
                  </a:tcPr>
                </a:tc>
              </a:tr>
              <a:tr h="373439">
                <a:tc rowSpan="2">
                  <a:txBody>
                    <a:bodyPr/>
                    <a:lstStyle/>
                    <a:p>
                      <a:pPr algn="ctr"/>
                      <a:r>
                        <a:rPr lang="en-US" sz="1050" b="1" kern="1200" noProof="0" smtClean="0">
                          <a:solidFill>
                            <a:schemeClr val="bg1"/>
                          </a:solidFill>
                          <a:latin typeface="+mn-lt"/>
                          <a:ea typeface="+mn-ea"/>
                          <a:cs typeface="+mn-cs"/>
                        </a:rPr>
                        <a:t>Exchange of Information</a:t>
                      </a:r>
                    </a:p>
                    <a:p>
                      <a:pPr algn="ctr"/>
                      <a:endParaRPr lang="en-US" sz="1100" b="1" kern="1200" noProof="0" smtClean="0">
                        <a:solidFill>
                          <a:schemeClr val="bg1"/>
                        </a:solidFill>
                        <a:latin typeface="+mn-lt"/>
                        <a:ea typeface="+mn-ea"/>
                        <a:cs typeface="+mn-cs"/>
                      </a:endParaRPr>
                    </a:p>
                  </a:txBody>
                  <a:tcPr vert="vert27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339933"/>
                    </a:solidFill>
                  </a:tcPr>
                </a:tc>
                <a:tc gridSpan="2">
                  <a:txBody>
                    <a:bodyPr/>
                    <a:lstStyle/>
                    <a:p>
                      <a:pPr algn="ctr" rtl="0" fontAlgn="ctr"/>
                      <a:r>
                        <a:rPr lang="en-US" sz="900" b="1" i="0" u="none" strike="noStrike" noProof="0" smtClean="0">
                          <a:solidFill>
                            <a:schemeClr val="bg1"/>
                          </a:solidFill>
                          <a:latin typeface="Calibri"/>
                        </a:rPr>
                        <a:t>  1.-  </a:t>
                      </a:r>
                      <a:r>
                        <a:rPr lang="en-US" sz="900" b="1" i="0" u="none" strike="noStrike" noProof="0" smtClean="0">
                          <a:solidFill>
                            <a:schemeClr val="bg1"/>
                          </a:solidFill>
                          <a:latin typeface="+mn-lt"/>
                        </a:rPr>
                        <a:t>Beginning Reporting Information related to 2013</a:t>
                      </a:r>
                      <a:endParaRPr lang="en-US" sz="900" b="1" i="0" u="none" strike="noStrike" noProof="0">
                        <a:solidFill>
                          <a:schemeClr val="bg1"/>
                        </a:solidFill>
                        <a:latin typeface="Calibri"/>
                      </a:endParaRPr>
                    </a:p>
                  </a:txBody>
                  <a:tcPr marL="0" marR="0"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ysDashDot"/>
                      <a:round/>
                      <a:headEnd type="none" w="med" len="med"/>
                      <a:tailEnd type="none" w="med" len="med"/>
                    </a:lnB>
                    <a:solidFill>
                      <a:srgbClr val="339933"/>
                    </a:solidFill>
                  </a:tcPr>
                </a:tc>
                <a:tc hMerge="1">
                  <a:txBody>
                    <a:bodyPr/>
                    <a:lstStyle/>
                    <a:p>
                      <a:endParaRPr lang="es-MX" sz="800" dirty="0"/>
                    </a:p>
                  </a:txBody>
                  <a:tcPr>
                    <a:lnL w="12700" cap="flat" cmpd="sng" algn="ctr">
                      <a:solidFill>
                        <a:schemeClr val="tx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ysDashDot"/>
                      <a:round/>
                      <a:headEnd type="none" w="med" len="med"/>
                      <a:tailEnd type="none" w="med" len="med"/>
                    </a:lnB>
                  </a:tcPr>
                </a:tc>
                <a:tc>
                  <a:txBody>
                    <a:bodyPr/>
                    <a:lstStyle/>
                    <a:p>
                      <a:endParaRPr lang="en-US" sz="800" noProof="0">
                        <a:solidFill>
                          <a:schemeClr val="bg1"/>
                        </a:solidFill>
                      </a:endParaRPr>
                    </a:p>
                  </a:txBody>
                  <a:tcPr>
                    <a:lnL w="19050" cap="flat" cmpd="sng" algn="ctr">
                      <a:solidFill>
                        <a:schemeClr val="bg1"/>
                      </a:solidFill>
                      <a:prstDash val="solid"/>
                      <a:round/>
                      <a:headEnd type="none" w="med" len="med"/>
                      <a:tailEnd type="none" w="med" len="med"/>
                    </a:lnL>
                    <a:lnR w="12700" cap="flat" cmpd="sng" algn="ctr">
                      <a:noFill/>
                      <a:prstDash val="sysDashDot"/>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ysDashDot"/>
                      <a:round/>
                      <a:headEnd type="none" w="med" len="med"/>
                      <a:tailEnd type="none" w="med" len="med"/>
                    </a:lnB>
                    <a:solidFill>
                      <a:srgbClr val="339933"/>
                    </a:solidFill>
                  </a:tcPr>
                </a:tc>
                <a:tc>
                  <a:txBody>
                    <a:bodyPr/>
                    <a:lstStyle/>
                    <a:p>
                      <a:endParaRPr lang="en-US" sz="800" noProof="0">
                        <a:solidFill>
                          <a:schemeClr val="bg1"/>
                        </a:solidFill>
                      </a:endParaRPr>
                    </a:p>
                  </a:txBody>
                  <a:tcPr>
                    <a:lnL w="12700" cap="flat" cmpd="sng" algn="ctr">
                      <a:noFill/>
                      <a:prstDash val="sysDashDot"/>
                      <a:round/>
                      <a:headEnd type="none" w="med" len="med"/>
                      <a:tailEnd type="none" w="med" len="med"/>
                    </a:lnL>
                    <a:lnR w="12700" cap="flat" cmpd="sng" algn="ctr">
                      <a:noFill/>
                      <a:prstDash val="sysDashDot"/>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ysDashDot"/>
                      <a:round/>
                      <a:headEnd type="none" w="med" len="med"/>
                      <a:tailEnd type="none" w="med" len="med"/>
                    </a:lnB>
                    <a:solidFill>
                      <a:srgbClr val="339933"/>
                    </a:solidFill>
                  </a:tcPr>
                </a:tc>
                <a:tc>
                  <a:txBody>
                    <a:bodyPr/>
                    <a:lstStyle/>
                    <a:p>
                      <a:endParaRPr lang="en-US" sz="800" noProof="0">
                        <a:solidFill>
                          <a:schemeClr val="bg1"/>
                        </a:solidFill>
                      </a:endParaRPr>
                    </a:p>
                  </a:txBody>
                  <a:tcPr>
                    <a:lnL w="12700" cap="flat" cmpd="sng" algn="ctr">
                      <a:noFill/>
                      <a:prstDash val="sysDashDot"/>
                      <a:round/>
                      <a:headEnd type="none" w="med" len="med"/>
                      <a:tailEnd type="none" w="med" len="med"/>
                    </a:lnL>
                    <a:lnR w="3175" cap="flat" cmpd="sng" algn="ctr">
                      <a:noFill/>
                      <a:prstDash val="sysDashDot"/>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ysDashDot"/>
                      <a:round/>
                      <a:headEnd type="none" w="med" len="med"/>
                      <a:tailEnd type="none" w="med" len="med"/>
                    </a:lnB>
                    <a:solidFill>
                      <a:srgbClr val="339933"/>
                    </a:solidFill>
                  </a:tcPr>
                </a:tc>
                <a:tc>
                  <a:txBody>
                    <a:bodyPr/>
                    <a:lstStyle/>
                    <a:p>
                      <a:endParaRPr lang="en-US" sz="800" noProof="0">
                        <a:solidFill>
                          <a:schemeClr val="bg1"/>
                        </a:solidFill>
                      </a:endParaRPr>
                    </a:p>
                  </a:txBody>
                  <a:tcPr>
                    <a:lnL w="1270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ysDashDot"/>
                      <a:round/>
                      <a:headEnd type="none" w="med" len="med"/>
                      <a:tailEnd type="none" w="med" len="med"/>
                    </a:lnB>
                    <a:solidFill>
                      <a:srgbClr val="339933"/>
                    </a:solidFill>
                  </a:tcPr>
                </a:tc>
                <a:tc gridSpan="4">
                  <a:txBody>
                    <a:bodyPr/>
                    <a:lstStyle/>
                    <a:p>
                      <a:endParaRPr lang="en-US" sz="800" noProof="0">
                        <a:solidFill>
                          <a:schemeClr val="bg1"/>
                        </a:solidFill>
                      </a:endParaRP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ysDashDot"/>
                      <a:round/>
                      <a:headEnd type="none" w="med" len="med"/>
                      <a:tailEnd type="none" w="med" len="med"/>
                    </a:lnB>
                    <a:solidFill>
                      <a:srgbClr val="339933"/>
                    </a:solidFill>
                  </a:tcPr>
                </a:tc>
                <a:tc hMerge="1">
                  <a:txBody>
                    <a:bodyPr/>
                    <a:lstStyle/>
                    <a:p>
                      <a:endParaRPr lang="es-MX" sz="800" dirty="0">
                        <a:solidFill>
                          <a:schemeClr val="bg1"/>
                        </a:solidFill>
                      </a:endParaRPr>
                    </a:p>
                  </a:txBody>
                  <a:tcPr>
                    <a:lnL w="3175" cap="flat" cmpd="sng" algn="ctr">
                      <a:solidFill>
                        <a:schemeClr val="bg1"/>
                      </a:solidFill>
                      <a:prstDash val="sysDashDot"/>
                      <a:round/>
                      <a:headEnd type="none" w="med" len="med"/>
                      <a:tailEnd type="none" w="med" len="med"/>
                    </a:lnL>
                    <a:lnR w="3175" cap="flat" cmpd="sng" algn="ctr">
                      <a:solidFill>
                        <a:schemeClr val="bg1"/>
                      </a:solidFill>
                      <a:prstDash val="sysDashDot"/>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ysDashDot"/>
                      <a:round/>
                      <a:headEnd type="none" w="med" len="med"/>
                      <a:tailEnd type="none" w="med" len="med"/>
                    </a:lnB>
                    <a:solidFill>
                      <a:srgbClr val="339933"/>
                    </a:solidFill>
                  </a:tcPr>
                </a:tc>
                <a:tc hMerge="1">
                  <a:txBody>
                    <a:bodyPr/>
                    <a:lstStyle/>
                    <a:p>
                      <a:endParaRPr lang="es-MX" sz="800" dirty="0">
                        <a:solidFill>
                          <a:schemeClr val="bg1"/>
                        </a:solidFill>
                      </a:endParaRPr>
                    </a:p>
                  </a:txBody>
                  <a:tcPr>
                    <a:lnL w="3175" cap="flat" cmpd="sng" algn="ctr">
                      <a:solidFill>
                        <a:schemeClr val="bg1"/>
                      </a:solidFill>
                      <a:prstDash val="sysDashDot"/>
                      <a:round/>
                      <a:headEnd type="none" w="med" len="med"/>
                      <a:tailEnd type="none" w="med" len="med"/>
                    </a:lnL>
                    <a:lnR w="3175" cap="flat" cmpd="sng" algn="ctr">
                      <a:solidFill>
                        <a:schemeClr val="bg1"/>
                      </a:solidFill>
                      <a:prstDash val="sysDashDot"/>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ysDashDot"/>
                      <a:round/>
                      <a:headEnd type="none" w="med" len="med"/>
                      <a:tailEnd type="none" w="med" len="med"/>
                    </a:lnB>
                    <a:solidFill>
                      <a:srgbClr val="339933"/>
                    </a:solidFill>
                  </a:tcPr>
                </a:tc>
                <a:tc hMerge="1">
                  <a:txBody>
                    <a:bodyPr/>
                    <a:lstStyle/>
                    <a:p>
                      <a:endParaRPr lang="es-MX" sz="800" dirty="0">
                        <a:solidFill>
                          <a:schemeClr val="bg1"/>
                        </a:solidFill>
                      </a:endParaRPr>
                    </a:p>
                  </a:txBody>
                  <a:tcPr>
                    <a:lnL w="3175" cap="flat" cmpd="sng" algn="ctr">
                      <a:solidFill>
                        <a:schemeClr val="bg1"/>
                      </a:solidFill>
                      <a:prstDash val="sysDashDot"/>
                      <a:round/>
                      <a:headEnd type="none" w="med" len="med"/>
                      <a:tailEnd type="none" w="med" len="med"/>
                    </a:lnL>
                    <a:lnR w="63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ysDashDot"/>
                      <a:round/>
                      <a:headEnd type="none" w="med" len="med"/>
                      <a:tailEnd type="none" w="med" len="med"/>
                    </a:lnB>
                    <a:solidFill>
                      <a:srgbClr val="339933"/>
                    </a:solidFill>
                  </a:tcPr>
                </a:tc>
                <a:tc>
                  <a:txBody>
                    <a:bodyPr/>
                    <a:lstStyle/>
                    <a:p>
                      <a:endParaRPr lang="en-US" sz="800" noProof="0">
                        <a:solidFill>
                          <a:schemeClr val="bg1"/>
                        </a:solidFill>
                      </a:endParaRPr>
                    </a:p>
                  </a:txBody>
                  <a:tcPr>
                    <a:lnL w="19050" cap="flat" cmpd="sng" algn="ctr">
                      <a:solidFill>
                        <a:schemeClr val="bg1"/>
                      </a:solidFill>
                      <a:prstDash val="solid"/>
                      <a:round/>
                      <a:headEnd type="none" w="med" len="med"/>
                      <a:tailEnd type="none" w="med" len="med"/>
                    </a:lnL>
                    <a:lnR w="12700" cap="flat" cmpd="sng" algn="ctr">
                      <a:solidFill>
                        <a:schemeClr val="bg1"/>
                      </a:solidFill>
                      <a:prstDash val="sysDashDot"/>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ysDashDot"/>
                      <a:round/>
                      <a:headEnd type="none" w="med" len="med"/>
                      <a:tailEnd type="none" w="med" len="med"/>
                    </a:lnB>
                    <a:solidFill>
                      <a:srgbClr val="339933"/>
                    </a:solidFill>
                  </a:tcPr>
                </a:tc>
                <a:tc>
                  <a:txBody>
                    <a:bodyPr/>
                    <a:lstStyle/>
                    <a:p>
                      <a:endParaRPr lang="en-US" sz="800" noProof="0">
                        <a:solidFill>
                          <a:schemeClr val="bg1"/>
                        </a:solidFill>
                      </a:endParaRPr>
                    </a:p>
                  </a:txBody>
                  <a:tcPr>
                    <a:lnL w="12700" cap="flat" cmpd="sng" algn="ctr">
                      <a:solidFill>
                        <a:schemeClr val="bg1"/>
                      </a:solidFill>
                      <a:prstDash val="sysDashDot"/>
                      <a:round/>
                      <a:headEnd type="none" w="med" len="med"/>
                      <a:tailEnd type="none" w="med" len="med"/>
                    </a:lnL>
                    <a:lnR w="12700" cap="flat" cmpd="sng" algn="ctr">
                      <a:solidFill>
                        <a:schemeClr val="bg1"/>
                      </a:solidFill>
                      <a:prstDash val="sysDashDot"/>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ysDashDot"/>
                      <a:round/>
                      <a:headEnd type="none" w="med" len="med"/>
                      <a:tailEnd type="none" w="med" len="med"/>
                    </a:lnB>
                    <a:solidFill>
                      <a:srgbClr val="339933"/>
                    </a:solidFill>
                  </a:tcPr>
                </a:tc>
                <a:tc>
                  <a:txBody>
                    <a:bodyPr/>
                    <a:lstStyle/>
                    <a:p>
                      <a:endParaRPr lang="en-US" sz="800" noProof="0">
                        <a:solidFill>
                          <a:schemeClr val="bg1"/>
                        </a:solidFill>
                      </a:endParaRPr>
                    </a:p>
                  </a:txBody>
                  <a:tcPr>
                    <a:lnL w="12700" cap="flat" cmpd="sng" algn="ctr">
                      <a:solidFill>
                        <a:schemeClr val="bg1"/>
                      </a:solidFill>
                      <a:prstDash val="sysDashDot"/>
                      <a:round/>
                      <a:headEnd type="none" w="med" len="med"/>
                      <a:tailEnd type="none" w="med" len="med"/>
                    </a:lnL>
                    <a:lnR w="12700" cap="flat" cmpd="sng" algn="ctr">
                      <a:solidFill>
                        <a:schemeClr val="bg1"/>
                      </a:solidFill>
                      <a:prstDash val="sysDashDot"/>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ysDashDot"/>
                      <a:round/>
                      <a:headEnd type="none" w="med" len="med"/>
                      <a:tailEnd type="none" w="med" len="med"/>
                    </a:lnB>
                    <a:solidFill>
                      <a:srgbClr val="339933"/>
                    </a:solidFill>
                  </a:tcPr>
                </a:tc>
                <a:tc>
                  <a:txBody>
                    <a:bodyPr/>
                    <a:lstStyle/>
                    <a:p>
                      <a:endParaRPr lang="en-US" sz="800" noProof="0">
                        <a:solidFill>
                          <a:schemeClr val="bg1"/>
                        </a:solidFill>
                      </a:endParaRPr>
                    </a:p>
                  </a:txBody>
                  <a:tcPr>
                    <a:lnL w="12700" cap="flat" cmpd="sng" algn="ctr">
                      <a:solidFill>
                        <a:schemeClr val="bg1"/>
                      </a:solidFill>
                      <a:prstDash val="sysDashDot"/>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ysDashDot"/>
                      <a:round/>
                      <a:headEnd type="none" w="med" len="med"/>
                      <a:tailEnd type="none" w="med" len="med"/>
                    </a:lnB>
                    <a:solidFill>
                      <a:srgbClr val="339933"/>
                    </a:solidFill>
                  </a:tcPr>
                </a:tc>
                <a:tc gridSpan="4">
                  <a:txBody>
                    <a:bodyPr/>
                    <a:lstStyle/>
                    <a:p>
                      <a:endParaRPr lang="en-US" sz="800" noProof="0">
                        <a:solidFill>
                          <a:schemeClr val="bg1"/>
                        </a:solidFill>
                      </a:endParaRP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ysDashDot"/>
                      <a:round/>
                      <a:headEnd type="none" w="med" len="med"/>
                      <a:tailEnd type="none" w="med" len="med"/>
                    </a:lnB>
                    <a:solidFill>
                      <a:srgbClr val="339933"/>
                    </a:solidFill>
                  </a:tcPr>
                </a:tc>
                <a:tc hMerge="1">
                  <a:txBody>
                    <a:bodyPr/>
                    <a:lstStyle/>
                    <a:p>
                      <a:endParaRPr lang="es-MX"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ysDashDot"/>
                      <a:round/>
                      <a:headEnd type="none" w="med" len="med"/>
                      <a:tailEnd type="none" w="med" len="med"/>
                    </a:lnB>
                    <a:solidFill>
                      <a:schemeClr val="accent3">
                        <a:lumMod val="60000"/>
                        <a:lumOff val="40000"/>
                      </a:schemeClr>
                    </a:solidFill>
                  </a:tcPr>
                </a:tc>
                <a:tc hMerge="1">
                  <a:txBody>
                    <a:bodyPr/>
                    <a:lstStyle/>
                    <a:p>
                      <a:endParaRPr lang="es-MX"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ysDashDot"/>
                      <a:round/>
                      <a:headEnd type="none" w="med" len="med"/>
                      <a:tailEnd type="none" w="med" len="med"/>
                    </a:lnB>
                    <a:solidFill>
                      <a:schemeClr val="accent3">
                        <a:lumMod val="60000"/>
                        <a:lumOff val="40000"/>
                      </a:schemeClr>
                    </a:solidFill>
                  </a:tcPr>
                </a:tc>
                <a:tc hMerge="1">
                  <a:txBody>
                    <a:bodyPr/>
                    <a:lstStyle/>
                    <a:p>
                      <a:endParaRPr lang="es-MX" sz="800" dirty="0"/>
                    </a:p>
                  </a:txBody>
                  <a:tcPr>
                    <a:lnL w="12700" cap="flat" cmpd="sng" algn="ctr">
                      <a:solidFill>
                        <a:schemeClr val="tx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ysDashDot"/>
                      <a:round/>
                      <a:headEnd type="none" w="med" len="med"/>
                      <a:tailEnd type="none" w="med" len="med"/>
                    </a:lnB>
                    <a:solidFill>
                      <a:schemeClr val="accent3">
                        <a:lumMod val="60000"/>
                        <a:lumOff val="40000"/>
                      </a:schemeClr>
                    </a:solidFill>
                  </a:tcPr>
                </a:tc>
                <a:tc gridSpan="4">
                  <a:txBody>
                    <a:bodyPr/>
                    <a:lstStyle/>
                    <a:p>
                      <a:endParaRPr lang="en-US" sz="800" noProof="0">
                        <a:solidFill>
                          <a:schemeClr val="bg1"/>
                        </a:solidFill>
                      </a:endParaRPr>
                    </a:p>
                  </a:txBody>
                  <a:tcPr>
                    <a:lnL w="190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ysDashDot"/>
                      <a:round/>
                      <a:headEnd type="none" w="med" len="med"/>
                      <a:tailEnd type="none" w="med" len="med"/>
                    </a:lnB>
                    <a:solidFill>
                      <a:srgbClr val="339933"/>
                    </a:solidFill>
                  </a:tcPr>
                </a:tc>
                <a:tc hMerge="1">
                  <a:txBody>
                    <a:bodyPr/>
                    <a:lstStyle/>
                    <a:p>
                      <a:endParaRPr lang="es-MX"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ysDashDot"/>
                      <a:round/>
                      <a:headEnd type="none" w="med" len="med"/>
                      <a:tailEnd type="none" w="med" len="med"/>
                    </a:lnB>
                    <a:solidFill>
                      <a:schemeClr val="accent3">
                        <a:lumMod val="60000"/>
                        <a:lumOff val="40000"/>
                      </a:schemeClr>
                    </a:solidFill>
                  </a:tcPr>
                </a:tc>
                <a:tc hMerge="1">
                  <a:txBody>
                    <a:bodyPr/>
                    <a:lstStyle/>
                    <a:p>
                      <a:endParaRPr lang="es-MX"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ysDashDot"/>
                      <a:round/>
                      <a:headEnd type="none" w="med" len="med"/>
                      <a:tailEnd type="none" w="med" len="med"/>
                    </a:lnB>
                    <a:solidFill>
                      <a:schemeClr val="accent3">
                        <a:lumMod val="60000"/>
                        <a:lumOff val="40000"/>
                      </a:schemeClr>
                    </a:solidFill>
                  </a:tcPr>
                </a:tc>
                <a:tc hMerge="1">
                  <a:txBody>
                    <a:bodyPr/>
                    <a:lstStyle/>
                    <a:p>
                      <a:endParaRPr lang="es-MX" sz="800" dirty="0"/>
                    </a:p>
                  </a:txBody>
                  <a:tcPr>
                    <a:lnL w="12700" cap="flat" cmpd="sng" algn="ctr">
                      <a:solidFill>
                        <a:schemeClr val="tx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ysDashDot"/>
                      <a:round/>
                      <a:headEnd type="none" w="med" len="med"/>
                      <a:tailEnd type="none" w="med" len="med"/>
                    </a:lnB>
                    <a:solidFill>
                      <a:schemeClr val="accent3">
                        <a:lumMod val="60000"/>
                        <a:lumOff val="40000"/>
                      </a:schemeClr>
                    </a:solidFill>
                  </a:tcPr>
                </a:tc>
              </a:tr>
              <a:tr h="432048">
                <a:tc vMerge="1">
                  <a:txBody>
                    <a:bodyPr/>
                    <a:lstStyle/>
                    <a:p>
                      <a:endParaRPr lang="es-MX"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rtl="0" fontAlgn="ctr"/>
                      <a:r>
                        <a:rPr lang="en-US" sz="900" b="1" i="0" u="none" strike="noStrike" noProof="0" smtClean="0">
                          <a:solidFill>
                            <a:schemeClr val="bg1"/>
                          </a:solidFill>
                          <a:latin typeface="Calibri"/>
                        </a:rPr>
                        <a:t>2.-  </a:t>
                      </a:r>
                      <a:r>
                        <a:rPr lang="en-US" sz="900" b="1" i="0" u="none" strike="noStrike" noProof="0" smtClean="0">
                          <a:solidFill>
                            <a:schemeClr val="bg1"/>
                          </a:solidFill>
                          <a:latin typeface="+mn-lt"/>
                        </a:rPr>
                        <a:t>Relevant information of year  2014 and thereafter</a:t>
                      </a:r>
                      <a:endParaRPr lang="en-US" sz="900" b="1" i="0" u="none" strike="noStrike" noProof="0">
                        <a:solidFill>
                          <a:schemeClr val="bg1"/>
                        </a:solidFill>
                        <a:latin typeface="Calibri"/>
                      </a:endParaRPr>
                    </a:p>
                  </a:txBody>
                  <a:tcPr marL="0" marR="0"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ysDashDot"/>
                      <a:round/>
                      <a:headEnd type="none" w="med" len="med"/>
                      <a:tailEnd type="none" w="med" len="med"/>
                    </a:lnT>
                    <a:lnB w="19050" cap="flat" cmpd="sng" algn="ctr">
                      <a:solidFill>
                        <a:schemeClr val="bg1"/>
                      </a:solidFill>
                      <a:prstDash val="solid"/>
                      <a:round/>
                      <a:headEnd type="none" w="med" len="med"/>
                      <a:tailEnd type="none" w="med" len="med"/>
                    </a:lnB>
                    <a:solidFill>
                      <a:srgbClr val="339933"/>
                    </a:solidFill>
                  </a:tcPr>
                </a:tc>
                <a:tc hMerge="1">
                  <a:txBody>
                    <a:bodyPr/>
                    <a:lstStyle/>
                    <a:p>
                      <a:endParaRPr lang="es-MX" sz="800" dirty="0"/>
                    </a:p>
                  </a:txBody>
                  <a:tcPr>
                    <a:lnL w="12700" cap="flat" cmpd="sng" algn="ctr">
                      <a:solidFill>
                        <a:schemeClr val="tx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ysDashDot"/>
                      <a:round/>
                      <a:headEnd type="none" w="med" len="med"/>
                      <a:tailEnd type="none" w="med" len="med"/>
                    </a:lnT>
                    <a:lnB w="12700" cap="flat" cmpd="sng" algn="ctr">
                      <a:solidFill>
                        <a:schemeClr val="bg1"/>
                      </a:solidFill>
                      <a:prstDash val="sysDashDot"/>
                      <a:round/>
                      <a:headEnd type="none" w="med" len="med"/>
                      <a:tailEnd type="none" w="med" len="med"/>
                    </a:lnB>
                  </a:tcPr>
                </a:tc>
                <a:tc>
                  <a:txBody>
                    <a:bodyPr/>
                    <a:lstStyle/>
                    <a:p>
                      <a:endParaRPr lang="en-US" sz="800" noProof="0">
                        <a:solidFill>
                          <a:schemeClr val="bg1"/>
                        </a:solidFill>
                      </a:endParaRPr>
                    </a:p>
                  </a:txBody>
                  <a:tcPr>
                    <a:lnL w="19050" cap="flat" cmpd="sng" algn="ctr">
                      <a:solidFill>
                        <a:schemeClr val="bg1"/>
                      </a:solidFill>
                      <a:prstDash val="solid"/>
                      <a:round/>
                      <a:headEnd type="none" w="med" len="med"/>
                      <a:tailEnd type="none" w="med" len="med"/>
                    </a:lnL>
                    <a:lnR w="12700" cap="flat" cmpd="sng" algn="ctr">
                      <a:noFill/>
                      <a:prstDash val="sysDashDot"/>
                      <a:round/>
                      <a:headEnd type="none" w="med" len="med"/>
                      <a:tailEnd type="none" w="med" len="med"/>
                    </a:lnR>
                    <a:lnT w="12700" cap="flat" cmpd="sng" algn="ctr">
                      <a:solidFill>
                        <a:schemeClr val="bg1"/>
                      </a:solidFill>
                      <a:prstDash val="sysDashDot"/>
                      <a:round/>
                      <a:headEnd type="none" w="med" len="med"/>
                      <a:tailEnd type="none" w="med" len="med"/>
                    </a:lnT>
                    <a:lnB w="19050" cap="flat" cmpd="sng" algn="ctr">
                      <a:solidFill>
                        <a:schemeClr val="bg1"/>
                      </a:solidFill>
                      <a:prstDash val="solid"/>
                      <a:round/>
                      <a:headEnd type="none" w="med" len="med"/>
                      <a:tailEnd type="none" w="med" len="med"/>
                    </a:lnB>
                    <a:solidFill>
                      <a:srgbClr val="339933"/>
                    </a:solidFill>
                  </a:tcPr>
                </a:tc>
                <a:tc>
                  <a:txBody>
                    <a:bodyPr/>
                    <a:lstStyle/>
                    <a:p>
                      <a:endParaRPr lang="en-US" sz="800" noProof="0">
                        <a:solidFill>
                          <a:schemeClr val="bg1"/>
                        </a:solidFill>
                      </a:endParaRPr>
                    </a:p>
                  </a:txBody>
                  <a:tcPr>
                    <a:lnL w="12700" cap="flat" cmpd="sng" algn="ctr">
                      <a:noFill/>
                      <a:prstDash val="sysDashDot"/>
                      <a:round/>
                      <a:headEnd type="none" w="med" len="med"/>
                      <a:tailEnd type="none" w="med" len="med"/>
                    </a:lnL>
                    <a:lnR w="12700" cap="flat" cmpd="sng" algn="ctr">
                      <a:noFill/>
                      <a:prstDash val="sysDashDot"/>
                      <a:round/>
                      <a:headEnd type="none" w="med" len="med"/>
                      <a:tailEnd type="none" w="med" len="med"/>
                    </a:lnR>
                    <a:lnT w="12700" cap="flat" cmpd="sng" algn="ctr">
                      <a:solidFill>
                        <a:schemeClr val="bg1"/>
                      </a:solidFill>
                      <a:prstDash val="sysDashDot"/>
                      <a:round/>
                      <a:headEnd type="none" w="med" len="med"/>
                      <a:tailEnd type="none" w="med" len="med"/>
                    </a:lnT>
                    <a:lnB w="19050" cap="flat" cmpd="sng" algn="ctr">
                      <a:solidFill>
                        <a:schemeClr val="bg1"/>
                      </a:solidFill>
                      <a:prstDash val="solid"/>
                      <a:round/>
                      <a:headEnd type="none" w="med" len="med"/>
                      <a:tailEnd type="none" w="med" len="med"/>
                    </a:lnB>
                    <a:solidFill>
                      <a:srgbClr val="339933"/>
                    </a:solidFill>
                  </a:tcPr>
                </a:tc>
                <a:tc>
                  <a:txBody>
                    <a:bodyPr/>
                    <a:lstStyle/>
                    <a:p>
                      <a:endParaRPr lang="en-US" sz="800" noProof="0">
                        <a:solidFill>
                          <a:schemeClr val="bg1"/>
                        </a:solidFill>
                      </a:endParaRPr>
                    </a:p>
                  </a:txBody>
                  <a:tcPr>
                    <a:lnL w="12700" cap="flat" cmpd="sng" algn="ctr">
                      <a:noFill/>
                      <a:prstDash val="sysDashDot"/>
                      <a:round/>
                      <a:headEnd type="none" w="med" len="med"/>
                      <a:tailEnd type="none" w="med" len="med"/>
                    </a:lnL>
                    <a:lnR w="12700" cap="flat" cmpd="sng" algn="ctr">
                      <a:noFill/>
                      <a:prstDash val="sysDashDot"/>
                      <a:round/>
                      <a:headEnd type="none" w="med" len="med"/>
                      <a:tailEnd type="none" w="med" len="med"/>
                    </a:lnR>
                    <a:lnT w="12700" cap="flat" cmpd="sng" algn="ctr">
                      <a:solidFill>
                        <a:schemeClr val="bg1"/>
                      </a:solidFill>
                      <a:prstDash val="sysDashDot"/>
                      <a:round/>
                      <a:headEnd type="none" w="med" len="med"/>
                      <a:tailEnd type="none" w="med" len="med"/>
                    </a:lnT>
                    <a:lnB w="19050" cap="flat" cmpd="sng" algn="ctr">
                      <a:solidFill>
                        <a:schemeClr val="bg1"/>
                      </a:solidFill>
                      <a:prstDash val="solid"/>
                      <a:round/>
                      <a:headEnd type="none" w="med" len="med"/>
                      <a:tailEnd type="none" w="med" len="med"/>
                    </a:lnB>
                    <a:solidFill>
                      <a:srgbClr val="339933"/>
                    </a:solidFill>
                  </a:tcPr>
                </a:tc>
                <a:tc>
                  <a:txBody>
                    <a:bodyPr/>
                    <a:lstStyle/>
                    <a:p>
                      <a:endParaRPr lang="en-US" sz="800" noProof="0">
                        <a:solidFill>
                          <a:schemeClr val="bg1"/>
                        </a:solidFill>
                      </a:endParaRPr>
                    </a:p>
                  </a:txBody>
                  <a:tcPr>
                    <a:lnL w="12700" cap="flat" cmpd="sng" algn="ctr">
                      <a:noFill/>
                      <a:prstDash val="sysDashDot"/>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ysDashDot"/>
                      <a:round/>
                      <a:headEnd type="none" w="med" len="med"/>
                      <a:tailEnd type="none" w="med" len="med"/>
                    </a:lnT>
                    <a:lnB w="19050" cap="flat" cmpd="sng" algn="ctr">
                      <a:solidFill>
                        <a:schemeClr val="bg1"/>
                      </a:solidFill>
                      <a:prstDash val="solid"/>
                      <a:round/>
                      <a:headEnd type="none" w="med" len="med"/>
                      <a:tailEnd type="none" w="med" len="med"/>
                    </a:lnB>
                    <a:solidFill>
                      <a:srgbClr val="339933"/>
                    </a:solidFill>
                  </a:tcPr>
                </a:tc>
                <a:tc>
                  <a:txBody>
                    <a:bodyPr/>
                    <a:lstStyle/>
                    <a:p>
                      <a:endParaRPr lang="en-US" sz="800" noProof="0">
                        <a:solidFill>
                          <a:schemeClr val="bg1"/>
                        </a:solidFill>
                      </a:endParaRPr>
                    </a:p>
                  </a:txBody>
                  <a:tcPr>
                    <a:lnL w="19050" cap="flat" cmpd="sng" algn="ctr">
                      <a:solidFill>
                        <a:schemeClr val="bg1"/>
                      </a:solidFill>
                      <a:prstDash val="solid"/>
                      <a:round/>
                      <a:headEnd type="none" w="med" len="med"/>
                      <a:tailEnd type="none" w="med" len="med"/>
                    </a:lnL>
                    <a:lnR w="3175" cap="flat" cmpd="sng" algn="ctr">
                      <a:noFill/>
                      <a:prstDash val="sysDashDot"/>
                      <a:round/>
                      <a:headEnd type="none" w="med" len="med"/>
                      <a:tailEnd type="none" w="med" len="med"/>
                    </a:lnR>
                    <a:lnT w="12700" cap="flat" cmpd="sng" algn="ctr">
                      <a:solidFill>
                        <a:schemeClr val="bg1"/>
                      </a:solidFill>
                      <a:prstDash val="sysDashDot"/>
                      <a:round/>
                      <a:headEnd type="none" w="med" len="med"/>
                      <a:tailEnd type="none" w="med" len="med"/>
                    </a:lnT>
                    <a:lnB w="19050" cap="flat" cmpd="sng" algn="ctr">
                      <a:solidFill>
                        <a:schemeClr val="bg1"/>
                      </a:solidFill>
                      <a:prstDash val="solid"/>
                      <a:round/>
                      <a:headEnd type="none" w="med" len="med"/>
                      <a:tailEnd type="none" w="med" len="med"/>
                    </a:lnB>
                    <a:solidFill>
                      <a:srgbClr val="339933"/>
                    </a:solidFill>
                  </a:tcPr>
                </a:tc>
                <a:tc>
                  <a:txBody>
                    <a:bodyPr/>
                    <a:lstStyle/>
                    <a:p>
                      <a:endParaRPr lang="en-US" sz="800" noProof="0">
                        <a:solidFill>
                          <a:schemeClr val="bg1"/>
                        </a:solidFill>
                      </a:endParaRPr>
                    </a:p>
                  </a:txBody>
                  <a:tcPr>
                    <a:lnL w="3175" cap="flat" cmpd="sng" algn="ctr">
                      <a:noFill/>
                      <a:prstDash val="sysDashDot"/>
                      <a:round/>
                      <a:headEnd type="none" w="med" len="med"/>
                      <a:tailEnd type="none" w="med" len="med"/>
                    </a:lnL>
                    <a:lnR w="3175" cap="flat" cmpd="sng" algn="ctr">
                      <a:noFill/>
                      <a:prstDash val="sysDashDot"/>
                      <a:round/>
                      <a:headEnd type="none" w="med" len="med"/>
                      <a:tailEnd type="none" w="med" len="med"/>
                    </a:lnR>
                    <a:lnT w="12700" cap="flat" cmpd="sng" algn="ctr">
                      <a:solidFill>
                        <a:schemeClr val="bg1"/>
                      </a:solidFill>
                      <a:prstDash val="sysDashDot"/>
                      <a:round/>
                      <a:headEnd type="none" w="med" len="med"/>
                      <a:tailEnd type="none" w="med" len="med"/>
                    </a:lnT>
                    <a:lnB w="19050" cap="flat" cmpd="sng" algn="ctr">
                      <a:solidFill>
                        <a:schemeClr val="bg1"/>
                      </a:solidFill>
                      <a:prstDash val="solid"/>
                      <a:round/>
                      <a:headEnd type="none" w="med" len="med"/>
                      <a:tailEnd type="none" w="med" len="med"/>
                    </a:lnB>
                    <a:solidFill>
                      <a:srgbClr val="339933"/>
                    </a:solidFill>
                  </a:tcPr>
                </a:tc>
                <a:tc>
                  <a:txBody>
                    <a:bodyPr/>
                    <a:lstStyle/>
                    <a:p>
                      <a:endParaRPr lang="en-US" sz="800" noProof="0">
                        <a:solidFill>
                          <a:schemeClr val="bg1"/>
                        </a:solidFill>
                      </a:endParaRPr>
                    </a:p>
                  </a:txBody>
                  <a:tcPr>
                    <a:lnL w="3175" cap="flat" cmpd="sng" algn="ctr">
                      <a:noFill/>
                      <a:prstDash val="sysDashDot"/>
                      <a:round/>
                      <a:headEnd type="none" w="med" len="med"/>
                      <a:tailEnd type="none" w="med" len="med"/>
                    </a:lnL>
                    <a:lnR w="3175" cap="flat" cmpd="sng" algn="ctr">
                      <a:noFill/>
                      <a:prstDash val="sysDashDot"/>
                      <a:round/>
                      <a:headEnd type="none" w="med" len="med"/>
                      <a:tailEnd type="none" w="med" len="med"/>
                    </a:lnR>
                    <a:lnT w="12700" cap="flat" cmpd="sng" algn="ctr">
                      <a:solidFill>
                        <a:schemeClr val="bg1"/>
                      </a:solidFill>
                      <a:prstDash val="sysDashDot"/>
                      <a:round/>
                      <a:headEnd type="none" w="med" len="med"/>
                      <a:tailEnd type="none" w="med" len="med"/>
                    </a:lnT>
                    <a:lnB w="19050" cap="flat" cmpd="sng" algn="ctr">
                      <a:solidFill>
                        <a:schemeClr val="bg1"/>
                      </a:solidFill>
                      <a:prstDash val="solid"/>
                      <a:round/>
                      <a:headEnd type="none" w="med" len="med"/>
                      <a:tailEnd type="none" w="med" len="med"/>
                    </a:lnB>
                    <a:solidFill>
                      <a:srgbClr val="339933"/>
                    </a:solidFill>
                  </a:tcPr>
                </a:tc>
                <a:tc>
                  <a:txBody>
                    <a:bodyPr/>
                    <a:lstStyle/>
                    <a:p>
                      <a:endParaRPr lang="en-US" sz="800" noProof="0">
                        <a:solidFill>
                          <a:schemeClr val="bg1"/>
                        </a:solidFill>
                      </a:endParaRPr>
                    </a:p>
                  </a:txBody>
                  <a:tcPr>
                    <a:lnL w="3175" cap="flat" cmpd="sng" algn="ctr">
                      <a:noFill/>
                      <a:prstDash val="sysDashDot"/>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ysDashDot"/>
                      <a:round/>
                      <a:headEnd type="none" w="med" len="med"/>
                      <a:tailEnd type="none" w="med" len="med"/>
                    </a:lnT>
                    <a:lnB w="19050" cap="flat" cmpd="sng" algn="ctr">
                      <a:solidFill>
                        <a:schemeClr val="bg1"/>
                      </a:solidFill>
                      <a:prstDash val="solid"/>
                      <a:round/>
                      <a:headEnd type="none" w="med" len="med"/>
                      <a:tailEnd type="none" w="med" len="med"/>
                    </a:lnB>
                    <a:solidFill>
                      <a:srgbClr val="339933"/>
                    </a:solidFill>
                  </a:tcPr>
                </a:tc>
                <a:tc>
                  <a:txBody>
                    <a:bodyPr/>
                    <a:lstStyle/>
                    <a:p>
                      <a:endParaRPr lang="en-US" sz="800" noProof="0">
                        <a:solidFill>
                          <a:schemeClr val="bg1"/>
                        </a:solidFill>
                      </a:endParaRPr>
                    </a:p>
                  </a:txBody>
                  <a:tcPr>
                    <a:lnL w="190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solidFill>
                        <a:schemeClr val="bg1"/>
                      </a:solidFill>
                      <a:prstDash val="sysDashDot"/>
                      <a:round/>
                      <a:headEnd type="none" w="med" len="med"/>
                      <a:tailEnd type="none" w="med" len="med"/>
                    </a:lnT>
                    <a:lnB w="19050" cap="flat" cmpd="sng" algn="ctr">
                      <a:solidFill>
                        <a:schemeClr val="bg1"/>
                      </a:solidFill>
                      <a:prstDash val="solid"/>
                      <a:round/>
                      <a:headEnd type="none" w="med" len="med"/>
                      <a:tailEnd type="none" w="med" len="med"/>
                    </a:lnB>
                    <a:solidFill>
                      <a:srgbClr val="339933"/>
                    </a:solidFill>
                  </a:tcPr>
                </a:tc>
                <a:tc>
                  <a:txBody>
                    <a:bodyPr/>
                    <a:lstStyle/>
                    <a:p>
                      <a:endParaRPr lang="en-US" sz="800" noProof="0">
                        <a:solidFill>
                          <a:schemeClr val="bg1"/>
                        </a:solidFill>
                      </a:endParaRPr>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solidFill>
                        <a:schemeClr val="bg1"/>
                      </a:solidFill>
                      <a:prstDash val="sysDashDot"/>
                      <a:round/>
                      <a:headEnd type="none" w="med" len="med"/>
                      <a:tailEnd type="none" w="med" len="med"/>
                    </a:lnT>
                    <a:lnB w="19050" cap="flat" cmpd="sng" algn="ctr">
                      <a:solidFill>
                        <a:schemeClr val="bg1"/>
                      </a:solidFill>
                      <a:prstDash val="solid"/>
                      <a:round/>
                      <a:headEnd type="none" w="med" len="med"/>
                      <a:tailEnd type="none" w="med" len="med"/>
                    </a:lnB>
                    <a:solidFill>
                      <a:srgbClr val="339933"/>
                    </a:solidFill>
                  </a:tcPr>
                </a:tc>
                <a:tc>
                  <a:txBody>
                    <a:bodyPr/>
                    <a:lstStyle/>
                    <a:p>
                      <a:endParaRPr lang="en-US" sz="800" noProof="0">
                        <a:solidFill>
                          <a:schemeClr val="bg1"/>
                        </a:solidFill>
                      </a:endParaRPr>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solidFill>
                        <a:schemeClr val="bg1"/>
                      </a:solidFill>
                      <a:prstDash val="sysDashDot"/>
                      <a:round/>
                      <a:headEnd type="none" w="med" len="med"/>
                      <a:tailEnd type="none" w="med" len="med"/>
                    </a:lnT>
                    <a:lnB w="19050" cap="flat" cmpd="sng" algn="ctr">
                      <a:solidFill>
                        <a:schemeClr val="bg1"/>
                      </a:solidFill>
                      <a:prstDash val="solid"/>
                      <a:round/>
                      <a:headEnd type="none" w="med" len="med"/>
                      <a:tailEnd type="none" w="med" len="med"/>
                    </a:lnB>
                    <a:solidFill>
                      <a:srgbClr val="339933"/>
                    </a:solidFill>
                  </a:tcPr>
                </a:tc>
                <a:tc>
                  <a:txBody>
                    <a:bodyPr/>
                    <a:lstStyle/>
                    <a:p>
                      <a:endParaRPr lang="en-US" sz="800" noProof="0">
                        <a:solidFill>
                          <a:schemeClr val="bg1"/>
                        </a:solidFill>
                      </a:endParaRPr>
                    </a:p>
                  </a:txBody>
                  <a:tcPr>
                    <a:lnL w="63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ysDashDot"/>
                      <a:round/>
                      <a:headEnd type="none" w="med" len="med"/>
                      <a:tailEnd type="none" w="med" len="med"/>
                    </a:lnT>
                    <a:lnB w="19050" cap="flat" cmpd="sng" algn="ctr">
                      <a:solidFill>
                        <a:schemeClr val="bg1"/>
                      </a:solidFill>
                      <a:prstDash val="solid"/>
                      <a:round/>
                      <a:headEnd type="none" w="med" len="med"/>
                      <a:tailEnd type="none" w="med" len="med"/>
                    </a:lnB>
                    <a:solidFill>
                      <a:srgbClr val="339933"/>
                    </a:solidFill>
                  </a:tcPr>
                </a:tc>
                <a:tc>
                  <a:txBody>
                    <a:bodyPr/>
                    <a:lstStyle/>
                    <a:p>
                      <a:endParaRPr lang="en-US" sz="800" noProof="0">
                        <a:solidFill>
                          <a:schemeClr val="bg1"/>
                        </a:solidFill>
                      </a:endParaRPr>
                    </a:p>
                  </a:txBody>
                  <a:tcPr>
                    <a:lnL w="190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solidFill>
                        <a:schemeClr val="bg1"/>
                      </a:solidFill>
                      <a:prstDash val="sysDashDot"/>
                      <a:round/>
                      <a:headEnd type="none" w="med" len="med"/>
                      <a:tailEnd type="none" w="med" len="med"/>
                    </a:lnT>
                    <a:lnB w="19050" cap="flat" cmpd="sng" algn="ctr">
                      <a:solidFill>
                        <a:schemeClr val="bg1"/>
                      </a:solidFill>
                      <a:prstDash val="solid"/>
                      <a:round/>
                      <a:headEnd type="none" w="med" len="med"/>
                      <a:tailEnd type="none" w="med" len="med"/>
                    </a:lnB>
                    <a:solidFill>
                      <a:srgbClr val="339933"/>
                    </a:solidFill>
                  </a:tcPr>
                </a:tc>
                <a:tc>
                  <a:txBody>
                    <a:bodyPr/>
                    <a:lstStyle/>
                    <a:p>
                      <a:endParaRPr lang="en-US" sz="800" noProof="0">
                        <a:solidFill>
                          <a:schemeClr val="bg1"/>
                        </a:solidFill>
                      </a:endParaRPr>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solidFill>
                        <a:schemeClr val="bg1"/>
                      </a:solidFill>
                      <a:prstDash val="sysDashDot"/>
                      <a:round/>
                      <a:headEnd type="none" w="med" len="med"/>
                      <a:tailEnd type="none" w="med" len="med"/>
                    </a:lnT>
                    <a:lnB w="19050" cap="flat" cmpd="sng" algn="ctr">
                      <a:solidFill>
                        <a:schemeClr val="bg1"/>
                      </a:solidFill>
                      <a:prstDash val="solid"/>
                      <a:round/>
                      <a:headEnd type="none" w="med" len="med"/>
                      <a:tailEnd type="none" w="med" len="med"/>
                    </a:lnB>
                    <a:solidFill>
                      <a:srgbClr val="339933"/>
                    </a:solidFill>
                  </a:tcPr>
                </a:tc>
                <a:tc>
                  <a:txBody>
                    <a:bodyPr/>
                    <a:lstStyle/>
                    <a:p>
                      <a:endParaRPr lang="en-US" sz="800" noProof="0">
                        <a:solidFill>
                          <a:schemeClr val="bg1"/>
                        </a:solidFill>
                      </a:endParaRPr>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solidFill>
                        <a:schemeClr val="bg1"/>
                      </a:solidFill>
                      <a:prstDash val="sysDashDot"/>
                      <a:round/>
                      <a:headEnd type="none" w="med" len="med"/>
                      <a:tailEnd type="none" w="med" len="med"/>
                    </a:lnT>
                    <a:lnB w="19050" cap="flat" cmpd="sng" algn="ctr">
                      <a:solidFill>
                        <a:schemeClr val="bg1"/>
                      </a:solidFill>
                      <a:prstDash val="solid"/>
                      <a:round/>
                      <a:headEnd type="none" w="med" len="med"/>
                      <a:tailEnd type="none" w="med" len="med"/>
                    </a:lnB>
                    <a:solidFill>
                      <a:srgbClr val="339933"/>
                    </a:solidFill>
                  </a:tcPr>
                </a:tc>
                <a:tc>
                  <a:txBody>
                    <a:bodyPr/>
                    <a:lstStyle/>
                    <a:p>
                      <a:endParaRPr lang="en-US" sz="800" noProof="0">
                        <a:solidFill>
                          <a:schemeClr val="bg1"/>
                        </a:solidFill>
                      </a:endParaRPr>
                    </a:p>
                  </a:txBody>
                  <a:tcPr>
                    <a:lnL w="63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ysDashDot"/>
                      <a:round/>
                      <a:headEnd type="none" w="med" len="med"/>
                      <a:tailEnd type="none" w="med" len="med"/>
                    </a:lnT>
                    <a:lnB w="19050" cap="flat" cmpd="sng" algn="ctr">
                      <a:solidFill>
                        <a:schemeClr val="bg1"/>
                      </a:solidFill>
                      <a:prstDash val="solid"/>
                      <a:round/>
                      <a:headEnd type="none" w="med" len="med"/>
                      <a:tailEnd type="none" w="med" len="med"/>
                    </a:lnB>
                    <a:solidFill>
                      <a:srgbClr val="339933"/>
                    </a:solidFill>
                  </a:tcPr>
                </a:tc>
                <a:tc>
                  <a:txBody>
                    <a:bodyPr/>
                    <a:lstStyle/>
                    <a:p>
                      <a:endParaRPr lang="en-US" sz="800" noProof="0">
                        <a:solidFill>
                          <a:schemeClr val="bg1"/>
                        </a:solidFill>
                      </a:endParaRPr>
                    </a:p>
                  </a:txBody>
                  <a:tcPr>
                    <a:lnL w="190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solidFill>
                        <a:schemeClr val="bg1"/>
                      </a:solidFill>
                      <a:prstDash val="sysDashDot"/>
                      <a:round/>
                      <a:headEnd type="none" w="med" len="med"/>
                      <a:tailEnd type="none" w="med" len="med"/>
                    </a:lnT>
                    <a:lnB w="19050" cap="flat" cmpd="sng" algn="ctr">
                      <a:solidFill>
                        <a:schemeClr val="bg1"/>
                      </a:solidFill>
                      <a:prstDash val="solid"/>
                      <a:round/>
                      <a:headEnd type="none" w="med" len="med"/>
                      <a:tailEnd type="none" w="med" len="med"/>
                    </a:lnB>
                    <a:solidFill>
                      <a:srgbClr val="339933"/>
                    </a:solidFill>
                  </a:tcPr>
                </a:tc>
                <a:tc>
                  <a:txBody>
                    <a:bodyPr/>
                    <a:lstStyle/>
                    <a:p>
                      <a:endParaRPr lang="en-US" sz="800" noProof="0">
                        <a:solidFill>
                          <a:schemeClr val="bg1"/>
                        </a:solidFill>
                      </a:endParaRPr>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solidFill>
                        <a:schemeClr val="bg1"/>
                      </a:solidFill>
                      <a:prstDash val="sysDashDot"/>
                      <a:round/>
                      <a:headEnd type="none" w="med" len="med"/>
                      <a:tailEnd type="none" w="med" len="med"/>
                    </a:lnT>
                    <a:lnB w="19050" cap="flat" cmpd="sng" algn="ctr">
                      <a:solidFill>
                        <a:schemeClr val="bg1"/>
                      </a:solidFill>
                      <a:prstDash val="solid"/>
                      <a:round/>
                      <a:headEnd type="none" w="med" len="med"/>
                      <a:tailEnd type="none" w="med" len="med"/>
                    </a:lnB>
                    <a:solidFill>
                      <a:srgbClr val="339933"/>
                    </a:solidFill>
                  </a:tcPr>
                </a:tc>
                <a:tc>
                  <a:txBody>
                    <a:bodyPr/>
                    <a:lstStyle/>
                    <a:p>
                      <a:endParaRPr lang="en-US" sz="800" noProof="0">
                        <a:solidFill>
                          <a:schemeClr val="bg1"/>
                        </a:solidFill>
                      </a:endParaRPr>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solidFill>
                        <a:schemeClr val="bg1"/>
                      </a:solidFill>
                      <a:prstDash val="sysDashDot"/>
                      <a:round/>
                      <a:headEnd type="none" w="med" len="med"/>
                      <a:tailEnd type="none" w="med" len="med"/>
                    </a:lnT>
                    <a:lnB w="19050" cap="flat" cmpd="sng" algn="ctr">
                      <a:solidFill>
                        <a:schemeClr val="bg1"/>
                      </a:solidFill>
                      <a:prstDash val="solid"/>
                      <a:round/>
                      <a:headEnd type="none" w="med" len="med"/>
                      <a:tailEnd type="none" w="med" len="med"/>
                    </a:lnB>
                    <a:solidFill>
                      <a:srgbClr val="339933"/>
                    </a:solidFill>
                  </a:tcPr>
                </a:tc>
                <a:tc>
                  <a:txBody>
                    <a:bodyPr/>
                    <a:lstStyle/>
                    <a:p>
                      <a:endParaRPr lang="en-US" sz="800" noProof="0">
                        <a:solidFill>
                          <a:schemeClr val="bg1"/>
                        </a:solidFill>
                      </a:endParaRPr>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solidFill>
                        <a:schemeClr val="bg1"/>
                      </a:solidFill>
                      <a:prstDash val="sysDashDot"/>
                      <a:round/>
                      <a:headEnd type="none" w="med" len="med"/>
                      <a:tailEnd type="none" w="med" len="med"/>
                    </a:lnT>
                    <a:lnB w="19050" cap="flat" cmpd="sng" algn="ctr">
                      <a:solidFill>
                        <a:schemeClr val="bg1"/>
                      </a:solidFill>
                      <a:prstDash val="solid"/>
                      <a:round/>
                      <a:headEnd type="none" w="med" len="med"/>
                      <a:tailEnd type="none" w="med" len="med"/>
                    </a:lnB>
                    <a:solidFill>
                      <a:srgbClr val="339933"/>
                    </a:solidFill>
                  </a:tcPr>
                </a:tc>
              </a:tr>
              <a:tr h="360040">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50" b="1" kern="1200" noProof="0" smtClean="0">
                          <a:solidFill>
                            <a:schemeClr val="bg1"/>
                          </a:solidFill>
                          <a:latin typeface="+mn-lt"/>
                          <a:ea typeface="+mn-ea"/>
                          <a:cs typeface="+mn-cs"/>
                        </a:rPr>
                        <a:t>Incorporation of New and Preexisting Customers</a:t>
                      </a:r>
                      <a:endParaRPr lang="en-US" sz="800" noProof="0"/>
                    </a:p>
                  </a:txBody>
                  <a:tcPr vert="vert27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339933"/>
                    </a:solidFill>
                  </a:tcPr>
                </a:tc>
                <a:tc gridSpan="2">
                  <a:txBody>
                    <a:bodyPr/>
                    <a:lstStyle/>
                    <a:p>
                      <a:pPr algn="ctr" rtl="0" fontAlgn="ctr"/>
                      <a:r>
                        <a:rPr lang="en-US" sz="900" b="1" i="0" u="none" strike="noStrike" noProof="0" smtClean="0">
                          <a:solidFill>
                            <a:schemeClr val="bg1"/>
                          </a:solidFill>
                          <a:latin typeface="Calibri"/>
                        </a:rPr>
                        <a:t>3.-  </a:t>
                      </a:r>
                      <a:r>
                        <a:rPr lang="en-US" sz="900" b="1" i="0" u="none" strike="noStrike" noProof="0" smtClean="0">
                          <a:solidFill>
                            <a:schemeClr val="bg1"/>
                          </a:solidFill>
                          <a:latin typeface="+mn-lt"/>
                        </a:rPr>
                        <a:t>Implementing procedures for New Customers</a:t>
                      </a:r>
                      <a:endParaRPr lang="en-US" sz="900" b="1" i="0" u="none" strike="noStrike" noProof="0">
                        <a:solidFill>
                          <a:schemeClr val="bg1"/>
                        </a:solidFill>
                        <a:latin typeface="Calibri"/>
                      </a:endParaRPr>
                    </a:p>
                  </a:txBody>
                  <a:tcPr marL="0" marR="0"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ysDashDot"/>
                      <a:round/>
                      <a:headEnd type="none" w="med" len="med"/>
                      <a:tailEnd type="none" w="med" len="med"/>
                    </a:lnB>
                    <a:solidFill>
                      <a:srgbClr val="339933"/>
                    </a:solidFill>
                  </a:tcPr>
                </a:tc>
                <a:tc hMerge="1">
                  <a:txBody>
                    <a:bodyPr/>
                    <a:lstStyle/>
                    <a:p>
                      <a:endParaRPr lang="es-MX" sz="800" dirty="0"/>
                    </a:p>
                  </a:txBody>
                  <a:tcPr>
                    <a:lnL w="12700" cap="flat" cmpd="sng" algn="ctr">
                      <a:solidFill>
                        <a:schemeClr val="tx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ysDashDot"/>
                      <a:round/>
                      <a:headEnd type="none" w="med" len="med"/>
                      <a:tailEnd type="none" w="med" len="med"/>
                    </a:lnT>
                    <a:lnB w="12700" cap="flat" cmpd="sng" algn="ctr">
                      <a:solidFill>
                        <a:schemeClr val="bg1"/>
                      </a:solidFill>
                      <a:prstDash val="sysDashDot"/>
                      <a:round/>
                      <a:headEnd type="none" w="med" len="med"/>
                      <a:tailEnd type="none" w="med" len="med"/>
                    </a:lnB>
                  </a:tcPr>
                </a:tc>
                <a:tc>
                  <a:txBody>
                    <a:bodyPr/>
                    <a:lstStyle/>
                    <a:p>
                      <a:endParaRPr lang="en-US" sz="800" noProof="0">
                        <a:solidFill>
                          <a:schemeClr val="bg1"/>
                        </a:solidFill>
                      </a:endParaRPr>
                    </a:p>
                  </a:txBody>
                  <a:tcPr>
                    <a:lnL w="19050" cap="flat" cmpd="sng" algn="ctr">
                      <a:solidFill>
                        <a:schemeClr val="bg1"/>
                      </a:solidFill>
                      <a:prstDash val="solid"/>
                      <a:round/>
                      <a:headEnd type="none" w="med" len="med"/>
                      <a:tailEnd type="none" w="med" len="med"/>
                    </a:lnL>
                    <a:lnR w="12700" cap="flat" cmpd="sng" algn="ctr">
                      <a:noFill/>
                      <a:prstDash val="sysDashDot"/>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ysDashDot"/>
                      <a:round/>
                      <a:headEnd type="none" w="med" len="med"/>
                      <a:tailEnd type="none" w="med" len="med"/>
                    </a:lnB>
                    <a:solidFill>
                      <a:srgbClr val="339933"/>
                    </a:solidFill>
                  </a:tcPr>
                </a:tc>
                <a:tc>
                  <a:txBody>
                    <a:bodyPr/>
                    <a:lstStyle/>
                    <a:p>
                      <a:endParaRPr lang="en-US" sz="800" noProof="0">
                        <a:solidFill>
                          <a:schemeClr val="bg1"/>
                        </a:solidFill>
                      </a:endParaRPr>
                    </a:p>
                  </a:txBody>
                  <a:tcPr>
                    <a:lnL w="12700" cap="flat" cmpd="sng" algn="ctr">
                      <a:noFill/>
                      <a:prstDash val="sysDashDot"/>
                      <a:round/>
                      <a:headEnd type="none" w="med" len="med"/>
                      <a:tailEnd type="none" w="med" len="med"/>
                    </a:lnL>
                    <a:lnR w="3175" cap="flat" cmpd="sng" algn="ctr">
                      <a:noFill/>
                      <a:prstDash val="sysDashDot"/>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ysDashDot"/>
                      <a:round/>
                      <a:headEnd type="none" w="med" len="med"/>
                      <a:tailEnd type="none" w="med" len="med"/>
                    </a:lnB>
                    <a:solidFill>
                      <a:srgbClr val="339933"/>
                    </a:solidFill>
                  </a:tcPr>
                </a:tc>
                <a:tc>
                  <a:txBody>
                    <a:bodyPr/>
                    <a:lstStyle/>
                    <a:p>
                      <a:endParaRPr lang="en-US" sz="800" noProof="0">
                        <a:solidFill>
                          <a:schemeClr val="bg1"/>
                        </a:solidFill>
                      </a:endParaRPr>
                    </a:p>
                  </a:txBody>
                  <a:tcPr>
                    <a:lnL w="3175" cap="flat" cmpd="sng" algn="ctr">
                      <a:noFill/>
                      <a:prstDash val="sysDashDot"/>
                      <a:round/>
                      <a:headEnd type="none" w="med" len="med"/>
                      <a:tailEnd type="none" w="med" len="med"/>
                    </a:lnL>
                    <a:lnR w="12700" cap="flat" cmpd="sng" algn="ctr">
                      <a:noFill/>
                      <a:prstDash val="sysDashDot"/>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ysDashDot"/>
                      <a:round/>
                      <a:headEnd type="none" w="med" len="med"/>
                      <a:tailEnd type="none" w="med" len="med"/>
                    </a:lnB>
                    <a:solidFill>
                      <a:srgbClr val="339933"/>
                    </a:solidFill>
                  </a:tcPr>
                </a:tc>
                <a:tc>
                  <a:txBody>
                    <a:bodyPr/>
                    <a:lstStyle/>
                    <a:p>
                      <a:endParaRPr lang="en-US" sz="800" noProof="0">
                        <a:solidFill>
                          <a:schemeClr val="bg1"/>
                        </a:solidFill>
                      </a:endParaRPr>
                    </a:p>
                  </a:txBody>
                  <a:tcPr>
                    <a:lnL w="12700" cap="flat" cmpd="sng" algn="ctr">
                      <a:noFill/>
                      <a:prstDash val="sysDashDot"/>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ysDashDot"/>
                      <a:round/>
                      <a:headEnd type="none" w="med" len="med"/>
                      <a:tailEnd type="none" w="med" len="med"/>
                    </a:lnB>
                    <a:solidFill>
                      <a:srgbClr val="339933"/>
                    </a:solidFill>
                  </a:tcPr>
                </a:tc>
                <a:tc gridSpan="4">
                  <a:txBody>
                    <a:bodyPr/>
                    <a:lstStyle/>
                    <a:p>
                      <a:endParaRPr lang="en-US" sz="800" noProof="0">
                        <a:solidFill>
                          <a:schemeClr val="bg1"/>
                        </a:solidFill>
                      </a:endParaRP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ysDashDot"/>
                      <a:round/>
                      <a:headEnd type="none" w="med" len="med"/>
                      <a:tailEnd type="none" w="med" len="med"/>
                    </a:lnB>
                    <a:solidFill>
                      <a:srgbClr val="339933"/>
                    </a:solidFill>
                  </a:tcPr>
                </a:tc>
                <a:tc hMerge="1">
                  <a:txBody>
                    <a:bodyPr/>
                    <a:lstStyle/>
                    <a:p>
                      <a:endParaRPr lang="es-MX" sz="800" dirty="0">
                        <a:solidFill>
                          <a:schemeClr val="bg1"/>
                        </a:solidFill>
                      </a:endParaRPr>
                    </a:p>
                  </a:txBody>
                  <a:tcPr>
                    <a:lnL w="3175" cap="flat" cmpd="sng" algn="ctr">
                      <a:solidFill>
                        <a:schemeClr val="bg1"/>
                      </a:solidFill>
                      <a:prstDash val="sysDashDot"/>
                      <a:round/>
                      <a:headEnd type="none" w="med" len="med"/>
                      <a:tailEnd type="none" w="med" len="med"/>
                    </a:lnL>
                    <a:lnR w="3175" cap="flat" cmpd="sng" algn="ctr">
                      <a:solidFill>
                        <a:schemeClr val="bg1"/>
                      </a:solidFill>
                      <a:prstDash val="sysDashDot"/>
                      <a:round/>
                      <a:headEnd type="none" w="med" len="med"/>
                      <a:tailEnd type="none" w="med" len="med"/>
                    </a:lnR>
                    <a:lnT w="12700" cap="flat" cmpd="sng" algn="ctr">
                      <a:solidFill>
                        <a:schemeClr val="bg1"/>
                      </a:solidFill>
                      <a:prstDash val="sysDashDot"/>
                      <a:round/>
                      <a:headEnd type="none" w="med" len="med"/>
                      <a:tailEnd type="none" w="med" len="med"/>
                    </a:lnT>
                    <a:lnB w="12700" cap="flat" cmpd="sng" algn="ctr">
                      <a:solidFill>
                        <a:schemeClr val="bg1"/>
                      </a:solidFill>
                      <a:prstDash val="sysDashDot"/>
                      <a:round/>
                      <a:headEnd type="none" w="med" len="med"/>
                      <a:tailEnd type="none" w="med" len="med"/>
                    </a:lnB>
                    <a:solidFill>
                      <a:srgbClr val="339933"/>
                    </a:solidFill>
                  </a:tcPr>
                </a:tc>
                <a:tc hMerge="1">
                  <a:txBody>
                    <a:bodyPr/>
                    <a:lstStyle/>
                    <a:p>
                      <a:endParaRPr lang="es-MX" sz="800" dirty="0">
                        <a:solidFill>
                          <a:schemeClr val="bg1"/>
                        </a:solidFill>
                      </a:endParaRPr>
                    </a:p>
                  </a:txBody>
                  <a:tcPr>
                    <a:lnL w="3175" cap="flat" cmpd="sng" algn="ctr">
                      <a:solidFill>
                        <a:schemeClr val="bg1"/>
                      </a:solidFill>
                      <a:prstDash val="sysDashDot"/>
                      <a:round/>
                      <a:headEnd type="none" w="med" len="med"/>
                      <a:tailEnd type="none" w="med" len="med"/>
                    </a:lnL>
                    <a:lnR w="3175" cap="flat" cmpd="sng" algn="ctr">
                      <a:solidFill>
                        <a:schemeClr val="bg1"/>
                      </a:solidFill>
                      <a:prstDash val="sysDashDot"/>
                      <a:round/>
                      <a:headEnd type="none" w="med" len="med"/>
                      <a:tailEnd type="none" w="med" len="med"/>
                    </a:lnR>
                    <a:lnT w="12700" cap="flat" cmpd="sng" algn="ctr">
                      <a:solidFill>
                        <a:schemeClr val="bg1"/>
                      </a:solidFill>
                      <a:prstDash val="sysDashDot"/>
                      <a:round/>
                      <a:headEnd type="none" w="med" len="med"/>
                      <a:tailEnd type="none" w="med" len="med"/>
                    </a:lnT>
                    <a:lnB w="12700" cap="flat" cmpd="sng" algn="ctr">
                      <a:solidFill>
                        <a:schemeClr val="bg1"/>
                      </a:solidFill>
                      <a:prstDash val="sysDashDot"/>
                      <a:round/>
                      <a:headEnd type="none" w="med" len="med"/>
                      <a:tailEnd type="none" w="med" len="med"/>
                    </a:lnB>
                    <a:solidFill>
                      <a:srgbClr val="339933"/>
                    </a:solidFill>
                  </a:tcPr>
                </a:tc>
                <a:tc hMerge="1">
                  <a:txBody>
                    <a:bodyPr/>
                    <a:lstStyle/>
                    <a:p>
                      <a:endParaRPr lang="es-MX" sz="800" dirty="0">
                        <a:solidFill>
                          <a:schemeClr val="bg1"/>
                        </a:solidFill>
                      </a:endParaRPr>
                    </a:p>
                  </a:txBody>
                  <a:tcPr>
                    <a:lnL w="3175" cap="flat" cmpd="sng" algn="ctr">
                      <a:solidFill>
                        <a:schemeClr val="bg1"/>
                      </a:solidFill>
                      <a:prstDash val="sysDashDot"/>
                      <a:round/>
                      <a:headEnd type="none" w="med" len="med"/>
                      <a:tailEnd type="none" w="med" len="med"/>
                    </a:lnL>
                    <a:lnR w="6350" cap="flat" cmpd="sng" algn="ctr">
                      <a:solidFill>
                        <a:schemeClr val="bg1"/>
                      </a:solidFill>
                      <a:prstDash val="solid"/>
                      <a:round/>
                      <a:headEnd type="none" w="med" len="med"/>
                      <a:tailEnd type="none" w="med" len="med"/>
                    </a:lnR>
                    <a:lnT w="12700" cap="flat" cmpd="sng" algn="ctr">
                      <a:solidFill>
                        <a:schemeClr val="bg1"/>
                      </a:solidFill>
                      <a:prstDash val="sysDashDot"/>
                      <a:round/>
                      <a:headEnd type="none" w="med" len="med"/>
                      <a:tailEnd type="none" w="med" len="med"/>
                    </a:lnT>
                    <a:lnB w="12700" cap="flat" cmpd="sng" algn="ctr">
                      <a:solidFill>
                        <a:schemeClr val="bg1"/>
                      </a:solidFill>
                      <a:prstDash val="sysDashDot"/>
                      <a:round/>
                      <a:headEnd type="none" w="med" len="med"/>
                      <a:tailEnd type="none" w="med" len="med"/>
                    </a:lnB>
                    <a:solidFill>
                      <a:srgbClr val="339933"/>
                    </a:solidFill>
                  </a:tcPr>
                </a:tc>
                <a:tc gridSpan="4">
                  <a:txBody>
                    <a:bodyPr/>
                    <a:lstStyle/>
                    <a:p>
                      <a:endParaRPr lang="en-US" sz="800" noProof="0">
                        <a:solidFill>
                          <a:schemeClr val="bg1"/>
                        </a:solidFill>
                      </a:endParaRP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ysDashDot"/>
                      <a:round/>
                      <a:headEnd type="none" w="med" len="med"/>
                      <a:tailEnd type="none" w="med" len="med"/>
                    </a:lnB>
                    <a:solidFill>
                      <a:srgbClr val="339933"/>
                    </a:solidFill>
                  </a:tcPr>
                </a:tc>
                <a:tc hMerge="1">
                  <a:txBody>
                    <a:bodyPr/>
                    <a:lstStyle/>
                    <a:p>
                      <a:endParaRPr lang="es-MX" sz="800" dirty="0">
                        <a:solidFill>
                          <a:schemeClr val="bg1"/>
                        </a:solidFill>
                      </a:endParaRPr>
                    </a:p>
                  </a:txBody>
                  <a:tcPr>
                    <a:lnL w="3175" cap="flat" cmpd="sng" algn="ctr">
                      <a:solidFill>
                        <a:schemeClr val="bg1"/>
                      </a:solidFill>
                      <a:prstDash val="sysDashDot"/>
                      <a:round/>
                      <a:headEnd type="none" w="med" len="med"/>
                      <a:tailEnd type="none" w="med" len="med"/>
                    </a:lnL>
                    <a:lnR w="6350" cap="flat" cmpd="sng" algn="ctr">
                      <a:solidFill>
                        <a:schemeClr val="bg1"/>
                      </a:solidFill>
                      <a:prstDash val="solid"/>
                      <a:round/>
                      <a:headEnd type="none" w="med" len="med"/>
                      <a:tailEnd type="none" w="med" len="med"/>
                    </a:lnR>
                    <a:lnT w="12700" cap="flat" cmpd="sng" algn="ctr">
                      <a:solidFill>
                        <a:schemeClr val="bg1"/>
                      </a:solidFill>
                      <a:prstDash val="sysDashDot"/>
                      <a:round/>
                      <a:headEnd type="none" w="med" len="med"/>
                      <a:tailEnd type="none" w="med" len="med"/>
                    </a:lnT>
                    <a:lnB w="12700" cap="flat" cmpd="sng" algn="ctr">
                      <a:solidFill>
                        <a:schemeClr val="bg1"/>
                      </a:solidFill>
                      <a:prstDash val="sysDashDot"/>
                      <a:round/>
                      <a:headEnd type="none" w="med" len="med"/>
                      <a:tailEnd type="none" w="med" len="med"/>
                    </a:lnB>
                    <a:solidFill>
                      <a:srgbClr val="339933"/>
                    </a:solidFill>
                  </a:tcPr>
                </a:tc>
                <a:tc hMerge="1">
                  <a:txBody>
                    <a:bodyPr/>
                    <a:lstStyle/>
                    <a:p>
                      <a:endParaRPr lang="es-MX" sz="800" dirty="0">
                        <a:solidFill>
                          <a:schemeClr val="bg1"/>
                        </a:solidFill>
                      </a:endParaRPr>
                    </a:p>
                  </a:txBody>
                  <a:tcPr>
                    <a:lnL w="3175" cap="flat" cmpd="sng" algn="ctr">
                      <a:solidFill>
                        <a:schemeClr val="bg1"/>
                      </a:solidFill>
                      <a:prstDash val="sysDashDot"/>
                      <a:round/>
                      <a:headEnd type="none" w="med" len="med"/>
                      <a:tailEnd type="none" w="med" len="med"/>
                    </a:lnL>
                    <a:lnR w="6350" cap="flat" cmpd="sng" algn="ctr">
                      <a:solidFill>
                        <a:schemeClr val="bg1"/>
                      </a:solidFill>
                      <a:prstDash val="solid"/>
                      <a:round/>
                      <a:headEnd type="none" w="med" len="med"/>
                      <a:tailEnd type="none" w="med" len="med"/>
                    </a:lnR>
                    <a:lnT w="12700" cap="flat" cmpd="sng" algn="ctr">
                      <a:solidFill>
                        <a:schemeClr val="bg1"/>
                      </a:solidFill>
                      <a:prstDash val="sysDashDot"/>
                      <a:round/>
                      <a:headEnd type="none" w="med" len="med"/>
                      <a:tailEnd type="none" w="med" len="med"/>
                    </a:lnT>
                    <a:lnB w="12700" cap="flat" cmpd="sng" algn="ctr">
                      <a:solidFill>
                        <a:schemeClr val="bg1"/>
                      </a:solidFill>
                      <a:prstDash val="sysDashDot"/>
                      <a:round/>
                      <a:headEnd type="none" w="med" len="med"/>
                      <a:tailEnd type="none" w="med" len="med"/>
                    </a:lnB>
                    <a:solidFill>
                      <a:srgbClr val="339933"/>
                    </a:solidFill>
                  </a:tcPr>
                </a:tc>
                <a:tc hMerge="1">
                  <a:txBody>
                    <a:bodyPr/>
                    <a:lstStyle/>
                    <a:p>
                      <a:endParaRPr lang="es-MX" sz="800" dirty="0">
                        <a:solidFill>
                          <a:schemeClr val="bg1"/>
                        </a:solidFill>
                      </a:endParaRPr>
                    </a:p>
                  </a:txBody>
                  <a:tcPr>
                    <a:lnL w="3175" cap="flat" cmpd="sng" algn="ctr">
                      <a:solidFill>
                        <a:schemeClr val="bg1"/>
                      </a:solidFill>
                      <a:prstDash val="sysDashDot"/>
                      <a:round/>
                      <a:headEnd type="none" w="med" len="med"/>
                      <a:tailEnd type="none" w="med" len="med"/>
                    </a:lnL>
                    <a:lnR w="6350" cap="flat" cmpd="sng" algn="ctr">
                      <a:solidFill>
                        <a:schemeClr val="bg1"/>
                      </a:solidFill>
                      <a:prstDash val="solid"/>
                      <a:round/>
                      <a:headEnd type="none" w="med" len="med"/>
                      <a:tailEnd type="none" w="med" len="med"/>
                    </a:lnR>
                    <a:lnT w="12700" cap="flat" cmpd="sng" algn="ctr">
                      <a:solidFill>
                        <a:schemeClr val="bg1"/>
                      </a:solidFill>
                      <a:prstDash val="sysDashDot"/>
                      <a:round/>
                      <a:headEnd type="none" w="med" len="med"/>
                      <a:tailEnd type="none" w="med" len="med"/>
                    </a:lnT>
                    <a:lnB w="12700" cap="flat" cmpd="sng" algn="ctr">
                      <a:solidFill>
                        <a:schemeClr val="bg1"/>
                      </a:solidFill>
                      <a:prstDash val="sysDashDot"/>
                      <a:round/>
                      <a:headEnd type="none" w="med" len="med"/>
                      <a:tailEnd type="none" w="med" len="med"/>
                    </a:lnB>
                    <a:solidFill>
                      <a:srgbClr val="339933"/>
                    </a:solidFill>
                  </a:tcPr>
                </a:tc>
                <a:tc gridSpan="4">
                  <a:txBody>
                    <a:bodyPr/>
                    <a:lstStyle/>
                    <a:p>
                      <a:endParaRPr lang="en-US" sz="800" noProof="0">
                        <a:solidFill>
                          <a:schemeClr val="bg1"/>
                        </a:solidFill>
                      </a:endParaRP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ysDashDot"/>
                      <a:round/>
                      <a:headEnd type="none" w="med" len="med"/>
                      <a:tailEnd type="none" w="med" len="med"/>
                    </a:lnB>
                    <a:solidFill>
                      <a:srgbClr val="339933"/>
                    </a:solidFill>
                  </a:tcPr>
                </a:tc>
                <a:tc hMerge="1">
                  <a:txBody>
                    <a:bodyPr/>
                    <a:lstStyle/>
                    <a:p>
                      <a:endParaRPr lang="es-MX"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ysDashDot"/>
                      <a:round/>
                      <a:headEnd type="none" w="med" len="med"/>
                      <a:tailEnd type="none" w="med" len="med"/>
                    </a:lnT>
                    <a:lnB w="12700" cap="flat" cmpd="sng" algn="ctr">
                      <a:solidFill>
                        <a:schemeClr val="bg1"/>
                      </a:solidFill>
                      <a:prstDash val="sysDashDot"/>
                      <a:round/>
                      <a:headEnd type="none" w="med" len="med"/>
                      <a:tailEnd type="none" w="med" len="med"/>
                    </a:lnB>
                    <a:solidFill>
                      <a:schemeClr val="accent3">
                        <a:lumMod val="60000"/>
                        <a:lumOff val="40000"/>
                      </a:schemeClr>
                    </a:solidFill>
                  </a:tcPr>
                </a:tc>
                <a:tc hMerge="1">
                  <a:txBody>
                    <a:bodyPr/>
                    <a:lstStyle/>
                    <a:p>
                      <a:endParaRPr lang="es-MX"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ysDashDot"/>
                      <a:round/>
                      <a:headEnd type="none" w="med" len="med"/>
                      <a:tailEnd type="none" w="med" len="med"/>
                    </a:lnT>
                    <a:lnB w="12700" cap="flat" cmpd="sng" algn="ctr">
                      <a:solidFill>
                        <a:schemeClr val="bg1"/>
                      </a:solidFill>
                      <a:prstDash val="sysDashDot"/>
                      <a:round/>
                      <a:headEnd type="none" w="med" len="med"/>
                      <a:tailEnd type="none" w="med" len="med"/>
                    </a:lnB>
                    <a:solidFill>
                      <a:schemeClr val="accent3">
                        <a:lumMod val="60000"/>
                        <a:lumOff val="40000"/>
                      </a:schemeClr>
                    </a:solidFill>
                  </a:tcPr>
                </a:tc>
                <a:tc hMerge="1">
                  <a:txBody>
                    <a:bodyPr/>
                    <a:lstStyle/>
                    <a:p>
                      <a:endParaRPr lang="es-MX" sz="800" dirty="0"/>
                    </a:p>
                  </a:txBody>
                  <a:tcPr>
                    <a:lnL w="12700" cap="flat" cmpd="sng" algn="ctr">
                      <a:solidFill>
                        <a:schemeClr val="tx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ysDashDot"/>
                      <a:round/>
                      <a:headEnd type="none" w="med" len="med"/>
                      <a:tailEnd type="none" w="med" len="med"/>
                    </a:lnT>
                    <a:lnB w="12700" cap="flat" cmpd="sng" algn="ctr">
                      <a:solidFill>
                        <a:schemeClr val="bg1"/>
                      </a:solidFill>
                      <a:prstDash val="sysDashDot"/>
                      <a:round/>
                      <a:headEnd type="none" w="med" len="med"/>
                      <a:tailEnd type="none" w="med" len="med"/>
                    </a:lnB>
                    <a:solidFill>
                      <a:schemeClr val="accent3">
                        <a:lumMod val="60000"/>
                        <a:lumOff val="40000"/>
                      </a:schemeClr>
                    </a:solidFill>
                  </a:tcPr>
                </a:tc>
                <a:tc gridSpan="4">
                  <a:txBody>
                    <a:bodyPr/>
                    <a:lstStyle/>
                    <a:p>
                      <a:endParaRPr lang="en-US" sz="800" noProof="0">
                        <a:solidFill>
                          <a:schemeClr val="bg1"/>
                        </a:solidFill>
                      </a:endParaRPr>
                    </a:p>
                  </a:txBody>
                  <a:tcPr>
                    <a:lnL w="190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ysDashDot"/>
                      <a:round/>
                      <a:headEnd type="none" w="med" len="med"/>
                      <a:tailEnd type="none" w="med" len="med"/>
                    </a:lnB>
                    <a:solidFill>
                      <a:srgbClr val="339933"/>
                    </a:solidFill>
                  </a:tcPr>
                </a:tc>
                <a:tc hMerge="1">
                  <a:txBody>
                    <a:bodyPr/>
                    <a:lstStyle/>
                    <a:p>
                      <a:endParaRPr lang="es-MX"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ysDashDot"/>
                      <a:round/>
                      <a:headEnd type="none" w="med" len="med"/>
                      <a:tailEnd type="none" w="med" len="med"/>
                    </a:lnT>
                    <a:lnB w="12700" cap="flat" cmpd="sng" algn="ctr">
                      <a:solidFill>
                        <a:schemeClr val="bg1"/>
                      </a:solidFill>
                      <a:prstDash val="sysDashDot"/>
                      <a:round/>
                      <a:headEnd type="none" w="med" len="med"/>
                      <a:tailEnd type="none" w="med" len="med"/>
                    </a:lnB>
                    <a:solidFill>
                      <a:schemeClr val="accent3">
                        <a:lumMod val="60000"/>
                        <a:lumOff val="40000"/>
                      </a:schemeClr>
                    </a:solidFill>
                  </a:tcPr>
                </a:tc>
                <a:tc hMerge="1">
                  <a:txBody>
                    <a:bodyPr/>
                    <a:lstStyle/>
                    <a:p>
                      <a:endParaRPr lang="es-MX"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ysDashDot"/>
                      <a:round/>
                      <a:headEnd type="none" w="med" len="med"/>
                      <a:tailEnd type="none" w="med" len="med"/>
                    </a:lnT>
                    <a:lnB w="12700" cap="flat" cmpd="sng" algn="ctr">
                      <a:solidFill>
                        <a:schemeClr val="bg1"/>
                      </a:solidFill>
                      <a:prstDash val="sysDashDot"/>
                      <a:round/>
                      <a:headEnd type="none" w="med" len="med"/>
                      <a:tailEnd type="none" w="med" len="med"/>
                    </a:lnB>
                    <a:solidFill>
                      <a:schemeClr val="accent3">
                        <a:lumMod val="60000"/>
                        <a:lumOff val="40000"/>
                      </a:schemeClr>
                    </a:solidFill>
                  </a:tcPr>
                </a:tc>
                <a:tc hMerge="1">
                  <a:txBody>
                    <a:bodyPr/>
                    <a:lstStyle/>
                    <a:p>
                      <a:endParaRPr lang="es-MX" sz="800" dirty="0"/>
                    </a:p>
                  </a:txBody>
                  <a:tcPr>
                    <a:lnL w="12700" cap="flat" cmpd="sng" algn="ctr">
                      <a:solidFill>
                        <a:schemeClr val="tx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ysDashDot"/>
                      <a:round/>
                      <a:headEnd type="none" w="med" len="med"/>
                      <a:tailEnd type="none" w="med" len="med"/>
                    </a:lnT>
                    <a:lnB w="12700" cap="flat" cmpd="sng" algn="ctr">
                      <a:solidFill>
                        <a:schemeClr val="bg1"/>
                      </a:solidFill>
                      <a:prstDash val="sysDashDot"/>
                      <a:round/>
                      <a:headEnd type="none" w="med" len="med"/>
                      <a:tailEnd type="none" w="med" len="med"/>
                    </a:lnB>
                    <a:solidFill>
                      <a:schemeClr val="accent3">
                        <a:lumMod val="60000"/>
                        <a:lumOff val="40000"/>
                      </a:schemeClr>
                    </a:solidFill>
                  </a:tcPr>
                </a:tc>
              </a:tr>
              <a:tr h="936104">
                <a:tc vMerge="1">
                  <a:txBody>
                    <a:bodyPr/>
                    <a:lstStyle/>
                    <a:p>
                      <a:endParaRPr lang="es-MX"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1" i="0" u="none" strike="noStrike" noProof="0" smtClean="0">
                          <a:solidFill>
                            <a:schemeClr val="bg1"/>
                          </a:solidFill>
                          <a:latin typeface="Calibri"/>
                        </a:rPr>
                        <a:t>4.-   </a:t>
                      </a:r>
                      <a:r>
                        <a:rPr lang="en-US" sz="900" b="1" i="0" u="none" strike="noStrike" noProof="0" smtClean="0">
                          <a:solidFill>
                            <a:schemeClr val="bg1"/>
                          </a:solidFill>
                          <a:latin typeface="+mn-lt"/>
                        </a:rPr>
                        <a:t>Preexisting Accounts and  Payees</a:t>
                      </a:r>
                      <a:endParaRPr lang="en-US" sz="900" b="1" i="0" u="none" strike="noStrike" noProof="0">
                        <a:solidFill>
                          <a:schemeClr val="bg1"/>
                        </a:solidFill>
                        <a:latin typeface="Calibri"/>
                      </a:endParaRPr>
                    </a:p>
                  </a:txBody>
                  <a:tcPr marL="0" marR="0"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ysDashDot"/>
                      <a:round/>
                      <a:headEnd type="none" w="med" len="med"/>
                      <a:tailEnd type="none" w="med" len="med"/>
                    </a:lnT>
                    <a:lnB w="19050" cap="flat" cmpd="sng" algn="ctr">
                      <a:solidFill>
                        <a:schemeClr val="bg1"/>
                      </a:solidFill>
                      <a:prstDash val="solid"/>
                      <a:round/>
                      <a:headEnd type="none" w="med" len="med"/>
                      <a:tailEnd type="none" w="med" len="med"/>
                    </a:lnB>
                    <a:solidFill>
                      <a:srgbClr val="339933"/>
                    </a:solidFill>
                  </a:tcPr>
                </a:tc>
                <a:tc hMerge="1">
                  <a:txBody>
                    <a:bodyPr/>
                    <a:lstStyle/>
                    <a:p>
                      <a:endParaRPr lang="es-MX" sz="800" dirty="0"/>
                    </a:p>
                  </a:txBody>
                  <a:tcPr>
                    <a:lnL w="12700" cap="flat" cmpd="sng" algn="ctr">
                      <a:solidFill>
                        <a:schemeClr val="tx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ysDashDot"/>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endParaRPr lang="en-US" sz="800" noProof="0">
                        <a:solidFill>
                          <a:schemeClr val="bg1"/>
                        </a:solidFill>
                      </a:endParaRP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ysDashDot"/>
                      <a:round/>
                      <a:headEnd type="none" w="med" len="med"/>
                      <a:tailEnd type="none" w="med" len="med"/>
                    </a:lnT>
                    <a:lnB w="19050" cap="flat" cmpd="sng" algn="ctr">
                      <a:solidFill>
                        <a:schemeClr val="bg1"/>
                      </a:solidFill>
                      <a:prstDash val="solid"/>
                      <a:round/>
                      <a:headEnd type="none" w="med" len="med"/>
                      <a:tailEnd type="none" w="med" len="med"/>
                    </a:lnB>
                    <a:solidFill>
                      <a:srgbClr val="339933"/>
                    </a:solidFill>
                  </a:tcPr>
                </a:tc>
                <a:tc hMerge="1">
                  <a:txBody>
                    <a:bodyPr/>
                    <a:lstStyle/>
                    <a:p>
                      <a:endParaRPr lang="es-MX" sz="800" dirty="0">
                        <a:solidFill>
                          <a:schemeClr val="bg1"/>
                        </a:solidFill>
                      </a:endParaRPr>
                    </a:p>
                  </a:txBody>
                  <a:tcPr>
                    <a:lnL w="3175" cap="flat" cmpd="sng" algn="ctr">
                      <a:solidFill>
                        <a:schemeClr val="bg1"/>
                      </a:solidFill>
                      <a:prstDash val="sysDashDot"/>
                      <a:round/>
                      <a:headEnd type="none" w="med" len="med"/>
                      <a:tailEnd type="none" w="med" len="med"/>
                    </a:lnL>
                    <a:lnR w="6350" cap="flat" cmpd="sng" algn="ctr">
                      <a:solidFill>
                        <a:schemeClr val="bg1"/>
                      </a:solidFill>
                      <a:prstDash val="solid"/>
                      <a:round/>
                      <a:headEnd type="none" w="med" len="med"/>
                      <a:tailEnd type="none" w="med" len="med"/>
                    </a:lnR>
                    <a:lnT w="12700" cap="flat" cmpd="sng" algn="ctr">
                      <a:solidFill>
                        <a:schemeClr val="bg1"/>
                      </a:solidFill>
                      <a:prstDash val="sysDashDot"/>
                      <a:round/>
                      <a:headEnd type="none" w="med" len="med"/>
                      <a:tailEnd type="none" w="med" len="med"/>
                    </a:lnT>
                    <a:lnB w="19050" cap="flat" cmpd="sng" algn="ctr">
                      <a:solidFill>
                        <a:schemeClr val="bg1"/>
                      </a:solidFill>
                      <a:prstDash val="solid"/>
                      <a:round/>
                      <a:headEnd type="none" w="med" len="med"/>
                      <a:tailEnd type="none" w="med" len="med"/>
                    </a:lnB>
                    <a:solidFill>
                      <a:srgbClr val="339933"/>
                    </a:solidFill>
                  </a:tcPr>
                </a:tc>
                <a:tc hMerge="1">
                  <a:txBody>
                    <a:bodyPr/>
                    <a:lstStyle/>
                    <a:p>
                      <a:endParaRPr lang="es-MX"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ysDashDot"/>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hMerge="1">
                  <a:txBody>
                    <a:bodyPr/>
                    <a:lstStyle/>
                    <a:p>
                      <a:endParaRPr lang="es-MX" sz="800" dirty="0"/>
                    </a:p>
                  </a:txBody>
                  <a:tcPr>
                    <a:lnL w="12700" cap="flat" cmpd="sng" algn="ctr">
                      <a:solidFill>
                        <a:schemeClr val="tx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ysDashDot"/>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endParaRPr lang="en-US" sz="800" noProof="0">
                        <a:solidFill>
                          <a:schemeClr val="bg1"/>
                        </a:solidFill>
                      </a:endParaRPr>
                    </a:p>
                  </a:txBody>
                  <a:tcPr>
                    <a:lnL w="19050" cap="flat" cmpd="sng" algn="ctr">
                      <a:solidFill>
                        <a:schemeClr val="bg1"/>
                      </a:solidFill>
                      <a:prstDash val="solid"/>
                      <a:round/>
                      <a:headEnd type="none" w="med" len="med"/>
                      <a:tailEnd type="none" w="med" len="med"/>
                    </a:lnL>
                    <a:lnR w="3175" cap="flat" cmpd="sng" algn="ctr">
                      <a:solidFill>
                        <a:schemeClr val="bg1"/>
                      </a:solidFill>
                      <a:prstDash val="sysDashDot"/>
                      <a:round/>
                      <a:headEnd type="none" w="med" len="med"/>
                      <a:tailEnd type="none" w="med" len="med"/>
                    </a:lnR>
                    <a:lnT w="12700" cap="flat" cmpd="sng" algn="ctr">
                      <a:solidFill>
                        <a:schemeClr val="bg1"/>
                      </a:solidFill>
                      <a:prstDash val="sysDashDot"/>
                      <a:round/>
                      <a:headEnd type="none" w="med" len="med"/>
                      <a:tailEnd type="none" w="med" len="med"/>
                    </a:lnT>
                    <a:lnB w="19050" cap="flat" cmpd="sng" algn="ctr">
                      <a:solidFill>
                        <a:schemeClr val="bg1"/>
                      </a:solidFill>
                      <a:prstDash val="solid"/>
                      <a:round/>
                      <a:headEnd type="none" w="med" len="med"/>
                      <a:tailEnd type="none" w="med" len="med"/>
                    </a:lnB>
                    <a:solidFill>
                      <a:srgbClr val="339933"/>
                    </a:solidFill>
                  </a:tcPr>
                </a:tc>
                <a:tc>
                  <a:txBody>
                    <a:bodyPr/>
                    <a:lstStyle/>
                    <a:p>
                      <a:endParaRPr lang="en-US" sz="800" noProof="0">
                        <a:solidFill>
                          <a:schemeClr val="bg1"/>
                        </a:solidFill>
                      </a:endParaRPr>
                    </a:p>
                  </a:txBody>
                  <a:tcPr>
                    <a:lnL w="3175" cap="flat" cmpd="sng" algn="ctr">
                      <a:solidFill>
                        <a:schemeClr val="bg1"/>
                      </a:solidFill>
                      <a:prstDash val="sysDashDot"/>
                      <a:round/>
                      <a:headEnd type="none" w="med" len="med"/>
                      <a:tailEnd type="none" w="med" len="med"/>
                    </a:lnL>
                    <a:lnR w="3175" cap="flat" cmpd="sng" algn="ctr">
                      <a:solidFill>
                        <a:schemeClr val="bg1"/>
                      </a:solidFill>
                      <a:prstDash val="sysDashDot"/>
                      <a:round/>
                      <a:headEnd type="none" w="med" len="med"/>
                      <a:tailEnd type="none" w="med" len="med"/>
                    </a:lnR>
                    <a:lnT w="12700" cap="flat" cmpd="sng" algn="ctr">
                      <a:solidFill>
                        <a:schemeClr val="bg1"/>
                      </a:solidFill>
                      <a:prstDash val="sysDashDot"/>
                      <a:round/>
                      <a:headEnd type="none" w="med" len="med"/>
                      <a:tailEnd type="none" w="med" len="med"/>
                    </a:lnT>
                    <a:lnB w="19050" cap="flat" cmpd="sng" algn="ctr">
                      <a:solidFill>
                        <a:schemeClr val="bg1"/>
                      </a:solidFill>
                      <a:prstDash val="solid"/>
                      <a:round/>
                      <a:headEnd type="none" w="med" len="med"/>
                      <a:tailEnd type="none" w="med" len="med"/>
                    </a:lnB>
                    <a:solidFill>
                      <a:srgbClr val="339933"/>
                    </a:solidFill>
                  </a:tcPr>
                </a:tc>
                <a:tc>
                  <a:txBody>
                    <a:bodyPr/>
                    <a:lstStyle/>
                    <a:p>
                      <a:endParaRPr lang="en-US" sz="800" noProof="0">
                        <a:solidFill>
                          <a:schemeClr val="bg1"/>
                        </a:solidFill>
                      </a:endParaRPr>
                    </a:p>
                  </a:txBody>
                  <a:tcPr>
                    <a:lnL w="3175" cap="flat" cmpd="sng" algn="ctr">
                      <a:solidFill>
                        <a:schemeClr val="bg1"/>
                      </a:solidFill>
                      <a:prstDash val="sysDashDot"/>
                      <a:round/>
                      <a:headEnd type="none" w="med" len="med"/>
                      <a:tailEnd type="none" w="med" len="med"/>
                    </a:lnL>
                    <a:lnR w="3175" cap="flat" cmpd="sng" algn="ctr">
                      <a:solidFill>
                        <a:schemeClr val="bg1"/>
                      </a:solidFill>
                      <a:prstDash val="sysDashDot"/>
                      <a:round/>
                      <a:headEnd type="none" w="med" len="med"/>
                      <a:tailEnd type="none" w="med" len="med"/>
                    </a:lnR>
                    <a:lnT w="12700" cap="flat" cmpd="sng" algn="ctr">
                      <a:solidFill>
                        <a:schemeClr val="bg1"/>
                      </a:solidFill>
                      <a:prstDash val="sysDashDot"/>
                      <a:round/>
                      <a:headEnd type="none" w="med" len="med"/>
                      <a:tailEnd type="none" w="med" len="med"/>
                    </a:lnT>
                    <a:lnB w="19050" cap="flat" cmpd="sng" algn="ctr">
                      <a:solidFill>
                        <a:schemeClr val="bg1"/>
                      </a:solidFill>
                      <a:prstDash val="solid"/>
                      <a:round/>
                      <a:headEnd type="none" w="med" len="med"/>
                      <a:tailEnd type="none" w="med" len="med"/>
                    </a:lnB>
                    <a:solidFill>
                      <a:srgbClr val="339933"/>
                    </a:solidFill>
                  </a:tcPr>
                </a:tc>
                <a:tc>
                  <a:txBody>
                    <a:bodyPr/>
                    <a:lstStyle/>
                    <a:p>
                      <a:endParaRPr lang="en-US" sz="800" noProof="0">
                        <a:solidFill>
                          <a:schemeClr val="bg1"/>
                        </a:solidFill>
                      </a:endParaRPr>
                    </a:p>
                  </a:txBody>
                  <a:tcPr>
                    <a:lnL w="3175" cap="flat" cmpd="sng" algn="ctr">
                      <a:solidFill>
                        <a:schemeClr val="bg1"/>
                      </a:solidFill>
                      <a:prstDash val="sysDashDot"/>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ysDashDot"/>
                      <a:round/>
                      <a:headEnd type="none" w="med" len="med"/>
                      <a:tailEnd type="none" w="med" len="med"/>
                    </a:lnT>
                    <a:lnB w="19050" cap="flat" cmpd="sng" algn="ctr">
                      <a:solidFill>
                        <a:schemeClr val="bg1"/>
                      </a:solidFill>
                      <a:prstDash val="solid"/>
                      <a:round/>
                      <a:headEnd type="none" w="med" len="med"/>
                      <a:tailEnd type="none" w="med" len="med"/>
                    </a:lnB>
                    <a:solidFill>
                      <a:srgbClr val="339933"/>
                    </a:solidFill>
                  </a:tcPr>
                </a:tc>
                <a:tc>
                  <a:txBody>
                    <a:bodyPr/>
                    <a:lstStyle/>
                    <a:p>
                      <a:endParaRPr lang="en-US" sz="800" noProof="0">
                        <a:solidFill>
                          <a:schemeClr val="bg1"/>
                        </a:solidFill>
                      </a:endParaRPr>
                    </a:p>
                  </a:txBody>
                  <a:tcPr>
                    <a:lnL w="19050" cap="flat" cmpd="sng" algn="ctr">
                      <a:solidFill>
                        <a:schemeClr val="bg1"/>
                      </a:solidFill>
                      <a:prstDash val="solid"/>
                      <a:round/>
                      <a:headEnd type="none" w="med" len="med"/>
                      <a:tailEnd type="none" w="med" len="med"/>
                    </a:lnL>
                    <a:lnR w="3175" cap="flat" cmpd="sng" algn="ctr">
                      <a:solidFill>
                        <a:schemeClr val="bg1"/>
                      </a:solidFill>
                      <a:prstDash val="sysDashDot"/>
                      <a:round/>
                      <a:headEnd type="none" w="med" len="med"/>
                      <a:tailEnd type="none" w="med" len="med"/>
                    </a:lnR>
                    <a:lnT w="12700" cap="flat" cmpd="sng" algn="ctr">
                      <a:solidFill>
                        <a:schemeClr val="bg1"/>
                      </a:solidFill>
                      <a:prstDash val="sysDashDot"/>
                      <a:round/>
                      <a:headEnd type="none" w="med" len="med"/>
                      <a:tailEnd type="none" w="med" len="med"/>
                    </a:lnT>
                    <a:lnB w="19050" cap="flat" cmpd="sng" algn="ctr">
                      <a:solidFill>
                        <a:schemeClr val="bg1"/>
                      </a:solidFill>
                      <a:prstDash val="solid"/>
                      <a:round/>
                      <a:headEnd type="none" w="med" len="med"/>
                      <a:tailEnd type="none" w="med" len="med"/>
                    </a:lnB>
                    <a:solidFill>
                      <a:srgbClr val="339933"/>
                    </a:solidFill>
                  </a:tcPr>
                </a:tc>
                <a:tc>
                  <a:txBody>
                    <a:bodyPr/>
                    <a:lstStyle/>
                    <a:p>
                      <a:endParaRPr lang="en-US" sz="800" noProof="0">
                        <a:solidFill>
                          <a:schemeClr val="bg1"/>
                        </a:solidFill>
                      </a:endParaRPr>
                    </a:p>
                  </a:txBody>
                  <a:tcPr>
                    <a:lnL w="3175" cap="flat" cmpd="sng" algn="ctr">
                      <a:solidFill>
                        <a:schemeClr val="bg1"/>
                      </a:solidFill>
                      <a:prstDash val="sysDashDot"/>
                      <a:round/>
                      <a:headEnd type="none" w="med" len="med"/>
                      <a:tailEnd type="none" w="med" len="med"/>
                    </a:lnL>
                    <a:lnR w="3175" cap="flat" cmpd="sng" algn="ctr">
                      <a:solidFill>
                        <a:schemeClr val="bg1"/>
                      </a:solidFill>
                      <a:prstDash val="sysDashDot"/>
                      <a:round/>
                      <a:headEnd type="none" w="med" len="med"/>
                      <a:tailEnd type="none" w="med" len="med"/>
                    </a:lnR>
                    <a:lnT w="12700" cap="flat" cmpd="sng" algn="ctr">
                      <a:solidFill>
                        <a:schemeClr val="bg1"/>
                      </a:solidFill>
                      <a:prstDash val="sysDashDot"/>
                      <a:round/>
                      <a:headEnd type="none" w="med" len="med"/>
                      <a:tailEnd type="none" w="med" len="med"/>
                    </a:lnT>
                    <a:lnB w="19050" cap="flat" cmpd="sng" algn="ctr">
                      <a:solidFill>
                        <a:schemeClr val="bg1"/>
                      </a:solidFill>
                      <a:prstDash val="solid"/>
                      <a:round/>
                      <a:headEnd type="none" w="med" len="med"/>
                      <a:tailEnd type="none" w="med" len="med"/>
                    </a:lnB>
                    <a:solidFill>
                      <a:srgbClr val="339933"/>
                    </a:solidFill>
                  </a:tcPr>
                </a:tc>
                <a:tc>
                  <a:txBody>
                    <a:bodyPr/>
                    <a:lstStyle/>
                    <a:p>
                      <a:endParaRPr lang="en-US" sz="800" noProof="0">
                        <a:solidFill>
                          <a:schemeClr val="bg1"/>
                        </a:solidFill>
                      </a:endParaRPr>
                    </a:p>
                  </a:txBody>
                  <a:tcPr>
                    <a:lnL w="3175" cap="flat" cmpd="sng" algn="ctr">
                      <a:solidFill>
                        <a:schemeClr val="bg1"/>
                      </a:solidFill>
                      <a:prstDash val="sysDashDot"/>
                      <a:round/>
                      <a:headEnd type="none" w="med" len="med"/>
                      <a:tailEnd type="none" w="med" len="med"/>
                    </a:lnL>
                    <a:lnR w="3175" cap="flat" cmpd="sng" algn="ctr">
                      <a:solidFill>
                        <a:schemeClr val="bg1"/>
                      </a:solidFill>
                      <a:prstDash val="sysDashDot"/>
                      <a:round/>
                      <a:headEnd type="none" w="med" len="med"/>
                      <a:tailEnd type="none" w="med" len="med"/>
                    </a:lnR>
                    <a:lnT w="12700" cap="flat" cmpd="sng" algn="ctr">
                      <a:solidFill>
                        <a:schemeClr val="bg1"/>
                      </a:solidFill>
                      <a:prstDash val="sysDashDot"/>
                      <a:round/>
                      <a:headEnd type="none" w="med" len="med"/>
                      <a:tailEnd type="none" w="med" len="med"/>
                    </a:lnT>
                    <a:lnB w="19050" cap="flat" cmpd="sng" algn="ctr">
                      <a:solidFill>
                        <a:schemeClr val="bg1"/>
                      </a:solidFill>
                      <a:prstDash val="solid"/>
                      <a:round/>
                      <a:headEnd type="none" w="med" len="med"/>
                      <a:tailEnd type="none" w="med" len="med"/>
                    </a:lnB>
                    <a:solidFill>
                      <a:srgbClr val="339933"/>
                    </a:solidFill>
                  </a:tcPr>
                </a:tc>
                <a:tc>
                  <a:txBody>
                    <a:bodyPr/>
                    <a:lstStyle/>
                    <a:p>
                      <a:endParaRPr lang="en-US" sz="800" noProof="0">
                        <a:solidFill>
                          <a:schemeClr val="bg1"/>
                        </a:solidFill>
                      </a:endParaRPr>
                    </a:p>
                  </a:txBody>
                  <a:tcPr>
                    <a:lnL w="3175" cap="flat" cmpd="sng" algn="ctr">
                      <a:solidFill>
                        <a:schemeClr val="bg1"/>
                      </a:solidFill>
                      <a:prstDash val="sysDashDot"/>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ysDashDot"/>
                      <a:round/>
                      <a:headEnd type="none" w="med" len="med"/>
                      <a:tailEnd type="none" w="med" len="med"/>
                    </a:lnT>
                    <a:lnB w="19050" cap="flat" cmpd="sng" algn="ctr">
                      <a:solidFill>
                        <a:schemeClr val="bg1"/>
                      </a:solidFill>
                      <a:prstDash val="solid"/>
                      <a:round/>
                      <a:headEnd type="none" w="med" len="med"/>
                      <a:tailEnd type="none" w="med" len="med"/>
                    </a:lnB>
                    <a:solidFill>
                      <a:srgbClr val="339933"/>
                    </a:solidFill>
                  </a:tcPr>
                </a:tc>
                <a:tc gridSpan="4">
                  <a:txBody>
                    <a:bodyPr/>
                    <a:lstStyle/>
                    <a:p>
                      <a:endParaRPr lang="en-US" sz="800" noProof="0">
                        <a:solidFill>
                          <a:schemeClr val="bg1"/>
                        </a:solidFill>
                      </a:endParaRP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ysDashDot"/>
                      <a:round/>
                      <a:headEnd type="none" w="med" len="med"/>
                      <a:tailEnd type="none" w="med" len="med"/>
                    </a:lnT>
                    <a:lnB w="19050" cap="flat" cmpd="sng" algn="ctr">
                      <a:solidFill>
                        <a:schemeClr val="bg1"/>
                      </a:solidFill>
                      <a:prstDash val="solid"/>
                      <a:round/>
                      <a:headEnd type="none" w="med" len="med"/>
                      <a:tailEnd type="none" w="med" len="med"/>
                    </a:lnB>
                    <a:solidFill>
                      <a:srgbClr val="339933"/>
                    </a:solidFill>
                  </a:tcPr>
                </a:tc>
                <a:tc hMerge="1">
                  <a:txBody>
                    <a:bodyPr/>
                    <a:lstStyle/>
                    <a:p>
                      <a:endParaRPr lang="es-MX"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ysDashDot"/>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hMerge="1">
                  <a:txBody>
                    <a:bodyPr/>
                    <a:lstStyle/>
                    <a:p>
                      <a:endParaRPr lang="es-MX"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ysDashDot"/>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hMerge="1">
                  <a:txBody>
                    <a:bodyPr/>
                    <a:lstStyle/>
                    <a:p>
                      <a:endParaRPr lang="es-MX" sz="800" dirty="0"/>
                    </a:p>
                  </a:txBody>
                  <a:tcPr>
                    <a:lnL w="12700" cap="flat" cmpd="sng" algn="ctr">
                      <a:solidFill>
                        <a:schemeClr val="tx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ysDashDot"/>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gridSpan="4">
                  <a:txBody>
                    <a:bodyPr/>
                    <a:lstStyle/>
                    <a:p>
                      <a:endParaRPr lang="en-US" sz="800" noProof="0" dirty="0">
                        <a:solidFill>
                          <a:schemeClr val="bg1"/>
                        </a:solidFill>
                      </a:endParaRPr>
                    </a:p>
                  </a:txBody>
                  <a:tcPr>
                    <a:lnL w="190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solidFill>
                        <a:schemeClr val="bg1"/>
                      </a:solidFill>
                      <a:prstDash val="sysDashDot"/>
                      <a:round/>
                      <a:headEnd type="none" w="med" len="med"/>
                      <a:tailEnd type="none" w="med" len="med"/>
                    </a:lnT>
                    <a:lnB w="19050" cap="flat" cmpd="sng" algn="ctr">
                      <a:solidFill>
                        <a:schemeClr val="bg1"/>
                      </a:solidFill>
                      <a:prstDash val="solid"/>
                      <a:round/>
                      <a:headEnd type="none" w="med" len="med"/>
                      <a:tailEnd type="none" w="med" len="med"/>
                    </a:lnB>
                    <a:solidFill>
                      <a:srgbClr val="339933"/>
                    </a:solidFill>
                  </a:tcPr>
                </a:tc>
                <a:tc hMerge="1">
                  <a:txBody>
                    <a:bodyPr/>
                    <a:lstStyle/>
                    <a:p>
                      <a:endParaRPr lang="es-MX"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ysDashDot"/>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hMerge="1">
                  <a:txBody>
                    <a:bodyPr/>
                    <a:lstStyle/>
                    <a:p>
                      <a:endParaRPr lang="es-MX"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ysDashDot"/>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hMerge="1">
                  <a:txBody>
                    <a:bodyPr/>
                    <a:lstStyle/>
                    <a:p>
                      <a:endParaRPr lang="es-MX" sz="800" dirty="0"/>
                    </a:p>
                  </a:txBody>
                  <a:tcPr>
                    <a:lnL w="12700" cap="flat" cmpd="sng" algn="ctr">
                      <a:solidFill>
                        <a:schemeClr val="tx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ysDashDot"/>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r>
            </a:tbl>
          </a:graphicData>
        </a:graphic>
      </p:graphicFrame>
      <p:sp>
        <p:nvSpPr>
          <p:cNvPr id="7" name="3 Flecha derecha"/>
          <p:cNvSpPr/>
          <p:nvPr/>
        </p:nvSpPr>
        <p:spPr>
          <a:xfrm>
            <a:off x="3960504" y="2522612"/>
            <a:ext cx="247650" cy="247650"/>
          </a:xfrm>
          <a:prstGeom prst="rightArrow">
            <a:avLst/>
          </a:prstGeom>
          <a:ln/>
        </p:spPr>
        <p:style>
          <a:lnRef idx="0">
            <a:schemeClr val="accent2"/>
          </a:lnRef>
          <a:fillRef idx="3">
            <a:schemeClr val="accent2"/>
          </a:fillRef>
          <a:effectRef idx="3">
            <a:schemeClr val="accent2"/>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MX" sz="1100"/>
          </a:p>
        </p:txBody>
      </p:sp>
      <p:sp>
        <p:nvSpPr>
          <p:cNvPr id="8" name="4 CuadroTexto"/>
          <p:cNvSpPr txBox="1"/>
          <p:nvPr/>
        </p:nvSpPr>
        <p:spPr>
          <a:xfrm>
            <a:off x="4170054" y="2536900"/>
            <a:ext cx="962025" cy="242887"/>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r>
              <a:rPr lang="es-MX" sz="900" b="1" dirty="0">
                <a:latin typeface="Arial" pitchFamily="34" charset="0"/>
                <a:cs typeface="Arial" pitchFamily="34" charset="0"/>
              </a:rPr>
              <a:t>1° </a:t>
            </a:r>
            <a:r>
              <a:rPr lang="es-MX" sz="900" b="1" dirty="0" err="1" smtClean="0">
                <a:latin typeface="Arial" pitchFamily="34" charset="0"/>
                <a:cs typeface="Arial" pitchFamily="34" charset="0"/>
              </a:rPr>
              <a:t>January</a:t>
            </a:r>
            <a:r>
              <a:rPr lang="es-MX" sz="900" b="1" dirty="0" smtClean="0">
                <a:latin typeface="Arial" pitchFamily="34" charset="0"/>
                <a:cs typeface="Arial" pitchFamily="34" charset="0"/>
              </a:rPr>
              <a:t> </a:t>
            </a:r>
            <a:endParaRPr lang="es-MX" sz="900" b="1" dirty="0">
              <a:latin typeface="Arial" pitchFamily="34" charset="0"/>
              <a:cs typeface="Arial" pitchFamily="34" charset="0"/>
            </a:endParaRPr>
          </a:p>
        </p:txBody>
      </p:sp>
      <p:sp>
        <p:nvSpPr>
          <p:cNvPr id="23" name="10 CuadroTexto"/>
          <p:cNvSpPr txBox="1"/>
          <p:nvPr/>
        </p:nvSpPr>
        <p:spPr>
          <a:xfrm>
            <a:off x="6660232" y="4063550"/>
            <a:ext cx="962025" cy="252412"/>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r>
              <a:rPr lang="es-MX" sz="900" b="1" dirty="0" smtClean="0">
                <a:latin typeface="Arial" pitchFamily="34" charset="0"/>
                <a:cs typeface="Arial" pitchFamily="34" charset="0"/>
              </a:rPr>
              <a:t>30 Sept. 2015</a:t>
            </a:r>
            <a:endParaRPr lang="es-MX" sz="900" b="1" dirty="0">
              <a:latin typeface="Arial" pitchFamily="34" charset="0"/>
              <a:cs typeface="Arial" pitchFamily="34" charset="0"/>
            </a:endParaRPr>
          </a:p>
        </p:txBody>
      </p:sp>
      <p:sp>
        <p:nvSpPr>
          <p:cNvPr id="25" name="14 Triángulo isósceles"/>
          <p:cNvSpPr/>
          <p:nvPr/>
        </p:nvSpPr>
        <p:spPr>
          <a:xfrm>
            <a:off x="6479640" y="4063550"/>
            <a:ext cx="252000" cy="252000"/>
          </a:xfrm>
          <a:prstGeom prst="triangle">
            <a:avLst/>
          </a:prstGeom>
          <a:solidFill>
            <a:srgbClr val="FFFF00"/>
          </a:solidFill>
          <a:ln/>
        </p:spPr>
        <p:style>
          <a:lnRef idx="0">
            <a:schemeClr val="accent3"/>
          </a:lnRef>
          <a:fillRef idx="3">
            <a:schemeClr val="accent3"/>
          </a:fillRef>
          <a:effectRef idx="3">
            <a:schemeClr val="accent3"/>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MX"/>
          </a:p>
        </p:txBody>
      </p:sp>
      <p:sp>
        <p:nvSpPr>
          <p:cNvPr id="60" name="5 Triángulo isósceles"/>
          <p:cNvSpPr/>
          <p:nvPr/>
        </p:nvSpPr>
        <p:spPr>
          <a:xfrm>
            <a:off x="2123728" y="6297547"/>
            <a:ext cx="162000" cy="162000"/>
          </a:xfrm>
          <a:prstGeom prst="triangle">
            <a:avLst/>
          </a:prstGeom>
          <a:solidFill>
            <a:srgbClr val="FFFF00"/>
          </a:solidFill>
          <a:ln/>
        </p:spPr>
        <p:style>
          <a:lnRef idx="0">
            <a:schemeClr val="accent3"/>
          </a:lnRef>
          <a:fillRef idx="3">
            <a:schemeClr val="accent3"/>
          </a:fillRef>
          <a:effectRef idx="3">
            <a:schemeClr val="accent3"/>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MX"/>
          </a:p>
        </p:txBody>
      </p:sp>
      <p:sp>
        <p:nvSpPr>
          <p:cNvPr id="61" name="14 Triángulo isósceles"/>
          <p:cNvSpPr/>
          <p:nvPr/>
        </p:nvSpPr>
        <p:spPr>
          <a:xfrm>
            <a:off x="4509930" y="6305845"/>
            <a:ext cx="162000" cy="162000"/>
          </a:xfrm>
          <a:prstGeom prst="plus">
            <a:avLst/>
          </a:prstGeom>
          <a:solidFill>
            <a:srgbClr val="002060"/>
          </a:solidFill>
          <a:ln/>
        </p:spPr>
        <p:style>
          <a:lnRef idx="0">
            <a:schemeClr val="accent1"/>
          </a:lnRef>
          <a:fillRef idx="3">
            <a:schemeClr val="accent1"/>
          </a:fillRef>
          <a:effectRef idx="3">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MX"/>
          </a:p>
        </p:txBody>
      </p:sp>
      <p:sp>
        <p:nvSpPr>
          <p:cNvPr id="62" name="61 CuadroTexto"/>
          <p:cNvSpPr txBox="1"/>
          <p:nvPr/>
        </p:nvSpPr>
        <p:spPr>
          <a:xfrm>
            <a:off x="2267744" y="6270825"/>
            <a:ext cx="1800000" cy="246221"/>
          </a:xfrm>
          <a:prstGeom prst="rect">
            <a:avLst/>
          </a:prstGeom>
          <a:noFill/>
        </p:spPr>
        <p:txBody>
          <a:bodyPr wrap="square" rtlCol="0">
            <a:spAutoFit/>
          </a:bodyPr>
          <a:lstStyle/>
          <a:p>
            <a:r>
              <a:rPr lang="en-US" sz="1000" b="1" smtClean="0"/>
              <a:t>Start Date for Reporting</a:t>
            </a:r>
            <a:endParaRPr lang="en-US" sz="1000" b="1"/>
          </a:p>
        </p:txBody>
      </p:sp>
      <p:sp>
        <p:nvSpPr>
          <p:cNvPr id="63" name="62 CuadroTexto"/>
          <p:cNvSpPr txBox="1"/>
          <p:nvPr/>
        </p:nvSpPr>
        <p:spPr>
          <a:xfrm>
            <a:off x="4644208" y="6279123"/>
            <a:ext cx="1800000" cy="246221"/>
          </a:xfrm>
          <a:prstGeom prst="rect">
            <a:avLst/>
          </a:prstGeom>
          <a:noFill/>
        </p:spPr>
        <p:txBody>
          <a:bodyPr wrap="square" rtlCol="0">
            <a:spAutoFit/>
          </a:bodyPr>
          <a:lstStyle/>
          <a:p>
            <a:r>
              <a:rPr lang="en-US" sz="1000" b="1" smtClean="0"/>
              <a:t>Identification Deadlines</a:t>
            </a:r>
            <a:endParaRPr lang="en-US" sz="1000" b="1"/>
          </a:p>
        </p:txBody>
      </p:sp>
      <p:sp>
        <p:nvSpPr>
          <p:cNvPr id="67" name="9 Flecha derecha"/>
          <p:cNvSpPr/>
          <p:nvPr/>
        </p:nvSpPr>
        <p:spPr>
          <a:xfrm>
            <a:off x="4932040" y="4126414"/>
            <a:ext cx="1620000" cy="108000"/>
          </a:xfrm>
          <a:prstGeom prst="rightArrow">
            <a:avLst/>
          </a:prstGeom>
          <a:ln/>
        </p:spPr>
        <p:style>
          <a:lnRef idx="0">
            <a:schemeClr val="accent2"/>
          </a:lnRef>
          <a:fillRef idx="3">
            <a:schemeClr val="accent2"/>
          </a:fillRef>
          <a:effectRef idx="3">
            <a:schemeClr val="accent2"/>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indent="0" algn="ctr"/>
            <a:endParaRPr lang="es-MX" sz="1100">
              <a:solidFill>
                <a:schemeClr val="lt1"/>
              </a:solidFill>
              <a:latin typeface="+mn-lt"/>
              <a:ea typeface="+mn-ea"/>
              <a:cs typeface="+mn-cs"/>
            </a:endParaRPr>
          </a:p>
        </p:txBody>
      </p:sp>
      <p:sp>
        <p:nvSpPr>
          <p:cNvPr id="68" name="67 Estrella de 5 puntas"/>
          <p:cNvSpPr/>
          <p:nvPr/>
        </p:nvSpPr>
        <p:spPr>
          <a:xfrm>
            <a:off x="4841744" y="4063550"/>
            <a:ext cx="180000" cy="180000"/>
          </a:xfrm>
          <a:prstGeom prst="star5">
            <a:avLst/>
          </a:prstGeom>
          <a:solidFill>
            <a:srgbClr val="002060"/>
          </a:solidFill>
        </p:spPr>
        <p:style>
          <a:lnRef idx="0">
            <a:schemeClr val="accent1"/>
          </a:lnRef>
          <a:fillRef idx="3">
            <a:schemeClr val="accent1"/>
          </a:fillRef>
          <a:effectRef idx="3">
            <a:schemeClr val="accent1"/>
          </a:effectRef>
          <a:fontRef idx="minor">
            <a:schemeClr val="lt1"/>
          </a:fontRef>
        </p:style>
        <p:txBody>
          <a:bodyPr rtlCol="0" anchor="ctr"/>
          <a:lstStyle/>
          <a:p>
            <a:pPr algn="ctr"/>
            <a:endParaRPr lang="es-MX"/>
          </a:p>
        </p:txBody>
      </p:sp>
      <p:sp>
        <p:nvSpPr>
          <p:cNvPr id="70" name="14 Triángulo isósceles"/>
          <p:cNvSpPr/>
          <p:nvPr/>
        </p:nvSpPr>
        <p:spPr>
          <a:xfrm>
            <a:off x="6542520" y="4538788"/>
            <a:ext cx="144000" cy="144000"/>
          </a:xfrm>
          <a:prstGeom prst="triangle">
            <a:avLst/>
          </a:prstGeom>
          <a:solidFill>
            <a:srgbClr val="FFFF00"/>
          </a:solidFill>
          <a:ln/>
        </p:spPr>
        <p:style>
          <a:lnRef idx="0">
            <a:schemeClr val="accent3"/>
          </a:lnRef>
          <a:fillRef idx="3">
            <a:schemeClr val="accent3"/>
          </a:fillRef>
          <a:effectRef idx="3">
            <a:schemeClr val="accent3"/>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MX"/>
          </a:p>
        </p:txBody>
      </p:sp>
      <p:sp>
        <p:nvSpPr>
          <p:cNvPr id="71" name="9 Flecha derecha"/>
          <p:cNvSpPr/>
          <p:nvPr/>
        </p:nvSpPr>
        <p:spPr>
          <a:xfrm>
            <a:off x="5895943" y="4574220"/>
            <a:ext cx="684000" cy="108000"/>
          </a:xfrm>
          <a:prstGeom prst="rightArrow">
            <a:avLst/>
          </a:prstGeom>
          <a:ln/>
        </p:spPr>
        <p:style>
          <a:lnRef idx="0">
            <a:schemeClr val="accent2"/>
          </a:lnRef>
          <a:fillRef idx="3">
            <a:schemeClr val="accent2"/>
          </a:fillRef>
          <a:effectRef idx="3">
            <a:schemeClr val="accent2"/>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indent="0" algn="ctr"/>
            <a:endParaRPr lang="es-MX" sz="1100">
              <a:solidFill>
                <a:schemeClr val="lt1"/>
              </a:solidFill>
              <a:latin typeface="+mn-lt"/>
              <a:ea typeface="+mn-ea"/>
              <a:cs typeface="+mn-cs"/>
            </a:endParaRPr>
          </a:p>
        </p:txBody>
      </p:sp>
      <p:sp>
        <p:nvSpPr>
          <p:cNvPr id="72" name="71 Estrella de 5 puntas"/>
          <p:cNvSpPr/>
          <p:nvPr/>
        </p:nvSpPr>
        <p:spPr>
          <a:xfrm>
            <a:off x="5805647" y="4510212"/>
            <a:ext cx="180000" cy="180000"/>
          </a:xfrm>
          <a:prstGeom prst="star5">
            <a:avLst/>
          </a:prstGeom>
          <a:solidFill>
            <a:srgbClr val="002060"/>
          </a:solidFill>
        </p:spPr>
        <p:style>
          <a:lnRef idx="0">
            <a:schemeClr val="accent1"/>
          </a:lnRef>
          <a:fillRef idx="3">
            <a:schemeClr val="accent1"/>
          </a:fillRef>
          <a:effectRef idx="3">
            <a:schemeClr val="accent1"/>
          </a:effectRef>
          <a:fontRef idx="minor">
            <a:schemeClr val="lt1"/>
          </a:fontRef>
        </p:style>
        <p:txBody>
          <a:bodyPr rtlCol="0" anchor="ctr"/>
          <a:lstStyle/>
          <a:p>
            <a:pPr algn="ctr"/>
            <a:endParaRPr lang="es-MX"/>
          </a:p>
        </p:txBody>
      </p:sp>
      <p:sp>
        <p:nvSpPr>
          <p:cNvPr id="73" name="14 Triángulo isósceles"/>
          <p:cNvSpPr/>
          <p:nvPr/>
        </p:nvSpPr>
        <p:spPr>
          <a:xfrm>
            <a:off x="7496545" y="4540888"/>
            <a:ext cx="144000" cy="144000"/>
          </a:xfrm>
          <a:prstGeom prst="triangle">
            <a:avLst/>
          </a:prstGeom>
          <a:solidFill>
            <a:srgbClr val="FFFF00"/>
          </a:solidFill>
          <a:ln/>
        </p:spPr>
        <p:style>
          <a:lnRef idx="0">
            <a:schemeClr val="accent3"/>
          </a:lnRef>
          <a:fillRef idx="3">
            <a:schemeClr val="accent3"/>
          </a:fillRef>
          <a:effectRef idx="3">
            <a:schemeClr val="accent3"/>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MX"/>
          </a:p>
        </p:txBody>
      </p:sp>
      <p:sp>
        <p:nvSpPr>
          <p:cNvPr id="74" name="9 Flecha derecha"/>
          <p:cNvSpPr/>
          <p:nvPr/>
        </p:nvSpPr>
        <p:spPr>
          <a:xfrm>
            <a:off x="6849968" y="4576320"/>
            <a:ext cx="684000" cy="108000"/>
          </a:xfrm>
          <a:prstGeom prst="rightArrow">
            <a:avLst/>
          </a:prstGeom>
          <a:ln/>
        </p:spPr>
        <p:style>
          <a:lnRef idx="0">
            <a:schemeClr val="accent2"/>
          </a:lnRef>
          <a:fillRef idx="3">
            <a:schemeClr val="accent2"/>
          </a:fillRef>
          <a:effectRef idx="3">
            <a:schemeClr val="accent2"/>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indent="0" algn="ctr"/>
            <a:endParaRPr lang="es-MX" sz="1100">
              <a:solidFill>
                <a:schemeClr val="lt1"/>
              </a:solidFill>
              <a:latin typeface="+mn-lt"/>
              <a:ea typeface="+mn-ea"/>
              <a:cs typeface="+mn-cs"/>
            </a:endParaRPr>
          </a:p>
        </p:txBody>
      </p:sp>
      <p:sp>
        <p:nvSpPr>
          <p:cNvPr id="75" name="74 Estrella de 5 puntas"/>
          <p:cNvSpPr/>
          <p:nvPr/>
        </p:nvSpPr>
        <p:spPr>
          <a:xfrm>
            <a:off x="6759672" y="4512312"/>
            <a:ext cx="180000" cy="180000"/>
          </a:xfrm>
          <a:prstGeom prst="star5">
            <a:avLst/>
          </a:prstGeom>
          <a:solidFill>
            <a:srgbClr val="002060"/>
          </a:solidFill>
        </p:spPr>
        <p:style>
          <a:lnRef idx="0">
            <a:schemeClr val="accent1"/>
          </a:lnRef>
          <a:fillRef idx="3">
            <a:schemeClr val="accent1"/>
          </a:fillRef>
          <a:effectRef idx="3">
            <a:schemeClr val="accent1"/>
          </a:effectRef>
          <a:fontRef idx="minor">
            <a:schemeClr val="lt1"/>
          </a:fontRef>
        </p:style>
        <p:txBody>
          <a:bodyPr rtlCol="0" anchor="ctr"/>
          <a:lstStyle/>
          <a:p>
            <a:pPr algn="ctr"/>
            <a:endParaRPr lang="es-MX"/>
          </a:p>
        </p:txBody>
      </p:sp>
      <p:sp>
        <p:nvSpPr>
          <p:cNvPr id="76" name="14 Triángulo isósceles"/>
          <p:cNvSpPr/>
          <p:nvPr/>
        </p:nvSpPr>
        <p:spPr>
          <a:xfrm>
            <a:off x="8452448" y="4540888"/>
            <a:ext cx="144000" cy="144000"/>
          </a:xfrm>
          <a:prstGeom prst="triangle">
            <a:avLst/>
          </a:prstGeom>
          <a:solidFill>
            <a:srgbClr val="FFFF00"/>
          </a:solidFill>
          <a:ln/>
        </p:spPr>
        <p:style>
          <a:lnRef idx="0">
            <a:schemeClr val="accent3"/>
          </a:lnRef>
          <a:fillRef idx="3">
            <a:schemeClr val="accent3"/>
          </a:fillRef>
          <a:effectRef idx="3">
            <a:schemeClr val="accent3"/>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MX"/>
          </a:p>
        </p:txBody>
      </p:sp>
      <p:sp>
        <p:nvSpPr>
          <p:cNvPr id="77" name="9 Flecha derecha"/>
          <p:cNvSpPr/>
          <p:nvPr/>
        </p:nvSpPr>
        <p:spPr>
          <a:xfrm>
            <a:off x="7805871" y="4576320"/>
            <a:ext cx="684000" cy="108000"/>
          </a:xfrm>
          <a:prstGeom prst="rightArrow">
            <a:avLst/>
          </a:prstGeom>
          <a:ln/>
        </p:spPr>
        <p:style>
          <a:lnRef idx="0">
            <a:schemeClr val="accent2"/>
          </a:lnRef>
          <a:fillRef idx="3">
            <a:schemeClr val="accent2"/>
          </a:fillRef>
          <a:effectRef idx="3">
            <a:schemeClr val="accent2"/>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indent="0" algn="ctr"/>
            <a:endParaRPr lang="es-MX" sz="1100">
              <a:solidFill>
                <a:schemeClr val="lt1"/>
              </a:solidFill>
              <a:latin typeface="+mn-lt"/>
              <a:ea typeface="+mn-ea"/>
              <a:cs typeface="+mn-cs"/>
            </a:endParaRPr>
          </a:p>
        </p:txBody>
      </p:sp>
      <p:sp>
        <p:nvSpPr>
          <p:cNvPr id="78" name="77 Estrella de 5 puntas"/>
          <p:cNvSpPr/>
          <p:nvPr/>
        </p:nvSpPr>
        <p:spPr>
          <a:xfrm>
            <a:off x="7715575" y="4512312"/>
            <a:ext cx="180000" cy="180000"/>
          </a:xfrm>
          <a:prstGeom prst="star5">
            <a:avLst/>
          </a:prstGeom>
          <a:solidFill>
            <a:srgbClr val="002060"/>
          </a:solidFill>
        </p:spPr>
        <p:style>
          <a:lnRef idx="0">
            <a:schemeClr val="accent1"/>
          </a:lnRef>
          <a:fillRef idx="3">
            <a:schemeClr val="accent1"/>
          </a:fillRef>
          <a:effectRef idx="3">
            <a:schemeClr val="accent1"/>
          </a:effectRef>
          <a:fontRef idx="minor">
            <a:schemeClr val="lt1"/>
          </a:fontRef>
        </p:style>
        <p:txBody>
          <a:bodyPr rtlCol="0" anchor="ctr"/>
          <a:lstStyle/>
          <a:p>
            <a:pPr algn="ctr"/>
            <a:endParaRPr lang="es-MX"/>
          </a:p>
        </p:txBody>
      </p:sp>
      <p:sp>
        <p:nvSpPr>
          <p:cNvPr id="79" name="78 Estrella de 7 puntas"/>
          <p:cNvSpPr/>
          <p:nvPr/>
        </p:nvSpPr>
        <p:spPr>
          <a:xfrm>
            <a:off x="7668344" y="2955804"/>
            <a:ext cx="252000" cy="252000"/>
          </a:xfrm>
          <a:prstGeom prst="star7">
            <a:avLst/>
          </a:prstGeom>
          <a:solidFill>
            <a:srgbClr val="002060"/>
          </a:solidFill>
        </p:spPr>
        <p:style>
          <a:lnRef idx="0">
            <a:schemeClr val="accent1"/>
          </a:lnRef>
          <a:fillRef idx="3">
            <a:schemeClr val="accent1"/>
          </a:fillRef>
          <a:effectRef idx="3">
            <a:schemeClr val="accent1"/>
          </a:effectRef>
          <a:fontRef idx="minor">
            <a:schemeClr val="lt1"/>
          </a:fontRef>
        </p:style>
        <p:txBody>
          <a:bodyPr rtlCol="0" anchor="ctr"/>
          <a:lstStyle/>
          <a:p>
            <a:pPr algn="ctr"/>
            <a:endParaRPr lang="es-MX"/>
          </a:p>
        </p:txBody>
      </p:sp>
      <p:sp>
        <p:nvSpPr>
          <p:cNvPr id="80" name="36 Triángulo isósceles"/>
          <p:cNvSpPr/>
          <p:nvPr/>
        </p:nvSpPr>
        <p:spPr>
          <a:xfrm>
            <a:off x="4851910" y="4888833"/>
            <a:ext cx="162000" cy="162000"/>
          </a:xfrm>
          <a:prstGeom prst="triangle">
            <a:avLst/>
          </a:prstGeom>
          <a:solidFill>
            <a:srgbClr val="002060"/>
          </a:solidFill>
          <a:ln/>
        </p:spPr>
        <p:style>
          <a:lnRef idx="0">
            <a:schemeClr val="accent3"/>
          </a:lnRef>
          <a:fillRef idx="3">
            <a:schemeClr val="accent3"/>
          </a:fillRef>
          <a:effectRef idx="3">
            <a:schemeClr val="accent3"/>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MX"/>
          </a:p>
        </p:txBody>
      </p:sp>
      <p:sp>
        <p:nvSpPr>
          <p:cNvPr id="81" name="39 CuadroTexto"/>
          <p:cNvSpPr txBox="1"/>
          <p:nvPr/>
        </p:nvSpPr>
        <p:spPr>
          <a:xfrm>
            <a:off x="5072422" y="4879309"/>
            <a:ext cx="1188000" cy="242887"/>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r>
              <a:rPr lang="es-MX" sz="900" b="1" dirty="0" err="1" smtClean="0">
                <a:latin typeface="Arial" pitchFamily="34" charset="0"/>
                <a:cs typeface="Arial" pitchFamily="34" charset="0"/>
              </a:rPr>
              <a:t>January</a:t>
            </a:r>
            <a:r>
              <a:rPr lang="es-MX" sz="900" b="1" dirty="0" smtClean="0">
                <a:latin typeface="Arial" pitchFamily="34" charset="0"/>
                <a:cs typeface="Arial" pitchFamily="34" charset="0"/>
              </a:rPr>
              <a:t> 1st., 2014</a:t>
            </a:r>
            <a:endParaRPr lang="es-MX" sz="900" b="1" dirty="0">
              <a:latin typeface="Arial" pitchFamily="34" charset="0"/>
              <a:cs typeface="Arial" pitchFamily="34" charset="0"/>
            </a:endParaRPr>
          </a:p>
        </p:txBody>
      </p:sp>
      <p:sp>
        <p:nvSpPr>
          <p:cNvPr id="85" name="47 CuadroTexto"/>
          <p:cNvSpPr txBox="1"/>
          <p:nvPr/>
        </p:nvSpPr>
        <p:spPr>
          <a:xfrm>
            <a:off x="5957296" y="5596519"/>
            <a:ext cx="2847976" cy="252412"/>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r>
              <a:rPr lang="es-MX" sz="850" b="1" dirty="0" err="1" smtClean="0">
                <a:latin typeface="Arial" pitchFamily="34" charset="0"/>
                <a:cs typeface="Arial" pitchFamily="34" charset="0"/>
              </a:rPr>
              <a:t>High</a:t>
            </a:r>
            <a:r>
              <a:rPr lang="es-MX" sz="850" b="1" dirty="0" smtClean="0">
                <a:latin typeface="Arial" pitchFamily="34" charset="0"/>
                <a:cs typeface="Arial" pitchFamily="34" charset="0"/>
              </a:rPr>
              <a:t> </a:t>
            </a:r>
            <a:r>
              <a:rPr lang="es-MX" sz="850" b="1" dirty="0" err="1" smtClean="0">
                <a:latin typeface="Arial" pitchFamily="34" charset="0"/>
                <a:cs typeface="Arial" pitchFamily="34" charset="0"/>
              </a:rPr>
              <a:t>Value</a:t>
            </a:r>
            <a:r>
              <a:rPr lang="es-MX" sz="850" b="1" dirty="0" smtClean="0">
                <a:latin typeface="Arial" pitchFamily="34" charset="0"/>
                <a:cs typeface="Arial" pitchFamily="34" charset="0"/>
              </a:rPr>
              <a:t> </a:t>
            </a:r>
            <a:r>
              <a:rPr lang="es-MX" sz="850" b="1" dirty="0" err="1" smtClean="0">
                <a:latin typeface="Arial" pitchFamily="34" charset="0"/>
                <a:cs typeface="Arial" pitchFamily="34" charset="0"/>
              </a:rPr>
              <a:t>Accounts</a:t>
            </a:r>
            <a:endParaRPr lang="es-MX" sz="850" b="1" dirty="0">
              <a:latin typeface="Arial" pitchFamily="34" charset="0"/>
              <a:cs typeface="Arial" pitchFamily="34" charset="0"/>
            </a:endParaRPr>
          </a:p>
        </p:txBody>
      </p:sp>
      <p:sp>
        <p:nvSpPr>
          <p:cNvPr id="86" name="44 Triángulo isósceles"/>
          <p:cNvSpPr/>
          <p:nvPr/>
        </p:nvSpPr>
        <p:spPr>
          <a:xfrm>
            <a:off x="6759976" y="5355232"/>
            <a:ext cx="162000" cy="162000"/>
          </a:xfrm>
          <a:prstGeom prst="plus">
            <a:avLst/>
          </a:prstGeom>
          <a:solidFill>
            <a:srgbClr val="002060"/>
          </a:solidFill>
          <a:ln/>
        </p:spPr>
        <p:style>
          <a:lnRef idx="0">
            <a:schemeClr val="accent3"/>
          </a:lnRef>
          <a:fillRef idx="3">
            <a:schemeClr val="accent3"/>
          </a:fillRef>
          <a:effectRef idx="3">
            <a:schemeClr val="accent3"/>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MX"/>
          </a:p>
        </p:txBody>
      </p:sp>
      <p:sp>
        <p:nvSpPr>
          <p:cNvPr id="87" name="9 Flecha derecha"/>
          <p:cNvSpPr/>
          <p:nvPr/>
        </p:nvSpPr>
        <p:spPr>
          <a:xfrm>
            <a:off x="4995000" y="5373216"/>
            <a:ext cx="1800000" cy="108000"/>
          </a:xfrm>
          <a:prstGeom prst="rightArrow">
            <a:avLst/>
          </a:prstGeom>
          <a:ln/>
        </p:spPr>
        <p:style>
          <a:lnRef idx="0">
            <a:schemeClr val="accent2"/>
          </a:lnRef>
          <a:fillRef idx="3">
            <a:schemeClr val="accent2"/>
          </a:fillRef>
          <a:effectRef idx="3">
            <a:schemeClr val="accent2"/>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indent="0" algn="ctr"/>
            <a:endParaRPr lang="es-MX" sz="1100">
              <a:solidFill>
                <a:schemeClr val="lt1"/>
              </a:solidFill>
              <a:latin typeface="+mn-lt"/>
              <a:ea typeface="+mn-ea"/>
              <a:cs typeface="+mn-cs"/>
            </a:endParaRPr>
          </a:p>
        </p:txBody>
      </p:sp>
      <p:sp>
        <p:nvSpPr>
          <p:cNvPr id="83" name="47 CuadroTexto"/>
          <p:cNvSpPr txBox="1"/>
          <p:nvPr/>
        </p:nvSpPr>
        <p:spPr>
          <a:xfrm>
            <a:off x="6948264" y="5301208"/>
            <a:ext cx="1639040" cy="36000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s-MX" sz="850" b="1" dirty="0" err="1" smtClean="0">
                <a:latin typeface="Arial" pitchFamily="34" charset="0"/>
                <a:cs typeface="Arial" pitchFamily="34" charset="0"/>
              </a:rPr>
              <a:t>Low</a:t>
            </a:r>
            <a:r>
              <a:rPr lang="es-MX" sz="850" b="1" dirty="0" smtClean="0">
                <a:latin typeface="Arial" pitchFamily="34" charset="0"/>
                <a:cs typeface="Arial" pitchFamily="34" charset="0"/>
              </a:rPr>
              <a:t> </a:t>
            </a:r>
            <a:r>
              <a:rPr lang="es-MX" sz="850" b="1" dirty="0" err="1" smtClean="0">
                <a:latin typeface="Arial" pitchFamily="34" charset="0"/>
                <a:cs typeface="Arial" pitchFamily="34" charset="0"/>
              </a:rPr>
              <a:t>Value</a:t>
            </a:r>
            <a:r>
              <a:rPr lang="es-MX" sz="850" b="1" dirty="0" smtClean="0">
                <a:latin typeface="Arial" pitchFamily="34" charset="0"/>
                <a:cs typeface="Arial" pitchFamily="34" charset="0"/>
              </a:rPr>
              <a:t> </a:t>
            </a:r>
            <a:r>
              <a:rPr lang="es-MX" sz="850" b="1" dirty="0" err="1" smtClean="0">
                <a:latin typeface="Arial" pitchFamily="34" charset="0"/>
                <a:cs typeface="Arial" pitchFamily="34" charset="0"/>
              </a:rPr>
              <a:t>Accounts</a:t>
            </a:r>
            <a:endParaRPr lang="es-MX" sz="850" b="1" dirty="0">
              <a:latin typeface="Arial" pitchFamily="34" charset="0"/>
              <a:cs typeface="Arial" pitchFamily="34" charset="0"/>
            </a:endParaRPr>
          </a:p>
        </p:txBody>
      </p:sp>
      <p:sp>
        <p:nvSpPr>
          <p:cNvPr id="88" name="44 Triángulo isósceles"/>
          <p:cNvSpPr/>
          <p:nvPr/>
        </p:nvSpPr>
        <p:spPr>
          <a:xfrm>
            <a:off x="5804440" y="5634056"/>
            <a:ext cx="162000" cy="162000"/>
          </a:xfrm>
          <a:prstGeom prst="plus">
            <a:avLst/>
          </a:prstGeom>
          <a:solidFill>
            <a:srgbClr val="002060"/>
          </a:solidFill>
          <a:ln/>
        </p:spPr>
        <p:style>
          <a:lnRef idx="0">
            <a:schemeClr val="accent3"/>
          </a:lnRef>
          <a:fillRef idx="3">
            <a:schemeClr val="accent3"/>
          </a:fillRef>
          <a:effectRef idx="3">
            <a:schemeClr val="accent3"/>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MX"/>
          </a:p>
        </p:txBody>
      </p:sp>
      <p:sp>
        <p:nvSpPr>
          <p:cNvPr id="89" name="88 Estrella de 5 puntas"/>
          <p:cNvSpPr/>
          <p:nvPr/>
        </p:nvSpPr>
        <p:spPr>
          <a:xfrm>
            <a:off x="4842888" y="5317208"/>
            <a:ext cx="180000" cy="180000"/>
          </a:xfrm>
          <a:prstGeom prst="star5">
            <a:avLst/>
          </a:prstGeom>
          <a:solidFill>
            <a:srgbClr val="002060"/>
          </a:solidFill>
        </p:spPr>
        <p:style>
          <a:lnRef idx="0">
            <a:schemeClr val="accent1"/>
          </a:lnRef>
          <a:fillRef idx="3">
            <a:schemeClr val="accent1"/>
          </a:fillRef>
          <a:effectRef idx="3">
            <a:schemeClr val="accent1"/>
          </a:effectRef>
          <a:fontRef idx="minor">
            <a:schemeClr val="lt1"/>
          </a:fontRef>
        </p:style>
        <p:txBody>
          <a:bodyPr rtlCol="0" anchor="ctr"/>
          <a:lstStyle/>
          <a:p>
            <a:pPr algn="ctr"/>
            <a:endParaRPr lang="es-MX"/>
          </a:p>
        </p:txBody>
      </p:sp>
      <p:sp>
        <p:nvSpPr>
          <p:cNvPr id="90" name="89 Estrella de 5 puntas"/>
          <p:cNvSpPr/>
          <p:nvPr/>
        </p:nvSpPr>
        <p:spPr>
          <a:xfrm>
            <a:off x="4842336" y="5625056"/>
            <a:ext cx="180000" cy="180000"/>
          </a:xfrm>
          <a:prstGeom prst="star5">
            <a:avLst/>
          </a:prstGeom>
          <a:solidFill>
            <a:srgbClr val="002060"/>
          </a:solidFill>
        </p:spPr>
        <p:style>
          <a:lnRef idx="0">
            <a:schemeClr val="accent1"/>
          </a:lnRef>
          <a:fillRef idx="3">
            <a:schemeClr val="accent1"/>
          </a:fillRef>
          <a:effectRef idx="3">
            <a:schemeClr val="accent1"/>
          </a:effectRef>
          <a:fontRef idx="minor">
            <a:schemeClr val="lt1"/>
          </a:fontRef>
        </p:style>
        <p:txBody>
          <a:bodyPr rtlCol="0" anchor="ctr"/>
          <a:lstStyle/>
          <a:p>
            <a:pPr algn="ctr"/>
            <a:endParaRPr lang="es-MX"/>
          </a:p>
        </p:txBody>
      </p:sp>
      <p:sp>
        <p:nvSpPr>
          <p:cNvPr id="91" name="9 Flecha derecha"/>
          <p:cNvSpPr/>
          <p:nvPr/>
        </p:nvSpPr>
        <p:spPr>
          <a:xfrm>
            <a:off x="4977264" y="5661248"/>
            <a:ext cx="864000" cy="108000"/>
          </a:xfrm>
          <a:prstGeom prst="rightArrow">
            <a:avLst/>
          </a:prstGeom>
          <a:ln/>
        </p:spPr>
        <p:style>
          <a:lnRef idx="0">
            <a:schemeClr val="accent2"/>
          </a:lnRef>
          <a:fillRef idx="3">
            <a:schemeClr val="accent2"/>
          </a:fillRef>
          <a:effectRef idx="3">
            <a:schemeClr val="accent2"/>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indent="0" algn="ctr"/>
            <a:endParaRPr lang="es-MX" sz="1100">
              <a:solidFill>
                <a:schemeClr val="lt1"/>
              </a:solidFill>
              <a:latin typeface="+mn-lt"/>
              <a:ea typeface="+mn-ea"/>
              <a:cs typeface="+mn-cs"/>
            </a:endParaRPr>
          </a:p>
        </p:txBody>
      </p:sp>
      <p:sp>
        <p:nvSpPr>
          <p:cNvPr id="40" name="39 CuadroTexto"/>
          <p:cNvSpPr txBox="1"/>
          <p:nvPr/>
        </p:nvSpPr>
        <p:spPr>
          <a:xfrm>
            <a:off x="2195736" y="1268760"/>
            <a:ext cx="4464496" cy="307777"/>
          </a:xfrm>
          <a:prstGeom prst="rect">
            <a:avLst/>
          </a:prstGeom>
          <a:noFill/>
        </p:spPr>
        <p:txBody>
          <a:bodyPr wrap="square" rtlCol="0">
            <a:spAutoFit/>
          </a:bodyPr>
          <a:lstStyle/>
          <a:p>
            <a:r>
              <a:rPr lang="en-US" sz="1400" b="1" i="1" dirty="0" smtClean="0">
                <a:solidFill>
                  <a:srgbClr val="002060"/>
                </a:solidFill>
              </a:rPr>
              <a:t>Time and Manner of Exchange of Information</a:t>
            </a:r>
            <a:endParaRPr lang="es-MX" sz="1400" b="1" i="1" dirty="0">
              <a:solidFill>
                <a:srgbClr val="002060"/>
              </a:solidFill>
            </a:endParaRPr>
          </a:p>
        </p:txBody>
      </p:sp>
      <p:sp>
        <p:nvSpPr>
          <p:cNvPr id="41" name="40 Flecha derecha"/>
          <p:cNvSpPr/>
          <p:nvPr/>
        </p:nvSpPr>
        <p:spPr>
          <a:xfrm>
            <a:off x="1907704" y="1314636"/>
            <a:ext cx="288032" cy="216024"/>
          </a:xfrm>
          <a:prstGeom prst="rightArrow">
            <a:avLst/>
          </a:prstGeom>
          <a:solidFill>
            <a:srgbClr val="002060"/>
          </a:solidFill>
          <a:ln>
            <a:solidFill>
              <a:srgbClr val="002060"/>
            </a:solidFill>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s-MX"/>
          </a:p>
        </p:txBody>
      </p:sp>
      <p:sp>
        <p:nvSpPr>
          <p:cNvPr id="42" name="3 Flecha derecha"/>
          <p:cNvSpPr/>
          <p:nvPr/>
        </p:nvSpPr>
        <p:spPr>
          <a:xfrm>
            <a:off x="4503536" y="3341334"/>
            <a:ext cx="247650" cy="247650"/>
          </a:xfrm>
          <a:prstGeom prst="rightArrow">
            <a:avLst/>
          </a:prstGeom>
          <a:ln/>
        </p:spPr>
        <p:style>
          <a:lnRef idx="0">
            <a:schemeClr val="accent2"/>
          </a:lnRef>
          <a:fillRef idx="3">
            <a:schemeClr val="accent2"/>
          </a:fillRef>
          <a:effectRef idx="3">
            <a:schemeClr val="accent2"/>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MX" sz="1100"/>
          </a:p>
        </p:txBody>
      </p:sp>
      <p:sp>
        <p:nvSpPr>
          <p:cNvPr id="43" name="4 CuadroTexto"/>
          <p:cNvSpPr txBox="1"/>
          <p:nvPr/>
        </p:nvSpPr>
        <p:spPr>
          <a:xfrm>
            <a:off x="4713086" y="3355622"/>
            <a:ext cx="1155058" cy="289402"/>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r>
              <a:rPr lang="es-MX" sz="900" b="1" dirty="0" err="1" smtClean="0">
                <a:latin typeface="Arial" pitchFamily="34" charset="0"/>
                <a:cs typeface="Arial" pitchFamily="34" charset="0"/>
              </a:rPr>
              <a:t>July</a:t>
            </a:r>
            <a:r>
              <a:rPr lang="es-MX" sz="900" b="1" dirty="0" smtClean="0">
                <a:latin typeface="Arial" pitchFamily="34" charset="0"/>
                <a:cs typeface="Arial" pitchFamily="34" charset="0"/>
              </a:rPr>
              <a:t> 15th, 2013</a:t>
            </a:r>
            <a:endParaRPr lang="es-MX" sz="900" b="1" dirty="0">
              <a:latin typeface="Arial" pitchFamily="34" charset="0"/>
              <a:cs typeface="Arial" pitchFamily="34" charset="0"/>
            </a:endParaRPr>
          </a:p>
        </p:txBody>
      </p:sp>
      <p:sp>
        <p:nvSpPr>
          <p:cNvPr id="44" name="9 Flecha derecha"/>
          <p:cNvSpPr/>
          <p:nvPr/>
        </p:nvSpPr>
        <p:spPr>
          <a:xfrm>
            <a:off x="4752096" y="3775244"/>
            <a:ext cx="684000" cy="108000"/>
          </a:xfrm>
          <a:prstGeom prst="rightArrow">
            <a:avLst/>
          </a:prstGeom>
          <a:ln/>
        </p:spPr>
        <p:style>
          <a:lnRef idx="0">
            <a:schemeClr val="accent2"/>
          </a:lnRef>
          <a:fillRef idx="3">
            <a:schemeClr val="accent2"/>
          </a:fillRef>
          <a:effectRef idx="3">
            <a:schemeClr val="accent2"/>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indent="0" algn="ctr"/>
            <a:endParaRPr lang="es-MX" sz="1100">
              <a:solidFill>
                <a:schemeClr val="lt1"/>
              </a:solidFill>
              <a:latin typeface="+mn-lt"/>
              <a:ea typeface="+mn-ea"/>
              <a:cs typeface="+mn-cs"/>
            </a:endParaRPr>
          </a:p>
        </p:txBody>
      </p:sp>
      <p:sp>
        <p:nvSpPr>
          <p:cNvPr id="45" name="44 Estrella de 5 puntas"/>
          <p:cNvSpPr/>
          <p:nvPr/>
        </p:nvSpPr>
        <p:spPr>
          <a:xfrm>
            <a:off x="4661800" y="3711236"/>
            <a:ext cx="180000" cy="180000"/>
          </a:xfrm>
          <a:prstGeom prst="star5">
            <a:avLst/>
          </a:prstGeom>
          <a:solidFill>
            <a:srgbClr val="002060"/>
          </a:solidFill>
        </p:spPr>
        <p:style>
          <a:lnRef idx="0">
            <a:schemeClr val="accent1"/>
          </a:lnRef>
          <a:fillRef idx="3">
            <a:schemeClr val="accent1"/>
          </a:fillRef>
          <a:effectRef idx="3">
            <a:schemeClr val="accent1"/>
          </a:effectRef>
          <a:fontRef idx="minor">
            <a:schemeClr val="lt1"/>
          </a:fontRef>
        </p:style>
        <p:txBody>
          <a:bodyPr rtlCol="0" anchor="ctr"/>
          <a:lstStyle/>
          <a:p>
            <a:pPr algn="ctr"/>
            <a:endParaRPr lang="es-MX"/>
          </a:p>
        </p:txBody>
      </p:sp>
      <p:sp>
        <p:nvSpPr>
          <p:cNvPr id="46" name="4 CuadroTexto"/>
          <p:cNvSpPr txBox="1"/>
          <p:nvPr/>
        </p:nvSpPr>
        <p:spPr>
          <a:xfrm>
            <a:off x="5364088" y="3701374"/>
            <a:ext cx="1512168" cy="30369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r>
              <a:rPr lang="es-MX" sz="900" b="1" dirty="0" err="1" smtClean="0">
                <a:latin typeface="Arial" pitchFamily="34" charset="0"/>
                <a:cs typeface="Arial" pitchFamily="34" charset="0"/>
              </a:rPr>
              <a:t>October</a:t>
            </a:r>
            <a:r>
              <a:rPr lang="es-MX" sz="900" b="1" dirty="0" smtClean="0">
                <a:latin typeface="Arial" pitchFamily="34" charset="0"/>
                <a:cs typeface="Arial" pitchFamily="34" charset="0"/>
              </a:rPr>
              <a:t> 15th, 2013</a:t>
            </a:r>
            <a:endParaRPr lang="es-MX" sz="900" b="1" dirty="0">
              <a:latin typeface="Arial" pitchFamily="34" charset="0"/>
              <a:cs typeface="Arial" pitchFamily="34" charset="0"/>
            </a:endParaRPr>
          </a:p>
        </p:txBody>
      </p:sp>
      <p:graphicFrame>
        <p:nvGraphicFramePr>
          <p:cNvPr id="47" name="46 Diagrama"/>
          <p:cNvGraphicFramePr/>
          <p:nvPr/>
        </p:nvGraphicFramePr>
        <p:xfrm>
          <a:off x="251520" y="1196752"/>
          <a:ext cx="1547664" cy="4478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8" name="22 Título"/>
          <p:cNvSpPr txBox="1">
            <a:spLocks/>
          </p:cNvSpPr>
          <p:nvPr/>
        </p:nvSpPr>
        <p:spPr>
          <a:xfrm>
            <a:off x="0" y="160710"/>
            <a:ext cx="9144000" cy="892026"/>
          </a:xfrm>
          <a:prstGeom prst="rect">
            <a:avLst/>
          </a:prstGeom>
        </p:spPr>
        <p:txBody>
          <a:bodyPr vert="horz" lIns="91440" tIns="45720" rIns="91440" bIns="45720" rtlCol="0" anchor="ctr">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100" b="1" i="0" u="none" strike="noStrike" kern="1200" cap="none" spc="0" normalizeH="0" baseline="0" noProof="0" dirty="0" smtClean="0">
                <a:ln>
                  <a:noFill/>
                </a:ln>
                <a:solidFill>
                  <a:srgbClr val="002060"/>
                </a:solidFill>
                <a:effectLst/>
                <a:uLnTx/>
                <a:uFillTx/>
                <a:latin typeface="+mj-lt"/>
                <a:ea typeface="+mj-ea"/>
                <a:cs typeface="+mj-cs"/>
              </a:rPr>
              <a:t>México &amp; Foreign Account Tax Compliance Act (FATCA) </a:t>
            </a:r>
            <a:br>
              <a:rPr kumimoji="0" lang="en-US" sz="2100" b="1" i="0" u="none" strike="noStrike" kern="1200" cap="none" spc="0" normalizeH="0" baseline="0" noProof="0" dirty="0" smtClean="0">
                <a:ln>
                  <a:noFill/>
                </a:ln>
                <a:solidFill>
                  <a:srgbClr val="002060"/>
                </a:solidFill>
                <a:effectLst/>
                <a:uLnTx/>
                <a:uFillTx/>
                <a:latin typeface="+mj-lt"/>
                <a:ea typeface="+mj-ea"/>
                <a:cs typeface="+mj-cs"/>
              </a:rPr>
            </a:br>
            <a:r>
              <a:rPr kumimoji="0" lang="es-MX" sz="2100" b="1" i="0" u="none" strike="noStrike" kern="1200" cap="none" spc="0" normalizeH="0" baseline="0" noProof="0" dirty="0" smtClean="0">
                <a:ln>
                  <a:noFill/>
                </a:ln>
                <a:solidFill>
                  <a:srgbClr val="002060"/>
                </a:solidFill>
                <a:effectLst/>
                <a:uLnTx/>
                <a:uFillTx/>
                <a:latin typeface="+mj-lt"/>
                <a:ea typeface="+mj-ea"/>
                <a:cs typeface="+mj-cs"/>
              </a:rPr>
              <a:t>          </a:t>
            </a:r>
            <a:r>
              <a:rPr kumimoji="0" lang="en-US" sz="1600" b="1" i="0" u="none" strike="noStrike" kern="1200" cap="none" spc="0" normalizeH="0" baseline="0" noProof="0" dirty="0" smtClean="0">
                <a:ln>
                  <a:noFill/>
                </a:ln>
                <a:solidFill>
                  <a:srgbClr val="002060"/>
                </a:solidFill>
                <a:effectLst/>
                <a:uLnTx/>
                <a:uFillTx/>
                <a:latin typeface="+mj-lt"/>
                <a:ea typeface="+mj-ea"/>
                <a:cs typeface="+mj-cs"/>
              </a:rPr>
              <a:t>Intergovernmental Agreement  Mexico – U.S.A. to improve International Tax Compliance with respect to FATCA</a:t>
            </a:r>
            <a:br>
              <a:rPr kumimoji="0" lang="en-US" sz="1600" b="1" i="0" u="none" strike="noStrike" kern="1200" cap="none" spc="0" normalizeH="0" baseline="0" noProof="0" dirty="0" smtClean="0">
                <a:ln>
                  <a:noFill/>
                </a:ln>
                <a:solidFill>
                  <a:srgbClr val="002060"/>
                </a:solidFill>
                <a:effectLst/>
                <a:uLnTx/>
                <a:uFillTx/>
                <a:latin typeface="+mj-lt"/>
                <a:ea typeface="+mj-ea"/>
                <a:cs typeface="+mj-cs"/>
              </a:rPr>
            </a:br>
            <a:endParaRPr kumimoji="0" lang="es-MX" sz="1600" b="0" i="0" u="none" strike="noStrike" kern="1200" cap="none" spc="0" normalizeH="0" baseline="0" noProof="0" dirty="0">
              <a:ln>
                <a:noFill/>
              </a:ln>
              <a:solidFill>
                <a:srgbClr val="002060"/>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p:cNvPicPr>
            <a:picLocks noChangeAspect="1" noChangeArrowheads="1"/>
          </p:cNvPicPr>
          <p:nvPr/>
        </p:nvPicPr>
        <p:blipFill>
          <a:blip r:embed="rId2" cstate="print">
            <a:duotone>
              <a:schemeClr val="bg2">
                <a:shade val="45000"/>
                <a:satMod val="135000"/>
              </a:schemeClr>
              <a:prstClr val="white"/>
            </a:duotone>
            <a:lum bright="5000"/>
          </a:blip>
          <a:srcRect/>
          <a:stretch>
            <a:fillRect/>
          </a:stretch>
        </p:blipFill>
        <p:spPr bwMode="auto">
          <a:xfrm>
            <a:off x="359024" y="2852936"/>
            <a:ext cx="8784976" cy="3168352"/>
          </a:xfrm>
          <a:prstGeom prst="rect">
            <a:avLst/>
          </a:prstGeom>
          <a:ln>
            <a:noFill/>
          </a:ln>
          <a:effectLst>
            <a:softEdge rad="112500"/>
          </a:effectLst>
        </p:spPr>
      </p:pic>
      <p:sp>
        <p:nvSpPr>
          <p:cNvPr id="2" name="1 Título"/>
          <p:cNvSpPr>
            <a:spLocks noGrp="1"/>
          </p:cNvSpPr>
          <p:nvPr>
            <p:ph type="title" idx="4294967295"/>
          </p:nvPr>
        </p:nvSpPr>
        <p:spPr>
          <a:xfrm>
            <a:off x="295473" y="274638"/>
            <a:ext cx="8308975" cy="487362"/>
          </a:xfrm>
        </p:spPr>
        <p:txBody>
          <a:bodyPr>
            <a:normAutofit/>
          </a:bodyPr>
          <a:lstStyle/>
          <a:p>
            <a:pPr algn="l"/>
            <a:r>
              <a:rPr lang="es-MX" sz="2200" b="1" dirty="0" smtClean="0">
                <a:solidFill>
                  <a:srgbClr val="002060"/>
                </a:solidFill>
                <a:latin typeface="+mn-lt"/>
                <a:ea typeface="+mn-ea"/>
                <a:cs typeface="+mn-cs"/>
              </a:rPr>
              <a:t>FATCA – BMV Project</a:t>
            </a:r>
          </a:p>
        </p:txBody>
      </p:sp>
      <p:sp>
        <p:nvSpPr>
          <p:cNvPr id="17" name="Rectangle 50"/>
          <p:cNvSpPr/>
          <p:nvPr/>
        </p:nvSpPr>
        <p:spPr>
          <a:xfrm>
            <a:off x="6732240" y="1556792"/>
            <a:ext cx="2304256" cy="2736304"/>
          </a:xfrm>
          <a:prstGeom prst="rect">
            <a:avLst/>
          </a:prstGeom>
          <a:noFill/>
          <a:ln/>
        </p:spPr>
        <p:style>
          <a:lnRef idx="1">
            <a:schemeClr val="dk1"/>
          </a:lnRef>
          <a:fillRef idx="2">
            <a:schemeClr val="dk1"/>
          </a:fillRef>
          <a:effectRef idx="1">
            <a:schemeClr val="dk1"/>
          </a:effectRef>
          <a:fontRef idx="minor">
            <a:schemeClr val="dk1"/>
          </a:fontRef>
        </p:style>
        <p:txBody>
          <a:bodyPr lIns="50918" tIns="50918" rIns="50918" bIns="50918" rtlCol="0" anchor="ctr" anchorCtr="0"/>
          <a:lstStyle/>
          <a:p>
            <a:pPr marL="228600" indent="-228600">
              <a:lnSpc>
                <a:spcPct val="106000"/>
              </a:lnSpc>
              <a:buFont typeface="+mj-lt"/>
              <a:buAutoNum type="alphaUcPeriod"/>
            </a:pPr>
            <a:endParaRPr lang="en-US" sz="1000" b="1" dirty="0" smtClean="0">
              <a:solidFill>
                <a:srgbClr val="002060"/>
              </a:solidFill>
            </a:endParaRPr>
          </a:p>
          <a:p>
            <a:pPr marL="228600" indent="-228600">
              <a:lnSpc>
                <a:spcPct val="106000"/>
              </a:lnSpc>
              <a:buFont typeface="+mj-lt"/>
              <a:buAutoNum type="alphaUcPeriod"/>
            </a:pPr>
            <a:r>
              <a:rPr lang="en-US" sz="1000" b="1" dirty="0" smtClean="0">
                <a:solidFill>
                  <a:srgbClr val="002060"/>
                </a:solidFill>
              </a:rPr>
              <a:t>Establishment of BMV´s Interdisciplinary Group</a:t>
            </a:r>
          </a:p>
          <a:p>
            <a:pPr marL="228600" indent="-228600">
              <a:lnSpc>
                <a:spcPct val="106000"/>
              </a:lnSpc>
            </a:pPr>
            <a:endParaRPr lang="en-US" sz="1000" b="1" dirty="0" smtClean="0">
              <a:solidFill>
                <a:srgbClr val="002060"/>
              </a:solidFill>
            </a:endParaRPr>
          </a:p>
          <a:p>
            <a:pPr marL="228600" indent="-228600">
              <a:lnSpc>
                <a:spcPct val="106000"/>
              </a:lnSpc>
              <a:buFont typeface="+mj-lt"/>
              <a:buAutoNum type="arabicPeriod"/>
            </a:pPr>
            <a:r>
              <a:rPr lang="en-US" sz="1000" b="1" dirty="0" smtClean="0">
                <a:solidFill>
                  <a:srgbClr val="002060"/>
                </a:solidFill>
              </a:rPr>
              <a:t>Identification and Classification of the BMV Group’s Companies involved with FATCA.</a:t>
            </a:r>
          </a:p>
          <a:p>
            <a:pPr marL="228600" indent="-228600">
              <a:lnSpc>
                <a:spcPct val="106000"/>
              </a:lnSpc>
              <a:buFont typeface="+mj-lt"/>
              <a:buAutoNum type="arabicPeriod"/>
            </a:pPr>
            <a:endParaRPr lang="en-US" sz="1000" b="1" dirty="0" smtClean="0">
              <a:solidFill>
                <a:srgbClr val="002060"/>
              </a:solidFill>
            </a:endParaRPr>
          </a:p>
          <a:p>
            <a:pPr marL="228600" indent="-228600">
              <a:lnSpc>
                <a:spcPct val="106000"/>
              </a:lnSpc>
              <a:buFont typeface="+mj-lt"/>
              <a:buAutoNum type="arabicPeriod"/>
            </a:pPr>
            <a:r>
              <a:rPr lang="en-US" sz="1000" b="1" dirty="0" smtClean="0">
                <a:solidFill>
                  <a:srgbClr val="002060"/>
                </a:solidFill>
              </a:rPr>
              <a:t>Analysis in the effects of FATCA Regulations in each of the BMV Companies</a:t>
            </a:r>
          </a:p>
          <a:p>
            <a:pPr marL="228600" indent="-228600">
              <a:lnSpc>
                <a:spcPct val="106000"/>
              </a:lnSpc>
              <a:buFont typeface="+mj-lt"/>
              <a:buAutoNum type="arabicPeriod"/>
            </a:pPr>
            <a:endParaRPr lang="en-US" sz="1000" b="1" dirty="0" smtClean="0">
              <a:solidFill>
                <a:srgbClr val="002060"/>
              </a:solidFill>
            </a:endParaRPr>
          </a:p>
          <a:p>
            <a:pPr marL="228600" indent="-228600">
              <a:lnSpc>
                <a:spcPct val="106000"/>
              </a:lnSpc>
              <a:buFont typeface="+mj-lt"/>
              <a:buAutoNum type="arabicPeriod"/>
            </a:pPr>
            <a:r>
              <a:rPr lang="en-US" sz="1000" b="1" dirty="0" smtClean="0">
                <a:solidFill>
                  <a:srgbClr val="002060"/>
                </a:solidFill>
              </a:rPr>
              <a:t>Inventory, Analysis, Evaluation and Identification of Systems, Applications, Policies and Manuals affected by FATCA Regulations</a:t>
            </a:r>
          </a:p>
        </p:txBody>
      </p:sp>
      <p:sp>
        <p:nvSpPr>
          <p:cNvPr id="18" name="Rectangle 51"/>
          <p:cNvSpPr/>
          <p:nvPr/>
        </p:nvSpPr>
        <p:spPr>
          <a:xfrm>
            <a:off x="6732240" y="1240186"/>
            <a:ext cx="2304256" cy="288032"/>
          </a:xfrm>
          <a:prstGeom prst="rect">
            <a:avLst/>
          </a:prstGeom>
          <a:solidFill>
            <a:srgbClr val="669900"/>
          </a:solidFill>
          <a:ln w="9525" cap="flat" cmpd="sng" algn="ctr">
            <a:noFill/>
            <a:prstDash val="solid"/>
            <a:round/>
            <a:headEnd type="none" w="med" len="med"/>
            <a:tailEnd type="none" w="med" len="me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wrap="square" lIns="101837" tIns="0" rIns="0" bIns="0" numCol="1" rtlCol="0" anchor="ctr" anchorCtr="0" compatLnSpc="1">
            <a:prstTxWarp prst="textNoShape">
              <a:avLst/>
            </a:prstTxWarp>
          </a:bodyPr>
          <a:lstStyle/>
          <a:p>
            <a:pPr marL="0" lvl="1" algn="ctr" fontAlgn="base">
              <a:lnSpc>
                <a:spcPct val="106000"/>
              </a:lnSpc>
              <a:spcBef>
                <a:spcPct val="0"/>
              </a:spcBef>
              <a:spcAft>
                <a:spcPct val="0"/>
              </a:spcAft>
              <a:defRPr/>
            </a:pPr>
            <a:r>
              <a:rPr lang="es-ES_tradnl" sz="1200" b="1" dirty="0" smtClean="0">
                <a:solidFill>
                  <a:schemeClr val="bg1"/>
                </a:solidFill>
              </a:rPr>
              <a:t> </a:t>
            </a:r>
            <a:r>
              <a:rPr lang="es-ES_tradnl" sz="1200" b="1" dirty="0" err="1" smtClean="0">
                <a:solidFill>
                  <a:schemeClr val="bg1"/>
                </a:solidFill>
              </a:rPr>
              <a:t>Completed</a:t>
            </a:r>
            <a:r>
              <a:rPr lang="es-ES_tradnl" sz="1200" b="1" dirty="0" smtClean="0">
                <a:solidFill>
                  <a:schemeClr val="bg1"/>
                </a:solidFill>
              </a:rPr>
              <a:t>  </a:t>
            </a:r>
            <a:r>
              <a:rPr lang="es-ES_tradnl" sz="1200" b="1" dirty="0" err="1" smtClean="0">
                <a:solidFill>
                  <a:schemeClr val="bg1"/>
                </a:solidFill>
              </a:rPr>
              <a:t>Activities</a:t>
            </a:r>
            <a:r>
              <a:rPr lang="es-ES_tradnl" sz="1200" b="1" dirty="0" smtClean="0">
                <a:solidFill>
                  <a:schemeClr val="bg1"/>
                </a:solidFill>
              </a:rPr>
              <a:t> </a:t>
            </a:r>
            <a:endParaRPr lang="es-ES_tradnl" sz="1200" b="1" dirty="0">
              <a:solidFill>
                <a:schemeClr val="bg1"/>
              </a:solidFill>
            </a:endParaRPr>
          </a:p>
        </p:txBody>
      </p:sp>
      <p:sp>
        <p:nvSpPr>
          <p:cNvPr id="21" name="Rectangle 50"/>
          <p:cNvSpPr/>
          <p:nvPr/>
        </p:nvSpPr>
        <p:spPr>
          <a:xfrm>
            <a:off x="251520" y="4730477"/>
            <a:ext cx="5832648" cy="576000"/>
          </a:xfrm>
          <a:prstGeom prst="rect">
            <a:avLst/>
          </a:prstGeom>
          <a:solidFill>
            <a:schemeClr val="bg1">
              <a:lumMod val="50000"/>
            </a:schemeClr>
          </a:solidFill>
          <a:ln/>
        </p:spPr>
        <p:style>
          <a:lnRef idx="0">
            <a:schemeClr val="dk1"/>
          </a:lnRef>
          <a:fillRef idx="3">
            <a:schemeClr val="dk1"/>
          </a:fillRef>
          <a:effectRef idx="3">
            <a:schemeClr val="dk1"/>
          </a:effectRef>
          <a:fontRef idx="minor">
            <a:schemeClr val="lt1"/>
          </a:fontRef>
        </p:style>
        <p:txBody>
          <a:bodyPr lIns="50918" tIns="50918" rIns="50918" bIns="50918" rtlCol="0" anchor="ctr" anchorCtr="0"/>
          <a:lstStyle/>
          <a:p>
            <a:pPr marL="228600" indent="-228600">
              <a:lnSpc>
                <a:spcPct val="106000"/>
              </a:lnSpc>
              <a:buFont typeface="+mj-lt"/>
              <a:buAutoNum type="arabicPeriod" startAt="4"/>
            </a:pPr>
            <a:r>
              <a:rPr lang="en-US" sz="1000" b="1" dirty="0" smtClean="0">
                <a:solidFill>
                  <a:schemeClr val="bg1"/>
                </a:solidFill>
              </a:rPr>
              <a:t>Redesign of processes and implementation of the IGA  Agreement into the BMV Group operations</a:t>
            </a:r>
          </a:p>
          <a:p>
            <a:pPr marL="228600" indent="-228600">
              <a:lnSpc>
                <a:spcPct val="106000"/>
              </a:lnSpc>
              <a:buFont typeface="+mj-lt"/>
              <a:buAutoNum type="arabicPeriod" startAt="4"/>
            </a:pPr>
            <a:r>
              <a:rPr lang="en-US" sz="1000" b="1" dirty="0" smtClean="0">
                <a:solidFill>
                  <a:schemeClr val="bg1"/>
                </a:solidFill>
              </a:rPr>
              <a:t>Preparation of information and Responsible Officer  for the entire BMV Group to  obtain the  GIIN</a:t>
            </a:r>
          </a:p>
          <a:p>
            <a:pPr marL="228600" indent="-228600">
              <a:lnSpc>
                <a:spcPct val="106000"/>
              </a:lnSpc>
              <a:buFont typeface="+mj-lt"/>
              <a:buAutoNum type="arabicPeriod" startAt="4"/>
            </a:pPr>
            <a:r>
              <a:rPr lang="en-US" sz="1000" b="1" dirty="0" smtClean="0">
                <a:solidFill>
                  <a:schemeClr val="bg1"/>
                </a:solidFill>
              </a:rPr>
              <a:t>Completion of the Registration in the  FATCA Portal </a:t>
            </a:r>
          </a:p>
        </p:txBody>
      </p:sp>
      <p:sp>
        <p:nvSpPr>
          <p:cNvPr id="22" name="Rectangle 51"/>
          <p:cNvSpPr/>
          <p:nvPr/>
        </p:nvSpPr>
        <p:spPr>
          <a:xfrm>
            <a:off x="251520" y="4437112"/>
            <a:ext cx="5832648" cy="252000"/>
          </a:xfrm>
          <a:prstGeom prst="rect">
            <a:avLst/>
          </a:prstGeom>
          <a:solidFill>
            <a:srgbClr val="002060"/>
          </a:solidFill>
          <a:ln w="9525" cap="flat" cmpd="sng" algn="ctr">
            <a:solidFill>
              <a:schemeClr val="tx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lvl="1">
              <a:lnSpc>
                <a:spcPct val="106000"/>
              </a:lnSpc>
              <a:defRPr/>
            </a:pPr>
            <a:r>
              <a:rPr lang="en-US" sz="1300" smtClean="0">
                <a:solidFill>
                  <a:srgbClr val="FFFFFF"/>
                </a:solidFill>
              </a:rPr>
              <a:t>   </a:t>
            </a:r>
            <a:r>
              <a:rPr lang="en-US" sz="1300" b="1" smtClean="0">
                <a:solidFill>
                  <a:srgbClr val="FFFFFF"/>
                </a:solidFill>
              </a:rPr>
              <a:t>On going Activities</a:t>
            </a:r>
            <a:endParaRPr lang="en-US" sz="1300" b="1">
              <a:solidFill>
                <a:srgbClr val="FFFFFF"/>
              </a:solidFill>
            </a:endParaRPr>
          </a:p>
        </p:txBody>
      </p:sp>
      <p:pic>
        <p:nvPicPr>
          <p:cNvPr id="2050" name="Picture 2"/>
          <p:cNvPicPr>
            <a:picLocks noChangeAspect="1" noChangeArrowheads="1"/>
          </p:cNvPicPr>
          <p:nvPr/>
        </p:nvPicPr>
        <p:blipFill>
          <a:blip r:embed="rId3" cstate="print"/>
          <a:srcRect l="2130" t="2243" r="976" b="5782"/>
          <a:stretch>
            <a:fillRect/>
          </a:stretch>
        </p:blipFill>
        <p:spPr bwMode="auto">
          <a:xfrm>
            <a:off x="179512" y="1196752"/>
            <a:ext cx="6552728" cy="3240360"/>
          </a:xfrm>
          <a:prstGeom prst="rect">
            <a:avLst/>
          </a:prstGeom>
          <a:noFill/>
          <a:ln w="9525">
            <a:noFill/>
            <a:miter lim="800000"/>
            <a:headEnd/>
            <a:tailEnd/>
          </a:ln>
        </p:spPr>
      </p:pic>
      <p:sp>
        <p:nvSpPr>
          <p:cNvPr id="8" name="7 CuadroTexto"/>
          <p:cNvSpPr txBox="1"/>
          <p:nvPr/>
        </p:nvSpPr>
        <p:spPr>
          <a:xfrm>
            <a:off x="5001048" y="4024299"/>
            <a:ext cx="792000" cy="223138"/>
          </a:xfrm>
          <a:prstGeom prst="rect">
            <a:avLst/>
          </a:prstGeom>
        </p:spPr>
        <p:style>
          <a:lnRef idx="0">
            <a:schemeClr val="accent2"/>
          </a:lnRef>
          <a:fillRef idx="3">
            <a:schemeClr val="accent2"/>
          </a:fillRef>
          <a:effectRef idx="3">
            <a:schemeClr val="accent2"/>
          </a:effectRef>
          <a:fontRef idx="minor">
            <a:schemeClr val="lt1"/>
          </a:fontRef>
        </p:style>
        <p:txBody>
          <a:bodyPr wrap="square" rtlCol="0" anchor="ctr">
            <a:spAutoFit/>
          </a:bodyPr>
          <a:lstStyle/>
          <a:p>
            <a:pPr algn="ctr"/>
            <a:r>
              <a:rPr lang="es-MX" sz="850" b="1" dirty="0" smtClean="0">
                <a:solidFill>
                  <a:schemeClr val="bg1"/>
                </a:solidFill>
              </a:rPr>
              <a:t>FATCA Portal</a:t>
            </a:r>
            <a:endParaRPr lang="es-MX" sz="850" b="1" dirty="0">
              <a:solidFill>
                <a:schemeClr val="bg1"/>
              </a:solidFill>
            </a:endParaRPr>
          </a:p>
        </p:txBody>
      </p:sp>
      <p:graphicFrame>
        <p:nvGraphicFramePr>
          <p:cNvPr id="9" name="8 Tabla"/>
          <p:cNvGraphicFramePr>
            <a:graphicFrameLocks noGrp="1"/>
          </p:cNvGraphicFramePr>
          <p:nvPr/>
        </p:nvGraphicFramePr>
        <p:xfrm>
          <a:off x="251512" y="5373216"/>
          <a:ext cx="8424943" cy="648072"/>
        </p:xfrm>
        <a:graphic>
          <a:graphicData uri="http://schemas.openxmlformats.org/drawingml/2006/table">
            <a:tbl>
              <a:tblPr firstRow="1" bandRow="1">
                <a:tableStyleId>{2D5ABB26-0587-4C30-8999-92F81FD0307C}</a:tableStyleId>
              </a:tblPr>
              <a:tblGrid>
                <a:gridCol w="5344339"/>
                <a:gridCol w="513434"/>
                <a:gridCol w="513434"/>
                <a:gridCol w="513434"/>
                <a:gridCol w="513434"/>
                <a:gridCol w="513434"/>
                <a:gridCol w="513434"/>
              </a:tblGrid>
              <a:tr h="2160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noProof="0" smtClean="0">
                          <a:solidFill>
                            <a:schemeClr val="bg1"/>
                          </a:solidFill>
                          <a:latin typeface="+mn-lt"/>
                          <a:ea typeface="+mn-ea"/>
                          <a:cs typeface="+mn-cs"/>
                        </a:rPr>
                        <a:t>QI – 2013</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02060"/>
                    </a:solidFill>
                  </a:tcPr>
                </a:tc>
                <a:tc>
                  <a:txBody>
                    <a:bodyPr/>
                    <a:lstStyle/>
                    <a:p>
                      <a:pPr algn="ctr"/>
                      <a:r>
                        <a:rPr lang="en-US" sz="1000" b="1" noProof="0" smtClean="0">
                          <a:solidFill>
                            <a:schemeClr val="bg1"/>
                          </a:solidFill>
                        </a:rPr>
                        <a:t>J</a:t>
                      </a:r>
                      <a:endParaRPr lang="en-US" sz="1000" b="1" noProof="0">
                        <a:solidFill>
                          <a:schemeClr val="bg1"/>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02060"/>
                    </a:solidFill>
                  </a:tcPr>
                </a:tc>
                <a:tc>
                  <a:txBody>
                    <a:bodyPr/>
                    <a:lstStyle/>
                    <a:p>
                      <a:pPr algn="ctr"/>
                      <a:r>
                        <a:rPr lang="en-US" sz="1000" b="1" noProof="0" smtClean="0">
                          <a:solidFill>
                            <a:schemeClr val="bg1"/>
                          </a:solidFill>
                        </a:rPr>
                        <a:t>F</a:t>
                      </a:r>
                      <a:endParaRPr lang="en-US" sz="1000" b="1" noProof="0">
                        <a:solidFill>
                          <a:schemeClr val="bg1"/>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02060"/>
                    </a:solidFill>
                  </a:tcPr>
                </a:tc>
                <a:tc>
                  <a:txBody>
                    <a:bodyPr/>
                    <a:lstStyle/>
                    <a:p>
                      <a:pPr algn="ctr"/>
                      <a:r>
                        <a:rPr lang="en-US" sz="1000" b="1" noProof="0" smtClean="0">
                          <a:solidFill>
                            <a:schemeClr val="bg1"/>
                          </a:solidFill>
                        </a:rPr>
                        <a:t>M</a:t>
                      </a:r>
                      <a:endParaRPr lang="en-US" sz="1000" b="1" noProof="0">
                        <a:solidFill>
                          <a:schemeClr val="bg1"/>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02060"/>
                    </a:solidFill>
                  </a:tcPr>
                </a:tc>
                <a:tc>
                  <a:txBody>
                    <a:bodyPr/>
                    <a:lstStyle/>
                    <a:p>
                      <a:pPr algn="ctr"/>
                      <a:r>
                        <a:rPr lang="en-US" sz="1000" b="1" noProof="0" smtClean="0">
                          <a:solidFill>
                            <a:schemeClr val="bg1"/>
                          </a:solidFill>
                        </a:rPr>
                        <a:t>A</a:t>
                      </a:r>
                      <a:endParaRPr lang="en-US" sz="1000" b="1" noProof="0">
                        <a:solidFill>
                          <a:schemeClr val="bg1"/>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02060"/>
                    </a:solidFill>
                  </a:tcPr>
                </a:tc>
                <a:tc>
                  <a:txBody>
                    <a:bodyPr/>
                    <a:lstStyle/>
                    <a:p>
                      <a:pPr algn="ctr"/>
                      <a:r>
                        <a:rPr lang="en-US" sz="1000" b="1" noProof="0" smtClean="0">
                          <a:solidFill>
                            <a:schemeClr val="bg1"/>
                          </a:solidFill>
                        </a:rPr>
                        <a:t>M</a:t>
                      </a:r>
                      <a:endParaRPr lang="en-US" sz="1000" b="1" noProof="0">
                        <a:solidFill>
                          <a:schemeClr val="bg1"/>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02060"/>
                    </a:solidFill>
                  </a:tcPr>
                </a:tc>
                <a:tc>
                  <a:txBody>
                    <a:bodyPr/>
                    <a:lstStyle/>
                    <a:p>
                      <a:pPr algn="ctr"/>
                      <a:r>
                        <a:rPr lang="en-US" sz="1000" b="1" noProof="0" smtClean="0">
                          <a:solidFill>
                            <a:schemeClr val="bg1"/>
                          </a:solidFill>
                        </a:rPr>
                        <a:t>J</a:t>
                      </a:r>
                      <a:endParaRPr lang="en-US" sz="1000" b="1" noProof="0">
                        <a:solidFill>
                          <a:schemeClr val="bg1"/>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02060"/>
                    </a:solidFill>
                  </a:tcPr>
                </a:tc>
              </a:tr>
              <a:tr h="373752">
                <a:tc gridSpan="6">
                  <a:txBody>
                    <a:bodyPr/>
                    <a:lstStyle/>
                    <a:p>
                      <a:pPr marL="72000" marR="0" indent="0" algn="l" defTabSz="914400" rtl="0" eaLnBrk="1" fontAlgn="ctr" latinLnBrk="0" hangingPunct="1">
                        <a:lnSpc>
                          <a:spcPct val="100000"/>
                        </a:lnSpc>
                        <a:spcBef>
                          <a:spcPts val="0"/>
                        </a:spcBef>
                        <a:spcAft>
                          <a:spcPts val="0"/>
                        </a:spcAft>
                        <a:buClrTx/>
                        <a:buSzTx/>
                        <a:buFontTx/>
                        <a:buNone/>
                        <a:tabLst/>
                        <a:defRPr/>
                      </a:pPr>
                      <a:r>
                        <a:rPr lang="en-US" sz="1100" b="1" i="0" u="none" strike="noStrike" kern="1200" noProof="0" smtClean="0">
                          <a:solidFill>
                            <a:srgbClr val="002060"/>
                          </a:solidFill>
                          <a:latin typeface="+mn-lt"/>
                          <a:ea typeface="+mn-ea"/>
                          <a:cs typeface="+mn-cs"/>
                        </a:rPr>
                        <a:t>a)</a:t>
                      </a:r>
                      <a:r>
                        <a:rPr lang="en-US" sz="1100" b="1" i="0" u="none" strike="noStrike" kern="1200" baseline="0" noProof="0" smtClean="0">
                          <a:solidFill>
                            <a:srgbClr val="002060"/>
                          </a:solidFill>
                          <a:latin typeface="+mn-lt"/>
                          <a:ea typeface="+mn-ea"/>
                          <a:cs typeface="+mn-cs"/>
                        </a:rPr>
                        <a:t> </a:t>
                      </a:r>
                      <a:r>
                        <a:rPr lang="en-US" sz="900" b="1" i="0" u="none" strike="noStrike" kern="1200" baseline="0" noProof="0" smtClean="0">
                          <a:solidFill>
                            <a:srgbClr val="002060"/>
                          </a:solidFill>
                          <a:latin typeface="+mn-lt"/>
                          <a:ea typeface="+mn-ea"/>
                          <a:cs typeface="+mn-cs"/>
                        </a:rPr>
                        <a:t>Certification as a: “QUALIFIED INTERMEDIARY  (QI)”</a:t>
                      </a:r>
                      <a:endParaRPr lang="en-US" sz="900" b="1" i="0" u="none" strike="noStrike" kern="1200" noProof="0" smtClean="0">
                        <a:solidFill>
                          <a:srgbClr val="002060"/>
                        </a:solidFill>
                        <a:latin typeface="+mn-lt"/>
                        <a:ea typeface="+mn-ea"/>
                        <a:cs typeface="+mn-cs"/>
                      </a:endParaRPr>
                    </a:p>
                  </a:txBody>
                  <a:tcPr marL="0" marR="0"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ysDashDot"/>
                      <a:round/>
                      <a:headEnd type="none" w="med" len="med"/>
                      <a:tailEnd type="none" w="med" len="med"/>
                    </a:lnB>
                    <a:solidFill>
                      <a:schemeClr val="bg1">
                        <a:lumMod val="75000"/>
                      </a:schemeClr>
                    </a:solidFill>
                  </a:tcPr>
                </a:tc>
                <a:tc hMerge="1">
                  <a:txBody>
                    <a:bodyPr/>
                    <a:lstStyle/>
                    <a:p>
                      <a:endParaRPr lang="es-MX"/>
                    </a:p>
                  </a:txBody>
                  <a:tcPr/>
                </a:tc>
                <a:tc hMerge="1">
                  <a:txBody>
                    <a:bodyPr/>
                    <a:lstStyle/>
                    <a:p>
                      <a:endParaRPr lang="es-MX"/>
                    </a:p>
                  </a:txBody>
                  <a:tcPr/>
                </a:tc>
                <a:tc hMerge="1">
                  <a:txBody>
                    <a:bodyPr/>
                    <a:lstStyle/>
                    <a:p>
                      <a:pPr marL="72000" marR="0" indent="0" algn="l" defTabSz="914400" rtl="0" eaLnBrk="1" fontAlgn="ctr" latinLnBrk="0" hangingPunct="1">
                        <a:lnSpc>
                          <a:spcPct val="100000"/>
                        </a:lnSpc>
                        <a:spcBef>
                          <a:spcPts val="0"/>
                        </a:spcBef>
                        <a:spcAft>
                          <a:spcPts val="0"/>
                        </a:spcAft>
                        <a:buClrTx/>
                        <a:buSzTx/>
                        <a:buFontTx/>
                        <a:buNone/>
                        <a:tabLst/>
                        <a:defRPr/>
                      </a:pPr>
                      <a:endParaRPr lang="es-MX" sz="1100" b="1" i="0" u="none" strike="noStrike" kern="1200" dirty="0" smtClean="0">
                        <a:solidFill>
                          <a:srgbClr val="002060"/>
                        </a:solidFill>
                        <a:latin typeface="+mn-lt"/>
                        <a:ea typeface="+mn-ea"/>
                        <a:cs typeface="+mn-cs"/>
                      </a:endParaRPr>
                    </a:p>
                  </a:txBody>
                  <a:tcPr marL="0" marR="0"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ysDashDot"/>
                      <a:round/>
                      <a:headEnd type="none" w="med" len="med"/>
                      <a:tailEnd type="none" w="med" len="med"/>
                    </a:lnB>
                    <a:solidFill>
                      <a:schemeClr val="bg1">
                        <a:lumMod val="75000"/>
                      </a:schemeClr>
                    </a:solidFill>
                  </a:tcPr>
                </a:tc>
                <a:tc hMerge="1">
                  <a:txBody>
                    <a:bodyPr/>
                    <a:lstStyle/>
                    <a:p>
                      <a:pPr marL="72000" marR="0" indent="0" algn="l" defTabSz="914400" rtl="0" eaLnBrk="1" fontAlgn="ctr" latinLnBrk="0" hangingPunct="1">
                        <a:lnSpc>
                          <a:spcPct val="100000"/>
                        </a:lnSpc>
                        <a:spcBef>
                          <a:spcPts val="0"/>
                        </a:spcBef>
                        <a:spcAft>
                          <a:spcPts val="0"/>
                        </a:spcAft>
                        <a:buClrTx/>
                        <a:buSzTx/>
                        <a:buFontTx/>
                        <a:buNone/>
                        <a:tabLst/>
                        <a:defRPr/>
                      </a:pPr>
                      <a:endParaRPr lang="es-MX" sz="1100" b="1" i="0" u="none" strike="noStrike" kern="1200" dirty="0" smtClean="0">
                        <a:solidFill>
                          <a:srgbClr val="002060"/>
                        </a:solidFill>
                        <a:latin typeface="+mn-lt"/>
                        <a:ea typeface="+mn-ea"/>
                        <a:cs typeface="+mn-cs"/>
                      </a:endParaRPr>
                    </a:p>
                  </a:txBody>
                  <a:tcPr marL="0" marR="0"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ysDashDot"/>
                      <a:round/>
                      <a:headEnd type="none" w="med" len="med"/>
                      <a:tailEnd type="none" w="med" len="med"/>
                    </a:lnB>
                    <a:solidFill>
                      <a:schemeClr val="bg1">
                        <a:lumMod val="75000"/>
                      </a:schemeClr>
                    </a:solidFill>
                  </a:tcPr>
                </a:tc>
                <a:tc hMerge="1">
                  <a:txBody>
                    <a:bodyPr/>
                    <a:lstStyle/>
                    <a:p>
                      <a:pPr marL="72000" marR="0" indent="0" algn="l" defTabSz="914400" rtl="0" eaLnBrk="1" fontAlgn="ctr" latinLnBrk="0" hangingPunct="1">
                        <a:lnSpc>
                          <a:spcPct val="100000"/>
                        </a:lnSpc>
                        <a:spcBef>
                          <a:spcPts val="0"/>
                        </a:spcBef>
                        <a:spcAft>
                          <a:spcPts val="0"/>
                        </a:spcAft>
                        <a:buClrTx/>
                        <a:buSzTx/>
                        <a:buFontTx/>
                        <a:buNone/>
                        <a:tabLst/>
                        <a:defRPr/>
                      </a:pPr>
                      <a:endParaRPr lang="es-MX" sz="1100" b="1" i="0" u="none" strike="noStrike" kern="1200" dirty="0" smtClean="0">
                        <a:solidFill>
                          <a:srgbClr val="002060"/>
                        </a:solidFill>
                        <a:latin typeface="+mn-lt"/>
                        <a:ea typeface="+mn-ea"/>
                        <a:cs typeface="+mn-cs"/>
                      </a:endParaRPr>
                    </a:p>
                  </a:txBody>
                  <a:tcPr marL="0" marR="0"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ysDashDot"/>
                      <a:round/>
                      <a:headEnd type="none" w="med" len="med"/>
                      <a:tailEnd type="none" w="med" len="med"/>
                    </a:lnB>
                    <a:solidFill>
                      <a:schemeClr val="bg1">
                        <a:lumMod val="75000"/>
                      </a:schemeClr>
                    </a:solidFill>
                  </a:tcPr>
                </a:tc>
                <a:tc>
                  <a:txBody>
                    <a:bodyPr/>
                    <a:lstStyle/>
                    <a:p>
                      <a:pPr marL="72000" marR="0" indent="0" algn="l" defTabSz="914400" rtl="0" eaLnBrk="1" fontAlgn="ctr" latinLnBrk="0" hangingPunct="1">
                        <a:lnSpc>
                          <a:spcPct val="100000"/>
                        </a:lnSpc>
                        <a:spcBef>
                          <a:spcPts val="0"/>
                        </a:spcBef>
                        <a:spcAft>
                          <a:spcPts val="0"/>
                        </a:spcAft>
                        <a:buClrTx/>
                        <a:buSzTx/>
                        <a:buFontTx/>
                        <a:buNone/>
                        <a:tabLst/>
                        <a:defRPr/>
                      </a:pPr>
                      <a:endParaRPr lang="en-US" sz="1100" b="1" i="0" u="none" strike="noStrike" kern="1200" noProof="0" dirty="0" smtClean="0">
                        <a:solidFill>
                          <a:srgbClr val="002060"/>
                        </a:solidFill>
                        <a:latin typeface="+mn-lt"/>
                        <a:ea typeface="+mn-ea"/>
                        <a:cs typeface="+mn-cs"/>
                      </a:endParaRPr>
                    </a:p>
                  </a:txBody>
                  <a:tcPr marL="0" marR="0" marT="0" marB="0" anchor="ctr">
                    <a:lnL w="190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ysDashDot"/>
                      <a:round/>
                      <a:headEnd type="none" w="med" len="med"/>
                      <a:tailEnd type="none" w="med" len="med"/>
                    </a:lnB>
                    <a:solidFill>
                      <a:srgbClr val="002060"/>
                    </a:solidFill>
                  </a:tcPr>
                </a:tc>
              </a:tr>
            </a:tbl>
          </a:graphicData>
        </a:graphic>
      </p:graphicFrame>
      <p:sp>
        <p:nvSpPr>
          <p:cNvPr id="10" name="3 Flecha derecha"/>
          <p:cNvSpPr/>
          <p:nvPr/>
        </p:nvSpPr>
        <p:spPr>
          <a:xfrm>
            <a:off x="8229550" y="5785175"/>
            <a:ext cx="432000" cy="144000"/>
          </a:xfrm>
          <a:prstGeom prst="rightArrow">
            <a:avLst/>
          </a:prstGeom>
          <a:ln/>
        </p:spPr>
        <p:style>
          <a:lnRef idx="0">
            <a:schemeClr val="accent2"/>
          </a:lnRef>
          <a:fillRef idx="3">
            <a:schemeClr val="accent2"/>
          </a:fillRef>
          <a:effectRef idx="3">
            <a:schemeClr val="accent2"/>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MX" sz="1100"/>
          </a:p>
        </p:txBody>
      </p:sp>
      <p:sp>
        <p:nvSpPr>
          <p:cNvPr id="11" name="10 CuadroTexto"/>
          <p:cNvSpPr txBox="1"/>
          <p:nvPr/>
        </p:nvSpPr>
        <p:spPr>
          <a:xfrm>
            <a:off x="294953" y="1264568"/>
            <a:ext cx="6336704" cy="292388"/>
          </a:xfrm>
          <a:prstGeom prst="rect">
            <a:avLst/>
          </a:prstGeom>
          <a:solidFill>
            <a:srgbClr val="002060"/>
          </a:solidFill>
        </p:spPr>
        <p:txBody>
          <a:bodyPr wrap="square" rtlCol="0">
            <a:spAutoFit/>
          </a:bodyPr>
          <a:lstStyle/>
          <a:p>
            <a:pPr algn="ctr"/>
            <a:r>
              <a:rPr lang="en-US" sz="1300" b="1" smtClean="0">
                <a:solidFill>
                  <a:schemeClr val="bg1"/>
                </a:solidFill>
              </a:rPr>
              <a:t>Implementation of FATCA – BMV Project</a:t>
            </a:r>
            <a:endParaRPr lang="en-US" sz="1300" b="1">
              <a:solidFill>
                <a:schemeClr val="bg1"/>
              </a:solidFill>
            </a:endParaRPr>
          </a:p>
        </p:txBody>
      </p:sp>
      <p:sp>
        <p:nvSpPr>
          <p:cNvPr id="12" name="11 Rectángulo"/>
          <p:cNvSpPr/>
          <p:nvPr/>
        </p:nvSpPr>
        <p:spPr>
          <a:xfrm>
            <a:off x="6128880" y="3658672"/>
            <a:ext cx="504000" cy="577081"/>
          </a:xfrm>
          <a:prstGeom prst="rect">
            <a:avLst/>
          </a:prstGeom>
          <a:solidFill>
            <a:schemeClr val="bg1">
              <a:lumMod val="85000"/>
            </a:schemeClr>
          </a:solidFill>
        </p:spPr>
        <p:txBody>
          <a:bodyPr wrap="square">
            <a:spAutoFit/>
          </a:bodyPr>
          <a:lstStyle/>
          <a:p>
            <a:pPr algn="ctr"/>
            <a:r>
              <a:rPr lang="en-US" sz="1050" b="1" dirty="0" smtClean="0">
                <a:solidFill>
                  <a:srgbClr val="002060"/>
                </a:solidFill>
              </a:rPr>
              <a:t>Entry into force</a:t>
            </a:r>
            <a:endParaRPr lang="en-US" sz="1050" b="1" dirty="0">
              <a:solidFill>
                <a:srgbClr val="002060"/>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9"/>
          <p:cNvSpPr txBox="1">
            <a:spLocks noChangeArrowheads="1"/>
          </p:cNvSpPr>
          <p:nvPr/>
        </p:nvSpPr>
        <p:spPr bwMode="auto">
          <a:xfrm>
            <a:off x="179513" y="6370843"/>
            <a:ext cx="1967768" cy="221395"/>
          </a:xfrm>
          <a:prstGeom prst="rect">
            <a:avLst/>
          </a:prstGeom>
          <a:noFill/>
          <a:ln w="9525">
            <a:noFill/>
            <a:miter lim="800000"/>
            <a:headEnd/>
            <a:tailEnd/>
          </a:ln>
          <a:effectLst/>
        </p:spPr>
        <p:txBody>
          <a:bodyPr wrap="square" lIns="82095" tIns="41047" rIns="82095" bIns="41047">
            <a:spAutoFit/>
          </a:bodyPr>
          <a:lstStyle/>
          <a:p>
            <a:pPr algn="ctr" defTabSz="913591">
              <a:spcBef>
                <a:spcPct val="50000"/>
              </a:spcBef>
            </a:pPr>
            <a:r>
              <a:rPr lang="es-MX" sz="900" b="1" dirty="0" err="1" smtClean="0">
                <a:solidFill>
                  <a:srgbClr val="10376A"/>
                </a:solidFill>
              </a:rPr>
              <a:t>April</a:t>
            </a:r>
            <a:r>
              <a:rPr lang="es-MX" sz="900" b="1" dirty="0" smtClean="0">
                <a:solidFill>
                  <a:srgbClr val="10376A"/>
                </a:solidFill>
              </a:rPr>
              <a:t>, 2013</a:t>
            </a:r>
            <a:endParaRPr lang="es-MX" sz="900" b="1" dirty="0">
              <a:solidFill>
                <a:srgbClr val="10376A"/>
              </a:solidFill>
            </a:endParaRPr>
          </a:p>
        </p:txBody>
      </p:sp>
      <p:sp>
        <p:nvSpPr>
          <p:cNvPr id="10" name="1 Título"/>
          <p:cNvSpPr txBox="1">
            <a:spLocks/>
          </p:cNvSpPr>
          <p:nvPr/>
        </p:nvSpPr>
        <p:spPr bwMode="auto">
          <a:xfrm>
            <a:off x="876993" y="2636912"/>
            <a:ext cx="7390015" cy="487157"/>
          </a:xfrm>
          <a:prstGeom prst="rect">
            <a:avLst/>
          </a:prstGeom>
          <a:noFill/>
          <a:ln>
            <a:miter lim="800000"/>
            <a:headEnd/>
            <a:tailEnd/>
          </a:ln>
        </p:spPr>
        <p:txBody>
          <a:bodyPr vert="horz" wrap="square" lIns="82085" tIns="41042" rIns="82085" bIns="41042" numCol="1" anchor="t" anchorCtr="0" compatLnSpc="1">
            <a:prstTxWarp prst="textNoShape">
              <a:avLst/>
            </a:prstTxWarp>
            <a:noAutofit/>
          </a:bodyPr>
          <a:lstStyle/>
          <a:p>
            <a:pPr algn="ctr"/>
            <a:r>
              <a:rPr lang="es-MX" sz="4800" b="1" i="1" dirty="0" smtClean="0">
                <a:solidFill>
                  <a:srgbClr val="002060"/>
                </a:solidFill>
              </a:rPr>
              <a:t>THANK YOU!</a:t>
            </a:r>
            <a:endParaRPr lang="es-MX" sz="4800" b="1" i="1" dirty="0">
              <a:solidFill>
                <a:srgbClr val="00206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36176" y="1700808"/>
            <a:ext cx="6120000" cy="3487800"/>
          </a:xfrm>
          <a:prstGeom prst="rect">
            <a:avLst/>
          </a:prstGeom>
          <a:noFill/>
          <a:ln w="9525">
            <a:noFill/>
            <a:miter lim="800000"/>
            <a:headEnd/>
            <a:tailEnd/>
          </a:ln>
        </p:spPr>
      </p:pic>
      <p:sp>
        <p:nvSpPr>
          <p:cNvPr id="18" name="Title 7"/>
          <p:cNvSpPr>
            <a:spLocks noGrp="1"/>
          </p:cNvSpPr>
          <p:nvPr>
            <p:ph type="title"/>
          </p:nvPr>
        </p:nvSpPr>
        <p:spPr bwMode="auto">
          <a:xfrm>
            <a:off x="377147" y="188640"/>
            <a:ext cx="8310231" cy="487726"/>
          </a:xfrm>
          <a:prstGeom prst="rect">
            <a:avLst/>
          </a:prstGeom>
          <a:noFill/>
          <a:ln>
            <a:miter lim="800000"/>
            <a:headEnd/>
            <a:tailEnd/>
          </a:ln>
        </p:spPr>
        <p:txBody>
          <a:bodyPr vert="horz" wrap="square" lIns="82085" tIns="41042" rIns="82085" bIns="41042" numCol="1" rtlCol="0" anchor="t" anchorCtr="0" compatLnSpc="1">
            <a:prstTxWarp prst="textNoShape">
              <a:avLst/>
            </a:prstTxWarp>
            <a:normAutofit fontScale="90000"/>
          </a:bodyPr>
          <a:lstStyle/>
          <a:p>
            <a:r>
              <a:rPr lang="en-US" sz="2400" b="1" dirty="0" smtClean="0"/>
              <a:t>Why is the fulfillment of FATCA </a:t>
            </a:r>
            <a:r>
              <a:rPr lang="en-US" sz="2400" b="1" dirty="0" smtClean="0">
                <a:solidFill>
                  <a:srgbClr val="002060"/>
                </a:solidFill>
              </a:rPr>
              <a:t>relevant </a:t>
            </a:r>
            <a:r>
              <a:rPr lang="en-US" sz="2400" b="1" dirty="0" smtClean="0"/>
              <a:t>for Mexico?</a:t>
            </a:r>
            <a:br>
              <a:rPr lang="en-US" sz="2400" b="1" dirty="0" smtClean="0"/>
            </a:br>
            <a:r>
              <a:rPr lang="en-GB" sz="2000" b="1" dirty="0" smtClean="0"/>
              <a:t>Cross – Border Trade &amp; Mexican Investment in</a:t>
            </a:r>
            <a:r>
              <a:rPr lang="en-GB" sz="2000" b="1" dirty="0" smtClean="0">
                <a:solidFill>
                  <a:srgbClr val="FF0000"/>
                </a:solidFill>
              </a:rPr>
              <a:t> </a:t>
            </a:r>
            <a:r>
              <a:rPr lang="en-GB" sz="2000" b="1" dirty="0" smtClean="0">
                <a:solidFill>
                  <a:srgbClr val="002060"/>
                </a:solidFill>
              </a:rPr>
              <a:t>the US</a:t>
            </a:r>
            <a:endParaRPr lang="en-GB" sz="2000" b="1" dirty="0">
              <a:solidFill>
                <a:srgbClr val="002060"/>
              </a:solidFill>
            </a:endParaRPr>
          </a:p>
        </p:txBody>
      </p:sp>
      <p:sp>
        <p:nvSpPr>
          <p:cNvPr id="5" name="4 Flecha abajo"/>
          <p:cNvSpPr/>
          <p:nvPr/>
        </p:nvSpPr>
        <p:spPr>
          <a:xfrm>
            <a:off x="1096566" y="4014589"/>
            <a:ext cx="216024" cy="432048"/>
          </a:xfrm>
          <a:prstGeom prst="downArrow">
            <a:avLst/>
          </a:prstGeom>
          <a:solidFill>
            <a:srgbClr val="00B050"/>
          </a:solidFill>
        </p:spPr>
        <p:style>
          <a:lnRef idx="0">
            <a:schemeClr val="accent1"/>
          </a:lnRef>
          <a:fillRef idx="3">
            <a:schemeClr val="accent1"/>
          </a:fillRef>
          <a:effectRef idx="3">
            <a:schemeClr val="accent1"/>
          </a:effectRef>
          <a:fontRef idx="minor">
            <a:schemeClr val="lt1"/>
          </a:fontRef>
        </p:style>
        <p:txBody>
          <a:bodyPr rtlCol="0" anchor="ctr"/>
          <a:lstStyle/>
          <a:p>
            <a:pPr algn="ctr"/>
            <a:endParaRPr lang="es-MX"/>
          </a:p>
        </p:txBody>
      </p:sp>
      <p:sp>
        <p:nvSpPr>
          <p:cNvPr id="7" name="6 Rectángulo redondeado"/>
          <p:cNvSpPr/>
          <p:nvPr/>
        </p:nvSpPr>
        <p:spPr>
          <a:xfrm>
            <a:off x="808534" y="3654549"/>
            <a:ext cx="792088" cy="288032"/>
          </a:xfrm>
          <a:prstGeom prst="roundRect">
            <a:avLst/>
          </a:prstGeom>
          <a:solidFill>
            <a:schemeClr val="bg1">
              <a:lumMod val="50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s-MX" sz="800" b="1" dirty="0" smtClean="0"/>
              <a:t>NAFTA </a:t>
            </a:r>
            <a:r>
              <a:rPr lang="en-US" sz="800" b="1" dirty="0" smtClean="0"/>
              <a:t>Agreement</a:t>
            </a:r>
            <a:endParaRPr lang="en-US" sz="800" b="1" dirty="0"/>
          </a:p>
        </p:txBody>
      </p:sp>
      <p:sp>
        <p:nvSpPr>
          <p:cNvPr id="8" name="7 Rectángulo redondeado"/>
          <p:cNvSpPr/>
          <p:nvPr/>
        </p:nvSpPr>
        <p:spPr>
          <a:xfrm>
            <a:off x="5384603" y="1676425"/>
            <a:ext cx="972000" cy="396000"/>
          </a:xfrm>
          <a:prstGeom prst="roundRect">
            <a:avLst/>
          </a:prstGeom>
          <a:solidFill>
            <a:schemeClr val="bg1">
              <a:lumMod val="50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s-MX" sz="1000" b="1" dirty="0" smtClean="0"/>
              <a:t>Y’ 2012</a:t>
            </a:r>
          </a:p>
          <a:p>
            <a:pPr algn="ctr"/>
            <a:r>
              <a:rPr lang="es-MX" sz="1000" b="1" dirty="0" smtClean="0"/>
              <a:t>$ 467,400,316</a:t>
            </a:r>
            <a:endParaRPr lang="es-MX" sz="1000" b="1" dirty="0"/>
          </a:p>
        </p:txBody>
      </p:sp>
      <p:sp>
        <p:nvSpPr>
          <p:cNvPr id="9" name="8 Flecha abajo"/>
          <p:cNvSpPr/>
          <p:nvPr/>
        </p:nvSpPr>
        <p:spPr>
          <a:xfrm>
            <a:off x="5767561" y="2180481"/>
            <a:ext cx="216024" cy="360000"/>
          </a:xfrm>
          <a:prstGeom prst="downArrow">
            <a:avLst/>
          </a:prstGeom>
          <a:solidFill>
            <a:srgbClr val="00B050"/>
          </a:solidFill>
        </p:spPr>
        <p:style>
          <a:lnRef idx="0">
            <a:schemeClr val="accent1"/>
          </a:lnRef>
          <a:fillRef idx="3">
            <a:schemeClr val="accent1"/>
          </a:fillRef>
          <a:effectRef idx="3">
            <a:schemeClr val="accent1"/>
          </a:effectRef>
          <a:fontRef idx="minor">
            <a:schemeClr val="lt1"/>
          </a:fontRef>
        </p:style>
        <p:txBody>
          <a:bodyPr rtlCol="0" anchor="ctr"/>
          <a:lstStyle/>
          <a:p>
            <a:pPr algn="ctr"/>
            <a:endParaRPr lang="es-MX"/>
          </a:p>
        </p:txBody>
      </p:sp>
      <p:sp>
        <p:nvSpPr>
          <p:cNvPr id="10" name="9 Rectángulo"/>
          <p:cNvSpPr/>
          <p:nvPr/>
        </p:nvSpPr>
        <p:spPr>
          <a:xfrm>
            <a:off x="6372200" y="2488828"/>
            <a:ext cx="2520280" cy="2693045"/>
          </a:xfrm>
          <a:prstGeom prst="rect">
            <a:avLst/>
          </a:prstGeom>
        </p:spPr>
        <p:txBody>
          <a:bodyPr wrap="square">
            <a:spAutoFit/>
          </a:bodyPr>
          <a:lstStyle/>
          <a:p>
            <a:r>
              <a:rPr lang="en-US" sz="1300" dirty="0" smtClean="0"/>
              <a:t>The commercial exchange between Mexico and the United States after the signature of the NAFTA Agreement has given a great dynamism to the trade and investment in North America.</a:t>
            </a:r>
          </a:p>
          <a:p>
            <a:endParaRPr lang="en-US" sz="1300" dirty="0" smtClean="0"/>
          </a:p>
          <a:p>
            <a:r>
              <a:rPr lang="en-US" sz="1300" dirty="0" smtClean="0"/>
              <a:t>From the perspective of Mexico, NAFTA has led to increased exports and investment flows, providing certainty about the economic policy the country must follow.</a:t>
            </a:r>
            <a:endParaRPr lang="en-US" sz="1300" dirty="0"/>
          </a:p>
        </p:txBody>
      </p:sp>
    </p:spTree>
    <p:extLst>
      <p:ext uri="{BB962C8B-B14F-4D97-AF65-F5344CB8AC3E}">
        <p14:creationId xmlns:p14="http://schemas.microsoft.com/office/powerpoint/2010/main" val="44385176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7"/>
          <p:cNvSpPr>
            <a:spLocks noGrp="1"/>
          </p:cNvSpPr>
          <p:nvPr>
            <p:ph type="title"/>
          </p:nvPr>
        </p:nvSpPr>
        <p:spPr bwMode="auto">
          <a:xfrm>
            <a:off x="377147" y="188640"/>
            <a:ext cx="8310231" cy="487726"/>
          </a:xfrm>
          <a:prstGeom prst="rect">
            <a:avLst/>
          </a:prstGeom>
          <a:noFill/>
          <a:ln>
            <a:miter lim="800000"/>
            <a:headEnd/>
            <a:tailEnd/>
          </a:ln>
        </p:spPr>
        <p:txBody>
          <a:bodyPr vert="horz" wrap="square" lIns="82085" tIns="41042" rIns="82085" bIns="41042" numCol="1" rtlCol="0" anchor="t" anchorCtr="0" compatLnSpc="1">
            <a:prstTxWarp prst="textNoShape">
              <a:avLst/>
            </a:prstTxWarp>
            <a:normAutofit fontScale="90000"/>
          </a:bodyPr>
          <a:lstStyle/>
          <a:p>
            <a:r>
              <a:rPr lang="en-US" sz="2400" b="1" dirty="0" smtClean="0">
                <a:solidFill>
                  <a:srgbClr val="002060"/>
                </a:solidFill>
              </a:rPr>
              <a:t>Why is the fulfillment of FATCA </a:t>
            </a:r>
            <a:r>
              <a:rPr lang="en-US" sz="2400" b="1" dirty="0">
                <a:solidFill>
                  <a:srgbClr val="002060"/>
                </a:solidFill>
              </a:rPr>
              <a:t>relevant for </a:t>
            </a:r>
            <a:r>
              <a:rPr lang="en-US" sz="2400" b="1" dirty="0" smtClean="0">
                <a:solidFill>
                  <a:srgbClr val="002060"/>
                </a:solidFill>
              </a:rPr>
              <a:t>Mexico?</a:t>
            </a:r>
            <a:br>
              <a:rPr lang="en-US" sz="2400" b="1" dirty="0" smtClean="0">
                <a:solidFill>
                  <a:srgbClr val="002060"/>
                </a:solidFill>
              </a:rPr>
            </a:br>
            <a:r>
              <a:rPr lang="en-GB" sz="2000" b="1" dirty="0" smtClean="0">
                <a:solidFill>
                  <a:srgbClr val="002060"/>
                </a:solidFill>
              </a:rPr>
              <a:t>Cross – Border Trade &amp; Direct Investment in the US &amp; México</a:t>
            </a:r>
            <a:endParaRPr lang="en-GB" sz="2000" b="1" dirty="0">
              <a:solidFill>
                <a:srgbClr val="002060"/>
              </a:solidFill>
            </a:endParaRPr>
          </a:p>
        </p:txBody>
      </p:sp>
      <p:sp>
        <p:nvSpPr>
          <p:cNvPr id="6" name="5 Rectángulo"/>
          <p:cNvSpPr/>
          <p:nvPr/>
        </p:nvSpPr>
        <p:spPr>
          <a:xfrm>
            <a:off x="6084168" y="1628800"/>
            <a:ext cx="2736304" cy="830997"/>
          </a:xfrm>
          <a:prstGeom prst="rect">
            <a:avLst/>
          </a:prstGeom>
        </p:spPr>
        <p:txBody>
          <a:bodyPr wrap="square">
            <a:spAutoFit/>
          </a:bodyPr>
          <a:lstStyle/>
          <a:p>
            <a:pPr algn="ctr"/>
            <a:r>
              <a:rPr lang="en-US" sz="1600" b="1" dirty="0" smtClean="0">
                <a:solidFill>
                  <a:srgbClr val="002060"/>
                </a:solidFill>
              </a:rPr>
              <a:t>Mexican investments are by far the largest of the Latin American countries</a:t>
            </a:r>
            <a:endParaRPr lang="en-US" sz="1600" b="1" dirty="0">
              <a:solidFill>
                <a:srgbClr val="002060"/>
              </a:solidFill>
            </a:endParaRPr>
          </a:p>
        </p:txBody>
      </p:sp>
      <p:sp>
        <p:nvSpPr>
          <p:cNvPr id="5" name="4 Rectángulo"/>
          <p:cNvSpPr/>
          <p:nvPr/>
        </p:nvSpPr>
        <p:spPr>
          <a:xfrm>
            <a:off x="6084168" y="2492896"/>
            <a:ext cx="2736304" cy="3293209"/>
          </a:xfrm>
          <a:prstGeom prst="rect">
            <a:avLst/>
          </a:prstGeom>
        </p:spPr>
        <p:txBody>
          <a:bodyPr wrap="square">
            <a:spAutoFit/>
          </a:bodyPr>
          <a:lstStyle/>
          <a:p>
            <a:r>
              <a:rPr lang="en-US" sz="1300" dirty="0" smtClean="0">
                <a:solidFill>
                  <a:srgbClr val="002060"/>
                </a:solidFill>
              </a:rPr>
              <a:t>  </a:t>
            </a:r>
          </a:p>
          <a:p>
            <a:pPr algn="just">
              <a:buBlip>
                <a:blip r:embed="rId3"/>
              </a:buBlip>
            </a:pPr>
            <a:r>
              <a:rPr lang="en-US" sz="1300" dirty="0" smtClean="0">
                <a:solidFill>
                  <a:srgbClr val="002060"/>
                </a:solidFill>
              </a:rPr>
              <a:t>  In the past 10 years Mexico received an estimated </a:t>
            </a:r>
            <a:r>
              <a:rPr lang="en-US" sz="1300" b="1" dirty="0" smtClean="0">
                <a:solidFill>
                  <a:srgbClr val="002060"/>
                </a:solidFill>
              </a:rPr>
              <a:t>230 billion dollars </a:t>
            </a:r>
            <a:r>
              <a:rPr lang="en-US" sz="1300" dirty="0" smtClean="0">
                <a:solidFill>
                  <a:srgbClr val="002060"/>
                </a:solidFill>
              </a:rPr>
              <a:t>of direct foreign investment and </a:t>
            </a:r>
            <a:r>
              <a:rPr lang="en-US" sz="1300" b="1" dirty="0" smtClean="0">
                <a:solidFill>
                  <a:srgbClr val="002060"/>
                </a:solidFill>
              </a:rPr>
              <a:t>52% ($120 billon) </a:t>
            </a:r>
            <a:r>
              <a:rPr lang="en-US" sz="1300" dirty="0" smtClean="0">
                <a:solidFill>
                  <a:srgbClr val="002060"/>
                </a:solidFill>
              </a:rPr>
              <a:t>of these resources came from the </a:t>
            </a:r>
            <a:r>
              <a:rPr lang="en-US" sz="1300" b="1" dirty="0" smtClean="0">
                <a:solidFill>
                  <a:srgbClr val="002060"/>
                </a:solidFill>
              </a:rPr>
              <a:t>United States.</a:t>
            </a:r>
          </a:p>
          <a:p>
            <a:pPr algn="just"/>
            <a:endParaRPr lang="en-US" sz="1300" dirty="0" smtClean="0">
              <a:solidFill>
                <a:srgbClr val="002060"/>
              </a:solidFill>
            </a:endParaRPr>
          </a:p>
          <a:p>
            <a:pPr algn="just"/>
            <a:endParaRPr lang="en-US" sz="1300" dirty="0" smtClean="0">
              <a:solidFill>
                <a:srgbClr val="002060"/>
              </a:solidFill>
            </a:endParaRPr>
          </a:p>
          <a:p>
            <a:pPr algn="just"/>
            <a:endParaRPr lang="en-US" sz="1300" dirty="0" smtClean="0">
              <a:solidFill>
                <a:srgbClr val="002060"/>
              </a:solidFill>
            </a:endParaRPr>
          </a:p>
          <a:p>
            <a:pPr algn="just"/>
            <a:endParaRPr lang="en-US" sz="1300" dirty="0" smtClean="0">
              <a:solidFill>
                <a:srgbClr val="002060"/>
              </a:solidFill>
            </a:endParaRPr>
          </a:p>
          <a:p>
            <a:pPr algn="just">
              <a:buBlip>
                <a:blip r:embed="rId3"/>
              </a:buBlip>
            </a:pPr>
            <a:r>
              <a:rPr lang="en-US" sz="1300" dirty="0" smtClean="0">
                <a:solidFill>
                  <a:srgbClr val="002060"/>
                </a:solidFill>
              </a:rPr>
              <a:t> And in return, </a:t>
            </a:r>
            <a:r>
              <a:rPr lang="en-US" sz="1300" b="1" dirty="0" smtClean="0">
                <a:solidFill>
                  <a:srgbClr val="002060"/>
                </a:solidFill>
              </a:rPr>
              <a:t>Mexican investments </a:t>
            </a:r>
            <a:r>
              <a:rPr lang="en-US" sz="1300" dirty="0" smtClean="0">
                <a:solidFill>
                  <a:srgbClr val="002060"/>
                </a:solidFill>
              </a:rPr>
              <a:t>has become the most substantial direct foreign investment of all Latin America's countries, with almost </a:t>
            </a:r>
            <a:r>
              <a:rPr lang="en-US" sz="1300" b="1" dirty="0" smtClean="0">
                <a:solidFill>
                  <a:srgbClr val="002060"/>
                </a:solidFill>
              </a:rPr>
              <a:t>13.8 billion dollars</a:t>
            </a:r>
            <a:endParaRPr lang="en-US" sz="1300" b="1" dirty="0">
              <a:solidFill>
                <a:srgbClr val="002060"/>
              </a:solidFill>
            </a:endParaRPr>
          </a:p>
        </p:txBody>
      </p:sp>
      <p:pic>
        <p:nvPicPr>
          <p:cNvPr id="4099" name="Picture 3"/>
          <p:cNvPicPr>
            <a:picLocks noChangeAspect="1" noChangeArrowheads="1"/>
          </p:cNvPicPr>
          <p:nvPr/>
        </p:nvPicPr>
        <p:blipFill>
          <a:blip r:embed="rId4" cstate="print"/>
          <a:srcRect/>
          <a:stretch>
            <a:fillRect/>
          </a:stretch>
        </p:blipFill>
        <p:spPr bwMode="auto">
          <a:xfrm>
            <a:off x="179512" y="1376754"/>
            <a:ext cx="5580000" cy="3335316"/>
          </a:xfrm>
          <a:prstGeom prst="rect">
            <a:avLst/>
          </a:prstGeom>
          <a:noFill/>
          <a:ln w="9525">
            <a:noFill/>
            <a:miter lim="800000"/>
            <a:headEnd/>
            <a:tailEnd/>
          </a:ln>
        </p:spPr>
      </p:pic>
      <p:sp>
        <p:nvSpPr>
          <p:cNvPr id="8" name="7 Abrir llave"/>
          <p:cNvSpPr/>
          <p:nvPr/>
        </p:nvSpPr>
        <p:spPr>
          <a:xfrm rot="16200000">
            <a:off x="2988040" y="2529107"/>
            <a:ext cx="360000" cy="4392000"/>
          </a:xfrm>
          <a:prstGeom prst="leftBrace">
            <a:avLst/>
          </a:prstGeom>
          <a:ln w="28575">
            <a:solidFill>
              <a:srgbClr val="00206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MX"/>
          </a:p>
        </p:txBody>
      </p:sp>
      <p:sp>
        <p:nvSpPr>
          <p:cNvPr id="9" name="8 CuadroTexto"/>
          <p:cNvSpPr txBox="1"/>
          <p:nvPr/>
        </p:nvSpPr>
        <p:spPr>
          <a:xfrm>
            <a:off x="2095153" y="4967590"/>
            <a:ext cx="2232000" cy="261610"/>
          </a:xfrm>
          <a:prstGeom prst="rect">
            <a:avLst/>
          </a:prstGeom>
          <a:solidFill>
            <a:srgbClr val="002060"/>
          </a:solidFill>
        </p:spPr>
        <p:style>
          <a:lnRef idx="0">
            <a:schemeClr val="accent1"/>
          </a:lnRef>
          <a:fillRef idx="3">
            <a:schemeClr val="accent1"/>
          </a:fillRef>
          <a:effectRef idx="3">
            <a:schemeClr val="accent1"/>
          </a:effectRef>
          <a:fontRef idx="minor">
            <a:schemeClr val="lt1"/>
          </a:fontRef>
        </p:style>
        <p:txBody>
          <a:bodyPr wrap="square" rtlCol="0" anchor="ctr">
            <a:spAutoFit/>
          </a:bodyPr>
          <a:lstStyle/>
          <a:p>
            <a:pPr algn="ctr"/>
            <a:r>
              <a:rPr lang="en-US" sz="1100" b="1" smtClean="0"/>
              <a:t>Latin American Investment in USA</a:t>
            </a:r>
            <a:endParaRPr lang="en-US" sz="1100" b="1"/>
          </a:p>
        </p:txBody>
      </p:sp>
    </p:spTree>
    <p:extLst>
      <p:ext uri="{BB962C8B-B14F-4D97-AF65-F5344CB8AC3E}">
        <p14:creationId xmlns:p14="http://schemas.microsoft.com/office/powerpoint/2010/main" val="28272099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Title 7"/>
          <p:cNvSpPr>
            <a:spLocks noGrp="1"/>
          </p:cNvSpPr>
          <p:nvPr>
            <p:ph type="title"/>
          </p:nvPr>
        </p:nvSpPr>
        <p:spPr bwMode="auto">
          <a:xfrm>
            <a:off x="377147" y="204970"/>
            <a:ext cx="8310231" cy="487726"/>
          </a:xfrm>
          <a:prstGeom prst="rect">
            <a:avLst/>
          </a:prstGeom>
          <a:noFill/>
          <a:ln>
            <a:miter lim="800000"/>
            <a:headEnd/>
            <a:tailEnd/>
          </a:ln>
        </p:spPr>
        <p:txBody>
          <a:bodyPr vert="horz" wrap="square" lIns="82085" tIns="41042" rIns="82085" bIns="41042" numCol="1" rtlCol="0" anchor="t" anchorCtr="0" compatLnSpc="1">
            <a:prstTxWarp prst="textNoShape">
              <a:avLst/>
            </a:prstTxWarp>
            <a:normAutofit fontScale="90000"/>
          </a:bodyPr>
          <a:lstStyle/>
          <a:p>
            <a:r>
              <a:rPr lang="en-US" sz="2400" b="1" dirty="0" smtClean="0">
                <a:solidFill>
                  <a:srgbClr val="002060"/>
                </a:solidFill>
              </a:rPr>
              <a:t>Why is the fulfillment of FATCA </a:t>
            </a:r>
            <a:r>
              <a:rPr lang="en-US" sz="2400" b="1" dirty="0">
                <a:solidFill>
                  <a:srgbClr val="002060"/>
                </a:solidFill>
              </a:rPr>
              <a:t>relevant for </a:t>
            </a:r>
            <a:r>
              <a:rPr lang="en-US" sz="2400" b="1" dirty="0" smtClean="0">
                <a:solidFill>
                  <a:srgbClr val="002060"/>
                </a:solidFill>
              </a:rPr>
              <a:t>Mexico?</a:t>
            </a:r>
            <a:br>
              <a:rPr lang="en-US" sz="2400" b="1" dirty="0" smtClean="0">
                <a:solidFill>
                  <a:srgbClr val="002060"/>
                </a:solidFill>
              </a:rPr>
            </a:br>
            <a:r>
              <a:rPr lang="en-GB" sz="2000" b="1" dirty="0" smtClean="0">
                <a:solidFill>
                  <a:srgbClr val="002060"/>
                </a:solidFill>
              </a:rPr>
              <a:t>Mexican </a:t>
            </a:r>
            <a:r>
              <a:rPr lang="en-GB" sz="2000" b="1" dirty="0">
                <a:solidFill>
                  <a:srgbClr val="002060"/>
                </a:solidFill>
              </a:rPr>
              <a:t>Stock Exchange - Overview</a:t>
            </a:r>
          </a:p>
        </p:txBody>
      </p:sp>
      <p:sp>
        <p:nvSpPr>
          <p:cNvPr id="23" name="2 Marcador de contenido"/>
          <p:cNvSpPr>
            <a:spLocks noGrp="1"/>
          </p:cNvSpPr>
          <p:nvPr>
            <p:ph type="body" sz="quarter" idx="10"/>
          </p:nvPr>
        </p:nvSpPr>
        <p:spPr bwMode="auto">
          <a:xfrm>
            <a:off x="3635896" y="3284984"/>
            <a:ext cx="5086567" cy="2937472"/>
          </a:xfrm>
          <a:solidFill>
            <a:schemeClr val="bg1"/>
          </a:solidFill>
          <a:ln>
            <a:miter lim="800000"/>
            <a:headEnd/>
            <a:tailEnd/>
          </a:ln>
        </p:spPr>
        <p:txBody>
          <a:bodyPr vert="horz" wrap="square" lIns="91429" tIns="45714" rIns="91429" bIns="45714" numCol="1" anchor="t" anchorCtr="0" compatLnSpc="1">
            <a:prstTxWarp prst="textNoShape">
              <a:avLst/>
            </a:prstTxWarp>
            <a:noAutofit/>
          </a:bodyPr>
          <a:lstStyle/>
          <a:p>
            <a:pPr marL="0" lvl="2" indent="-347431">
              <a:lnSpc>
                <a:spcPct val="150000"/>
              </a:lnSpc>
              <a:spcBef>
                <a:spcPts val="336"/>
              </a:spcBef>
              <a:buClr>
                <a:srgbClr val="464E52"/>
              </a:buClr>
              <a:buSzPts val="1400"/>
            </a:pPr>
            <a:r>
              <a:rPr lang="en-US" sz="1600" b="1" dirty="0" smtClean="0">
                <a:solidFill>
                  <a:srgbClr val="002060"/>
                </a:solidFill>
              </a:rPr>
              <a:t>S.D. Indeval (</a:t>
            </a:r>
            <a:r>
              <a:rPr lang="en-US" sz="1600" b="1" dirty="0">
                <a:solidFill>
                  <a:srgbClr val="002060"/>
                </a:solidFill>
                <a:ea typeface="ＭＳ Ｐゴシック" pitchFamily="34" charset="-128"/>
              </a:rPr>
              <a:t>Mexican Central Securities Depository):</a:t>
            </a:r>
          </a:p>
          <a:p>
            <a:pPr marL="355558" lvl="1" indent="-177779">
              <a:buClr>
                <a:srgbClr val="008000"/>
              </a:buClr>
              <a:buFont typeface="Wingdings" pitchFamily="2" charset="2"/>
              <a:buChar char="v"/>
            </a:pPr>
            <a:r>
              <a:rPr lang="en-US" sz="1600" dirty="0" smtClean="0">
                <a:solidFill>
                  <a:srgbClr val="002060"/>
                </a:solidFill>
                <a:ea typeface="ＭＳ Ｐゴシック" pitchFamily="34" charset="-128"/>
              </a:rPr>
              <a:t> Value Assets: USD 1 Trillion</a:t>
            </a:r>
          </a:p>
          <a:p>
            <a:pPr marL="355558" lvl="1" indent="-177779">
              <a:buClr>
                <a:srgbClr val="008000"/>
              </a:buClr>
              <a:buFont typeface="Wingdings" pitchFamily="2" charset="2"/>
              <a:buChar char="v"/>
            </a:pPr>
            <a:r>
              <a:rPr lang="en-US" sz="1600" dirty="0" smtClean="0">
                <a:solidFill>
                  <a:srgbClr val="002060"/>
                </a:solidFill>
                <a:ea typeface="ＭＳ Ｐゴシック" pitchFamily="34" charset="-128"/>
              </a:rPr>
              <a:t> Daily Settlement: USD 250 Billion</a:t>
            </a:r>
          </a:p>
          <a:p>
            <a:pPr marL="355558" lvl="1" indent="-177779">
              <a:buClr>
                <a:srgbClr val="008000"/>
              </a:buClr>
              <a:buFont typeface="Wingdings" pitchFamily="2" charset="2"/>
              <a:buChar char="v"/>
            </a:pPr>
            <a:r>
              <a:rPr lang="en-US" sz="1600" dirty="0" smtClean="0">
                <a:solidFill>
                  <a:srgbClr val="002060"/>
                </a:solidFill>
              </a:rPr>
              <a:t> Dali  is </a:t>
            </a:r>
            <a:r>
              <a:rPr lang="en-US" sz="1600" dirty="0" smtClean="0">
                <a:solidFill>
                  <a:srgbClr val="002060"/>
                </a:solidFill>
                <a:ea typeface="ＭＳ Ｐゴシック" pitchFamily="34" charset="-128"/>
              </a:rPr>
              <a:t>an internationally recognized system (Edelman Award)</a:t>
            </a:r>
          </a:p>
          <a:p>
            <a:pPr marL="355558" lvl="1" indent="-177779">
              <a:buClr>
                <a:srgbClr val="008000"/>
              </a:buClr>
              <a:buFont typeface="Wingdings" pitchFamily="2" charset="2"/>
              <a:buChar char="v"/>
            </a:pPr>
            <a:r>
              <a:rPr lang="en-US" sz="1600" dirty="0" smtClean="0">
                <a:solidFill>
                  <a:srgbClr val="002060"/>
                </a:solidFill>
                <a:ea typeface="ＭＳ Ｐゴシック" pitchFamily="34" charset="-128"/>
              </a:rPr>
              <a:t> According with the BIS, DALI is the 8th</a:t>
            </a:r>
            <a:r>
              <a:rPr lang="en-US" sz="1600" dirty="0" smtClean="0">
                <a:solidFill>
                  <a:srgbClr val="FF0000"/>
                </a:solidFill>
                <a:ea typeface="ＭＳ Ｐゴシック" pitchFamily="34" charset="-128"/>
              </a:rPr>
              <a:t> </a:t>
            </a:r>
            <a:r>
              <a:rPr lang="en-US" sz="1600" dirty="0" smtClean="0">
                <a:solidFill>
                  <a:srgbClr val="002060"/>
                </a:solidFill>
                <a:ea typeface="ＭＳ Ｐゴシック" pitchFamily="34" charset="-128"/>
              </a:rPr>
              <a:t>largest settlement system in the world</a:t>
            </a:r>
          </a:p>
          <a:p>
            <a:pPr marL="355558" lvl="1" indent="-177779">
              <a:buClr>
                <a:srgbClr val="008000"/>
              </a:buClr>
              <a:buFont typeface="Wingdings" pitchFamily="2" charset="2"/>
              <a:buChar char="v"/>
            </a:pPr>
            <a:r>
              <a:rPr lang="en-US" sz="1600" dirty="0" smtClean="0">
                <a:solidFill>
                  <a:srgbClr val="002060"/>
                </a:solidFill>
                <a:ea typeface="ＭＳ Ｐゴシック" pitchFamily="34" charset="-128"/>
              </a:rPr>
              <a:t> Dali is one of the three high-value payment systems in Mexico (it settles 70% of the daily cash payment value of the country)</a:t>
            </a:r>
          </a:p>
          <a:p>
            <a:pPr marL="730162" lvl="1" indent="-341272">
              <a:lnSpc>
                <a:spcPct val="150000"/>
              </a:lnSpc>
            </a:pPr>
            <a:endParaRPr lang="en-US" sz="1600" dirty="0" smtClean="0">
              <a:solidFill>
                <a:srgbClr val="002060"/>
              </a:solidFill>
              <a:ea typeface="ＭＳ Ｐゴシック" pitchFamily="34" charset="-128"/>
            </a:endParaRPr>
          </a:p>
          <a:p>
            <a:pPr marL="730162" lvl="1" indent="-341272">
              <a:lnSpc>
                <a:spcPct val="150000"/>
              </a:lnSpc>
              <a:buFont typeface="Wingdings" pitchFamily="2" charset="2"/>
              <a:buChar char="v"/>
            </a:pPr>
            <a:endParaRPr lang="en-US" sz="1600" dirty="0">
              <a:solidFill>
                <a:srgbClr val="002060"/>
              </a:solidFill>
              <a:ea typeface="ＭＳ Ｐゴシック" pitchFamily="34" charset="-128"/>
            </a:endParaRPr>
          </a:p>
          <a:p>
            <a:pPr marL="730162" lvl="1" indent="-341272">
              <a:lnSpc>
                <a:spcPct val="150000"/>
              </a:lnSpc>
              <a:buFont typeface="Wingdings" pitchFamily="2" charset="2"/>
              <a:buChar char="v"/>
            </a:pPr>
            <a:endParaRPr lang="en-US" sz="1600" dirty="0">
              <a:solidFill>
                <a:srgbClr val="002060"/>
              </a:solidFill>
              <a:ea typeface="ＭＳ Ｐゴシック" pitchFamily="34" charset="-128"/>
            </a:endParaRPr>
          </a:p>
        </p:txBody>
      </p:sp>
      <p:pic>
        <p:nvPicPr>
          <p:cNvPr id="19458" name="Picture 2" descr="http://t1.gstatic.com/images?q=tbn:ANd9GcR_aBSAvkueuscxMuSDKNEWFdMWm6-MxNnI54_6OxGT3QrmXzt23Q"/>
          <p:cNvPicPr>
            <a:picLocks noChangeAspect="1" noChangeArrowheads="1"/>
          </p:cNvPicPr>
          <p:nvPr/>
        </p:nvPicPr>
        <p:blipFill>
          <a:blip r:embed="rId3" cstate="print"/>
          <a:srcRect/>
          <a:stretch>
            <a:fillRect/>
          </a:stretch>
        </p:blipFill>
        <p:spPr bwMode="auto">
          <a:xfrm>
            <a:off x="395536" y="1484784"/>
            <a:ext cx="3328687" cy="4824536"/>
          </a:xfrm>
          <a:prstGeom prst="rect">
            <a:avLst/>
          </a:prstGeom>
          <a:no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sp>
        <p:nvSpPr>
          <p:cNvPr id="24" name="23 Rectángulo"/>
          <p:cNvSpPr/>
          <p:nvPr/>
        </p:nvSpPr>
        <p:spPr>
          <a:xfrm>
            <a:off x="3635896" y="1324518"/>
            <a:ext cx="5184000" cy="1815870"/>
          </a:xfrm>
          <a:prstGeom prst="rect">
            <a:avLst/>
          </a:prstGeom>
        </p:spPr>
        <p:txBody>
          <a:bodyPr wrap="square" lIns="91429" tIns="45714" rIns="91429" bIns="45714">
            <a:spAutoFit/>
          </a:bodyPr>
          <a:lstStyle/>
          <a:p>
            <a:r>
              <a:rPr lang="en-US" sz="1600" b="1" dirty="0" err="1" smtClean="0">
                <a:solidFill>
                  <a:srgbClr val="002060"/>
                </a:solidFill>
              </a:rPr>
              <a:t>Bolsa</a:t>
            </a:r>
            <a:r>
              <a:rPr lang="en-US" sz="1600" b="1" dirty="0" smtClean="0">
                <a:solidFill>
                  <a:srgbClr val="002060"/>
                </a:solidFill>
              </a:rPr>
              <a:t> Mexicana de </a:t>
            </a:r>
            <a:r>
              <a:rPr lang="en-US" sz="1600" b="1" dirty="0" err="1" smtClean="0">
                <a:solidFill>
                  <a:srgbClr val="002060"/>
                </a:solidFill>
              </a:rPr>
              <a:t>Valores</a:t>
            </a:r>
            <a:r>
              <a:rPr lang="en-US" sz="1600" b="1" dirty="0">
                <a:solidFill>
                  <a:srgbClr val="002060"/>
                </a:solidFill>
              </a:rPr>
              <a:t>: (Mexican Stock Exchange):</a:t>
            </a:r>
          </a:p>
          <a:p>
            <a:pPr marL="444447" lvl="1" indent="-177779">
              <a:spcBef>
                <a:spcPct val="20000"/>
              </a:spcBef>
              <a:buClr>
                <a:srgbClr val="008000"/>
              </a:buClr>
              <a:buFont typeface="Wingdings" pitchFamily="2" charset="2"/>
              <a:buChar char="v"/>
            </a:pPr>
            <a:r>
              <a:rPr lang="en-US" sz="1600" dirty="0" smtClean="0">
                <a:solidFill>
                  <a:srgbClr val="002060"/>
                </a:solidFill>
                <a:ea typeface="ＭＳ Ｐゴシック" pitchFamily="34" charset="-128"/>
              </a:rPr>
              <a:t>Listed  Companies at BMV: 130</a:t>
            </a:r>
          </a:p>
          <a:p>
            <a:pPr marL="444447" lvl="1" indent="-177779">
              <a:spcBef>
                <a:spcPct val="20000"/>
              </a:spcBef>
              <a:buClr>
                <a:srgbClr val="008000"/>
              </a:buClr>
              <a:buFont typeface="Wingdings" pitchFamily="2" charset="2"/>
              <a:buChar char="v"/>
            </a:pPr>
            <a:r>
              <a:rPr lang="en-US" sz="1600" dirty="0" smtClean="0">
                <a:solidFill>
                  <a:srgbClr val="002060"/>
                </a:solidFill>
                <a:ea typeface="ＭＳ Ｐゴシック" pitchFamily="34" charset="-128"/>
              </a:rPr>
              <a:t> Market Cap: USD 457 Billion</a:t>
            </a:r>
          </a:p>
          <a:p>
            <a:pPr marL="444447" lvl="1" indent="-177779">
              <a:spcBef>
                <a:spcPct val="20000"/>
              </a:spcBef>
              <a:buClr>
                <a:srgbClr val="008000"/>
              </a:buClr>
              <a:buFont typeface="Wingdings" pitchFamily="2" charset="2"/>
              <a:buChar char="v"/>
            </a:pPr>
            <a:r>
              <a:rPr lang="en-US" sz="1600" dirty="0" smtClean="0">
                <a:solidFill>
                  <a:srgbClr val="002060"/>
                </a:solidFill>
                <a:ea typeface="ＭＳ Ｐゴシック" pitchFamily="34" charset="-128"/>
              </a:rPr>
              <a:t>Daily Average Trades: USD 942 Million (73,200 Trades) </a:t>
            </a:r>
          </a:p>
          <a:p>
            <a:pPr marL="444447" lvl="1" indent="-177779">
              <a:spcBef>
                <a:spcPct val="20000"/>
              </a:spcBef>
              <a:buClr>
                <a:srgbClr val="008000"/>
              </a:buClr>
              <a:buFont typeface="Wingdings" pitchFamily="2" charset="2"/>
              <a:buChar char="v"/>
            </a:pPr>
            <a:r>
              <a:rPr lang="en-US" sz="1600" dirty="0" smtClean="0">
                <a:solidFill>
                  <a:srgbClr val="002060"/>
                </a:solidFill>
                <a:ea typeface="ＭＳ Ｐゴシック" pitchFamily="34" charset="-128"/>
              </a:rPr>
              <a:t> 31 Local Broker Dealers </a:t>
            </a:r>
          </a:p>
          <a:p>
            <a:pPr marL="444447" lvl="1" indent="-177779">
              <a:spcBef>
                <a:spcPct val="20000"/>
              </a:spcBef>
              <a:buClr>
                <a:srgbClr val="008000"/>
              </a:buClr>
              <a:buFont typeface="Wingdings" pitchFamily="2" charset="2"/>
              <a:buChar char="v"/>
            </a:pPr>
            <a:r>
              <a:rPr lang="en-US" sz="1600" dirty="0">
                <a:solidFill>
                  <a:srgbClr val="002060"/>
                </a:solidFill>
                <a:ea typeface="ＭＳ Ｐゴシック" pitchFamily="34" charset="-128"/>
              </a:rPr>
              <a:t> </a:t>
            </a:r>
            <a:r>
              <a:rPr lang="en-US" sz="1600" dirty="0" smtClean="0">
                <a:solidFill>
                  <a:srgbClr val="002060"/>
                </a:solidFill>
                <a:ea typeface="ＭＳ Ｐゴシック" pitchFamily="34" charset="-128"/>
              </a:rPr>
              <a:t>532 Mutual Funds: Total Asset Value USD 102.</a:t>
            </a:r>
            <a:r>
              <a:rPr lang="en-US" sz="1600" dirty="0">
                <a:solidFill>
                  <a:srgbClr val="002060"/>
                </a:solidFill>
                <a:ea typeface="ＭＳ Ｐゴシック" pitchFamily="34" charset="-128"/>
              </a:rPr>
              <a:t>3 billion</a:t>
            </a:r>
            <a:endParaRPr lang="en-US" sz="1600" dirty="0">
              <a:solidFill>
                <a:srgbClr val="002060"/>
              </a:solidFill>
            </a:endParaRPr>
          </a:p>
        </p:txBody>
      </p:sp>
    </p:spTree>
    <p:extLst>
      <p:ext uri="{BB962C8B-B14F-4D97-AF65-F5344CB8AC3E}">
        <p14:creationId xmlns:p14="http://schemas.microsoft.com/office/powerpoint/2010/main" val="39222114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425843" y="1245695"/>
            <a:ext cx="8324161" cy="1129336"/>
          </a:xfrm>
          <a:prstGeom prst="rect">
            <a:avLst/>
          </a:prstGeom>
          <a:noFill/>
        </p:spPr>
        <p:txBody>
          <a:bodyPr wrap="square" lIns="226246" tIns="41047" rIns="226246" bIns="41047" rtlCol="0" anchor="ctr" anchorCtr="0">
            <a:spAutoFit/>
          </a:bodyPr>
          <a:lstStyle/>
          <a:p>
            <a:pPr>
              <a:buSzPct val="220000"/>
              <a:buBlip>
                <a:blip r:embed="rId2"/>
              </a:buBlip>
            </a:pPr>
            <a:r>
              <a:rPr lang="es-MX" dirty="0" smtClean="0">
                <a:latin typeface="Calibri" pitchFamily="34" charset="0"/>
              </a:rPr>
              <a:t> </a:t>
            </a:r>
            <a:r>
              <a:rPr lang="en-US" sz="2200" dirty="0" smtClean="0">
                <a:solidFill>
                  <a:srgbClr val="002060"/>
                </a:solidFill>
                <a:latin typeface="Calibri" pitchFamily="34" charset="0"/>
              </a:rPr>
              <a:t>Started in </a:t>
            </a:r>
            <a:r>
              <a:rPr lang="en-US" sz="2200" b="1" dirty="0" smtClean="0">
                <a:solidFill>
                  <a:srgbClr val="002060"/>
                </a:solidFill>
                <a:latin typeface="Calibri" pitchFamily="34" charset="0"/>
              </a:rPr>
              <a:t>May 29, 2003</a:t>
            </a:r>
            <a:r>
              <a:rPr lang="en-US" sz="2200" dirty="0" smtClean="0">
                <a:solidFill>
                  <a:srgbClr val="002060"/>
                </a:solidFill>
                <a:latin typeface="Calibri" pitchFamily="34" charset="0"/>
              </a:rPr>
              <a:t> </a:t>
            </a:r>
            <a:r>
              <a:rPr lang="en-US" sz="2200" b="1" dirty="0" smtClean="0">
                <a:solidFill>
                  <a:srgbClr val="002060"/>
                </a:solidFill>
                <a:latin typeface="Calibri" pitchFamily="34" charset="0"/>
              </a:rPr>
              <a:t>with 29 </a:t>
            </a:r>
            <a:r>
              <a:rPr lang="en-US" sz="2200" dirty="0" smtClean="0">
                <a:solidFill>
                  <a:srgbClr val="002060"/>
                </a:solidFill>
                <a:latin typeface="Calibri" pitchFamily="34" charset="0"/>
              </a:rPr>
              <a:t>of the largest and most recognized global firms listed in the NYSE (27) and NASDAQ (2) indexes</a:t>
            </a:r>
            <a:r>
              <a:rPr lang="es-MX" sz="2200" dirty="0" smtClean="0">
                <a:solidFill>
                  <a:srgbClr val="002060"/>
                </a:solidFill>
                <a:latin typeface="Calibri" pitchFamily="34" charset="0"/>
              </a:rPr>
              <a:t>. </a:t>
            </a:r>
          </a:p>
        </p:txBody>
      </p:sp>
      <p:sp>
        <p:nvSpPr>
          <p:cNvPr id="5" name="4 CuadroTexto"/>
          <p:cNvSpPr txBox="1"/>
          <p:nvPr/>
        </p:nvSpPr>
        <p:spPr>
          <a:xfrm>
            <a:off x="442692" y="2387874"/>
            <a:ext cx="8324161" cy="1437113"/>
          </a:xfrm>
          <a:prstGeom prst="rect">
            <a:avLst/>
          </a:prstGeom>
          <a:noFill/>
        </p:spPr>
        <p:txBody>
          <a:bodyPr wrap="square" lIns="226246" tIns="41047" rIns="226246" bIns="41047" rtlCol="0" anchor="ctr" anchorCtr="0">
            <a:spAutoFit/>
          </a:bodyPr>
          <a:lstStyle/>
          <a:p>
            <a:pPr>
              <a:buSzPct val="220000"/>
              <a:buBlip>
                <a:blip r:embed="rId2"/>
              </a:buBlip>
            </a:pPr>
            <a:r>
              <a:rPr lang="es-MX" dirty="0" smtClean="0">
                <a:latin typeface="Calibri" pitchFamily="34" charset="0"/>
              </a:rPr>
              <a:t> </a:t>
            </a:r>
            <a:r>
              <a:rPr lang="en-US" sz="2200" dirty="0" smtClean="0">
                <a:solidFill>
                  <a:srgbClr val="002060"/>
                </a:solidFill>
                <a:latin typeface="Calibri" pitchFamily="34" charset="0"/>
              </a:rPr>
              <a:t>Its </a:t>
            </a:r>
            <a:r>
              <a:rPr lang="en-US" sz="2200" b="1" dirty="0" smtClean="0">
                <a:solidFill>
                  <a:srgbClr val="002060"/>
                </a:solidFill>
                <a:latin typeface="Calibri" pitchFamily="34" charset="0"/>
              </a:rPr>
              <a:t>main objective </a:t>
            </a:r>
            <a:r>
              <a:rPr lang="en-US" sz="2200" dirty="0" smtClean="0">
                <a:solidFill>
                  <a:srgbClr val="002060"/>
                </a:solidFill>
                <a:latin typeface="Calibri" pitchFamily="34" charset="0"/>
              </a:rPr>
              <a:t>is to contribute to the </a:t>
            </a:r>
            <a:r>
              <a:rPr lang="en-US" sz="2200" b="1" dirty="0" smtClean="0">
                <a:solidFill>
                  <a:srgbClr val="002060"/>
                </a:solidFill>
                <a:latin typeface="Calibri" pitchFamily="34" charset="0"/>
              </a:rPr>
              <a:t>globalization of the Mexican Stock Market</a:t>
            </a:r>
            <a:r>
              <a:rPr lang="en-US" sz="2200" dirty="0" smtClean="0">
                <a:solidFill>
                  <a:srgbClr val="002060"/>
                </a:solidFill>
                <a:latin typeface="Calibri" pitchFamily="34" charset="0"/>
              </a:rPr>
              <a:t> by offering an efficient alternative to trade foreign securities quoted in the Mexican Stock Exchange Market, bringing:</a:t>
            </a:r>
            <a:r>
              <a:rPr lang="es-MX" sz="2200" dirty="0" smtClean="0">
                <a:solidFill>
                  <a:srgbClr val="002060"/>
                </a:solidFill>
                <a:latin typeface="Calibri" pitchFamily="34" charset="0"/>
              </a:rPr>
              <a:t> </a:t>
            </a:r>
          </a:p>
        </p:txBody>
      </p:sp>
      <p:sp>
        <p:nvSpPr>
          <p:cNvPr id="7" name="6 CuadroTexto"/>
          <p:cNvSpPr txBox="1"/>
          <p:nvPr/>
        </p:nvSpPr>
        <p:spPr>
          <a:xfrm>
            <a:off x="1556950" y="3789040"/>
            <a:ext cx="7209903" cy="2545108"/>
          </a:xfrm>
          <a:prstGeom prst="rect">
            <a:avLst/>
          </a:prstGeom>
          <a:noFill/>
        </p:spPr>
        <p:txBody>
          <a:bodyPr wrap="square" lIns="226246" tIns="41047" rIns="226246" bIns="41047" rtlCol="0" anchor="ctr" anchorCtr="0">
            <a:spAutoFit/>
          </a:bodyPr>
          <a:lstStyle/>
          <a:p>
            <a:pPr>
              <a:buClr>
                <a:srgbClr val="669900"/>
              </a:buClr>
              <a:buSzPct val="100000"/>
              <a:buFont typeface="Wingdings" pitchFamily="2" charset="2"/>
              <a:buChar char="§"/>
            </a:pPr>
            <a:r>
              <a:rPr lang="es-MX" sz="2000" dirty="0" smtClean="0">
                <a:solidFill>
                  <a:srgbClr val="002060"/>
                </a:solidFill>
                <a:latin typeface="Calibri" pitchFamily="34" charset="0"/>
              </a:rPr>
              <a:t> </a:t>
            </a:r>
            <a:r>
              <a:rPr lang="en-US" sz="2000" dirty="0" smtClean="0">
                <a:solidFill>
                  <a:srgbClr val="002060"/>
                </a:solidFill>
                <a:latin typeface="Calibri" pitchFamily="34" charset="0"/>
              </a:rPr>
              <a:t>International assets to the Cash Market.</a:t>
            </a:r>
          </a:p>
          <a:p>
            <a:pPr>
              <a:buClr>
                <a:srgbClr val="669900"/>
              </a:buClr>
              <a:buSzPct val="100000"/>
              <a:buFont typeface="Wingdings" pitchFamily="2" charset="2"/>
              <a:buChar char="§"/>
            </a:pPr>
            <a:r>
              <a:rPr lang="en-US" sz="2000" dirty="0" smtClean="0">
                <a:solidFill>
                  <a:srgbClr val="002060"/>
                </a:solidFill>
                <a:latin typeface="Calibri" pitchFamily="34" charset="0"/>
              </a:rPr>
              <a:t> New trading and listing opportunities for local players.</a:t>
            </a:r>
          </a:p>
          <a:p>
            <a:pPr lvl="1">
              <a:buClr>
                <a:srgbClr val="669900"/>
              </a:buClr>
              <a:buSzPct val="100000"/>
              <a:buFont typeface="Courier New" pitchFamily="49" charset="0"/>
              <a:buChar char="o"/>
            </a:pPr>
            <a:r>
              <a:rPr lang="en-US" sz="2000" dirty="0" smtClean="0">
                <a:solidFill>
                  <a:srgbClr val="002060"/>
                </a:solidFill>
                <a:latin typeface="Calibri" pitchFamily="34" charset="0"/>
              </a:rPr>
              <a:t> Mutual Funds</a:t>
            </a:r>
          </a:p>
          <a:p>
            <a:pPr lvl="1">
              <a:buClr>
                <a:srgbClr val="669900"/>
              </a:buClr>
              <a:buSzPct val="100000"/>
              <a:buFont typeface="Courier New" pitchFamily="49" charset="0"/>
              <a:buChar char="o"/>
            </a:pPr>
            <a:r>
              <a:rPr lang="en-US" sz="2000" dirty="0" smtClean="0">
                <a:solidFill>
                  <a:srgbClr val="002060"/>
                </a:solidFill>
                <a:latin typeface="Calibri" pitchFamily="34" charset="0"/>
              </a:rPr>
              <a:t> International arbitrage</a:t>
            </a:r>
          </a:p>
          <a:p>
            <a:pPr lvl="1">
              <a:buClr>
                <a:srgbClr val="669900"/>
              </a:buClr>
              <a:buSzPct val="100000"/>
              <a:buFont typeface="Courier New" pitchFamily="49" charset="0"/>
              <a:buChar char="o"/>
            </a:pPr>
            <a:r>
              <a:rPr lang="en-US" sz="2000" dirty="0" smtClean="0">
                <a:solidFill>
                  <a:srgbClr val="002060"/>
                </a:solidFill>
                <a:latin typeface="Calibri" pitchFamily="34" charset="0"/>
              </a:rPr>
              <a:t> Global investing by qualified investors.</a:t>
            </a:r>
          </a:p>
          <a:p>
            <a:pPr>
              <a:buClr>
                <a:srgbClr val="669900"/>
              </a:buClr>
              <a:buSzPct val="100000"/>
              <a:buFont typeface="Wingdings" pitchFamily="2" charset="2"/>
              <a:buChar char="§"/>
            </a:pPr>
            <a:r>
              <a:rPr lang="en-US" sz="2000" dirty="0" smtClean="0">
                <a:solidFill>
                  <a:srgbClr val="002060"/>
                </a:solidFill>
                <a:latin typeface="Calibri" pitchFamily="34" charset="0"/>
              </a:rPr>
              <a:t> Portfolio diversification and efficient currency conversion.</a:t>
            </a:r>
          </a:p>
          <a:p>
            <a:pPr>
              <a:buClr>
                <a:srgbClr val="669900"/>
              </a:buClr>
              <a:buSzPct val="100000"/>
              <a:buFont typeface="Wingdings" pitchFamily="2" charset="2"/>
              <a:buChar char="§"/>
            </a:pPr>
            <a:r>
              <a:rPr lang="en-US" sz="2000" dirty="0" smtClean="0">
                <a:solidFill>
                  <a:srgbClr val="002060"/>
                </a:solidFill>
                <a:latin typeface="Calibri" pitchFamily="34" charset="0"/>
              </a:rPr>
              <a:t> Same tax exemption on profits as local shares.</a:t>
            </a:r>
          </a:p>
          <a:p>
            <a:pPr>
              <a:buClr>
                <a:srgbClr val="669900"/>
              </a:buClr>
              <a:buSzPct val="100000"/>
              <a:buFont typeface="Wingdings" pitchFamily="2" charset="2"/>
              <a:buChar char="§"/>
            </a:pPr>
            <a:r>
              <a:rPr lang="en-US" sz="2000" dirty="0" smtClean="0">
                <a:solidFill>
                  <a:srgbClr val="002060"/>
                </a:solidFill>
                <a:latin typeface="Calibri" pitchFamily="34" charset="0"/>
              </a:rPr>
              <a:t> Centralized custody of the assets through the BMV depository</a:t>
            </a:r>
            <a:endParaRPr lang="es-MX" sz="2000" dirty="0" smtClean="0">
              <a:solidFill>
                <a:srgbClr val="002060"/>
              </a:solidFill>
              <a:latin typeface="Calibri" pitchFamily="34" charset="0"/>
            </a:endParaRPr>
          </a:p>
        </p:txBody>
      </p:sp>
      <p:sp>
        <p:nvSpPr>
          <p:cNvPr id="8" name="22 Título"/>
          <p:cNvSpPr>
            <a:spLocks noGrp="1"/>
          </p:cNvSpPr>
          <p:nvPr>
            <p:ph type="title"/>
          </p:nvPr>
        </p:nvSpPr>
        <p:spPr>
          <a:xfrm>
            <a:off x="431540" y="146618"/>
            <a:ext cx="8280920" cy="762102"/>
          </a:xfrm>
        </p:spPr>
        <p:txBody>
          <a:bodyPr>
            <a:normAutofit/>
          </a:bodyPr>
          <a:lstStyle/>
          <a:p>
            <a:r>
              <a:rPr lang="en-US" sz="2200" b="1" dirty="0" smtClean="0">
                <a:solidFill>
                  <a:srgbClr val="002060"/>
                </a:solidFill>
              </a:rPr>
              <a:t>Why is the fulfillment of FATCA </a:t>
            </a:r>
            <a:r>
              <a:rPr lang="en-US" sz="2200" b="1" dirty="0">
                <a:solidFill>
                  <a:srgbClr val="002060"/>
                </a:solidFill>
              </a:rPr>
              <a:t> relevant for Mexico</a:t>
            </a:r>
            <a:r>
              <a:rPr lang="en-US" sz="2200" b="1" dirty="0" smtClean="0">
                <a:solidFill>
                  <a:srgbClr val="002060"/>
                </a:solidFill>
              </a:rPr>
              <a:t>?</a:t>
            </a:r>
            <a:br>
              <a:rPr lang="en-US" sz="2200" b="1" dirty="0" smtClean="0">
                <a:solidFill>
                  <a:srgbClr val="002060"/>
                </a:solidFill>
              </a:rPr>
            </a:br>
            <a:r>
              <a:rPr lang="en-US" sz="1800" b="1" dirty="0" smtClean="0">
                <a:solidFill>
                  <a:srgbClr val="002060"/>
                </a:solidFill>
              </a:rPr>
              <a:t>International Quotation System in the Mexican Stock Exchange Market</a:t>
            </a:r>
            <a:endParaRPr lang="es-MX" sz="1800" b="1" dirty="0">
              <a:solidFill>
                <a:srgbClr val="002060"/>
              </a:solidFill>
            </a:endParaRPr>
          </a:p>
        </p:txBody>
      </p:sp>
    </p:spTree>
    <p:extLst>
      <p:ext uri="{BB962C8B-B14F-4D97-AF65-F5344CB8AC3E}">
        <p14:creationId xmlns:p14="http://schemas.microsoft.com/office/powerpoint/2010/main" val="295672564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425843" y="1527129"/>
            <a:ext cx="8324161" cy="1621779"/>
          </a:xfrm>
          <a:prstGeom prst="rect">
            <a:avLst/>
          </a:prstGeom>
          <a:noFill/>
        </p:spPr>
        <p:txBody>
          <a:bodyPr wrap="square" lIns="226246" tIns="41047" rIns="226246" bIns="41047" rtlCol="0" anchor="ctr" anchorCtr="0">
            <a:spAutoFit/>
          </a:bodyPr>
          <a:lstStyle/>
          <a:p>
            <a:pPr algn="ctr">
              <a:buSzPct val="220000"/>
              <a:buBlip>
                <a:blip r:embed="rId2"/>
              </a:buBlip>
            </a:pPr>
            <a:r>
              <a:rPr lang="en-US" dirty="0" smtClean="0">
                <a:latin typeface="Calibri" pitchFamily="34" charset="0"/>
              </a:rPr>
              <a:t> </a:t>
            </a:r>
            <a:r>
              <a:rPr lang="en-US" sz="2200" dirty="0" smtClean="0">
                <a:solidFill>
                  <a:srgbClr val="002060"/>
                </a:solidFill>
                <a:latin typeface="Calibri" pitchFamily="34" charset="0"/>
              </a:rPr>
              <a:t>Investors can trade in the Mexican Stock Exchange international securities listed in The Global BMV Market under the </a:t>
            </a:r>
            <a:r>
              <a:rPr lang="en-US" sz="3200" b="1" dirty="0" smtClean="0">
                <a:solidFill>
                  <a:srgbClr val="002060"/>
                </a:solidFill>
                <a:latin typeface="Calibri" pitchFamily="34" charset="0"/>
              </a:rPr>
              <a:t>International Quotation System (SIC)</a:t>
            </a:r>
          </a:p>
          <a:p>
            <a:pPr algn="ctr">
              <a:buSzPct val="220000"/>
            </a:pPr>
            <a:r>
              <a:rPr lang="en-US" sz="2200" dirty="0" smtClean="0">
                <a:solidFill>
                  <a:srgbClr val="002060"/>
                </a:solidFill>
                <a:latin typeface="Calibri" pitchFamily="34" charset="0"/>
              </a:rPr>
              <a:t>trading and regulatory scheme. </a:t>
            </a:r>
            <a:endParaRPr lang="en-US" sz="2200" dirty="0">
              <a:solidFill>
                <a:srgbClr val="002060"/>
              </a:solidFill>
              <a:latin typeface="Calibri" pitchFamily="34" charset="0"/>
            </a:endParaRPr>
          </a:p>
        </p:txBody>
      </p:sp>
      <p:sp>
        <p:nvSpPr>
          <p:cNvPr id="6" name="5 CuadroTexto"/>
          <p:cNvSpPr txBox="1"/>
          <p:nvPr/>
        </p:nvSpPr>
        <p:spPr>
          <a:xfrm>
            <a:off x="426306" y="3665458"/>
            <a:ext cx="8323236" cy="1744889"/>
          </a:xfrm>
          <a:prstGeom prst="rect">
            <a:avLst/>
          </a:prstGeom>
          <a:noFill/>
        </p:spPr>
        <p:txBody>
          <a:bodyPr wrap="square" lIns="226246" tIns="41047" rIns="226246" bIns="41047" rtlCol="0" anchor="ctr" anchorCtr="0">
            <a:spAutoFit/>
          </a:bodyPr>
          <a:lstStyle/>
          <a:p>
            <a:pPr algn="ctr">
              <a:buSzPct val="220000"/>
              <a:buBlip>
                <a:blip r:embed="rId2"/>
              </a:buBlip>
            </a:pPr>
            <a:r>
              <a:rPr lang="es-MX" sz="2200" dirty="0">
                <a:solidFill>
                  <a:srgbClr val="002060"/>
                </a:solidFill>
                <a:latin typeface="Calibri" pitchFamily="34" charset="0"/>
              </a:rPr>
              <a:t> </a:t>
            </a:r>
            <a:r>
              <a:rPr lang="en-US" sz="2200" dirty="0">
                <a:solidFill>
                  <a:srgbClr val="002060"/>
                </a:solidFill>
                <a:latin typeface="Calibri" pitchFamily="34" charset="0"/>
              </a:rPr>
              <a:t>Listing securities in this portion of the market is only possible if they belong to </a:t>
            </a:r>
            <a:r>
              <a:rPr lang="en-US" sz="3200" b="1" dirty="0">
                <a:solidFill>
                  <a:srgbClr val="002060"/>
                </a:solidFill>
                <a:latin typeface="Calibri" pitchFamily="34" charset="0"/>
              </a:rPr>
              <a:t>recognized foreign markets </a:t>
            </a:r>
            <a:r>
              <a:rPr lang="en-US" sz="2200" dirty="0">
                <a:solidFill>
                  <a:srgbClr val="002060"/>
                </a:solidFill>
                <a:latin typeface="Calibri" pitchFamily="34" charset="0"/>
              </a:rPr>
              <a:t>or are listed by </a:t>
            </a:r>
            <a:r>
              <a:rPr lang="en-US" sz="3200" b="1" dirty="0">
                <a:solidFill>
                  <a:srgbClr val="002060"/>
                </a:solidFill>
                <a:latin typeface="Calibri" pitchFamily="34" charset="0"/>
              </a:rPr>
              <a:t>issuers recognized </a:t>
            </a:r>
            <a:r>
              <a:rPr lang="en-US" sz="2200" dirty="0">
                <a:solidFill>
                  <a:srgbClr val="002060"/>
                </a:solidFill>
                <a:latin typeface="Calibri" pitchFamily="34" charset="0"/>
              </a:rPr>
              <a:t>by the Mexican Securities and Exchange Commission (CNBV).</a:t>
            </a:r>
            <a:endParaRPr lang="es-MX" sz="2200" dirty="0">
              <a:solidFill>
                <a:srgbClr val="002060"/>
              </a:solidFill>
              <a:latin typeface="Calibri" pitchFamily="34" charset="0"/>
            </a:endParaRPr>
          </a:p>
        </p:txBody>
      </p:sp>
      <p:sp>
        <p:nvSpPr>
          <p:cNvPr id="7" name="22 Título"/>
          <p:cNvSpPr>
            <a:spLocks noGrp="1"/>
          </p:cNvSpPr>
          <p:nvPr>
            <p:ph type="title"/>
          </p:nvPr>
        </p:nvSpPr>
        <p:spPr>
          <a:xfrm>
            <a:off x="431540" y="146618"/>
            <a:ext cx="8280920" cy="762102"/>
          </a:xfrm>
        </p:spPr>
        <p:txBody>
          <a:bodyPr>
            <a:normAutofit/>
          </a:bodyPr>
          <a:lstStyle/>
          <a:p>
            <a:r>
              <a:rPr lang="en-US" sz="2200" b="1" dirty="0" smtClean="0">
                <a:solidFill>
                  <a:srgbClr val="002060"/>
                </a:solidFill>
              </a:rPr>
              <a:t>Why is the fulfillment of FATCA </a:t>
            </a:r>
            <a:r>
              <a:rPr lang="en-US" sz="2200" b="1" dirty="0">
                <a:solidFill>
                  <a:srgbClr val="002060"/>
                </a:solidFill>
              </a:rPr>
              <a:t> relevant for Mexico</a:t>
            </a:r>
            <a:r>
              <a:rPr lang="en-US" sz="2200" b="1" dirty="0" smtClean="0">
                <a:solidFill>
                  <a:srgbClr val="002060"/>
                </a:solidFill>
              </a:rPr>
              <a:t>?</a:t>
            </a:r>
            <a:br>
              <a:rPr lang="en-US" sz="2200" b="1" dirty="0" smtClean="0">
                <a:solidFill>
                  <a:srgbClr val="002060"/>
                </a:solidFill>
              </a:rPr>
            </a:br>
            <a:r>
              <a:rPr lang="en-US" sz="1800" b="1" dirty="0" smtClean="0">
                <a:solidFill>
                  <a:srgbClr val="002060"/>
                </a:solidFill>
              </a:rPr>
              <a:t>International Quotation System in the Mexican Stock Exchange Market</a:t>
            </a:r>
            <a:endParaRPr lang="es-MX" sz="1800" b="1" dirty="0">
              <a:solidFill>
                <a:srgbClr val="002060"/>
              </a:solidFill>
            </a:endParaRPr>
          </a:p>
        </p:txBody>
      </p:sp>
    </p:spTree>
    <p:extLst>
      <p:ext uri="{BB962C8B-B14F-4D97-AF65-F5344CB8AC3E}">
        <p14:creationId xmlns:p14="http://schemas.microsoft.com/office/powerpoint/2010/main" val="15450572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6" name="35 Diagrama"/>
          <p:cNvGraphicFramePr/>
          <p:nvPr/>
        </p:nvGraphicFramePr>
        <p:xfrm>
          <a:off x="683568" y="1412776"/>
          <a:ext cx="7776864" cy="1800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9 Rectángulo"/>
          <p:cNvSpPr/>
          <p:nvPr/>
        </p:nvSpPr>
        <p:spPr>
          <a:xfrm>
            <a:off x="719573" y="3348281"/>
            <a:ext cx="7704855" cy="369332"/>
          </a:xfrm>
          <a:prstGeom prst="rect">
            <a:avLst/>
          </a:prstGeom>
        </p:spPr>
        <p:txBody>
          <a:bodyPr wrap="square">
            <a:spAutoFit/>
          </a:bodyPr>
          <a:lstStyle/>
          <a:p>
            <a:pPr algn="ctr"/>
            <a:r>
              <a:rPr lang="en-US" b="1" dirty="0" smtClean="0">
                <a:solidFill>
                  <a:srgbClr val="222268"/>
                </a:solidFill>
                <a:ea typeface="ＭＳ Ｐゴシック" pitchFamily="34" charset="-128"/>
              </a:rPr>
              <a:t>Comparative Value Traded in the Global Market (SIC) and the Local Market</a:t>
            </a:r>
            <a:endParaRPr lang="es-MX" dirty="0"/>
          </a:p>
        </p:txBody>
      </p:sp>
      <p:sp>
        <p:nvSpPr>
          <p:cNvPr id="12" name="22 Título"/>
          <p:cNvSpPr>
            <a:spLocks noGrp="1"/>
          </p:cNvSpPr>
          <p:nvPr>
            <p:ph type="title"/>
          </p:nvPr>
        </p:nvSpPr>
        <p:spPr>
          <a:xfrm>
            <a:off x="431540" y="146618"/>
            <a:ext cx="8280920" cy="762102"/>
          </a:xfrm>
        </p:spPr>
        <p:txBody>
          <a:bodyPr>
            <a:normAutofit/>
          </a:bodyPr>
          <a:lstStyle/>
          <a:p>
            <a:r>
              <a:rPr lang="en-US" sz="2200" b="1" dirty="0" smtClean="0">
                <a:solidFill>
                  <a:srgbClr val="002060"/>
                </a:solidFill>
              </a:rPr>
              <a:t>Why is the fulfillment of FATCA </a:t>
            </a:r>
            <a:r>
              <a:rPr lang="en-US" sz="2200" b="1" dirty="0">
                <a:solidFill>
                  <a:srgbClr val="002060"/>
                </a:solidFill>
              </a:rPr>
              <a:t> relevant for Mexico</a:t>
            </a:r>
            <a:r>
              <a:rPr lang="en-US" sz="2200" b="1" dirty="0" smtClean="0">
                <a:solidFill>
                  <a:srgbClr val="002060"/>
                </a:solidFill>
              </a:rPr>
              <a:t>?</a:t>
            </a:r>
            <a:br>
              <a:rPr lang="en-US" sz="2200" b="1" dirty="0" smtClean="0">
                <a:solidFill>
                  <a:srgbClr val="002060"/>
                </a:solidFill>
              </a:rPr>
            </a:br>
            <a:r>
              <a:rPr lang="en-US" sz="1800" b="1" dirty="0" smtClean="0">
                <a:solidFill>
                  <a:srgbClr val="002060"/>
                </a:solidFill>
              </a:rPr>
              <a:t>International Quotation System in the Mexican Stock Exchange Market</a:t>
            </a:r>
            <a:endParaRPr lang="es-MX" sz="1800" b="1" dirty="0">
              <a:solidFill>
                <a:srgbClr val="002060"/>
              </a:solidFill>
            </a:endParaRPr>
          </a:p>
        </p:txBody>
      </p:sp>
      <p:pic>
        <p:nvPicPr>
          <p:cNvPr id="1028" name="Picture 4"/>
          <p:cNvPicPr>
            <a:picLocks noChangeAspect="1" noChangeArrowheads="1"/>
          </p:cNvPicPr>
          <p:nvPr/>
        </p:nvPicPr>
        <p:blipFill>
          <a:blip r:embed="rId7" cstate="print"/>
          <a:srcRect/>
          <a:stretch>
            <a:fillRect/>
          </a:stretch>
        </p:blipFill>
        <p:spPr bwMode="auto">
          <a:xfrm>
            <a:off x="1403648" y="3719390"/>
            <a:ext cx="5945287" cy="2940214"/>
          </a:xfrm>
          <a:prstGeom prst="rect">
            <a:avLst/>
          </a:prstGeom>
          <a:noFill/>
          <a:ln w="9525">
            <a:noFill/>
            <a:miter lim="800000"/>
            <a:headEnd/>
            <a:tailEnd/>
          </a:ln>
        </p:spPr>
      </p:pic>
      <p:sp>
        <p:nvSpPr>
          <p:cNvPr id="16" name="15 Rectángulo"/>
          <p:cNvSpPr/>
          <p:nvPr/>
        </p:nvSpPr>
        <p:spPr>
          <a:xfrm>
            <a:off x="2453888" y="1196752"/>
            <a:ext cx="4145237" cy="369332"/>
          </a:xfrm>
          <a:prstGeom prst="rect">
            <a:avLst/>
          </a:prstGeom>
        </p:spPr>
        <p:txBody>
          <a:bodyPr wrap="none">
            <a:spAutoFit/>
          </a:bodyPr>
          <a:lstStyle/>
          <a:p>
            <a:r>
              <a:rPr lang="es-MX" b="1" dirty="0" err="1" smtClean="0">
                <a:solidFill>
                  <a:srgbClr val="222268"/>
                </a:solidFill>
                <a:ea typeface="ＭＳ Ｐゴシック" pitchFamily="34" charset="-128"/>
              </a:rPr>
              <a:t>Securities</a:t>
            </a:r>
            <a:r>
              <a:rPr lang="es-MX" b="1" dirty="0" smtClean="0">
                <a:solidFill>
                  <a:srgbClr val="222268"/>
                </a:solidFill>
                <a:ea typeface="ＭＳ Ｐゴシック" pitchFamily="34" charset="-128"/>
              </a:rPr>
              <a:t> </a:t>
            </a:r>
            <a:r>
              <a:rPr lang="es-MX" b="1" dirty="0" err="1" smtClean="0">
                <a:solidFill>
                  <a:srgbClr val="222268"/>
                </a:solidFill>
                <a:ea typeface="ＭＳ Ｐゴシック" pitchFamily="34" charset="-128"/>
              </a:rPr>
              <a:t>Listed</a:t>
            </a:r>
            <a:r>
              <a:rPr lang="es-MX" b="1" dirty="0" smtClean="0">
                <a:solidFill>
                  <a:srgbClr val="222268"/>
                </a:solidFill>
                <a:ea typeface="ＭＳ Ｐゴシック" pitchFamily="34" charset="-128"/>
              </a:rPr>
              <a:t> in </a:t>
            </a:r>
            <a:r>
              <a:rPr lang="es-MX" b="1" dirty="0" err="1" smtClean="0">
                <a:solidFill>
                  <a:srgbClr val="222268"/>
                </a:solidFill>
                <a:ea typeface="ＭＳ Ｐゴシック" pitchFamily="34" charset="-128"/>
              </a:rPr>
              <a:t>the</a:t>
            </a:r>
            <a:r>
              <a:rPr lang="es-MX" b="1" dirty="0" smtClean="0">
                <a:solidFill>
                  <a:srgbClr val="222268"/>
                </a:solidFill>
                <a:ea typeface="ＭＳ Ｐゴシック" pitchFamily="34" charset="-128"/>
              </a:rPr>
              <a:t> Global </a:t>
            </a:r>
            <a:r>
              <a:rPr lang="es-MX" b="1" dirty="0" err="1" smtClean="0">
                <a:solidFill>
                  <a:srgbClr val="222268"/>
                </a:solidFill>
                <a:ea typeface="ＭＳ Ｐゴシック" pitchFamily="34" charset="-128"/>
              </a:rPr>
              <a:t>Market</a:t>
            </a:r>
            <a:r>
              <a:rPr lang="es-MX" b="1" dirty="0" smtClean="0">
                <a:solidFill>
                  <a:srgbClr val="222268"/>
                </a:solidFill>
                <a:ea typeface="ＭＳ Ｐゴシック" pitchFamily="34" charset="-128"/>
              </a:rPr>
              <a:t> SIC</a:t>
            </a:r>
          </a:p>
        </p:txBody>
      </p:sp>
    </p:spTree>
    <p:extLst>
      <p:ext uri="{BB962C8B-B14F-4D97-AF65-F5344CB8AC3E}">
        <p14:creationId xmlns:p14="http://schemas.microsoft.com/office/powerpoint/2010/main" val="295672564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data:image/jpeg;base64,/9j/4AAQSkZJRgABAQAAAQABAAD/2wBDAAkGBwgHBgkIBwgKCgkLDRYPDQwMDRsUFRAWIB0iIiAdHx8kKDQsJCYxJx8fLT0tMTU3Ojo6Iys/RD84QzQ5Ojf/2wBDAQoKCg0MDRoPDxo3JR8lNzc3Nzc3Nzc3Nzc3Nzc3Nzc3Nzc3Nzc3Nzc3Nzc3Nzc3Nzc3Nzc3Nzc3Nzc3Nzc3Nzf/wAARCACLALoDASIAAhEBAxEB/8QAHAAAAgMBAQEBAAAAAAAAAAAABQcDBAYCCAEA/8QAPRAAAQMDAgQDBgQFAwMFAAAAAQIDBAAFEQYhEjFBURNhcQcUIoGRoTJCUtEVI0Ox8FNiwRYzchckgpPS/8QAGgEAAwEBAQEAAAAAAAAAAAAAAgMEAQAFBv/EACgRAAIDAAMAAgIBAwUAAAAAAAABAgMRBBIhBTETQSIUMlFCUmGR0f/aAAwDAQACEQMRAD8ATMZAfkNtKebZStWC45nhT5nG9O/SWodK2nR5Ili5Ks6eIOrj8CipZJSlAVvz2FIlHPNbHTvs/vmoIMefA92MZ5wtqWtzBRwqwSRj51SL+voE6pukG73N2XAtzkTxFqWsuSFOKcJ6nPL5UX0FoxzVLkhx2WqFEjAFTxbyFZzkAk4GAMntQ/WNjTYLwYCCshtABccICnT1Xwg5Sk9AegzRrSem9RaziK9zuLLUSIRHU244UBKVAZAQkbjHPvRfo4H60nWFYjwNOtPliGCkSFqADhPNWAMqJ7nsMCpvZpppOpdQJjTYMp6AW1B19klAZVjKSVcue2PPPSpPaJp+JYpbMWDIhKQwgIUlD3HIdWfxLcSNk+Q6AVmo19usWH7nFuMpiNknwmnSgZPM7Vj+jsG1qr2et6b0lO/6diu3CdJXwvOuAKW0wNylsY64GSN8Gku0hC5KGn3QwniCVLWkng7kgDPyrU6q15dL0/CcjzJcQMxUNuJadKApwfiVsd87fSsk+85IeU88srcWcqUrck0mTDSHPZbVY3rDboTEhi7JhqUtK1DCeIknlnYZJ2NKfUjkt2+TFT0hEjxCFJHJI6AeWMVLZ707bLdcWGFrQ5JSjgUn8pCt/sTVGdPkz1pXLc8VxKeHjI3I7E9aFvUcbzT2k2pVkDU91pzxHw8kR3MqCcDbOMZ2rGaiZDF4lMoiGIhtfAlkgggDYHfnnnmrmlr2bKZ6kq4VORyGjzw50/zyqvedQXC9hr+JLbecaGEuhpKV47Ejn86JJNHGu9lki0WN5253u8xWmHmi0YISXFr3GCochg/bPKtF7Wr1YE+BZWbUuU5EZDrZaeLbDQX1ISdzjv3pTWyI5cJ0eI1suQ4GwSknGTz2raakbt2k4L1jjqTdLrKQlyRLXuhpAHwoCcnOMBW/LY9KYlhjMpY7ixaZfvbsNEx9sAx0PH+UlX6lAfixtgUY1Nrm76ltMOFPKMMKWta2/hDueWRy25VmUNLfdS20lTjiiEpQkEknsB1p1Wb2csXbTdvc1HAMC5NHhcWyoJW42D8PEBkZIwM865nCOXnO9c1r/abbVWvUiorUAw4DTaUQ0hOy0Abqz1JUTknflmsiRg4pMvsI/ZycmpoUV2bLajR08TrqglIqFIyaKQGvBIXuF8wQcFNLlJRWjqaZWyxDh0pY2bXDbjMJyea1/rV1NbeDDCUA43NL/RWsYhSmPeHPBdAA94VgIc9T0NNGGW3W0rZWlxB3C0HII9a2E1JeBXUzqeSR21H9DXf8KgHcwoxJ55aH7VZQkJG+KHuaksjbim3LtBStJIUkyE5BHTnWycV9gQ7v+08nMBLElJksqWlCvja4ignuM8xTBtmv7sbeuwaftUeIZAS1Dbi5K2yT8SiT+JR7nGNyawjDUi4TMcYU64SpbjzgAHdSlHpTMiaq09pTSrbVgRCnX1OWVSxF4Cc7lZJGSkZwN96qwmFtcULauchD74lLQ5wuOpWVBZHP4jz7ZrT272g3S1xHIVnZiwoZjrbQy0MqSpX9UqO6lc+eBvWZnzZl2nqkS3FPyXlAZIA8gABsB5U6PZxo9gaZcgatjW90uvF2NHcKVvNDHxbjcE4zgHbO9dLEjkI99iSlgS1tOBlxZSHVJOFqHMZ6mqqMeInj4gnO5A3Apu+2XTslSo0q0+7rtVvY8IRWCAY45k47HbPbFLGxrtKZwN8RKXG/TGIBJz1J6em9LlIJFm56buMO8qtiGFyHVDiaU0kkOIPJXkO/agy0lLhScZScHhII+RHOnXInRrxYnXLPIEcPtFqOpec4G2N9+YpMhjwpngzONkJXwuYTkp77daXJYEdvwn22Iz/ApTckHgITzIJBHrkVXdacZcU28hSFp2KVDBHypw6Wi2qRao6LS8l9Mbi8N2QkZbcVk55bH4qV+obXcLXdHmbolXjqUVFZ3DmfzA9a5xM0s6e0zcNQtyv4YlDr0VIWpjOFKSeqeh5cquX/AElJ09aoT92y1PnKKmoYT8TbQG6l9jkgAetFdA60tulFJU3Yy7Jd4UPzHJRJCc78KAnA9M0T9oeurne35zVncCLIysNB9tGFO7fqO+DucDoN+dMisMMho6JKuF7j26E/7q5My2ZCWytTacEnGDkZ5EjHrTHvGjNP6P03Jiz9QNsT5yQPelxuNZaBGUNthWQCQMnPLalZbbxPt7TjFufXHL3wrWyMOLG3w8XMDyHfrX27XabeFR3LhILy47CY7a1cwhOcZPU7mjaMKUooZlLER9S20q/lu8HhlQ74ycfWtFozV8qyXTxpkp9+OWFt8C3VKCSRlJA9QB86zEhp1hwtvtrbcABKVpIIzuNjUVKlL0INXTU93u7JZucwyGiriCXEJPAf9pxkfWg5yTmuaPaSsDl9nhCuJMVrBeWO3RI8zSzQdDjknjI2HLNEEJrfXrRHjMpfsjCQptOFMJ2Cx3T5/wB6xz0R2M6pl9pbbqD8SFpKSPkaktb30+g+PhDr4cNqKRgHbqDyNFrVfJ9rOYMt+NvnDa8pJ74OaFBsg8qlbbUogBJJJwABkk9hUzZ6/SLjjRopuudRS4xju3R0IUMKDaEoKvmBn71muLyrU23QeorgkLTADCCPxSHAn7bn7Vd/9LdQf6sD/wC5X/5o+k5e4IjfxavE0jBL03eG2uNyz3FKeeTEXt9qHKTuU5HECcpJ3HqK9fJbz1NULzZLZd2FNXWBHlII/qIBI9DzHyr2PyHxnU8lKBTV/Td5c0/e4t0jpyphRJSNuNJBBH0NMHXnswVbGXJ+nlOyI6QVORXCFOIAH5T+YeXP1pUOjfI5VrksMS9J509+VOkylLWFyHFLWc7niOcVU618qRhIW+2hSuEKUAVdsmkN6MLT1yddtcSDuER1rWPPPL6b/Wqi3FuK4nFKWo8yo5Jq+9Zpybm7b0R1Lfa4ioJ5cI/NntjrQ4cxiu9OCsC8vQ7POt7ZUkSVoUFJOOHHP67fSqL0h98p8Z1xwp2HGsqx6ZrW6T0NI1XZ35NpkNmZGd4HIz3whSSMghXT59ulSa50evTRjRWWJkl1trxZs4NK8AKVyQk4wAMbk77/ACpsECA9L2tm6XVtmY6qPCSCqVIBADKMcyVbc8Ci2qLm37mq16faLdjiu+F7zj45Lh34lKx1xkAdAD2q37N9LJ1XKkxJsiXHt7fCpSmOEJU4TgJJUCM9hv8AejftATo23RY2nmpVz8S18QLUZCSlTqgOJbilABSuXLly2o9MF5Y7XOu9xbi2tOZRwpKi4EcGCPi4idsbedejGdK2iU7BuF1h2+RdWWkl1xrBSp3GMnorfcZHnXmFRGfLzo/YdVSbNZLxbWFKCZrafDUPyLBAJ8spz8wKGRqP2u7VdrdqGUu9IJdkuKdS+k5Q6Cfyny7cxWd61ZfnSpDYZflPuNJPElC3FKSDjGQCedVgCTgUlsInt8R2dMaisJ4nXVcKR/nSndpeytWuE1Dj4JAypeN1q6n9qW2ipLNpuAekoCkPAILnVsZ5+nenpZYqHG0upIUlWCFJ3BFDGSbxD3VKtJyX2W7fD4EZIGTUs6wW66t8FwhtP45KWnKk+h5iiTDeBvVtCBijkk1jAjOUXqeC8m+yy2OLKokyVGSfyHhcA9M7/ejOmdFW2yK8ZtBfkjk+7gqA8gPw/KtQvdXCnfvXQ+FO3KlqqCepD58y+cOrl4fA2lI+FIHoKj409q5feAynO4qiZKcn4hTCUOZCRVd93ah9sv0C8RfHt0lDqPzAH4knnuOlfJEjAO/3rE0/UbKMovGiCcvY4O/T1pL+0zSzYLt4tiAjBKpTKRsf94H9/r3y2ZTxVQC5AKWU4CgrYjnmib8M6nnlQwaL6dj2d2an+OSnmWQQQG0/i9VdB8qtat0+5ZrkoIQfdXiVsqxtj9PqP7UAAOd6BGD0uttF905JRapTDC5jYLbizgOp58OexGRSVnQJFvlLjzWlMvoPxIVjb58iKuXC8PT7Rbbe5nghJWnJIwrJ2+g2ocB2Hyp6Wg6MnRXtKFklQ4SLVBhWgr/9yWEKW8rIxxFRO+CQeXIVn9Y3+8X91M24vve5SHFrixycJQgEgHhHltk+eKj0tbbQpt+fqRbjcBpBLLbawlcpY5oT1PqMc6oaivkm+TPGfCGmUDhYjtDCGUDYJHfYDc0aSBIUXS4FmK01IdS1CUHWUNjCWlA/jwOucfEaruGROkrWeN6S+sqOBxKWokknA57mtp7J7LeJeo406FEJgNqKJLr3wtLbUCFJGfxHrgdQM4pmXTRcO0Wu9yNK29tN3kMqQ0Q5kIB5+Hk/DnJ5Y5DlQt+mnnFWMnByK5qWS0tiQ4y42ptxtRQtChukjYg/OoufKkyYZ9q5EYyfEUPSiOmdNSr4takENMN83VJyCewqaTBdhSHI7yClxs8JT09R5GkWTxYW8KlTnrImTwHGAR1B61rNL6ouNjUERHw5HJyqM+dj6Hpv2rLoQU1KknvUjm09R9FDjRlHJLR3Wb2jWl/CLk09Bd5fGniQT5EftV29+0KyQIpVCfTOfP4W2eQ/8ldPlk0jGXXEDCFkDt0r6tSl5KiSaL+pszBD+Io7b+v8Gnumvb9PWo++rjNE/wDbjAIH13NCWtRXFp3xU3Ocl3OQoyFKHzGaDrJ86gUsg86WnJ/bK3TVCORjg0LB7RVqKYt8UOJWyJKBtk/q/f6960xlknIyQeRApDF0g4ztVxF3uKEJQ3cHkoSMJAWdhVELGl6eNfw4ylsPAhaL5LtktMiC6WnUn4k5+FwdiP8APlTUs2pGL3CD7R4HBs42TkpP7Ujio0Sst2ets9Mpkkj8LqMn4k9aGuTgx/Mojat/Y43nyc4NRNx/FXk71XtzyJzDchhYW24AQfKjkSPsNqrT08SSzxgm76fjXm3OQZaTwK3QsDdtXRQ8/wC9JjUul7jp6WWJ7SvDUf5T4HwOjyPQ+XP5b16Sjxhw7jfpUz9piz4aotwisyY7n4mnUBSTTFgqS08nFkg4xXQawMkYFPS8+xy3SJIdtdwegtk/GwtvxQP/ABJII+ea0enfZ9YLGhCkQG5MhO/vEpIcXnuM7J+VMU0kL6nmxxxUgjid4yhISkcQPCkdAOgqBaSOYr1lcrDabix4M+2RH2xuA4yDg9wcZB9KUWvfZeYbbs/TZdeaHxLhL3WkdShXX0O/YnlXKw7qKtmXIYUCy+82R1bcKf7Vrblr6edMWeDBmPMS2AtMlxCviUBsjJ65Bz8qxjyS2rByDnkeYqEnOKCTNRbuVylXST7zOdLz3CE8ZSkEgd8Dc+Z3qax2l+73BuLGIyd1rxkIT1JocASQBzpwaCs7EKztvNrS49J+NxwDkeiPQf3zSxkYt+hyzWtmFGahxWuBtAwAPuSe5opcdJ2+9x0plNlDyBhD7ey0+XmPI0TtUHhAKhR1pkDpXOKaxjY2OD1CWvfs+vFsBcjti4RwMlxhPxj1Rz+may7jHguFt0FtY5oWOE/Q716cba+EDHLr1rh6K0tYUtpClDkopBIqaXFTfjPTp+XnBZOOiR05oO6XhKXneGFGV+Fx5BKlDuEbffFbZr2Y2RqN/PdluO/6nGE/QAYrettBI5VBLcGCO21Mjx4RXvpPb8nfY9TxCS1ToOZakrkW9xU2KncpCMOIHmBz9R9KwrncEV6In88p+9LTWel0OlyfbGwHhu6wgYC+5Hn5daXOlR9iVcfnuf8AGwXprmvqj865oCls7JzX1CsHaoxUiRWMJes2eg9QItkn3OYo+5vKHCr/AE1Hr6d/rTmgtApSoYIIyCK83Mq4dsEjtnf5UwNF61etCW403ikQOIJSQcKb58vLy5dqOu3r4/ol5fAc13h9joYaGx6VbAxQ6zXSBdIyXoEhDqSM8I2UPUHcVTv2r7NZF+FLk8T/APosp41j1A5fOqXOKW6eOqrJT6JPQ4rc1+5CsRF9ptjdeCH25ccHkpxvb6DetZGnRpscPw3kPNnkpBrI2Rl9M23j21f3xaJXVACg9wcDacJJz2FXH3wAd6CyXgVk5zRi0hU+1DTDbgdvVuQErGTLaTsD/vHn378+m6txvvXoi5bghQBCuY6EUlb9ZDAvbzCdmCfEbJ/Qeny5ULkglW20l+wfb4/9VQzvtW00lqE2aXh5BeiLILiRzSeWR9qzISEgYGMDA9KmYJbVxIODUk7Hunvcfix6dGj0ZYrhCucRL8B9DqDzA2KT2I5g0daRjFebLVdJFvdD0R9yM6OS0Hb6f4DTAtXtPnsN8Nwhsydv+40vgJ9eY/tTI8lf6iW/4qxPa/RtbBND5d1t8NR98nR2T2cdApQ6k9o10uqVMxymDGIwUsrJcV6r6fIfOsWqV8XGUpUTzKhxE/M1kuV/tQdPw8mtseHpRE+PIZ8WK+28g/mbUFD7VRkOk5JpCWu+zbdJD8B9TTn6MkoI7YPTrj6UzNOatjXtktKw1NSPia6K80+XlzFMruUvH9kvJ4MqfV6g1JdydqESk7lQ51ddcGOdUnCVHypjJELrWViDS1XGIjDaz/OQB+En83oetZLh8x9adLrCVgpUkKSoYKTyIrLr0FDUtRRKkISSSE7HA7cqRKD3w9GnkJRyRjrtan7XNXHeTkc0LA2Wnof3qqhO9Oe6acj3uF7tIyhacqadTzQcfceVLK9WKdZZfgT2uEndDgyUODuk9fTnS7YuJZwroWrP2C0jFTsuLbVxJVg8j51xwkdK7SgnkKmbPZjH/JaalFo8SBwK7oUR9v2qJx9SvQ7nzqMoI5CuDQrA8RM3JW1nC9v0ncH5UUseoZdnkh+3OcBAAcZO6Fjtj/jp0oCs4qJSyDttTIr9omv6yWND3supY1+g+Ox8Cxs60o7oP7djX59/BOaS9ovEi1zUSoqsKGziRyWnO4powZaJ8duQyviQ4OIH/PpVkLOyxnzXI4/4pavosPfzQQRtQrUFjYutv8DhIeQCplfULPT0NG2m+IgYopHtyXUJUvYg5FH11ek8ZuDTQg3o7rL6m321NuoOFIUMEeVfAmnpqDRkK/NhS8sS0p4USED7KHUfelte9EXu0qKlxVSmM7PRklYx5gbj6Y86ksrlE+g4fLpsWbjMunOK7GcUTt1juVxkBiFBfcWTg/yyAn1J2Fb21eyvibCrtPKVHm3FTsP/AJHn9BS41zn9Isu5dNK/lIVq8jnmoVKOaa1/9mLDccuWaYvxhyakEEL8gocj65FLC4wpMCSuNMZWy8g4KVjH07iidcoP+SFx5lVy2DKijUjEpxl5LzbikOoOUrB3BqBRrgmiSFWPVg1NNaiTd43hvkJltjC042UP1D9qNp3NJmDNfhyUSIyil5BynsfI02dPXNm7wkyGTg8lt9UK7VRCW+M8XkU9H2X0FmmQtWMVd9xV3P0qSBHzgkc6MhgY5U9IicitHjjHKpZ1piXSKYtwjpfZV+U9D3B5g+Yq3Hb71ebQMVrSfjMU3F6hRXz2XzWXFO2Z5EhknZp5XAtHlnkftRHT/suaDYevjynFEbMMK4Up9Vcz9qZqkpyBjeuwABSFx609wufyfIcOu/8Aovrp7L7Q+xi3vPw3hyUpXiJPqD0+dLLU+l7np57hms8TKj8EhsEtq+fQ+Rr0S8dt6C3ZDEqO4xJZQ8ytOFNrGQa6fHjL68D43yl0H/N6jzY4agUd60+tNNmySvFjKLkFw4bJ5oP6T/wf8OVJ71P1cfGeq742Lsj6FYOa2egbv4Tyrc8ocDp4mcnkrqKxVTsLKVAhSkqBBSoEgpPQ1u4JnD8icT0DAjk4yKPx2MAEil9oXWkaYERLqpLEtIADitku9vQ/amUxgpBB2xnNVwkpLUeJfVOqWSRKhG3KuwjAyBXaBX1asCjJ9IfDGeQ9BX1ZDSTgAV9z3qhOkhJKQa4162U5y88W/OshqazRb3GDUkBL6AfCeA+JBP8AceVaR5wrVQ6WOPYc6ySTXo2ucoPV9iOu9vkWuYuNKTwrTyI5LHQg9qHnnTW1NZ27tFLSsJkN5LTnby9DSvksOx31svIKHEHCknv+1SSj1Z7NV/5V/wAkScg7UWsN2k2mYJMUgn+o2dg4Ox/ehIGKlQN8ig0eoKSxj70pqK23ptKYzyUSMZVHWocaf3HnWsAGK8yR5CmVpWFrQsHIW2rCk+f+Yo+nWF+SkAX6SABjGDTY8jPGiSz4pyewf/Z6CYSMZqYqCRWB9mF0nTI8hiXJW82yAEce5AwOvOsb7QL3c3r8/EXNd93ZIKGknhSPUDn86KXISh2wkr4Ep3OrfoeAJB4lV8UvakxoC8XFN4ixvfXlMOrwttSuJONuQPL5U4FE4NMptVi3BPK4r48+renEh4BPOgk+SBnrV2Wo96AT1EZ3pr8J4oDXptqZHdjyUhbLwwodvOlDc4LtvmORnt1I5K/Unoabknc71i9cto8GI7wjj4lJ4vLniprPfT0OLNp9THJTvUyE1wmpkip5M9uqCLEd0pISoEpHLBwR6GtnpvW11tBDTbomRh/Td/EBv55+m3KsQk4qRJPfzpfZp6ih0Qsj1ktHEfavGTFyLVIMjH4SsBAPqd8fKsRfddXm7OkuTXGGfysxiUJHqc5V/asqVEjc5rgk1rsnJY2Lr4FFL2MQ7C1NcoLgdi3CQFj8q1nB9RyPzrdac1qi9lMaZhqdjAAzwuemeR8qUaya+trUCFBSgoHIIO4NHXJwJeZx67V9ej+WvgTk8zVJa9s0J09MkTLJBfkulx1bYKlHmavvnA2q3tq0+ecesmiu6njztuazmpdOpurRdYATMbGx5BY7H/itQ2K74U88dRQuPZDK7HB6hIuMqacU24kpWkkFJGCD2r6gYpie0aDFTCjzEspEhTgQpwbEp7HvS/IANSWLq8PoOJNWx7HwCvtfRX6llyR//9k="/>
          <p:cNvSpPr>
            <a:spLocks noChangeAspect="1" noChangeArrowheads="1"/>
          </p:cNvSpPr>
          <p:nvPr/>
        </p:nvSpPr>
        <p:spPr bwMode="auto">
          <a:xfrm>
            <a:off x="0" y="-622300"/>
            <a:ext cx="1695450" cy="1276350"/>
          </a:xfrm>
          <a:prstGeom prst="rect">
            <a:avLst/>
          </a:prstGeom>
          <a:noFill/>
        </p:spPr>
        <p:txBody>
          <a:bodyPr vert="horz" wrap="square" lIns="91440" tIns="45720" rIns="91440" bIns="45720" numCol="1" anchor="t" anchorCtr="0" compatLnSpc="1">
            <a:prstTxWarp prst="textNoShape">
              <a:avLst/>
            </a:prstTxWarp>
          </a:bodyPr>
          <a:lstStyle/>
          <a:p>
            <a:endParaRPr lang="es-MX" dirty="0"/>
          </a:p>
        </p:txBody>
      </p:sp>
      <p:sp>
        <p:nvSpPr>
          <p:cNvPr id="8" name="22 Título"/>
          <p:cNvSpPr>
            <a:spLocks noGrp="1"/>
          </p:cNvSpPr>
          <p:nvPr>
            <p:ph type="title"/>
          </p:nvPr>
        </p:nvSpPr>
        <p:spPr>
          <a:xfrm>
            <a:off x="0" y="146618"/>
            <a:ext cx="9143999" cy="762102"/>
          </a:xfrm>
        </p:spPr>
        <p:txBody>
          <a:bodyPr>
            <a:normAutofit/>
          </a:bodyPr>
          <a:lstStyle/>
          <a:p>
            <a:r>
              <a:rPr lang="en-US" sz="2100" b="1" dirty="0" smtClean="0">
                <a:solidFill>
                  <a:srgbClr val="002060"/>
                </a:solidFill>
              </a:rPr>
              <a:t>Why is the fulfillment of FATCA </a:t>
            </a:r>
            <a:r>
              <a:rPr lang="en-US" sz="2100" b="1" dirty="0">
                <a:solidFill>
                  <a:srgbClr val="002060"/>
                </a:solidFill>
              </a:rPr>
              <a:t> relevant </a:t>
            </a:r>
            <a:r>
              <a:rPr lang="en-US" sz="2100" b="1" dirty="0" smtClean="0">
                <a:solidFill>
                  <a:srgbClr val="002060"/>
                </a:solidFill>
              </a:rPr>
              <a:t>for Mexico?</a:t>
            </a:r>
            <a:br>
              <a:rPr lang="en-US" sz="2100" b="1" dirty="0" smtClean="0">
                <a:solidFill>
                  <a:srgbClr val="002060"/>
                </a:solidFill>
              </a:rPr>
            </a:br>
            <a:r>
              <a:rPr lang="en-US" sz="1800" b="1" dirty="0" smtClean="0">
                <a:solidFill>
                  <a:srgbClr val="002060"/>
                </a:solidFill>
              </a:rPr>
              <a:t>International Quotation System (SIC) in the Mexican Stock Exchange Market</a:t>
            </a:r>
            <a:endParaRPr lang="es-MX" sz="1800" b="1" dirty="0">
              <a:solidFill>
                <a:srgbClr val="002060"/>
              </a:solidFill>
            </a:endParaRPr>
          </a:p>
        </p:txBody>
      </p:sp>
      <p:pic>
        <p:nvPicPr>
          <p:cNvPr id="1026" name="Picture 2"/>
          <p:cNvPicPr preferRelativeResize="0">
            <a:picLocks noChangeArrowheads="1"/>
          </p:cNvPicPr>
          <p:nvPr/>
        </p:nvPicPr>
        <p:blipFill>
          <a:blip r:embed="rId3" cstate="print"/>
          <a:srcRect/>
          <a:stretch>
            <a:fillRect/>
          </a:stretch>
        </p:blipFill>
        <p:spPr bwMode="auto">
          <a:xfrm>
            <a:off x="72000" y="1413320"/>
            <a:ext cx="9072000" cy="2879776"/>
          </a:xfrm>
          <a:prstGeom prst="rect">
            <a:avLst/>
          </a:prstGeom>
          <a:noFill/>
          <a:ln w="9525">
            <a:noFill/>
            <a:miter lim="800000"/>
            <a:headEnd/>
            <a:tailEnd/>
          </a:ln>
        </p:spPr>
      </p:pic>
      <p:sp>
        <p:nvSpPr>
          <p:cNvPr id="5" name="4 CuadroTexto"/>
          <p:cNvSpPr txBox="1"/>
          <p:nvPr/>
        </p:nvSpPr>
        <p:spPr>
          <a:xfrm>
            <a:off x="2123728" y="1239143"/>
            <a:ext cx="5328592" cy="461665"/>
          </a:xfrm>
          <a:prstGeom prst="rect">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es-MX" sz="1200" b="1" dirty="0" err="1" smtClean="0">
                <a:solidFill>
                  <a:srgbClr val="002060"/>
                </a:solidFill>
              </a:rPr>
              <a:t>Monthly</a:t>
            </a:r>
            <a:r>
              <a:rPr lang="es-MX" sz="1200" b="1" dirty="0" smtClean="0">
                <a:solidFill>
                  <a:srgbClr val="002060"/>
                </a:solidFill>
              </a:rPr>
              <a:t> </a:t>
            </a:r>
            <a:r>
              <a:rPr lang="es-MX" sz="1200" b="1" dirty="0" err="1" smtClean="0">
                <a:solidFill>
                  <a:srgbClr val="002060"/>
                </a:solidFill>
              </a:rPr>
              <a:t>Average</a:t>
            </a:r>
            <a:r>
              <a:rPr lang="es-MX" sz="1200" b="1" dirty="0" smtClean="0">
                <a:solidFill>
                  <a:srgbClr val="002060"/>
                </a:solidFill>
              </a:rPr>
              <a:t> </a:t>
            </a:r>
            <a:r>
              <a:rPr lang="es-MX" sz="1200" b="1" dirty="0" err="1" smtClean="0">
                <a:solidFill>
                  <a:srgbClr val="002060"/>
                </a:solidFill>
              </a:rPr>
              <a:t>Securities</a:t>
            </a:r>
            <a:r>
              <a:rPr lang="es-MX" sz="1200" b="1" dirty="0" smtClean="0">
                <a:solidFill>
                  <a:srgbClr val="002060"/>
                </a:solidFill>
              </a:rPr>
              <a:t> </a:t>
            </a:r>
            <a:r>
              <a:rPr lang="es-MX" sz="1200" b="1" dirty="0" err="1" smtClean="0">
                <a:solidFill>
                  <a:srgbClr val="002060"/>
                </a:solidFill>
              </a:rPr>
              <a:t>Custody</a:t>
            </a:r>
            <a:r>
              <a:rPr lang="es-MX" sz="1200" b="1" dirty="0" smtClean="0">
                <a:solidFill>
                  <a:srgbClr val="002060"/>
                </a:solidFill>
              </a:rPr>
              <a:t> Vs. </a:t>
            </a:r>
            <a:r>
              <a:rPr lang="es-MX" sz="1200" b="1" dirty="0" err="1" smtClean="0">
                <a:solidFill>
                  <a:srgbClr val="002060"/>
                </a:solidFill>
              </a:rPr>
              <a:t>Monthly</a:t>
            </a:r>
            <a:r>
              <a:rPr lang="es-MX" sz="1200" b="1" dirty="0" smtClean="0">
                <a:solidFill>
                  <a:srgbClr val="002060"/>
                </a:solidFill>
              </a:rPr>
              <a:t> </a:t>
            </a:r>
            <a:r>
              <a:rPr lang="es-MX" sz="1200" b="1" dirty="0" err="1" smtClean="0">
                <a:solidFill>
                  <a:srgbClr val="002060"/>
                </a:solidFill>
              </a:rPr>
              <a:t>BMV’s</a:t>
            </a:r>
            <a:r>
              <a:rPr lang="es-MX" sz="1200" b="1" dirty="0" smtClean="0">
                <a:solidFill>
                  <a:srgbClr val="002060"/>
                </a:solidFill>
              </a:rPr>
              <a:t> </a:t>
            </a:r>
            <a:r>
              <a:rPr lang="es-MX" sz="1200" b="1" dirty="0" err="1" smtClean="0">
                <a:solidFill>
                  <a:srgbClr val="002060"/>
                </a:solidFill>
              </a:rPr>
              <a:t>Operability</a:t>
            </a:r>
            <a:endParaRPr lang="es-MX" sz="1200" b="1" dirty="0" smtClean="0">
              <a:solidFill>
                <a:srgbClr val="002060"/>
              </a:solidFill>
            </a:endParaRPr>
          </a:p>
          <a:p>
            <a:pPr algn="ctr"/>
            <a:r>
              <a:rPr lang="es-MX" sz="1200" b="1" dirty="0" smtClean="0">
                <a:solidFill>
                  <a:srgbClr val="002060"/>
                </a:solidFill>
              </a:rPr>
              <a:t>International </a:t>
            </a:r>
            <a:r>
              <a:rPr lang="es-MX" sz="1200" b="1" dirty="0" err="1" smtClean="0">
                <a:solidFill>
                  <a:srgbClr val="002060"/>
                </a:solidFill>
              </a:rPr>
              <a:t>Quotation</a:t>
            </a:r>
            <a:r>
              <a:rPr lang="es-MX" sz="1200" b="1" dirty="0" smtClean="0">
                <a:solidFill>
                  <a:srgbClr val="002060"/>
                </a:solidFill>
              </a:rPr>
              <a:t> </a:t>
            </a:r>
            <a:r>
              <a:rPr lang="es-MX" sz="1200" b="1" dirty="0" err="1" smtClean="0">
                <a:solidFill>
                  <a:srgbClr val="002060"/>
                </a:solidFill>
              </a:rPr>
              <a:t>System</a:t>
            </a:r>
            <a:r>
              <a:rPr lang="es-MX" sz="1200" b="1" dirty="0" smtClean="0">
                <a:solidFill>
                  <a:srgbClr val="002060"/>
                </a:solidFill>
              </a:rPr>
              <a:t> (SIC)</a:t>
            </a:r>
            <a:endParaRPr lang="es-MX" sz="1200" b="1" dirty="0">
              <a:solidFill>
                <a:srgbClr val="002060"/>
              </a:solidFill>
            </a:endParaRPr>
          </a:p>
        </p:txBody>
      </p:sp>
      <p:sp>
        <p:nvSpPr>
          <p:cNvPr id="6" name="TextBox 1"/>
          <p:cNvSpPr txBox="1"/>
          <p:nvPr/>
        </p:nvSpPr>
        <p:spPr>
          <a:xfrm>
            <a:off x="4716016" y="1868631"/>
            <a:ext cx="4032448" cy="738664"/>
          </a:xfrm>
          <a:prstGeom prst="rect">
            <a:avLst/>
          </a:prstGeom>
          <a:solidFill>
            <a:schemeClr val="bg1"/>
          </a:solidFill>
          <a:ln/>
        </p:spPr>
        <p:style>
          <a:lnRef idx="0">
            <a:schemeClr val="accent1"/>
          </a:lnRef>
          <a:fillRef idx="3">
            <a:schemeClr val="accent1"/>
          </a:fillRef>
          <a:effectRef idx="3">
            <a:schemeClr val="accent1"/>
          </a:effectRef>
          <a:fontRef idx="minor">
            <a:schemeClr val="lt1"/>
          </a:fontRef>
        </p:style>
        <p:txBody>
          <a:bodyPr wrap="square" rtlCol="0">
            <a:spAutoFit/>
          </a:bodyPr>
          <a:lstStyle/>
          <a:p>
            <a:pPr algn="just"/>
            <a:r>
              <a:rPr lang="en-US" sz="1400" dirty="0" smtClean="0">
                <a:solidFill>
                  <a:schemeClr val="accent1">
                    <a:lumMod val="75000"/>
                  </a:schemeClr>
                </a:solidFill>
              </a:rPr>
              <a:t>In addition to foreign </a:t>
            </a:r>
            <a:r>
              <a:rPr lang="en-US" sz="1400" dirty="0" smtClean="0">
                <a:solidFill>
                  <a:srgbClr val="002060"/>
                </a:solidFill>
              </a:rPr>
              <a:t>issuers, local issues in foreign investors hands account for more than USD 500 Billion</a:t>
            </a:r>
            <a:endParaRPr lang="es-MX" sz="1400" dirty="0">
              <a:solidFill>
                <a:srgbClr val="002060"/>
              </a:solidFill>
            </a:endParaRPr>
          </a:p>
        </p:txBody>
      </p:sp>
      <p:pic>
        <p:nvPicPr>
          <p:cNvPr id="3076" name="Picture 4"/>
          <p:cNvPicPr>
            <a:picLocks noChangeAspect="1" noChangeArrowheads="1"/>
          </p:cNvPicPr>
          <p:nvPr/>
        </p:nvPicPr>
        <p:blipFill>
          <a:blip r:embed="rId4" cstate="print"/>
          <a:srcRect/>
          <a:stretch>
            <a:fillRect/>
          </a:stretch>
        </p:blipFill>
        <p:spPr bwMode="auto">
          <a:xfrm>
            <a:off x="899592" y="4938861"/>
            <a:ext cx="7344816" cy="1514475"/>
          </a:xfrm>
          <a:prstGeom prst="rect">
            <a:avLst/>
          </a:prstGeom>
          <a:solidFill>
            <a:schemeClr val="bg1"/>
          </a:solidFill>
          <a:ln w="9525">
            <a:noFill/>
            <a:miter lim="800000"/>
            <a:headEnd/>
            <a:tailEnd/>
          </a:ln>
          <a:effectLst/>
        </p:spPr>
      </p:pic>
      <p:sp>
        <p:nvSpPr>
          <p:cNvPr id="10" name="9 Rectángulo"/>
          <p:cNvSpPr/>
          <p:nvPr/>
        </p:nvSpPr>
        <p:spPr>
          <a:xfrm>
            <a:off x="2298295" y="4353505"/>
            <a:ext cx="4547411" cy="507831"/>
          </a:xfrm>
          <a:prstGeom prst="rect">
            <a:avLst/>
          </a:prstGeom>
        </p:spPr>
        <p:txBody>
          <a:bodyPr wrap="square">
            <a:spAutoFit/>
          </a:bodyPr>
          <a:lstStyle/>
          <a:p>
            <a:pPr algn="ctr"/>
            <a:r>
              <a:rPr lang="en-US" sz="1600" b="1" dirty="0" smtClean="0">
                <a:solidFill>
                  <a:srgbClr val="002060"/>
                </a:solidFill>
              </a:rPr>
              <a:t>International Custody operated by S.D.Indeval</a:t>
            </a:r>
            <a:br>
              <a:rPr lang="en-US" sz="1600" b="1" dirty="0" smtClean="0">
                <a:solidFill>
                  <a:srgbClr val="002060"/>
                </a:solidFill>
              </a:rPr>
            </a:br>
            <a:r>
              <a:rPr lang="en-US" sz="1100" b="1" dirty="0" smtClean="0">
                <a:solidFill>
                  <a:srgbClr val="002060"/>
                </a:solidFill>
              </a:rPr>
              <a:t>( in Millions US Dollars )</a:t>
            </a:r>
            <a:endParaRPr lang="es-MX" sz="1100" b="1" dirty="0">
              <a:solidFill>
                <a:srgbClr val="002060"/>
              </a:solidFill>
            </a:endParaRPr>
          </a:p>
        </p:txBody>
      </p:sp>
    </p:spTree>
    <p:extLst>
      <p:ext uri="{BB962C8B-B14F-4D97-AF65-F5344CB8AC3E}">
        <p14:creationId xmlns:p14="http://schemas.microsoft.com/office/powerpoint/2010/main" val="3934129751"/>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1 Título"/>
          <p:cNvSpPr>
            <a:spLocks noGrp="1"/>
          </p:cNvSpPr>
          <p:nvPr>
            <p:ph type="title"/>
          </p:nvPr>
        </p:nvSpPr>
        <p:spPr bwMode="auto">
          <a:noFill/>
          <a:ln>
            <a:miter lim="800000"/>
            <a:headEnd/>
            <a:tailEnd/>
          </a:ln>
        </p:spPr>
        <p:txBody>
          <a:bodyPr vert="horz" wrap="square" lIns="82075" tIns="41037" rIns="82075" bIns="41037" numCol="1" anchor="t" anchorCtr="0" compatLnSpc="1">
            <a:prstTxWarp prst="textNoShape">
              <a:avLst/>
            </a:prstTxWarp>
            <a:normAutofit fontScale="90000"/>
          </a:bodyPr>
          <a:lstStyle/>
          <a:p>
            <a:r>
              <a:rPr lang="en-US" sz="2400" b="1" smtClean="0">
                <a:solidFill>
                  <a:srgbClr val="002060"/>
                </a:solidFill>
              </a:rPr>
              <a:t>Why is the fulfillment of FATCA relevant for Mexico?</a:t>
            </a:r>
            <a:br>
              <a:rPr lang="en-US" sz="2400" b="1" smtClean="0">
                <a:solidFill>
                  <a:srgbClr val="002060"/>
                </a:solidFill>
              </a:rPr>
            </a:br>
            <a:r>
              <a:rPr lang="en-US" sz="2000" b="1" smtClean="0">
                <a:solidFill>
                  <a:srgbClr val="002060"/>
                </a:solidFill>
              </a:rPr>
              <a:t>US and European Markets -  Global Market SIC</a:t>
            </a:r>
          </a:p>
        </p:txBody>
      </p:sp>
      <p:pic>
        <p:nvPicPr>
          <p:cNvPr id="2" name="Picture 1"/>
          <p:cNvPicPr>
            <a:picLocks noChangeAspect="1" noChangeArrowheads="1"/>
          </p:cNvPicPr>
          <p:nvPr/>
        </p:nvPicPr>
        <p:blipFill>
          <a:blip r:embed="rId3" cstate="print"/>
          <a:srcRect/>
          <a:stretch>
            <a:fillRect/>
          </a:stretch>
        </p:blipFill>
        <p:spPr bwMode="auto">
          <a:xfrm>
            <a:off x="62510" y="1600771"/>
            <a:ext cx="4431600" cy="2660008"/>
          </a:xfrm>
          <a:prstGeom prst="rect">
            <a:avLst/>
          </a:prstGeom>
          <a:ln>
            <a:noFill/>
          </a:ln>
          <a:effectLst>
            <a:outerShdw blurRad="292100" dist="139700" dir="2700000" algn="tl" rotWithShape="0">
              <a:srgbClr val="333333">
                <a:alpha val="65000"/>
              </a:srgbClr>
            </a:outerShdw>
          </a:effectLst>
        </p:spPr>
      </p:pic>
      <p:sp>
        <p:nvSpPr>
          <p:cNvPr id="26" name="1 Título"/>
          <p:cNvSpPr txBox="1">
            <a:spLocks/>
          </p:cNvSpPr>
          <p:nvPr/>
        </p:nvSpPr>
        <p:spPr bwMode="auto">
          <a:xfrm>
            <a:off x="4499993" y="3733931"/>
            <a:ext cx="4493807" cy="487157"/>
          </a:xfrm>
          <a:prstGeom prst="rect">
            <a:avLst/>
          </a:prstGeom>
          <a:noFill/>
          <a:ln>
            <a:miter lim="800000"/>
            <a:headEnd/>
            <a:tailEnd/>
          </a:ln>
        </p:spPr>
        <p:txBody>
          <a:bodyPr vert="horz" wrap="square" lIns="82075" tIns="41037" rIns="82075" bIns="41037" numCol="1" rtlCol="0" anchor="t" anchorCtr="0" compatLnSpc="1">
            <a:prstTxWarp prst="textNoShape">
              <a:avLst/>
            </a:prstTxWarp>
            <a:noAutofit/>
          </a:bodyPr>
          <a:lstStyle/>
          <a:p>
            <a:pPr algn="ctr" defTabSz="914180">
              <a:defRPr/>
            </a:pPr>
            <a:r>
              <a:rPr lang="es-MX" sz="2000" b="1" dirty="0">
                <a:solidFill>
                  <a:srgbClr val="002060"/>
                </a:solidFill>
                <a:latin typeface="+mj-lt"/>
                <a:ea typeface="+mj-ea"/>
                <a:cs typeface="+mj-cs"/>
              </a:rPr>
              <a:t>International </a:t>
            </a:r>
            <a:r>
              <a:rPr lang="es-MX" sz="2000" b="1" dirty="0" smtClean="0">
                <a:solidFill>
                  <a:srgbClr val="002060"/>
                </a:solidFill>
                <a:latin typeface="+mj-lt"/>
                <a:ea typeface="+mj-ea"/>
                <a:cs typeface="+mj-cs"/>
              </a:rPr>
              <a:t>Debt </a:t>
            </a:r>
            <a:r>
              <a:rPr lang="es-MX" sz="2000" b="1" dirty="0">
                <a:solidFill>
                  <a:srgbClr val="002060"/>
                </a:solidFill>
                <a:latin typeface="+mj-lt"/>
                <a:ea typeface="+mj-ea"/>
                <a:cs typeface="+mj-cs"/>
              </a:rPr>
              <a:t>I</a:t>
            </a:r>
            <a:r>
              <a:rPr lang="es-MX" sz="2000" b="1" dirty="0" smtClean="0">
                <a:solidFill>
                  <a:srgbClr val="002060"/>
                </a:solidFill>
                <a:latin typeface="+mj-lt"/>
                <a:ea typeface="+mj-ea"/>
                <a:cs typeface="+mj-cs"/>
              </a:rPr>
              <a:t>nstruments</a:t>
            </a:r>
            <a:endParaRPr lang="es-MX" sz="2000" b="1" dirty="0">
              <a:solidFill>
                <a:srgbClr val="002060"/>
              </a:solidFill>
              <a:latin typeface="+mj-lt"/>
              <a:ea typeface="+mj-ea"/>
              <a:cs typeface="+mj-cs"/>
            </a:endParaRPr>
          </a:p>
        </p:txBody>
      </p:sp>
      <p:pic>
        <p:nvPicPr>
          <p:cNvPr id="11" name="Picture 3"/>
          <p:cNvPicPr>
            <a:picLocks noChangeAspect="1" noChangeArrowheads="1"/>
          </p:cNvPicPr>
          <p:nvPr/>
        </p:nvPicPr>
        <p:blipFill>
          <a:blip r:embed="rId4" cstate="print"/>
          <a:srcRect/>
          <a:stretch>
            <a:fillRect/>
          </a:stretch>
        </p:blipFill>
        <p:spPr bwMode="auto">
          <a:xfrm>
            <a:off x="4605458" y="4181760"/>
            <a:ext cx="4431038" cy="2487600"/>
          </a:xfrm>
          <a:prstGeom prst="rect">
            <a:avLst/>
          </a:prstGeom>
          <a:ln>
            <a:noFill/>
          </a:ln>
          <a:effectLst>
            <a:outerShdw blurRad="292100" dist="139700" dir="2700000" algn="tl" rotWithShape="0">
              <a:srgbClr val="333333">
                <a:alpha val="65000"/>
              </a:srgbClr>
            </a:outerShdw>
          </a:effectLst>
        </p:spPr>
      </p:pic>
      <p:sp>
        <p:nvSpPr>
          <p:cNvPr id="12" name="1 Título"/>
          <p:cNvSpPr txBox="1">
            <a:spLocks/>
          </p:cNvSpPr>
          <p:nvPr/>
        </p:nvSpPr>
        <p:spPr bwMode="auto">
          <a:xfrm>
            <a:off x="-16120" y="1124744"/>
            <a:ext cx="4792217" cy="487157"/>
          </a:xfrm>
          <a:prstGeom prst="rect">
            <a:avLst/>
          </a:prstGeom>
          <a:noFill/>
          <a:ln>
            <a:miter lim="800000"/>
            <a:headEnd/>
            <a:tailEnd/>
          </a:ln>
        </p:spPr>
        <p:txBody>
          <a:bodyPr vert="horz" wrap="square" lIns="82075" tIns="41037" rIns="82075" bIns="41037" numCol="1" rtlCol="0" anchor="t" anchorCtr="0" compatLnSpc="1">
            <a:prstTxWarp prst="textNoShape">
              <a:avLst/>
            </a:prstTxWarp>
            <a:noAutofit/>
          </a:bodyPr>
          <a:lstStyle/>
          <a:p>
            <a:pPr algn="ctr" defTabSz="914180">
              <a:defRPr/>
            </a:pPr>
            <a:r>
              <a:rPr lang="es-MX" sz="2000" b="1" dirty="0">
                <a:solidFill>
                  <a:srgbClr val="10376A"/>
                </a:solidFill>
                <a:latin typeface="+mj-lt"/>
                <a:ea typeface="+mj-ea"/>
                <a:cs typeface="+mj-cs"/>
              </a:rPr>
              <a:t>International Capital Market Securities</a:t>
            </a:r>
          </a:p>
        </p:txBody>
      </p:sp>
      <p:pic>
        <p:nvPicPr>
          <p:cNvPr id="1026" name="Picture 2"/>
          <p:cNvPicPr>
            <a:picLocks noChangeAspect="1" noChangeArrowheads="1"/>
          </p:cNvPicPr>
          <p:nvPr/>
        </p:nvPicPr>
        <p:blipFill>
          <a:blip r:embed="rId5" cstate="print"/>
          <a:srcRect/>
          <a:stretch>
            <a:fillRect/>
          </a:stretch>
        </p:blipFill>
        <p:spPr bwMode="auto">
          <a:xfrm>
            <a:off x="1403952" y="4545128"/>
            <a:ext cx="2736000" cy="1760868"/>
          </a:xfrm>
          <a:prstGeom prst="rect">
            <a:avLst/>
          </a:prstGeom>
          <a:noFill/>
          <a:ln w="9525">
            <a:noFill/>
            <a:miter lim="800000"/>
            <a:headEnd/>
            <a:tailEnd/>
          </a:ln>
          <a:effectLst/>
        </p:spPr>
      </p:pic>
      <p:pic>
        <p:nvPicPr>
          <p:cNvPr id="1029" name="Picture 5"/>
          <p:cNvPicPr>
            <a:picLocks noChangeAspect="1" noChangeArrowheads="1"/>
          </p:cNvPicPr>
          <p:nvPr/>
        </p:nvPicPr>
        <p:blipFill>
          <a:blip r:embed="rId6" cstate="print"/>
          <a:srcRect/>
          <a:stretch>
            <a:fillRect/>
          </a:stretch>
        </p:blipFill>
        <p:spPr bwMode="auto">
          <a:xfrm>
            <a:off x="4644008" y="1628800"/>
            <a:ext cx="4212000" cy="2077238"/>
          </a:xfrm>
          <a:prstGeom prst="rect">
            <a:avLst/>
          </a:prstGeom>
          <a:noFill/>
          <a:ln w="9525">
            <a:noFill/>
            <a:miter lim="800000"/>
            <a:headEnd/>
            <a:tailEnd/>
          </a:ln>
          <a:effectLst/>
        </p:spPr>
      </p:pic>
    </p:spTree>
    <p:extLst>
      <p:ext uri="{BB962C8B-B14F-4D97-AF65-F5344CB8AC3E}">
        <p14:creationId xmlns:p14="http://schemas.microsoft.com/office/powerpoint/2010/main" val="2131353591"/>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2683</TotalTime>
  <Words>1367</Words>
  <Application>Microsoft Office PowerPoint</Application>
  <PresentationFormat>Presentación en pantalla (4:3)</PresentationFormat>
  <Paragraphs>163</Paragraphs>
  <Slides>16</Slides>
  <Notes>11</Notes>
  <HiddenSlides>0</HiddenSlides>
  <MMClips>0</MMClips>
  <ScaleCrop>false</ScaleCrop>
  <HeadingPairs>
    <vt:vector size="4" baseType="variant">
      <vt:variant>
        <vt:lpstr>Tema</vt:lpstr>
      </vt:variant>
      <vt:variant>
        <vt:i4>1</vt:i4>
      </vt:variant>
      <vt:variant>
        <vt:lpstr>Títulos de diapositiva</vt:lpstr>
      </vt:variant>
      <vt:variant>
        <vt:i4>16</vt:i4>
      </vt:variant>
    </vt:vector>
  </HeadingPairs>
  <TitlesOfParts>
    <vt:vector size="17" baseType="lpstr">
      <vt:lpstr>Tema de Office</vt:lpstr>
      <vt:lpstr>Presentación de PowerPoint</vt:lpstr>
      <vt:lpstr>Why is the fulfillment of FATCA relevant for Mexico? Cross – Border Trade &amp; Mexican Investment in the US</vt:lpstr>
      <vt:lpstr>Why is the fulfillment of FATCA relevant for Mexico? Cross – Border Trade &amp; Direct Investment in the US &amp; México</vt:lpstr>
      <vt:lpstr>Why is the fulfillment of FATCA relevant for Mexico? Mexican Stock Exchange - Overview</vt:lpstr>
      <vt:lpstr>Why is the fulfillment of FATCA  relevant for Mexico? International Quotation System in the Mexican Stock Exchange Market</vt:lpstr>
      <vt:lpstr>Why is the fulfillment of FATCA  relevant for Mexico? International Quotation System in the Mexican Stock Exchange Market</vt:lpstr>
      <vt:lpstr>Why is the fulfillment of FATCA  relevant for Mexico? International Quotation System in the Mexican Stock Exchange Market</vt:lpstr>
      <vt:lpstr>Why is the fulfillment of FATCA  relevant for Mexico? International Quotation System (SIC) in the Mexican Stock Exchange Market</vt:lpstr>
      <vt:lpstr>Why is the fulfillment of FATCA relevant for Mexico? US and European Markets -  Global Market SIC</vt:lpstr>
      <vt:lpstr>Presentación de PowerPoint</vt:lpstr>
      <vt:lpstr>México &amp; Foreign Account Tax Compliance Act (FATCA)            Intergovernmental Agreement  Mexico – U.S.A. to improve International Tax Compliance with respect to FATCA </vt:lpstr>
      <vt:lpstr>México &amp; Foreign Account Tax Compliance Act (FATCA)            Intergovernmental Agreement  Mexico – U.S.A. to improve International Tax Compliance with respect to FATCA </vt:lpstr>
      <vt:lpstr>Presentación de PowerPoint</vt:lpstr>
      <vt:lpstr>Presentación de PowerPoint</vt:lpstr>
      <vt:lpstr>FATCA – BMV Project</vt:lpstr>
      <vt:lpstr>Presentación de PowerPoint</vt:lpstr>
    </vt:vector>
  </TitlesOfParts>
  <Company>BURSATEC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FATCA - ACSDA</dc:title>
  <dc:creator>Arturo Navarro</dc:creator>
  <cp:lastModifiedBy>Obregon Tirado Julio</cp:lastModifiedBy>
  <cp:revision>244</cp:revision>
  <dcterms:created xsi:type="dcterms:W3CDTF">2012-12-03T15:31:30Z</dcterms:created>
  <dcterms:modified xsi:type="dcterms:W3CDTF">2013-05-20T20:00:52Z</dcterms:modified>
</cp:coreProperties>
</file>