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  <p:sldMasterId id="2147483660" r:id="rId3"/>
    <p:sldMasterId id="2147483661" r:id="rId4"/>
    <p:sldMasterId id="2147483662" r:id="rId5"/>
    <p:sldMasterId id="2147483663" r:id="rId6"/>
    <p:sldMasterId id="2147483695" r:id="rId7"/>
  </p:sldMasterIdLst>
  <p:notesMasterIdLst>
    <p:notesMasterId r:id="rId27"/>
  </p:notesMasterIdLst>
  <p:handoutMasterIdLst>
    <p:handoutMasterId r:id="rId28"/>
  </p:handoutMasterIdLst>
  <p:sldIdLst>
    <p:sldId id="263" r:id="rId8"/>
    <p:sldId id="305" r:id="rId9"/>
    <p:sldId id="322" r:id="rId10"/>
    <p:sldId id="312" r:id="rId11"/>
    <p:sldId id="323" r:id="rId12"/>
    <p:sldId id="324" r:id="rId13"/>
    <p:sldId id="309" r:id="rId14"/>
    <p:sldId id="325" r:id="rId15"/>
    <p:sldId id="326" r:id="rId16"/>
    <p:sldId id="310" r:id="rId17"/>
    <p:sldId id="295" r:id="rId18"/>
    <p:sldId id="316" r:id="rId19"/>
    <p:sldId id="317" r:id="rId20"/>
    <p:sldId id="319" r:id="rId21"/>
    <p:sldId id="321" r:id="rId22"/>
    <p:sldId id="311" r:id="rId23"/>
    <p:sldId id="274" r:id="rId24"/>
    <p:sldId id="320" r:id="rId25"/>
    <p:sldId id="271" r:id="rId26"/>
  </p:sldIdLst>
  <p:sldSz cx="9144000" cy="6858000" type="screen4x3"/>
  <p:notesSz cx="6811963" cy="99425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77B700"/>
    <a:srgbClr val="00A5C0"/>
    <a:srgbClr val="000099"/>
    <a:srgbClr val="5F3799"/>
    <a:srgbClr val="000000"/>
    <a:srgbClr val="B4E1FF"/>
    <a:srgbClr val="009999"/>
    <a:srgbClr val="0099FF"/>
    <a:srgbClr val="00C7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25" autoAdjust="0"/>
    <p:restoredTop sz="94660"/>
  </p:normalViewPr>
  <p:slideViewPr>
    <p:cSldViewPr snapToGrid="0" snapToObjects="1">
      <p:cViewPr varScale="1">
        <p:scale>
          <a:sx n="129" d="100"/>
          <a:sy n="129" d="100"/>
        </p:scale>
        <p:origin x="-1392" y="-96"/>
      </p:cViewPr>
      <p:guideLst>
        <p:guide orient="horz" pos="3929"/>
        <p:guide orient="horz" pos="319"/>
        <p:guide orient="horz" pos="317"/>
        <p:guide orient="horz" pos="3821"/>
        <p:guide orient="horz" pos="320"/>
        <p:guide orient="horz" pos="958"/>
        <p:guide orient="horz" pos="3951"/>
        <p:guide orient="horz" pos="1635"/>
        <p:guide pos="317"/>
        <p:guide pos="4400"/>
        <p:guide pos="4490"/>
        <p:guide pos="5447"/>
        <p:guide pos="2315"/>
        <p:guide pos="2412"/>
        <p:guide pos="736"/>
        <p:guide pos="15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6" d="100"/>
          <a:sy n="86" d="100"/>
        </p:scale>
        <p:origin x="-2472" y="-84"/>
      </p:cViewPr>
      <p:guideLst>
        <p:guide orient="horz" pos="3133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2951850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253" tIns="46627" rIns="93253" bIns="4662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Client: XXXXXX   Title: XXXXXXX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8538" y="2"/>
            <a:ext cx="2951850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253" tIns="46627" rIns="93253" bIns="4662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43662"/>
            <a:ext cx="2951850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253" tIns="46627" rIns="93253" bIns="4662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8538" y="9443662"/>
            <a:ext cx="2951850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253" tIns="46627" rIns="93253" bIns="4662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6B8413B-76B7-4720-B126-C46434ADC5F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3491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2951850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253" tIns="46627" rIns="93253" bIns="4662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Client: XXXXXX   Title: XXXXXXX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8538" y="2"/>
            <a:ext cx="2951850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253" tIns="46627" rIns="93253" bIns="4662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198" y="4722695"/>
            <a:ext cx="5449570" cy="44741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253" tIns="46627" rIns="93253" bIns="466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3662"/>
            <a:ext cx="2951850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253" tIns="46627" rIns="93253" bIns="4662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8538" y="9443662"/>
            <a:ext cx="2951850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253" tIns="46627" rIns="93253" bIns="4662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22DCCD4-DA30-4682-AD9C-273257D9433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776355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439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648" indent="-291403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613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857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104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64347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30594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96838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63085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C684190-A9B2-4A2D-A93F-303A3231002D}" type="slidenum">
              <a:rPr lang="de-DE"/>
              <a:pPr eaLnBrk="1" hangingPunct="1"/>
              <a:t>2</a:t>
            </a:fld>
            <a:endParaRPr lang="de-DE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496888"/>
            <a:ext cx="5951538" cy="44640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850" y="4960767"/>
            <a:ext cx="5448268" cy="4474857"/>
          </a:xfrm>
          <a:noFill/>
        </p:spPr>
        <p:txBody>
          <a:bodyPr/>
          <a:lstStyle/>
          <a:p>
            <a:pPr eaLnBrk="1" hangingPunct="1"/>
            <a:r>
              <a:rPr lang="en-US" smtClean="0"/>
              <a:t>Fund Process is differen</a:t>
            </a:r>
          </a:p>
          <a:p>
            <a:pPr eaLnBrk="1" hangingPunct="1"/>
            <a:r>
              <a:rPr lang="en-US" smtClean="0"/>
              <a:t>Some years behind from maturity level</a:t>
            </a:r>
          </a:p>
          <a:p>
            <a:pPr eaLnBrk="1" hangingPunct="1"/>
            <a:r>
              <a:rPr lang="en-US" smtClean="0"/>
              <a:t>Primary market ordes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TA:</a:t>
            </a:r>
          </a:p>
          <a:p>
            <a:pPr eaLnBrk="1" hangingPunct="1"/>
            <a:r>
              <a:rPr lang="en-US" smtClean="0"/>
              <a:t>Keeps register of fund</a:t>
            </a:r>
          </a:p>
          <a:p>
            <a:pPr eaLnBrk="1" hangingPunct="1"/>
            <a:r>
              <a:rPr lang="en-US" smtClean="0"/>
              <a:t>100% of fund units logged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686" indent="-291418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5671" indent="-233134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1939" indent="-233134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8207" indent="-233134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4475" indent="-233134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30742" indent="-233134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7012" indent="-233134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3279" indent="-233134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sz="1200">
                <a:solidFill>
                  <a:prstClr val="black"/>
                </a:solidFill>
              </a:rPr>
              <a:t>Client: XXXXXX   Title: XXXXXXX</a:t>
            </a:r>
          </a:p>
        </p:txBody>
      </p:sp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686" indent="-291418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5671" indent="-233134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1939" indent="-233134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8207" indent="-233134">
              <a:spcBef>
                <a:spcPct val="50000"/>
              </a:spcBef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4475" indent="-233134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30742" indent="-233134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7012" indent="-233134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3279" indent="-233134" fontAlgn="base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DFEA077-FB70-47B7-80DA-373ED0755390}" type="slidenum">
              <a:rPr lang="en-GB" sz="120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19</a:t>
            </a:fld>
            <a:endParaRPr lang="en-GB" sz="1200">
              <a:solidFill>
                <a:prstClr val="black"/>
              </a:solidFill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smtClean="0"/>
              <a:t>Client: Credit Suisse   Title: CBL Investment Funds Services</a:t>
            </a: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1898A8-754B-40E2-99E2-CD8F6834B191}" type="slidenum">
              <a:rPr lang="en-GB"/>
              <a:pPr/>
              <a:t>3</a:t>
            </a:fld>
            <a:endParaRPr lang="en-GB"/>
          </a:p>
        </p:txBody>
      </p:sp>
      <p:sp>
        <p:nvSpPr>
          <p:cNvPr id="19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466100"/>
            <a:endParaRPr lang="en-GB"/>
          </a:p>
          <a:p>
            <a:pPr defTabSz="466100"/>
            <a:r>
              <a:rPr lang="en-GB"/>
              <a:t>VERTICAL SILO MODEL but OPEN</a:t>
            </a:r>
          </a:p>
          <a:p>
            <a:pPr defTabSz="466100"/>
            <a:endParaRPr lang="en-GB"/>
          </a:p>
          <a:p>
            <a:pPr defTabSz="466100"/>
            <a:endParaRPr lang="en-GB"/>
          </a:p>
          <a:p>
            <a:pPr defTabSz="466100"/>
            <a:endParaRPr lang="en-GB"/>
          </a:p>
          <a:p>
            <a:pPr defTabSz="466100"/>
            <a:r>
              <a:rPr lang="en-GB"/>
              <a:t>SYNERGIES, DEVELOPMENT an KNOWLEDGE</a:t>
            </a:r>
          </a:p>
          <a:p>
            <a:pPr defTabSz="466100"/>
            <a:endParaRPr lang="en-GB"/>
          </a:p>
          <a:p>
            <a:pPr defTabSz="466100"/>
            <a:endParaRPr lang="en-GB"/>
          </a:p>
          <a:p>
            <a:pPr defTabSz="466100"/>
            <a:endParaRPr lang="en-GB"/>
          </a:p>
          <a:p>
            <a:pPr defTabSz="466100"/>
            <a:r>
              <a:rPr lang="en-GB"/>
              <a:t>But challenging</a:t>
            </a:r>
          </a:p>
          <a:p>
            <a:pPr defTabSz="466100"/>
            <a:endParaRPr lang="en-GB"/>
          </a:p>
          <a:p>
            <a:pPr defTabSz="466100"/>
            <a:endParaRPr lang="en-GB"/>
          </a:p>
          <a:p>
            <a:pPr defTabSz="466100"/>
            <a:endParaRPr lang="en-GB"/>
          </a:p>
          <a:p>
            <a:pPr defTabSz="466100"/>
            <a:endParaRPr lang="en-GB"/>
          </a:p>
          <a:p>
            <a:pPr defTabSz="466100"/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439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648" indent="-291403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613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857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104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64347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30594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96838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63085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C684190-A9B2-4A2D-A93F-303A3231002D}" type="slidenum">
              <a:rPr lang="de-DE"/>
              <a:pPr eaLnBrk="1" hangingPunct="1"/>
              <a:t>4</a:t>
            </a:fld>
            <a:endParaRPr lang="de-DE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496888"/>
            <a:ext cx="5951538" cy="44640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850" y="4960767"/>
            <a:ext cx="5448268" cy="4474857"/>
          </a:xfrm>
          <a:noFill/>
        </p:spPr>
        <p:txBody>
          <a:bodyPr/>
          <a:lstStyle/>
          <a:p>
            <a:pPr eaLnBrk="1" hangingPunct="1"/>
            <a:r>
              <a:rPr lang="en-US" smtClean="0"/>
              <a:t>Fund Process is differen</a:t>
            </a:r>
          </a:p>
          <a:p>
            <a:pPr eaLnBrk="1" hangingPunct="1"/>
            <a:r>
              <a:rPr lang="en-US" smtClean="0"/>
              <a:t>Some years behind from maturity level</a:t>
            </a:r>
          </a:p>
          <a:p>
            <a:pPr eaLnBrk="1" hangingPunct="1"/>
            <a:r>
              <a:rPr lang="en-US" smtClean="0"/>
              <a:t>Primary market ordes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TA:</a:t>
            </a:r>
          </a:p>
          <a:p>
            <a:pPr eaLnBrk="1" hangingPunct="1"/>
            <a:r>
              <a:rPr lang="en-US" smtClean="0"/>
              <a:t>Keeps register of fund</a:t>
            </a:r>
          </a:p>
          <a:p>
            <a:pPr eaLnBrk="1" hangingPunct="1"/>
            <a:r>
              <a:rPr lang="en-US" smtClean="0"/>
              <a:t>100% of fund units logged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439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648" indent="-291403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613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857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104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64347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30594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96838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63085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C684190-A9B2-4A2D-A93F-303A3231002D}" type="slidenum">
              <a:rPr lang="de-DE"/>
              <a:pPr eaLnBrk="1" hangingPunct="1"/>
              <a:t>7</a:t>
            </a:fld>
            <a:endParaRPr lang="de-DE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496888"/>
            <a:ext cx="5951538" cy="44640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850" y="4960767"/>
            <a:ext cx="5448268" cy="4474857"/>
          </a:xfrm>
          <a:noFill/>
        </p:spPr>
        <p:txBody>
          <a:bodyPr/>
          <a:lstStyle/>
          <a:p>
            <a:pPr eaLnBrk="1" hangingPunct="1"/>
            <a:r>
              <a:rPr lang="en-US" smtClean="0"/>
              <a:t>Fund Process is differen</a:t>
            </a:r>
          </a:p>
          <a:p>
            <a:pPr eaLnBrk="1" hangingPunct="1"/>
            <a:r>
              <a:rPr lang="en-US" smtClean="0"/>
              <a:t>Some years behind from maturity level</a:t>
            </a:r>
          </a:p>
          <a:p>
            <a:pPr eaLnBrk="1" hangingPunct="1"/>
            <a:r>
              <a:rPr lang="en-US" smtClean="0"/>
              <a:t>Primary market ordes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TA:</a:t>
            </a:r>
          </a:p>
          <a:p>
            <a:pPr eaLnBrk="1" hangingPunct="1"/>
            <a:r>
              <a:rPr lang="en-US" smtClean="0"/>
              <a:t>Keeps register of fund</a:t>
            </a:r>
          </a:p>
          <a:p>
            <a:pPr eaLnBrk="1" hangingPunct="1"/>
            <a:r>
              <a:rPr lang="en-US" smtClean="0"/>
              <a:t>100% of fund units logged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439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648" indent="-291403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613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857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104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64347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30594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96838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63085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C684190-A9B2-4A2D-A93F-303A3231002D}" type="slidenum">
              <a:rPr lang="de-DE"/>
              <a:pPr eaLnBrk="1" hangingPunct="1"/>
              <a:t>8</a:t>
            </a:fld>
            <a:endParaRPr lang="de-DE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496888"/>
            <a:ext cx="5951538" cy="44640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850" y="4960767"/>
            <a:ext cx="5448268" cy="4474857"/>
          </a:xfrm>
          <a:noFill/>
        </p:spPr>
        <p:txBody>
          <a:bodyPr/>
          <a:lstStyle/>
          <a:p>
            <a:pPr eaLnBrk="1" hangingPunct="1"/>
            <a:r>
              <a:rPr lang="en-US" smtClean="0"/>
              <a:t>Fund Process is differen</a:t>
            </a:r>
          </a:p>
          <a:p>
            <a:pPr eaLnBrk="1" hangingPunct="1"/>
            <a:r>
              <a:rPr lang="en-US" smtClean="0"/>
              <a:t>Some years behind from maturity level</a:t>
            </a:r>
          </a:p>
          <a:p>
            <a:pPr eaLnBrk="1" hangingPunct="1"/>
            <a:r>
              <a:rPr lang="en-US" smtClean="0"/>
              <a:t>Primary market ordes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TA:</a:t>
            </a:r>
          </a:p>
          <a:p>
            <a:pPr eaLnBrk="1" hangingPunct="1"/>
            <a:r>
              <a:rPr lang="en-US" smtClean="0"/>
              <a:t>Keeps register of fund</a:t>
            </a:r>
          </a:p>
          <a:p>
            <a:pPr eaLnBrk="1" hangingPunct="1"/>
            <a:r>
              <a:rPr lang="en-US" smtClean="0"/>
              <a:t>100% of fund units logged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439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648" indent="-291403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613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857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104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64347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30594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96838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63085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C684190-A9B2-4A2D-A93F-303A3231002D}" type="slidenum">
              <a:rPr lang="de-DE"/>
              <a:pPr eaLnBrk="1" hangingPunct="1"/>
              <a:t>9</a:t>
            </a:fld>
            <a:endParaRPr lang="de-DE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496888"/>
            <a:ext cx="5951538" cy="44640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850" y="4960767"/>
            <a:ext cx="5448268" cy="4474857"/>
          </a:xfrm>
          <a:noFill/>
        </p:spPr>
        <p:txBody>
          <a:bodyPr/>
          <a:lstStyle/>
          <a:p>
            <a:pPr eaLnBrk="1" hangingPunct="1"/>
            <a:r>
              <a:rPr lang="en-US" smtClean="0"/>
              <a:t>Fund Process is differen</a:t>
            </a:r>
          </a:p>
          <a:p>
            <a:pPr eaLnBrk="1" hangingPunct="1"/>
            <a:r>
              <a:rPr lang="en-US" smtClean="0"/>
              <a:t>Some years behind from maturity level</a:t>
            </a:r>
          </a:p>
          <a:p>
            <a:pPr eaLnBrk="1" hangingPunct="1"/>
            <a:r>
              <a:rPr lang="en-US" smtClean="0"/>
              <a:t>Primary market ordes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TA:</a:t>
            </a:r>
          </a:p>
          <a:p>
            <a:pPr eaLnBrk="1" hangingPunct="1"/>
            <a:r>
              <a:rPr lang="en-US" smtClean="0"/>
              <a:t>Keeps register of fund</a:t>
            </a:r>
          </a:p>
          <a:p>
            <a:pPr eaLnBrk="1" hangingPunct="1"/>
            <a:r>
              <a:rPr lang="en-US" smtClean="0"/>
              <a:t>100% of fund units logged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439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648" indent="-291403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613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857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104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64347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30594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96838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63085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C684190-A9B2-4A2D-A93F-303A3231002D}" type="slidenum">
              <a:rPr lang="de-DE"/>
              <a:pPr eaLnBrk="1" hangingPunct="1"/>
              <a:t>10</a:t>
            </a:fld>
            <a:endParaRPr lang="de-DE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496888"/>
            <a:ext cx="5951538" cy="44640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850" y="4960767"/>
            <a:ext cx="5448268" cy="4474857"/>
          </a:xfrm>
          <a:noFill/>
        </p:spPr>
        <p:txBody>
          <a:bodyPr/>
          <a:lstStyle/>
          <a:p>
            <a:pPr eaLnBrk="1" hangingPunct="1"/>
            <a:r>
              <a:rPr lang="en-US" smtClean="0"/>
              <a:t>Fund Process is differen</a:t>
            </a:r>
          </a:p>
          <a:p>
            <a:pPr eaLnBrk="1" hangingPunct="1"/>
            <a:r>
              <a:rPr lang="en-US" smtClean="0"/>
              <a:t>Some years behind from maturity level</a:t>
            </a:r>
          </a:p>
          <a:p>
            <a:pPr eaLnBrk="1" hangingPunct="1"/>
            <a:r>
              <a:rPr lang="en-US" smtClean="0"/>
              <a:t>Primary market ordes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TA:</a:t>
            </a:r>
          </a:p>
          <a:p>
            <a:pPr eaLnBrk="1" hangingPunct="1"/>
            <a:r>
              <a:rPr lang="en-US" smtClean="0"/>
              <a:t>Keeps register of fund</a:t>
            </a:r>
          </a:p>
          <a:p>
            <a:pPr eaLnBrk="1" hangingPunct="1"/>
            <a:r>
              <a:rPr lang="en-US" smtClean="0"/>
              <a:t>100% of fund units logged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439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648" indent="-291403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613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857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104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64347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30594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96838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63085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C684190-A9B2-4A2D-A93F-303A3231002D}" type="slidenum">
              <a:rPr lang="de-DE"/>
              <a:pPr eaLnBrk="1" hangingPunct="1"/>
              <a:t>16</a:t>
            </a:fld>
            <a:endParaRPr lang="de-DE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496888"/>
            <a:ext cx="5951538" cy="44640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850" y="4960767"/>
            <a:ext cx="5448268" cy="4474857"/>
          </a:xfrm>
          <a:noFill/>
        </p:spPr>
        <p:txBody>
          <a:bodyPr/>
          <a:lstStyle/>
          <a:p>
            <a:pPr eaLnBrk="1" hangingPunct="1"/>
            <a:r>
              <a:rPr lang="en-US" smtClean="0"/>
              <a:t>Fund Process is differen</a:t>
            </a:r>
          </a:p>
          <a:p>
            <a:pPr eaLnBrk="1" hangingPunct="1"/>
            <a:r>
              <a:rPr lang="en-US" smtClean="0"/>
              <a:t>Some years behind from maturity level</a:t>
            </a:r>
          </a:p>
          <a:p>
            <a:pPr eaLnBrk="1" hangingPunct="1"/>
            <a:r>
              <a:rPr lang="en-US" smtClean="0"/>
              <a:t>Primary market ordes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TA:</a:t>
            </a:r>
          </a:p>
          <a:p>
            <a:pPr eaLnBrk="1" hangingPunct="1"/>
            <a:r>
              <a:rPr lang="en-US" smtClean="0"/>
              <a:t>Keeps register of fund</a:t>
            </a:r>
          </a:p>
          <a:p>
            <a:pPr eaLnBrk="1" hangingPunct="1"/>
            <a:r>
              <a:rPr lang="en-US" smtClean="0"/>
              <a:t>100% of fund units logged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439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648" indent="-291403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613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857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104" indent="-233122" defTabSz="92439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64347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30594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96838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63085" indent="-233122" defTabSz="9243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C684190-A9B2-4A2D-A93F-303A3231002D}" type="slidenum">
              <a:rPr lang="de-DE"/>
              <a:pPr eaLnBrk="1" hangingPunct="1"/>
              <a:t>18</a:t>
            </a:fld>
            <a:endParaRPr lang="de-DE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496888"/>
            <a:ext cx="5951538" cy="44640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850" y="4960767"/>
            <a:ext cx="5448268" cy="4474857"/>
          </a:xfrm>
          <a:noFill/>
        </p:spPr>
        <p:txBody>
          <a:bodyPr/>
          <a:lstStyle/>
          <a:p>
            <a:pPr eaLnBrk="1" hangingPunct="1"/>
            <a:r>
              <a:rPr lang="en-US" smtClean="0"/>
              <a:t>Fund Process is differen</a:t>
            </a:r>
          </a:p>
          <a:p>
            <a:pPr eaLnBrk="1" hangingPunct="1"/>
            <a:r>
              <a:rPr lang="en-US" smtClean="0"/>
              <a:t>Some years behind from maturity level</a:t>
            </a:r>
          </a:p>
          <a:p>
            <a:pPr eaLnBrk="1" hangingPunct="1"/>
            <a:r>
              <a:rPr lang="en-US" smtClean="0"/>
              <a:t>Primary market ordes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TA:</a:t>
            </a:r>
          </a:p>
          <a:p>
            <a:pPr eaLnBrk="1" hangingPunct="1"/>
            <a:r>
              <a:rPr lang="en-US" smtClean="0"/>
              <a:t>Keeps register of fund</a:t>
            </a:r>
          </a:p>
          <a:p>
            <a:pPr eaLnBrk="1" hangingPunct="1"/>
            <a:r>
              <a:rPr lang="en-US" smtClean="0"/>
              <a:t>100% of fund units logged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ti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tif"/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11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12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13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15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0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1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7170" name="Rectangle 2"/>
          <p:cNvSpPr>
            <a:spLocks noGrp="1" noChangeArrowheads="1"/>
          </p:cNvSpPr>
          <p:nvPr userDrawn="1"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 userDrawn="1"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2" name="Rectangle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7127875" y="6261100"/>
            <a:ext cx="1144588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3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xfrm>
            <a:off x="8291513" y="6292850"/>
            <a:ext cx="34925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F648F-0F65-4B79-B541-875D090EF0C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5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092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" t="4124" r="751" b="45770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5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5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00A5C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</a:t>
              </a:r>
              <a:r>
                <a:rPr lang="en-GB" sz="800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G 165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B 192</a:t>
              </a:r>
              <a:endParaRPr lang="en-GB" sz="800" dirty="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2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2568207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2" r="2913"/>
          <a:stretch/>
        </p:blipFill>
        <p:spPr>
          <a:xfrm>
            <a:off x="-2906" y="-1"/>
            <a:ext cx="9146906" cy="6858001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69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4" r="2204"/>
          <a:stretch/>
        </p:blipFill>
        <p:spPr>
          <a:xfrm>
            <a:off x="-2907" y="0"/>
            <a:ext cx="9146907" cy="685800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0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2"/>
          <a:stretch/>
        </p:blipFill>
        <p:spPr>
          <a:xfrm>
            <a:off x="-1" y="0"/>
            <a:ext cx="9144001" cy="6862175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0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98"/>
          <a:stretch/>
        </p:blipFill>
        <p:spPr>
          <a:xfrm flipH="1">
            <a:off x="-2907" y="0"/>
            <a:ext cx="9146906" cy="685800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0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5"/>
          <a:stretch/>
        </p:blipFill>
        <p:spPr>
          <a:xfrm>
            <a:off x="-2906" y="0"/>
            <a:ext cx="9146906" cy="685800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0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76" r="19739"/>
          <a:stretch/>
        </p:blipFill>
        <p:spPr>
          <a:xfrm>
            <a:off x="-2137632" y="1"/>
            <a:ext cx="11281632" cy="6880828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736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00A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5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03238" y="214313"/>
            <a:ext cx="1492250" cy="1873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36000" rIns="0" bIns="0" anchor="b"/>
          <a:lstStyle/>
          <a:p>
            <a:pPr>
              <a:defRPr/>
            </a:pPr>
            <a:r>
              <a:rPr lang="en-GB" sz="800">
                <a:solidFill>
                  <a:schemeClr val="bg1"/>
                </a:solidFill>
                <a:latin typeface="Arial" charset="0"/>
                <a:cs typeface="Arial" charset="0"/>
              </a:rPr>
              <a:t>Client:</a:t>
            </a:r>
          </a:p>
        </p:txBody>
      </p:sp>
      <p:sp>
        <p:nvSpPr>
          <p:cNvPr id="8" name="Rectangle 12"/>
          <p:cNvSpPr>
            <a:spLocks noChangeArrowheads="1"/>
          </p:cNvSpPr>
          <p:nvPr userDrawn="1"/>
        </p:nvSpPr>
        <p:spPr bwMode="auto">
          <a:xfrm>
            <a:off x="2190750" y="214313"/>
            <a:ext cx="4794250" cy="1873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36000" rIns="0" bIns="0" anchor="b"/>
          <a:lstStyle/>
          <a:p>
            <a:pPr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Title:</a:t>
            </a:r>
          </a:p>
        </p:txBody>
      </p:sp>
      <p:pic>
        <p:nvPicPr>
          <p:cNvPr id="9" name="Picture 15" descr="white-logo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4700" y="503238"/>
            <a:ext cx="151923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127875" y="6261100"/>
            <a:ext cx="1144588" cy="4746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91513" y="6292850"/>
            <a:ext cx="349250" cy="2476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0B82C9E-EF54-4D8E-879D-F7EDA9AB248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7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224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9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62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53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1657351"/>
            <a:ext cx="6469062" cy="45608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4DD9E-8001-43B8-B6BB-16AD324790E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7128000" y="1656000"/>
            <a:ext cx="1519200" cy="4561200"/>
          </a:xfrm>
        </p:spPr>
        <p:txBody>
          <a:bodyPr/>
          <a:lstStyle>
            <a:lvl1pPr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503238" y="503239"/>
            <a:ext cx="6481762" cy="1152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524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862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3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11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12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13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15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0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1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7170" name="Rectangle 2"/>
          <p:cNvSpPr>
            <a:spLocks noGrp="1" noChangeArrowheads="1"/>
          </p:cNvSpPr>
          <p:nvPr userDrawn="1"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 userDrawn="1"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2" name="Rectangle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7127875" y="6261100"/>
            <a:ext cx="1144588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66666"/>
              </a:solidFill>
            </a:endParaRPr>
          </a:p>
        </p:txBody>
      </p:sp>
      <p:sp>
        <p:nvSpPr>
          <p:cNvPr id="23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srgbClr val="666666"/>
              </a:solidFill>
            </a:endParaRPr>
          </a:p>
        </p:txBody>
      </p:sp>
      <p:sp>
        <p:nvSpPr>
          <p:cNvPr id="24" name="Rectangle 6"/>
          <p:cNvSpPr>
            <a:spLocks noGrp="1" noChangeArrowheads="1"/>
          </p:cNvSpPr>
          <p:nvPr userDrawn="1">
            <p:ph type="sldNum" sz="quarter" idx="12"/>
          </p:nvPr>
        </p:nvSpPr>
        <p:spPr>
          <a:xfrm>
            <a:off x="8291513" y="6292850"/>
            <a:ext cx="34925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F648F-0F65-4B79-B541-875D090EF0C4}" type="slidenum">
              <a:rPr lang="en-GB">
                <a:solidFill>
                  <a:srgbClr val="666666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666666"/>
              </a:solidFill>
            </a:endParaRPr>
          </a:p>
        </p:txBody>
      </p:sp>
      <p:sp>
        <p:nvSpPr>
          <p:cNvPr id="25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rgbClr val="FFFFFF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296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1657351"/>
            <a:ext cx="6469062" cy="45608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66666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srgbClr val="666666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4DD9E-8001-43B8-B6BB-16AD324790E9}" type="slidenum">
              <a:rPr lang="en-GB">
                <a:solidFill>
                  <a:srgbClr val="666666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666666"/>
              </a:solidFill>
            </a:endParaRPr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7128000" y="1656000"/>
            <a:ext cx="1519200" cy="4561200"/>
          </a:xfrm>
        </p:spPr>
        <p:txBody>
          <a:bodyPr/>
          <a:lstStyle>
            <a:lvl1pPr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503238" y="503239"/>
            <a:ext cx="6481762" cy="1152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8228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1657351"/>
            <a:ext cx="6469062" cy="45608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66666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srgbClr val="666666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4DD9E-8001-43B8-B6BB-16AD324790E9}" type="slidenum">
              <a:rPr lang="en-GB">
                <a:solidFill>
                  <a:srgbClr val="666666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666666"/>
              </a:solidFill>
            </a:endParaRPr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7128000" y="1656000"/>
            <a:ext cx="1519200" cy="4561200"/>
          </a:xfrm>
        </p:spPr>
        <p:txBody>
          <a:bodyPr/>
          <a:lstStyle>
            <a:lvl1pPr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503238" y="503239"/>
            <a:ext cx="6481762" cy="1152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082675"/>
            <a:ext cx="6469062" cy="469900"/>
          </a:xfrm>
        </p:spPr>
        <p:txBody>
          <a:bodyPr/>
          <a:lstStyle>
            <a:lvl1pPr marL="0" indent="0">
              <a:buFontTx/>
              <a:buNone/>
              <a:defRPr sz="2500"/>
            </a:lvl1pPr>
          </a:lstStyle>
          <a:p>
            <a:pPr lvl="0"/>
            <a:r>
              <a:rPr lang="en-US" dirty="0" smtClean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3553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512763"/>
            <a:ext cx="6481762" cy="935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533524"/>
            <a:ext cx="3157537" cy="468471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3175" y="1533524"/>
            <a:ext cx="3159125" cy="468471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66666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srgbClr val="666666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A1E99-9A32-4EE0-BD99-3FCFD54CC61D}" type="slidenum">
              <a:rPr lang="en-GB">
                <a:solidFill>
                  <a:srgbClr val="666666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47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512763"/>
            <a:ext cx="6481762" cy="935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533524"/>
            <a:ext cx="3157537" cy="468471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3175" y="1533524"/>
            <a:ext cx="3159125" cy="468471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66666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srgbClr val="666666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A1E99-9A32-4EE0-BD99-3FCFD54CC61D}" type="slidenum">
              <a:rPr lang="en-GB">
                <a:solidFill>
                  <a:srgbClr val="666666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666666"/>
              </a:solidFill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022515"/>
            <a:ext cx="6469062" cy="469900"/>
          </a:xfrm>
        </p:spPr>
        <p:txBody>
          <a:bodyPr/>
          <a:lstStyle>
            <a:lvl1pPr marL="0" indent="0">
              <a:buFontTx/>
              <a:buNone/>
              <a:defRPr sz="2500"/>
            </a:lvl1pPr>
          </a:lstStyle>
          <a:p>
            <a:pPr lvl="0"/>
            <a:r>
              <a:rPr lang="en-US" dirty="0" smtClean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26249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66666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srgbClr val="666666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A4C83-0E5E-4AD5-9A06-0056042A88EA}" type="slidenum">
              <a:rPr lang="en-GB">
                <a:solidFill>
                  <a:srgbClr val="666666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108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503238"/>
            <a:ext cx="6481762" cy="12985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503238" y="1190625"/>
            <a:ext cx="6469062" cy="502761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66666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srgbClr val="666666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198B0-FA1B-47CA-9190-FE42A297B654}" type="slidenum">
              <a:rPr lang="en-GB">
                <a:solidFill>
                  <a:srgbClr val="666666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886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rgbClr val="FFFFFF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185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1657351"/>
            <a:ext cx="6469062" cy="45608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C924DD9E-8001-43B8-B6BB-16AD324790E9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7128000" y="1656000"/>
            <a:ext cx="1519200" cy="4561200"/>
          </a:xfrm>
        </p:spPr>
        <p:txBody>
          <a:bodyPr/>
          <a:lstStyle>
            <a:lvl1pPr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503238" y="503239"/>
            <a:ext cx="6481762" cy="1152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082675"/>
            <a:ext cx="6469062" cy="469900"/>
          </a:xfrm>
        </p:spPr>
        <p:txBody>
          <a:bodyPr/>
          <a:lstStyle>
            <a:lvl1pPr marL="0" indent="0">
              <a:buFontTx/>
              <a:buNone/>
              <a:defRPr sz="2500"/>
            </a:lvl1pPr>
          </a:lstStyle>
          <a:p>
            <a:pPr lvl="0"/>
            <a:r>
              <a:rPr lang="en-US" dirty="0" smtClean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22212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47"/>
          <a:stretch/>
        </p:blipFill>
        <p:spPr>
          <a:xfrm>
            <a:off x="1" y="0"/>
            <a:ext cx="9144000" cy="684799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rgbClr val="FFFFFF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064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5"/>
          <a:stretch/>
        </p:blipFill>
        <p:spPr>
          <a:xfrm>
            <a:off x="-2907" y="1"/>
            <a:ext cx="9146907" cy="6858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Line 6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rgbClr val="FFFFFF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592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" t="4124" r="751" b="45770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 dirty="0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 dirty="0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 dirty="0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5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5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00A5C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</a:t>
              </a:r>
              <a:r>
                <a:rPr lang="en-GB" sz="800" dirty="0" smtClean="0">
                  <a:solidFill>
                    <a:srgbClr val="FFFFFF"/>
                  </a:solidFill>
                  <a:latin typeface="Arial" charset="0"/>
                  <a:cs typeface="Arial" charset="0"/>
                </a:rPr>
                <a:t>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 smtClean="0">
                  <a:solidFill>
                    <a:srgbClr val="FFFFFF"/>
                  </a:solidFill>
                  <a:latin typeface="Arial" charset="0"/>
                  <a:cs typeface="Arial" charset="0"/>
                </a:rPr>
                <a:t>G 165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 smtClean="0">
                  <a:solidFill>
                    <a:srgbClr val="FFFFFF"/>
                  </a:solidFill>
                  <a:latin typeface="Arial" charset="0"/>
                  <a:cs typeface="Arial" charset="0"/>
                </a:rPr>
                <a:t>B 192</a:t>
              </a:r>
              <a:endParaRPr lang="en-GB" sz="800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2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3827939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2" r="2913"/>
          <a:stretch/>
        </p:blipFill>
        <p:spPr>
          <a:xfrm>
            <a:off x="-2906" y="-1"/>
            <a:ext cx="9146906" cy="6858001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rgbClr val="FFFFFF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095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4" r="2204"/>
          <a:stretch/>
        </p:blipFill>
        <p:spPr>
          <a:xfrm>
            <a:off x="-2907" y="0"/>
            <a:ext cx="9146907" cy="685800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rgbClr val="FFFFFF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1507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2"/>
          <a:stretch/>
        </p:blipFill>
        <p:spPr>
          <a:xfrm>
            <a:off x="-1" y="0"/>
            <a:ext cx="9144001" cy="6862175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rgbClr val="FFFFFF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080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98"/>
          <a:stretch/>
        </p:blipFill>
        <p:spPr>
          <a:xfrm flipH="1">
            <a:off x="-2907" y="0"/>
            <a:ext cx="9146906" cy="685800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rgbClr val="FFFFFF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149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5"/>
          <a:stretch/>
        </p:blipFill>
        <p:spPr>
          <a:xfrm>
            <a:off x="-2906" y="0"/>
            <a:ext cx="9146906" cy="685800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rgbClr val="FFFFFF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00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76" r="19739"/>
          <a:stretch/>
        </p:blipFill>
        <p:spPr>
          <a:xfrm>
            <a:off x="-2137632" y="1"/>
            <a:ext cx="11281632" cy="6880828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rgbClr val="FFFFFF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916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512763"/>
            <a:ext cx="6481762" cy="935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533524"/>
            <a:ext cx="3157537" cy="468471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3175" y="1533524"/>
            <a:ext cx="3159125" cy="468471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A1E99-9A32-4EE0-BD99-3FCFD54CC6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9462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512763"/>
            <a:ext cx="6481762" cy="935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533524"/>
            <a:ext cx="3157537" cy="468471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3175" y="1533524"/>
            <a:ext cx="3159125" cy="468471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A1E99-9A32-4EE0-BD99-3FCFD54CC6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022515"/>
            <a:ext cx="6469062" cy="469900"/>
          </a:xfrm>
        </p:spPr>
        <p:txBody>
          <a:bodyPr/>
          <a:lstStyle>
            <a:lvl1pPr marL="0" indent="0">
              <a:buFontTx/>
              <a:buNone/>
              <a:defRPr sz="2500"/>
            </a:lvl1pPr>
          </a:lstStyle>
          <a:p>
            <a:pPr lvl="0"/>
            <a:r>
              <a:rPr lang="en-US" dirty="0" smtClean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97887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A4C83-0E5E-4AD5-9A06-0056042A88E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920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503238"/>
            <a:ext cx="6481762" cy="12985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503238" y="1190625"/>
            <a:ext cx="6469062" cy="502761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198B0-FA1B-47CA-9190-FE42A297B65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001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817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47"/>
          <a:stretch/>
        </p:blipFill>
        <p:spPr>
          <a:xfrm>
            <a:off x="1" y="0"/>
            <a:ext cx="9144000" cy="684799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506413"/>
            <a:ext cx="6481762" cy="930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3238" y="1798638"/>
            <a:ext cx="6481762" cy="1752600"/>
          </a:xfrm>
        </p:spPr>
        <p:txBody>
          <a:bodyPr/>
          <a:lstStyle>
            <a:lvl1pPr marL="0" indent="0">
              <a:buFont typeface="Arial" charset="0"/>
              <a:buNone/>
              <a:defRPr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21" name="Rectangle 25"/>
          <p:cNvSpPr>
            <a:spLocks noChangeArrowheads="1"/>
          </p:cNvSpPr>
          <p:nvPr userDrawn="1"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0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503238"/>
            <a:ext cx="6481762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190625"/>
            <a:ext cx="6469062" cy="502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27875" y="6261100"/>
            <a:ext cx="11430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36000" rIns="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3238" y="6261100"/>
            <a:ext cx="317182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36000" rIns="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91513" y="6294438"/>
            <a:ext cx="349250" cy="247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9CBFFCA-DC88-4AEF-9518-C0C9FFFF083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5" name="Line 11"/>
          <p:cNvSpPr>
            <a:spLocks noChangeShapeType="1"/>
          </p:cNvSpPr>
          <p:nvPr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1033" name="Picture 18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6" y="502152"/>
            <a:ext cx="1512885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Line 19"/>
          <p:cNvSpPr>
            <a:spLocks noChangeShapeType="1"/>
          </p:cNvSpPr>
          <p:nvPr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7" name="Rectangle 25"/>
          <p:cNvSpPr>
            <a:spLocks noChangeArrowheads="1"/>
          </p:cNvSpPr>
          <p:nvPr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68" r:id="rId2"/>
    <p:sldLayoutId id="2147483684" r:id="rId3"/>
    <p:sldLayoutId id="2147483669" r:id="rId4"/>
    <p:sldLayoutId id="2147483685" r:id="rId5"/>
    <p:sldLayoutId id="2147483670" r:id="rId6"/>
    <p:sldLayoutId id="2147483671" r:id="rId7"/>
    <p:sldLayoutId id="2147483683" r:id="rId8"/>
    <p:sldLayoutId id="2147483689" r:id="rId9"/>
    <p:sldLayoutId id="2147483686" r:id="rId10"/>
    <p:sldLayoutId id="2147483688" r:id="rId11"/>
    <p:sldLayoutId id="2147483693" r:id="rId12"/>
    <p:sldLayoutId id="2147483690" r:id="rId13"/>
    <p:sldLayoutId id="2147483692" r:id="rId14"/>
    <p:sldLayoutId id="2147483691" r:id="rId15"/>
    <p:sldLayoutId id="2147483682" r:id="rId1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269875" indent="-269875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93763" indent="-263525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2pPr>
      <a:lvl3pPr marL="130175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3pPr>
      <a:lvl4pPr marL="1709738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4pPr>
      <a:lvl5pPr marL="2117725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5pPr>
      <a:lvl6pPr marL="2574925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6pPr>
      <a:lvl7pPr marL="3032125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7pPr>
      <a:lvl8pPr marL="3489325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8pPr>
      <a:lvl9pPr marL="3946525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503238"/>
            <a:ext cx="6481762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190625"/>
            <a:ext cx="6469062" cy="502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27875" y="6261100"/>
            <a:ext cx="11430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36000" rIns="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3238" y="6261100"/>
            <a:ext cx="317182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36000" rIns="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91513" y="6294438"/>
            <a:ext cx="349250" cy="247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8D3696E-17E1-44FC-AB76-3762AA40393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5" y="502151"/>
            <a:ext cx="1512888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6" name="Line 10"/>
          <p:cNvSpPr>
            <a:spLocks noChangeShapeType="1"/>
          </p:cNvSpPr>
          <p:nvPr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503238" y="214313"/>
            <a:ext cx="1492250" cy="1873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36000" rIns="0" bIns="0" anchor="b"/>
          <a:lstStyle/>
          <a:p>
            <a:pPr>
              <a:defRPr/>
            </a:pPr>
            <a:r>
              <a:rPr lang="en-GB" sz="800">
                <a:latin typeface="Arial" charset="0"/>
                <a:cs typeface="Arial" charset="0"/>
              </a:rPr>
              <a:t>Client:</a:t>
            </a: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2190750" y="214313"/>
            <a:ext cx="4781550" cy="1873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36000" rIns="0" bIns="0" anchor="b"/>
          <a:lstStyle/>
          <a:p>
            <a:pPr>
              <a:defRPr/>
            </a:pPr>
            <a:r>
              <a:rPr lang="en-GB" sz="800" dirty="0">
                <a:latin typeface="Arial" charset="0"/>
                <a:cs typeface="Arial" charset="0"/>
              </a:rPr>
              <a:t>Title: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7" name="Rectangle 25"/>
          <p:cNvSpPr>
            <a:spLocks noChangeArrowheads="1"/>
          </p:cNvSpPr>
          <p:nvPr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A5C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93763" indent="-2635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2pPr>
      <a:lvl3pPr marL="130175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3pPr>
      <a:lvl4pPr marL="1709738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5908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16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17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18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19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0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1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2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23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4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5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0000">
          <a:solidFill>
            <a:srgbClr val="5F37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hlink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hlink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hlink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hlink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ea typeface="+mn-ea"/>
          <a:cs typeface="+mn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5pPr>
      <a:lvl6pPr marL="4572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6pPr>
      <a:lvl7pPr marL="9144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7pPr>
      <a:lvl8pPr marL="13716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8pPr>
      <a:lvl9pPr marL="1828800" algn="ctr" rtl="0" fontAlgn="base">
        <a:spcBef>
          <a:spcPct val="0"/>
        </a:spcBef>
        <a:spcAft>
          <a:spcPct val="0"/>
        </a:spcAft>
        <a:defRPr sz="14000">
          <a:solidFill>
            <a:schemeClr val="hlink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5F37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56490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41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2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43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45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46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8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9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bg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bg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bg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0000">
          <a:solidFill>
            <a:schemeClr val="bg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ea typeface="+mn-ea"/>
          <a:cs typeface="+mn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5pPr>
      <a:lvl6pPr marL="4572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6pPr>
      <a:lvl7pPr marL="9144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7pPr>
      <a:lvl8pPr marL="13716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8pPr>
      <a:lvl9pPr marL="1828800" algn="ctr" rtl="0" fontAlgn="base">
        <a:spcBef>
          <a:spcPct val="0"/>
        </a:spcBef>
        <a:spcAft>
          <a:spcPct val="0"/>
        </a:spcAft>
        <a:defRPr sz="140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5138" y="358775"/>
            <a:ext cx="648000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16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17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18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19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0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1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22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23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4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5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5pPr>
      <a:lvl6pPr marL="4572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6pPr>
      <a:lvl7pPr marL="9144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7pPr>
      <a:lvl8pPr marL="13716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8pPr>
      <a:lvl9pPr marL="18288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accent1"/>
          </a:solidFill>
          <a:latin typeface="Arial" charset="0"/>
          <a:cs typeface="Arial" charset="0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93763" indent="-2635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2pPr>
      <a:lvl3pPr marL="130175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3pPr>
      <a:lvl4pPr marL="1709738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5138" y="358775"/>
            <a:ext cx="648000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41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2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43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45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46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8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ts val="5200"/>
        </a:lnSpc>
        <a:spcBef>
          <a:spcPct val="20000"/>
        </a:spcBef>
        <a:spcAft>
          <a:spcPct val="0"/>
        </a:spcAft>
        <a:defRPr sz="50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93763" indent="-2635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2pPr>
      <a:lvl3pPr marL="130175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3pPr>
      <a:lvl4pPr marL="1709738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503238"/>
            <a:ext cx="6481762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190625"/>
            <a:ext cx="6469062" cy="502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27875" y="6261100"/>
            <a:ext cx="11430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36000" rIns="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>
              <a:solidFill>
                <a:srgbClr val="666666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3238" y="6261100"/>
            <a:ext cx="317182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36000" rIns="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 dirty="0">
              <a:solidFill>
                <a:srgbClr val="66666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91513" y="6294438"/>
            <a:ext cx="349250" cy="247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9CBFFCA-DC88-4AEF-9518-C0C9FFFF083B}" type="slidenum">
              <a:rPr lang="en-GB">
                <a:solidFill>
                  <a:srgbClr val="666666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666666"/>
              </a:solidFill>
            </a:endParaRPr>
          </a:p>
        </p:txBody>
      </p:sp>
      <p:sp>
        <p:nvSpPr>
          <p:cNvPr id="1035" name="Line 11"/>
          <p:cNvSpPr>
            <a:spLocks noChangeShapeType="1"/>
          </p:cNvSpPr>
          <p:nvPr/>
        </p:nvSpPr>
        <p:spPr bwMode="auto">
          <a:xfrm>
            <a:off x="503238" y="62372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7127875" y="623728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pic>
        <p:nvPicPr>
          <p:cNvPr id="1033" name="Picture 1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7876" y="502152"/>
            <a:ext cx="1512885" cy="2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Line 19"/>
          <p:cNvSpPr>
            <a:spLocks noChangeShapeType="1"/>
          </p:cNvSpPr>
          <p:nvPr/>
        </p:nvSpPr>
        <p:spPr bwMode="auto">
          <a:xfrm>
            <a:off x="503238" y="50323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>
              <a:solidFill>
                <a:srgbClr val="666666"/>
              </a:solidFill>
              <a:latin typeface="Arial" charset="0"/>
              <a:cs typeface="Arial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-1031606" y="0"/>
            <a:ext cx="1031606" cy="6847990"/>
            <a:chOff x="-1031606" y="0"/>
            <a:chExt cx="1031606" cy="6847990"/>
          </a:xfrm>
        </p:grpSpPr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-1028700" y="0"/>
              <a:ext cx="1028700" cy="661987"/>
            </a:xfrm>
            <a:prstGeom prst="rect">
              <a:avLst/>
            </a:prstGeom>
            <a:solidFill>
              <a:srgbClr val="3399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51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153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-1028700" y="661987"/>
              <a:ext cx="1028700" cy="642777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102</a:t>
              </a: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-1028700" y="1304764"/>
              <a:ext cx="1028700" cy="63995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-1028700" y="1944714"/>
              <a:ext cx="1028700" cy="620189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-1028700" y="2564904"/>
              <a:ext cx="1028700" cy="597396"/>
            </a:xfrm>
            <a:prstGeom prst="rect">
              <a:avLst/>
            </a:prstGeom>
            <a:solidFill>
              <a:srgbClr val="5F3799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95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153</a:t>
              </a: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-1028700" y="3162300"/>
              <a:ext cx="1028700" cy="642534"/>
            </a:xfrm>
            <a:prstGeom prst="rect">
              <a:avLst/>
            </a:prstGeom>
            <a:solidFill>
              <a:srgbClr val="BF2296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R 191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G 34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>
                  <a:solidFill>
                    <a:srgbClr val="FFFFFF"/>
                  </a:solidFill>
                  <a:latin typeface="Arial" charset="0"/>
                  <a:cs typeface="Arial" charset="0"/>
                </a:rPr>
                <a:t>B 150</a:t>
              </a:r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-1028700" y="3804834"/>
              <a:ext cx="1028700" cy="635430"/>
            </a:xfrm>
            <a:prstGeom prst="rect">
              <a:avLst/>
            </a:prstGeom>
            <a:solidFill>
              <a:srgbClr val="E00034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224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52</a:t>
              </a:r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-1028700" y="4440264"/>
              <a:ext cx="1028700" cy="63736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102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-1031606" y="5077632"/>
              <a:ext cx="1028700" cy="5715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255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204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-1031606" y="5649132"/>
              <a:ext cx="1028700" cy="588156"/>
            </a:xfrm>
            <a:prstGeom prst="rect">
              <a:avLst/>
            </a:prstGeom>
            <a:solidFill>
              <a:srgbClr val="77B700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119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183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0</a:t>
              </a:r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-1028700" y="6237287"/>
              <a:ext cx="1028700" cy="610703"/>
            </a:xfrm>
            <a:prstGeom prst="rect">
              <a:avLst/>
            </a:prstGeom>
            <a:solidFill>
              <a:srgbClr val="00C78B"/>
            </a:solidFill>
            <a:ln>
              <a:noFill/>
            </a:ln>
            <a:effectLst/>
            <a:extLst/>
          </p:spPr>
          <p:txBody>
            <a:bodyPr wrap="none" lIns="0" anchor="ctr"/>
            <a:lstStyle/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 0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 199</a:t>
              </a:r>
            </a:p>
            <a:p>
              <a:pPr algn="r">
                <a:spcBef>
                  <a:spcPct val="30000"/>
                </a:spcBef>
                <a:defRPr/>
              </a:pPr>
              <a:r>
                <a:rPr lang="en-GB" sz="80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B 139</a:t>
              </a:r>
            </a:p>
          </p:txBody>
        </p:sp>
      </p:grpSp>
      <p:sp>
        <p:nvSpPr>
          <p:cNvPr id="37" name="Rectangle 25"/>
          <p:cNvSpPr>
            <a:spLocks noChangeArrowheads="1"/>
          </p:cNvSpPr>
          <p:nvPr/>
        </p:nvSpPr>
        <p:spPr bwMode="auto">
          <a:xfrm>
            <a:off x="-1028699" y="0"/>
            <a:ext cx="1028700" cy="661987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0" anchor="ctr"/>
          <a:lstStyle/>
          <a:p>
            <a:pPr algn="r">
              <a:spcBef>
                <a:spcPct val="30000"/>
              </a:spcBef>
              <a:defRPr/>
            </a:pPr>
            <a:r>
              <a:rPr lang="en-GB" sz="800" dirty="0">
                <a:solidFill>
                  <a:srgbClr val="FFFFFF"/>
                </a:solidFill>
                <a:latin typeface="Arial" charset="0"/>
                <a:cs typeface="Arial" charset="0"/>
              </a:rPr>
              <a:t>R </a:t>
            </a: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0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G 165</a:t>
            </a:r>
          </a:p>
          <a:p>
            <a:pPr algn="r">
              <a:spcBef>
                <a:spcPct val="30000"/>
              </a:spcBef>
              <a:defRPr/>
            </a:pPr>
            <a:r>
              <a:rPr lang="en-GB" sz="8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 192</a:t>
            </a:r>
            <a:endParaRPr lang="en-GB" sz="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014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269875" indent="-269875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93763" indent="-263525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2pPr>
      <a:lvl3pPr marL="130175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3pPr>
      <a:lvl4pPr marL="1709738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4pPr>
      <a:lvl5pPr marL="2117725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cs typeface="+mn-cs"/>
        </a:defRPr>
      </a:lvl5pPr>
      <a:lvl6pPr marL="2574925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6pPr>
      <a:lvl7pPr marL="3032125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7pPr>
      <a:lvl8pPr marL="3489325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8pPr>
      <a:lvl9pPr marL="3946525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‒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The Challenges of the Investment Funds Industry &amp; CSDs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b="0" dirty="0" smtClean="0">
              <a:solidFill>
                <a:schemeClr val="tx1"/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03238" y="1798638"/>
            <a:ext cx="6481762" cy="1752600"/>
          </a:xfrm>
          <a:prstGeom prst="rect">
            <a:avLst/>
          </a:prstGeom>
        </p:spPr>
        <p:txBody>
          <a:bodyPr lIns="0"/>
          <a:lstStyle>
            <a:lvl1pPr marL="269875" indent="-26987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‒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3763" indent="-26352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‒"/>
              <a:defRPr sz="2000">
                <a:solidFill>
                  <a:schemeClr val="tx1"/>
                </a:solidFill>
                <a:latin typeface="+mn-lt"/>
                <a:cs typeface="+mn-cs"/>
              </a:defRPr>
            </a:lvl2pPr>
            <a:lvl3pPr marL="130175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‒"/>
              <a:defRPr sz="2000">
                <a:solidFill>
                  <a:schemeClr val="tx1"/>
                </a:solidFill>
                <a:latin typeface="+mn-lt"/>
                <a:cs typeface="+mn-cs"/>
              </a:defRPr>
            </a:lvl3pPr>
            <a:lvl4pPr marL="170973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‒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1177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‒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74925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‒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3032125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‒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89325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‒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946525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‒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GB" b="1" dirty="0" smtClean="0"/>
              <a:t>Tilman Fechter</a:t>
            </a:r>
          </a:p>
          <a:p>
            <a:pPr eaLnBrk="1" hangingPunct="1">
              <a:buFont typeface="Arial" pitchFamily="34" charset="0"/>
              <a:buNone/>
            </a:pPr>
            <a:r>
              <a:rPr lang="en-GB" sz="1400" dirty="0" smtClean="0"/>
              <a:t>Head of Sales &amp; Relationship Management</a:t>
            </a:r>
          </a:p>
          <a:p>
            <a:pPr eaLnBrk="1" hangingPunct="1">
              <a:buFont typeface="Arial" pitchFamily="34" charset="0"/>
              <a:buNone/>
            </a:pPr>
            <a:r>
              <a:rPr lang="en-GB" sz="1400" dirty="0" smtClean="0"/>
              <a:t>Investment Funds Services</a:t>
            </a:r>
          </a:p>
          <a:p>
            <a:pPr eaLnBrk="1" hangingPunct="1">
              <a:buFont typeface="Arial" pitchFamily="34" charset="0"/>
              <a:buNone/>
            </a:pPr>
            <a:r>
              <a:rPr lang="en-GB" sz="1400" dirty="0" smtClean="0"/>
              <a:t>Clearstream Banking</a:t>
            </a:r>
          </a:p>
        </p:txBody>
      </p:sp>
      <p:pic>
        <p:nvPicPr>
          <p:cNvPr id="5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290" y="1054938"/>
            <a:ext cx="1361466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10C1E89-F834-4E40-90B4-F3080E6E807F}" type="slidenum">
              <a:rPr lang="de-DE">
                <a:solidFill>
                  <a:srgbClr val="666666"/>
                </a:solidFill>
                <a:cs typeface="Arial Unicode J" pitchFamily="34" charset="-128"/>
              </a:rPr>
              <a:pPr/>
              <a:t>10</a:t>
            </a:fld>
            <a:endParaRPr lang="de-DE" dirty="0">
              <a:solidFill>
                <a:srgbClr val="666666"/>
              </a:solidFill>
              <a:cs typeface="Arial Unicode J" pitchFamily="34" charset="-128"/>
            </a:endParaRPr>
          </a:p>
        </p:txBody>
      </p:sp>
      <p:sp>
        <p:nvSpPr>
          <p:cNvPr id="8200" name="Rectangle 6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3237" y="1656000"/>
            <a:ext cx="8137525" cy="2814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marL="342900" indent="-342900">
              <a:buAutoNum type="arabicPeriod"/>
            </a:lvl1pPr>
          </a:lstStyle>
          <a:p>
            <a:pPr>
              <a:lnSpc>
                <a:spcPct val="200000"/>
              </a:lnSpc>
              <a:buClr>
                <a:srgbClr val="666666"/>
              </a:buClr>
              <a:buFont typeface="Arial" pitchFamily="34" charset="0"/>
              <a:buChar char="−"/>
            </a:pPr>
            <a:r>
              <a:rPr lang="de-DE" sz="2300" dirty="0" smtClean="0">
                <a:solidFill>
                  <a:srgbClr val="666666"/>
                </a:solidFill>
              </a:rPr>
              <a:t>Deutsche Börse – Clearstream – Vestima</a:t>
            </a:r>
          </a:p>
          <a:p>
            <a:pPr>
              <a:lnSpc>
                <a:spcPct val="200000"/>
              </a:lnSpc>
              <a:buClr>
                <a:srgbClr val="666666"/>
              </a:buClr>
              <a:buFont typeface="Arial" pitchFamily="34" charset="0"/>
              <a:buChar char="−"/>
            </a:pPr>
            <a:r>
              <a:rPr lang="de-DE" sz="2300" dirty="0">
                <a:solidFill>
                  <a:srgbClr val="666666"/>
                </a:solidFill>
              </a:rPr>
              <a:t>The </a:t>
            </a:r>
            <a:r>
              <a:rPr lang="de-DE" sz="2300" dirty="0" err="1">
                <a:solidFill>
                  <a:srgbClr val="666666"/>
                </a:solidFill>
              </a:rPr>
              <a:t>Challenges</a:t>
            </a:r>
            <a:r>
              <a:rPr lang="de-DE" sz="2300" dirty="0">
                <a:solidFill>
                  <a:srgbClr val="666666"/>
                </a:solidFill>
              </a:rPr>
              <a:t> </a:t>
            </a:r>
            <a:r>
              <a:rPr lang="de-DE" sz="2300" dirty="0" err="1">
                <a:solidFill>
                  <a:srgbClr val="666666"/>
                </a:solidFill>
              </a:rPr>
              <a:t>of</a:t>
            </a:r>
            <a:r>
              <a:rPr lang="de-DE" sz="2300" dirty="0">
                <a:solidFill>
                  <a:srgbClr val="666666"/>
                </a:solidFill>
              </a:rPr>
              <a:t> </a:t>
            </a:r>
            <a:r>
              <a:rPr lang="de-DE" sz="2300" dirty="0" err="1">
                <a:solidFill>
                  <a:srgbClr val="666666"/>
                </a:solidFill>
              </a:rPr>
              <a:t>the</a:t>
            </a:r>
            <a:r>
              <a:rPr lang="de-DE" sz="2300" dirty="0">
                <a:solidFill>
                  <a:srgbClr val="666666"/>
                </a:solidFill>
              </a:rPr>
              <a:t> Investment Funds </a:t>
            </a:r>
            <a:r>
              <a:rPr lang="de-DE" sz="2300" dirty="0" err="1">
                <a:solidFill>
                  <a:srgbClr val="666666"/>
                </a:solidFill>
              </a:rPr>
              <a:t>Industry</a:t>
            </a:r>
            <a:r>
              <a:rPr lang="de-DE" sz="2300" dirty="0">
                <a:solidFill>
                  <a:srgbClr val="666666"/>
                </a:solidFill>
              </a:rPr>
              <a:t> &amp; CSDs</a:t>
            </a:r>
          </a:p>
          <a:p>
            <a:pPr>
              <a:lnSpc>
                <a:spcPct val="200000"/>
              </a:lnSpc>
              <a:buClr>
                <a:srgbClr val="00A5C0"/>
              </a:buClr>
              <a:buFont typeface="Arial" pitchFamily="34" charset="0"/>
              <a:buChar char="−"/>
            </a:pPr>
            <a:r>
              <a:rPr lang="de-DE" sz="2300" dirty="0">
                <a:solidFill>
                  <a:srgbClr val="00A5C0"/>
                </a:solidFill>
              </a:rPr>
              <a:t>The Investor View &amp; Challenge </a:t>
            </a:r>
          </a:p>
          <a:p>
            <a:pPr>
              <a:lnSpc>
                <a:spcPct val="200000"/>
              </a:lnSpc>
              <a:buClr>
                <a:srgbClr val="666666"/>
              </a:buClr>
              <a:buFont typeface="Arial" pitchFamily="34" charset="0"/>
              <a:buChar char="−"/>
            </a:pPr>
            <a:r>
              <a:rPr lang="de-DE" sz="2300" dirty="0" smtClean="0"/>
              <a:t>The Fund/TA View &amp; Challenge </a:t>
            </a:r>
          </a:p>
        </p:txBody>
      </p:sp>
    </p:spTree>
    <p:extLst>
      <p:ext uri="{BB962C8B-B14F-4D97-AF65-F5344CB8AC3E}">
        <p14:creationId xmlns:p14="http://schemas.microsoft.com/office/powerpoint/2010/main" val="407022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504000" y="3024000"/>
            <a:ext cx="3978000" cy="3060000"/>
          </a:xfrm>
          <a:prstGeom prst="rect">
            <a:avLst/>
          </a:prstGeom>
          <a:noFill/>
          <a:ln>
            <a:solidFill>
              <a:srgbClr val="666666"/>
            </a:solidFill>
            <a:prstDash val="sysDot"/>
          </a:ln>
          <a:effectLst/>
          <a:extLst/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</a:bodyPr>
          <a:lstStyle/>
          <a:p>
            <a:r>
              <a:rPr lang="de-DE" sz="1050" dirty="0"/>
              <a:t>Settlement &amp; </a:t>
            </a:r>
            <a:r>
              <a:rPr lang="de-DE" sz="1050" dirty="0" err="1" smtClean="0"/>
              <a:t>Custody</a:t>
            </a:r>
            <a:endParaRPr lang="de-DE" sz="1050" dirty="0" smtClean="0"/>
          </a:p>
          <a:p>
            <a:endParaRPr lang="de-DE" sz="1050" dirty="0"/>
          </a:p>
          <a:p>
            <a:r>
              <a:rPr lang="de-DE" sz="1050" b="1" dirty="0" err="1" smtClean="0"/>
              <a:t>Domestic</a:t>
            </a:r>
            <a:r>
              <a:rPr lang="de-DE" sz="1050" dirty="0" smtClean="0"/>
              <a:t> </a:t>
            </a:r>
            <a:endParaRPr lang="en-GB" sz="10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DD9E-8001-43B8-B6BB-16AD324790E9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444000" y="1836000"/>
            <a:ext cx="2016000" cy="828000"/>
          </a:xfrm>
          <a:prstGeom prst="rect">
            <a:avLst/>
          </a:prstGeom>
          <a:solidFill>
            <a:srgbClr val="666666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/>
            <a:r>
              <a:rPr lang="en-GB" sz="1600" b="1" dirty="0" smtClean="0">
                <a:solidFill>
                  <a:schemeClr val="bg1"/>
                </a:solidFill>
              </a:rPr>
              <a:t>Fund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Investor Perspective</a:t>
            </a:r>
            <a:br>
              <a:rPr lang="en-GB" dirty="0" smtClean="0"/>
            </a:br>
            <a:r>
              <a:rPr lang="en-GB" b="0" dirty="0" smtClean="0">
                <a:solidFill>
                  <a:srgbClr val="666666"/>
                </a:solidFill>
              </a:rPr>
              <a:t>Mandatory </a:t>
            </a:r>
            <a:r>
              <a:rPr lang="en-GB" b="0" dirty="0">
                <a:solidFill>
                  <a:srgbClr val="666666"/>
                </a:solidFill>
              </a:rPr>
              <a:t>or </a:t>
            </a:r>
            <a:r>
              <a:rPr lang="en-GB" b="0" dirty="0" smtClean="0">
                <a:solidFill>
                  <a:srgbClr val="666666"/>
                </a:solidFill>
              </a:rPr>
              <a:t>by Choice</a:t>
            </a:r>
            <a:r>
              <a:rPr lang="en-GB" b="0" dirty="0">
                <a:solidFill>
                  <a:srgbClr val="666666"/>
                </a:solidFill>
              </a:rPr>
              <a:t>?</a:t>
            </a: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84000" y="1836000"/>
            <a:ext cx="2016000" cy="828000"/>
          </a:xfrm>
          <a:prstGeom prst="rect">
            <a:avLst/>
          </a:prstGeom>
          <a:solidFill>
            <a:srgbClr val="77B700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>
              <a:lnSpc>
                <a:spcPct val="150000"/>
              </a:lnSpc>
            </a:pPr>
            <a:r>
              <a:rPr lang="en-GB" sz="1600" b="1" dirty="0" smtClean="0">
                <a:solidFill>
                  <a:srgbClr val="FFFFFF"/>
                </a:solidFill>
              </a:rPr>
              <a:t>Investor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9" name="AutoShape 5" descr="50%"/>
          <p:cNvSpPr>
            <a:spLocks noChangeArrowheads="1"/>
          </p:cNvSpPr>
          <p:nvPr/>
        </p:nvSpPr>
        <p:spPr bwMode="auto">
          <a:xfrm>
            <a:off x="4032000" y="1710000"/>
            <a:ext cx="1080000" cy="1080000"/>
          </a:xfrm>
          <a:prstGeom prst="ellipse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</p:spPr>
        <p:txBody>
          <a:bodyPr wrap="none" lIns="72000" tIns="72000" rIns="72000" bIns="72000" anchor="ctr">
            <a:flatTx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Vestima</a:t>
            </a: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20" name="Straight Arrow Connector 19"/>
          <p:cNvCxnSpPr>
            <a:stCxn id="9" idx="4"/>
            <a:endCxn id="21" idx="7"/>
          </p:cNvCxnSpPr>
          <p:nvPr/>
        </p:nvCxnSpPr>
        <p:spPr bwMode="auto">
          <a:xfrm flipH="1">
            <a:off x="3585838" y="2790000"/>
            <a:ext cx="986162" cy="1256162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Arrow Connector 24"/>
          <p:cNvCxnSpPr>
            <a:stCxn id="9" idx="4"/>
            <a:endCxn id="24" idx="1"/>
          </p:cNvCxnSpPr>
          <p:nvPr/>
        </p:nvCxnSpPr>
        <p:spPr bwMode="auto">
          <a:xfrm>
            <a:off x="4572000" y="2790000"/>
            <a:ext cx="986162" cy="1256162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dash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Arrow Connector 29"/>
          <p:cNvCxnSpPr>
            <a:stCxn id="9" idx="2"/>
            <a:endCxn id="8" idx="3"/>
          </p:cNvCxnSpPr>
          <p:nvPr/>
        </p:nvCxnSpPr>
        <p:spPr bwMode="auto">
          <a:xfrm flipH="1">
            <a:off x="2700000" y="2250000"/>
            <a:ext cx="1332000" cy="0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Arrow Connector 38"/>
          <p:cNvCxnSpPr>
            <a:stCxn id="10" idx="1"/>
            <a:endCxn id="9" idx="6"/>
          </p:cNvCxnSpPr>
          <p:nvPr/>
        </p:nvCxnSpPr>
        <p:spPr bwMode="auto">
          <a:xfrm flipH="1">
            <a:off x="5112000" y="2250000"/>
            <a:ext cx="1332000" cy="0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AutoShape 5" descr="50%"/>
          <p:cNvSpPr>
            <a:spLocks noChangeArrowheads="1"/>
          </p:cNvSpPr>
          <p:nvPr/>
        </p:nvSpPr>
        <p:spPr bwMode="auto">
          <a:xfrm>
            <a:off x="2664000" y="3888000"/>
            <a:ext cx="1080000" cy="10800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CSD Market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4" name="AutoShape 5" descr="50%"/>
          <p:cNvSpPr>
            <a:spLocks noChangeArrowheads="1"/>
          </p:cNvSpPr>
          <p:nvPr/>
        </p:nvSpPr>
        <p:spPr bwMode="auto">
          <a:xfrm>
            <a:off x="5400000" y="3888000"/>
            <a:ext cx="1080000" cy="10800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Central Custody 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8" name="AutoShape 5" descr="50%"/>
          <p:cNvSpPr>
            <a:spLocks noChangeArrowheads="1"/>
          </p:cNvSpPr>
          <p:nvPr/>
        </p:nvSpPr>
        <p:spPr bwMode="auto">
          <a:xfrm>
            <a:off x="6318000" y="5184000"/>
            <a:ext cx="720000" cy="720000"/>
          </a:xfrm>
          <a:prstGeom prst="ellipse">
            <a:avLst/>
          </a:prstGeom>
          <a:solidFill>
            <a:srgbClr val="000099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ICSD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49" name="Straight Arrow Connector 48"/>
          <p:cNvCxnSpPr>
            <a:stCxn id="48" idx="0"/>
            <a:endCxn id="24" idx="5"/>
          </p:cNvCxnSpPr>
          <p:nvPr/>
        </p:nvCxnSpPr>
        <p:spPr bwMode="auto">
          <a:xfrm flipH="1" flipV="1">
            <a:off x="6321838" y="4809838"/>
            <a:ext cx="356162" cy="374162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" name="AutoShape 5" descr="50%"/>
          <p:cNvSpPr>
            <a:spLocks noChangeArrowheads="1"/>
          </p:cNvSpPr>
          <p:nvPr/>
        </p:nvSpPr>
        <p:spPr bwMode="auto">
          <a:xfrm>
            <a:off x="4842000" y="5184000"/>
            <a:ext cx="720000" cy="720000"/>
          </a:xfrm>
          <a:prstGeom prst="ellipse">
            <a:avLst/>
          </a:prstGeom>
          <a:solidFill>
            <a:srgbClr val="000000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Others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55" name="Straight Arrow Connector 54"/>
          <p:cNvCxnSpPr>
            <a:stCxn id="24" idx="3"/>
            <a:endCxn id="54" idx="0"/>
          </p:cNvCxnSpPr>
          <p:nvPr/>
        </p:nvCxnSpPr>
        <p:spPr bwMode="auto">
          <a:xfrm flipH="1">
            <a:off x="5202000" y="4809838"/>
            <a:ext cx="356162" cy="374162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8" name="AutoShape 5" descr="50%"/>
          <p:cNvSpPr>
            <a:spLocks noChangeArrowheads="1"/>
          </p:cNvSpPr>
          <p:nvPr/>
        </p:nvSpPr>
        <p:spPr bwMode="auto">
          <a:xfrm>
            <a:off x="5580000" y="5184000"/>
            <a:ext cx="720000" cy="720000"/>
          </a:xfrm>
          <a:prstGeom prst="ellipse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CBL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59" name="Straight Arrow Connector 58"/>
          <p:cNvCxnSpPr>
            <a:stCxn id="24" idx="4"/>
            <a:endCxn id="58" idx="0"/>
          </p:cNvCxnSpPr>
          <p:nvPr/>
        </p:nvCxnSpPr>
        <p:spPr bwMode="auto">
          <a:xfrm>
            <a:off x="5940000" y="4968000"/>
            <a:ext cx="0" cy="216000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AutoShape 5" descr="50%"/>
          <p:cNvSpPr>
            <a:spLocks noChangeArrowheads="1"/>
          </p:cNvSpPr>
          <p:nvPr/>
        </p:nvSpPr>
        <p:spPr bwMode="auto">
          <a:xfrm>
            <a:off x="7200000" y="4302000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TA7</a:t>
            </a:r>
            <a:endParaRPr lang="en-US" sz="600" b="1" dirty="0">
              <a:solidFill>
                <a:schemeClr val="bg1"/>
              </a:solidFill>
            </a:endParaRPr>
          </a:p>
        </p:txBody>
      </p:sp>
      <p:cxnSp>
        <p:nvCxnSpPr>
          <p:cNvPr id="34" name="Straight Arrow Connector 33"/>
          <p:cNvCxnSpPr>
            <a:stCxn id="9" idx="4"/>
            <a:endCxn id="35" idx="1"/>
          </p:cNvCxnSpPr>
          <p:nvPr/>
        </p:nvCxnSpPr>
        <p:spPr bwMode="auto">
          <a:xfrm>
            <a:off x="4572000" y="2790000"/>
            <a:ext cx="2786162" cy="1256162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dash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AutoShape 5" descr="50%"/>
          <p:cNvSpPr>
            <a:spLocks noChangeArrowheads="1"/>
          </p:cNvSpPr>
          <p:nvPr/>
        </p:nvSpPr>
        <p:spPr bwMode="auto">
          <a:xfrm>
            <a:off x="7200000" y="3888000"/>
            <a:ext cx="1080000" cy="10800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TAs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1" name="AutoShape 5" descr="50%"/>
          <p:cNvSpPr>
            <a:spLocks noChangeArrowheads="1"/>
          </p:cNvSpPr>
          <p:nvPr/>
        </p:nvSpPr>
        <p:spPr bwMode="auto">
          <a:xfrm>
            <a:off x="8028000" y="4302000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TA3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42" name="AutoShape 5" descr="50%"/>
          <p:cNvSpPr>
            <a:spLocks noChangeArrowheads="1"/>
          </p:cNvSpPr>
          <p:nvPr/>
        </p:nvSpPr>
        <p:spPr bwMode="auto">
          <a:xfrm>
            <a:off x="7614000" y="3888000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TA1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43" name="AutoShape 5" descr="50%"/>
          <p:cNvSpPr>
            <a:spLocks noChangeArrowheads="1"/>
          </p:cNvSpPr>
          <p:nvPr/>
        </p:nvSpPr>
        <p:spPr bwMode="auto">
          <a:xfrm>
            <a:off x="7614000" y="4716000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 5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45" name="AutoShape 5" descr="50%"/>
          <p:cNvSpPr>
            <a:spLocks noChangeArrowheads="1"/>
          </p:cNvSpPr>
          <p:nvPr/>
        </p:nvSpPr>
        <p:spPr bwMode="auto">
          <a:xfrm>
            <a:off x="7902000" y="4007607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TA2</a:t>
            </a:r>
            <a:endParaRPr lang="en-US" sz="600" b="1" dirty="0">
              <a:solidFill>
                <a:schemeClr val="bg1"/>
              </a:solidFill>
            </a:endParaRPr>
          </a:p>
        </p:txBody>
      </p:sp>
      <p:cxnSp>
        <p:nvCxnSpPr>
          <p:cNvPr id="57" name="Straight Arrow Connector 56"/>
          <p:cNvCxnSpPr>
            <a:stCxn id="9" idx="4"/>
            <a:endCxn id="146" idx="7"/>
          </p:cNvCxnSpPr>
          <p:nvPr/>
        </p:nvCxnSpPr>
        <p:spPr bwMode="auto">
          <a:xfrm flipH="1">
            <a:off x="1785838" y="2790000"/>
            <a:ext cx="2786162" cy="1256162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0" name="Rectangle 59"/>
          <p:cNvSpPr/>
          <p:nvPr/>
        </p:nvSpPr>
        <p:spPr bwMode="auto">
          <a:xfrm>
            <a:off x="504000" y="1656001"/>
            <a:ext cx="8136000" cy="1188000"/>
          </a:xfrm>
          <a:prstGeom prst="rect">
            <a:avLst/>
          </a:prstGeom>
          <a:noFill/>
          <a:ln>
            <a:solidFill>
              <a:srgbClr val="666666"/>
            </a:solidFill>
            <a:prstDash val="sysDot"/>
          </a:ln>
          <a:effectLst/>
          <a:extLst/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Order</a:t>
            </a:r>
          </a:p>
        </p:txBody>
      </p:sp>
      <p:sp>
        <p:nvSpPr>
          <p:cNvPr id="102" name="Rectangle 101"/>
          <p:cNvSpPr/>
          <p:nvPr/>
        </p:nvSpPr>
        <p:spPr bwMode="auto">
          <a:xfrm>
            <a:off x="4662000" y="3024000"/>
            <a:ext cx="3978000" cy="3060000"/>
          </a:xfrm>
          <a:prstGeom prst="rect">
            <a:avLst/>
          </a:prstGeom>
          <a:noFill/>
          <a:ln>
            <a:solidFill>
              <a:srgbClr val="666666"/>
            </a:solidFill>
            <a:prstDash val="sysDot"/>
          </a:ln>
          <a:effectLst/>
          <a:extLst/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de-DE" sz="1050" dirty="0"/>
              <a:t>Settlement &amp; </a:t>
            </a:r>
            <a:r>
              <a:rPr lang="de-DE" sz="1050" dirty="0" err="1"/>
              <a:t>Custody</a:t>
            </a:r>
            <a:r>
              <a:rPr lang="de-DE" sz="1050" dirty="0"/>
              <a:t> </a:t>
            </a:r>
            <a:endParaRPr lang="de-DE" sz="1050" dirty="0" smtClean="0"/>
          </a:p>
          <a:p>
            <a:pPr algn="r"/>
            <a:endParaRPr lang="de-DE" sz="1050" dirty="0"/>
          </a:p>
          <a:p>
            <a:pPr algn="r"/>
            <a:r>
              <a:rPr lang="de-DE" sz="1050" b="1" dirty="0" smtClean="0"/>
              <a:t>International</a:t>
            </a:r>
            <a:endParaRPr lang="en-GB" sz="1050" b="1" dirty="0"/>
          </a:p>
        </p:txBody>
      </p:sp>
      <p:sp>
        <p:nvSpPr>
          <p:cNvPr id="138" name="AutoShape 5" descr="50%"/>
          <p:cNvSpPr>
            <a:spLocks noChangeArrowheads="1"/>
          </p:cNvSpPr>
          <p:nvPr/>
        </p:nvSpPr>
        <p:spPr bwMode="auto">
          <a:xfrm>
            <a:off x="7902000" y="4608000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 4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139" name="AutoShape 5" descr="50%"/>
          <p:cNvSpPr>
            <a:spLocks noChangeArrowheads="1"/>
          </p:cNvSpPr>
          <p:nvPr/>
        </p:nvSpPr>
        <p:spPr bwMode="auto">
          <a:xfrm>
            <a:off x="7326000" y="4608000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TA6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140" name="AutoShape 5" descr="50%"/>
          <p:cNvSpPr>
            <a:spLocks noChangeArrowheads="1"/>
          </p:cNvSpPr>
          <p:nvPr/>
        </p:nvSpPr>
        <p:spPr bwMode="auto">
          <a:xfrm>
            <a:off x="7326000" y="4007607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err="1" smtClean="0">
                <a:solidFill>
                  <a:schemeClr val="bg1"/>
                </a:solidFill>
              </a:rPr>
              <a:t>TAn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145" name="AutoShape 5" descr="50%"/>
          <p:cNvSpPr>
            <a:spLocks noChangeArrowheads="1"/>
          </p:cNvSpPr>
          <p:nvPr/>
        </p:nvSpPr>
        <p:spPr bwMode="auto">
          <a:xfrm>
            <a:off x="864000" y="4302000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TA7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146" name="AutoShape 5" descr="50%"/>
          <p:cNvSpPr>
            <a:spLocks noChangeArrowheads="1"/>
          </p:cNvSpPr>
          <p:nvPr/>
        </p:nvSpPr>
        <p:spPr bwMode="auto">
          <a:xfrm>
            <a:off x="864000" y="3888000"/>
            <a:ext cx="1080000" cy="10800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TAs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47" name="AutoShape 5" descr="50%"/>
          <p:cNvSpPr>
            <a:spLocks noChangeArrowheads="1"/>
          </p:cNvSpPr>
          <p:nvPr/>
        </p:nvSpPr>
        <p:spPr bwMode="auto">
          <a:xfrm>
            <a:off x="1692000" y="4302000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TA3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148" name="AutoShape 5" descr="50%"/>
          <p:cNvSpPr>
            <a:spLocks noChangeArrowheads="1"/>
          </p:cNvSpPr>
          <p:nvPr/>
        </p:nvSpPr>
        <p:spPr bwMode="auto">
          <a:xfrm>
            <a:off x="1278000" y="3888000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TA1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149" name="AutoShape 5" descr="50%"/>
          <p:cNvSpPr>
            <a:spLocks noChangeArrowheads="1"/>
          </p:cNvSpPr>
          <p:nvPr/>
        </p:nvSpPr>
        <p:spPr bwMode="auto">
          <a:xfrm>
            <a:off x="1278000" y="4716000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 5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150" name="AutoShape 5" descr="50%"/>
          <p:cNvSpPr>
            <a:spLocks noChangeArrowheads="1"/>
          </p:cNvSpPr>
          <p:nvPr/>
        </p:nvSpPr>
        <p:spPr bwMode="auto">
          <a:xfrm>
            <a:off x="1566000" y="4007607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TA2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151" name="AutoShape 5" descr="50%"/>
          <p:cNvSpPr>
            <a:spLocks noChangeArrowheads="1"/>
          </p:cNvSpPr>
          <p:nvPr/>
        </p:nvSpPr>
        <p:spPr bwMode="auto">
          <a:xfrm>
            <a:off x="1566000" y="4608000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 4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152" name="AutoShape 5" descr="50%"/>
          <p:cNvSpPr>
            <a:spLocks noChangeArrowheads="1"/>
          </p:cNvSpPr>
          <p:nvPr/>
        </p:nvSpPr>
        <p:spPr bwMode="auto">
          <a:xfrm>
            <a:off x="990000" y="4608000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TA6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153" name="AutoShape 5" descr="50%"/>
          <p:cNvSpPr>
            <a:spLocks noChangeArrowheads="1"/>
          </p:cNvSpPr>
          <p:nvPr/>
        </p:nvSpPr>
        <p:spPr bwMode="auto">
          <a:xfrm>
            <a:off x="990000" y="4007607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err="1" smtClean="0">
                <a:solidFill>
                  <a:schemeClr val="bg1"/>
                </a:solidFill>
              </a:rPr>
              <a:t>TAn</a:t>
            </a:r>
            <a:endParaRPr lang="en-US" sz="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40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504000" y="3024000"/>
            <a:ext cx="3978000" cy="3060000"/>
          </a:xfrm>
          <a:prstGeom prst="rect">
            <a:avLst/>
          </a:prstGeom>
          <a:noFill/>
          <a:ln>
            <a:solidFill>
              <a:srgbClr val="666666"/>
            </a:solidFill>
            <a:prstDash val="sysDot"/>
          </a:ln>
          <a:effectLst/>
          <a:extLst/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</a:bodyPr>
          <a:lstStyle/>
          <a:p>
            <a:r>
              <a:rPr lang="de-DE" sz="1050" dirty="0"/>
              <a:t>Settlement &amp; </a:t>
            </a:r>
            <a:r>
              <a:rPr lang="de-DE" sz="1050" dirty="0" err="1" smtClean="0"/>
              <a:t>Custody</a:t>
            </a:r>
            <a:endParaRPr lang="de-DE" sz="1050" dirty="0" smtClean="0"/>
          </a:p>
          <a:p>
            <a:endParaRPr lang="de-DE" sz="1050" dirty="0"/>
          </a:p>
          <a:p>
            <a:r>
              <a:rPr lang="de-DE" sz="1050" b="1" dirty="0" err="1" smtClean="0"/>
              <a:t>Domestic</a:t>
            </a:r>
            <a:r>
              <a:rPr lang="de-DE" sz="1050" dirty="0" smtClean="0"/>
              <a:t> </a:t>
            </a:r>
            <a:endParaRPr lang="en-GB" sz="10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DD9E-8001-43B8-B6BB-16AD324790E9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444000" y="1836000"/>
            <a:ext cx="2016000" cy="828000"/>
          </a:xfrm>
          <a:prstGeom prst="rect">
            <a:avLst/>
          </a:prstGeom>
          <a:solidFill>
            <a:srgbClr val="666666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/>
            <a:r>
              <a:rPr lang="en-GB" sz="1600" b="1" dirty="0" smtClean="0">
                <a:solidFill>
                  <a:schemeClr val="bg1"/>
                </a:solidFill>
              </a:rPr>
              <a:t>Fund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Investor Perspective</a:t>
            </a:r>
            <a:br>
              <a:rPr lang="en-GB" dirty="0" smtClean="0"/>
            </a:br>
            <a:r>
              <a:rPr lang="en-GB" b="0" dirty="0" smtClean="0">
                <a:solidFill>
                  <a:srgbClr val="666666"/>
                </a:solidFill>
              </a:rPr>
              <a:t>Example: German Bank</a:t>
            </a:r>
            <a:endParaRPr lang="en-GB" b="0" dirty="0">
              <a:solidFill>
                <a:srgbClr val="666666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84000" y="1836000"/>
            <a:ext cx="2016000" cy="828000"/>
          </a:xfrm>
          <a:prstGeom prst="rect">
            <a:avLst/>
          </a:prstGeom>
          <a:solidFill>
            <a:srgbClr val="77B700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>
              <a:lnSpc>
                <a:spcPct val="150000"/>
              </a:lnSpc>
            </a:pPr>
            <a:r>
              <a:rPr lang="en-GB" sz="1600" b="1" dirty="0" smtClean="0">
                <a:solidFill>
                  <a:srgbClr val="FFFFFF"/>
                </a:solidFill>
              </a:rPr>
              <a:t>German financial institution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9" name="AutoShape 5" descr="50%"/>
          <p:cNvSpPr>
            <a:spLocks noChangeArrowheads="1"/>
          </p:cNvSpPr>
          <p:nvPr/>
        </p:nvSpPr>
        <p:spPr bwMode="auto">
          <a:xfrm>
            <a:off x="4032000" y="1710000"/>
            <a:ext cx="1080000" cy="1080000"/>
          </a:xfrm>
          <a:prstGeom prst="ellipse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</p:spPr>
        <p:txBody>
          <a:bodyPr wrap="none" lIns="72000" tIns="72000" rIns="72000" bIns="72000" anchor="ctr">
            <a:flatTx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Vestima</a:t>
            </a: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30" name="Straight Arrow Connector 29"/>
          <p:cNvCxnSpPr>
            <a:stCxn id="9" idx="2"/>
            <a:endCxn id="8" idx="3"/>
          </p:cNvCxnSpPr>
          <p:nvPr/>
        </p:nvCxnSpPr>
        <p:spPr bwMode="auto">
          <a:xfrm flipH="1">
            <a:off x="2700000" y="2250000"/>
            <a:ext cx="1332000" cy="0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Arrow Connector 38"/>
          <p:cNvCxnSpPr>
            <a:stCxn id="10" idx="1"/>
            <a:endCxn id="9" idx="6"/>
          </p:cNvCxnSpPr>
          <p:nvPr/>
        </p:nvCxnSpPr>
        <p:spPr bwMode="auto">
          <a:xfrm flipH="1">
            <a:off x="5112000" y="2250000"/>
            <a:ext cx="1332000" cy="0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0" name="Rectangle 59"/>
          <p:cNvSpPr/>
          <p:nvPr/>
        </p:nvSpPr>
        <p:spPr bwMode="auto">
          <a:xfrm>
            <a:off x="504000" y="1656001"/>
            <a:ext cx="8136000" cy="1188000"/>
          </a:xfrm>
          <a:prstGeom prst="rect">
            <a:avLst/>
          </a:prstGeom>
          <a:noFill/>
          <a:ln>
            <a:solidFill>
              <a:srgbClr val="666666"/>
            </a:solidFill>
            <a:prstDash val="sysDot"/>
          </a:ln>
          <a:effectLst/>
          <a:extLst/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Order</a:t>
            </a:r>
          </a:p>
        </p:txBody>
      </p:sp>
      <p:sp>
        <p:nvSpPr>
          <p:cNvPr id="102" name="Rectangle 101"/>
          <p:cNvSpPr/>
          <p:nvPr/>
        </p:nvSpPr>
        <p:spPr bwMode="auto">
          <a:xfrm>
            <a:off x="4662000" y="3024000"/>
            <a:ext cx="3978000" cy="3060000"/>
          </a:xfrm>
          <a:prstGeom prst="rect">
            <a:avLst/>
          </a:prstGeom>
          <a:noFill/>
          <a:ln>
            <a:solidFill>
              <a:srgbClr val="666666"/>
            </a:solidFill>
            <a:prstDash val="sysDot"/>
          </a:ln>
          <a:effectLst/>
          <a:extLst/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de-DE" sz="1050" dirty="0"/>
              <a:t>Settlement &amp; </a:t>
            </a:r>
            <a:r>
              <a:rPr lang="de-DE" sz="1050" dirty="0" err="1"/>
              <a:t>Custody</a:t>
            </a:r>
            <a:r>
              <a:rPr lang="de-DE" sz="1050" dirty="0"/>
              <a:t> </a:t>
            </a:r>
            <a:endParaRPr lang="de-DE" sz="1050" dirty="0" smtClean="0"/>
          </a:p>
          <a:p>
            <a:pPr algn="r"/>
            <a:endParaRPr lang="de-DE" sz="1050" dirty="0"/>
          </a:p>
          <a:p>
            <a:pPr algn="r"/>
            <a:r>
              <a:rPr lang="de-DE" sz="1050" b="1" dirty="0" smtClean="0"/>
              <a:t>International</a:t>
            </a:r>
            <a:endParaRPr lang="en-GB" sz="1050" b="1" dirty="0"/>
          </a:p>
        </p:txBody>
      </p:sp>
      <p:sp>
        <p:nvSpPr>
          <p:cNvPr id="44" name="AutoShape 5" descr="50%"/>
          <p:cNvSpPr>
            <a:spLocks noChangeArrowheads="1"/>
          </p:cNvSpPr>
          <p:nvPr/>
        </p:nvSpPr>
        <p:spPr bwMode="auto">
          <a:xfrm>
            <a:off x="1557000" y="3618000"/>
            <a:ext cx="1872000" cy="18720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0" tIns="0" rIns="0" bIns="0" anchor="t">
            <a:flatTx/>
          </a:bodyPr>
          <a:lstStyle/>
          <a:p>
            <a:pPr algn="ctr"/>
            <a:r>
              <a:rPr lang="en-US" sz="1200" dirty="0" smtClean="0">
                <a:solidFill>
                  <a:schemeClr val="tx2"/>
                </a:solidFill>
              </a:rPr>
              <a:t>CSD Settlement 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6" name="AutoShape 5" descr="50%"/>
          <p:cNvSpPr>
            <a:spLocks noChangeArrowheads="1"/>
          </p:cNvSpPr>
          <p:nvPr/>
        </p:nvSpPr>
        <p:spPr bwMode="auto">
          <a:xfrm>
            <a:off x="1881000" y="4266000"/>
            <a:ext cx="1224000" cy="1224000"/>
          </a:xfrm>
          <a:prstGeom prst="ellipse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Clearstream Banking Frankfurt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7" name="AutoShape 5" descr="50%"/>
          <p:cNvSpPr>
            <a:spLocks noChangeArrowheads="1"/>
          </p:cNvSpPr>
          <p:nvPr/>
        </p:nvSpPr>
        <p:spPr bwMode="auto">
          <a:xfrm>
            <a:off x="5715000" y="3618000"/>
            <a:ext cx="1872000" cy="18720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0" tIns="0" rIns="0" bIns="0" anchor="t">
            <a:flatTx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Custodian Settlement </a:t>
            </a:r>
          </a:p>
        </p:txBody>
      </p:sp>
      <p:sp>
        <p:nvSpPr>
          <p:cNvPr id="50" name="AutoShape 5" descr="50%"/>
          <p:cNvSpPr>
            <a:spLocks noChangeArrowheads="1"/>
          </p:cNvSpPr>
          <p:nvPr/>
        </p:nvSpPr>
        <p:spPr bwMode="auto">
          <a:xfrm>
            <a:off x="6039000" y="4266000"/>
            <a:ext cx="1224000" cy="1224000"/>
          </a:xfrm>
          <a:prstGeom prst="ellipse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Clearstream Banking Luxembourg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53" name="Straight Arrow Connector 52"/>
          <p:cNvCxnSpPr>
            <a:stCxn id="9" idx="4"/>
            <a:endCxn id="44" idx="7"/>
          </p:cNvCxnSpPr>
          <p:nvPr/>
        </p:nvCxnSpPr>
        <p:spPr bwMode="auto">
          <a:xfrm flipH="1">
            <a:off x="3154852" y="2790000"/>
            <a:ext cx="1417148" cy="1102148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Arrow Connector 55"/>
          <p:cNvCxnSpPr>
            <a:stCxn id="9" idx="4"/>
            <a:endCxn id="47" idx="1"/>
          </p:cNvCxnSpPr>
          <p:nvPr/>
        </p:nvCxnSpPr>
        <p:spPr bwMode="auto">
          <a:xfrm>
            <a:off x="4572000" y="2790000"/>
            <a:ext cx="1417148" cy="1102148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5227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504000" y="3024000"/>
            <a:ext cx="3978000" cy="3060000"/>
          </a:xfrm>
          <a:prstGeom prst="rect">
            <a:avLst/>
          </a:prstGeom>
          <a:noFill/>
          <a:ln>
            <a:solidFill>
              <a:srgbClr val="666666"/>
            </a:solidFill>
            <a:prstDash val="sysDot"/>
          </a:ln>
          <a:effectLst/>
          <a:extLst/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</a:bodyPr>
          <a:lstStyle/>
          <a:p>
            <a:r>
              <a:rPr lang="de-DE" sz="1050" dirty="0"/>
              <a:t>Settlement &amp; </a:t>
            </a:r>
            <a:r>
              <a:rPr lang="de-DE" sz="1050" dirty="0" err="1" smtClean="0"/>
              <a:t>Custody</a:t>
            </a:r>
            <a:endParaRPr lang="de-DE" sz="1050" dirty="0" smtClean="0"/>
          </a:p>
          <a:p>
            <a:endParaRPr lang="de-DE" sz="1050" b="1" dirty="0" smtClean="0"/>
          </a:p>
          <a:p>
            <a:r>
              <a:rPr lang="de-DE" sz="1050" b="1" dirty="0" err="1" smtClean="0"/>
              <a:t>Domestic</a:t>
            </a:r>
            <a:r>
              <a:rPr lang="de-DE" sz="1050" dirty="0" smtClean="0"/>
              <a:t> </a:t>
            </a:r>
            <a:endParaRPr lang="en-GB" sz="10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DD9E-8001-43B8-B6BB-16AD324790E9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444000" y="1836000"/>
            <a:ext cx="2016000" cy="828000"/>
          </a:xfrm>
          <a:prstGeom prst="rect">
            <a:avLst/>
          </a:prstGeom>
          <a:solidFill>
            <a:srgbClr val="666666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/>
            <a:r>
              <a:rPr lang="en-GB" sz="1600" b="1" dirty="0" smtClean="0">
                <a:solidFill>
                  <a:schemeClr val="bg1"/>
                </a:solidFill>
              </a:rPr>
              <a:t>Fund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03238" y="503239"/>
            <a:ext cx="7956762" cy="1152762"/>
          </a:xfrm>
        </p:spPr>
        <p:txBody>
          <a:bodyPr/>
          <a:lstStyle/>
          <a:p>
            <a:r>
              <a:rPr lang="en-GB" dirty="0" smtClean="0"/>
              <a:t>The Investor Perspective</a:t>
            </a:r>
            <a:br>
              <a:rPr lang="en-GB" dirty="0" smtClean="0"/>
            </a:br>
            <a:r>
              <a:rPr lang="en-GB" b="0" dirty="0" smtClean="0">
                <a:solidFill>
                  <a:srgbClr val="666666"/>
                </a:solidFill>
              </a:rPr>
              <a:t>Example</a:t>
            </a:r>
            <a:r>
              <a:rPr lang="en-GB" b="0" dirty="0">
                <a:solidFill>
                  <a:srgbClr val="666666"/>
                </a:solidFill>
              </a:rPr>
              <a:t>: </a:t>
            </a:r>
            <a:r>
              <a:rPr lang="en-GB" b="0" dirty="0" smtClean="0">
                <a:solidFill>
                  <a:srgbClr val="666666"/>
                </a:solidFill>
              </a:rPr>
              <a:t>International Bank (including sub-custody)</a:t>
            </a:r>
            <a:endParaRPr lang="en-GB" b="0" dirty="0">
              <a:solidFill>
                <a:srgbClr val="666666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84000" y="1836000"/>
            <a:ext cx="2016000" cy="828000"/>
          </a:xfrm>
          <a:prstGeom prst="rect">
            <a:avLst/>
          </a:prstGeom>
          <a:solidFill>
            <a:srgbClr val="77B700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>
              <a:lnSpc>
                <a:spcPct val="150000"/>
              </a:lnSpc>
            </a:pPr>
            <a:r>
              <a:rPr lang="en-GB" sz="1600" b="1" dirty="0" smtClean="0">
                <a:solidFill>
                  <a:srgbClr val="FFFFFF"/>
                </a:solidFill>
              </a:rPr>
              <a:t>Investor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9" name="AutoShape 5" descr="50%"/>
          <p:cNvSpPr>
            <a:spLocks noChangeArrowheads="1"/>
          </p:cNvSpPr>
          <p:nvPr/>
        </p:nvSpPr>
        <p:spPr bwMode="auto">
          <a:xfrm>
            <a:off x="4032000" y="1710000"/>
            <a:ext cx="1080000" cy="1080000"/>
          </a:xfrm>
          <a:prstGeom prst="ellipse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</p:spPr>
        <p:txBody>
          <a:bodyPr wrap="none" lIns="72000" tIns="72000" rIns="72000" bIns="72000" anchor="ctr">
            <a:flatTx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Vestima</a:t>
            </a: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30" name="Straight Arrow Connector 29"/>
          <p:cNvCxnSpPr>
            <a:stCxn id="9" idx="2"/>
            <a:endCxn id="8" idx="3"/>
          </p:cNvCxnSpPr>
          <p:nvPr/>
        </p:nvCxnSpPr>
        <p:spPr bwMode="auto">
          <a:xfrm flipH="1">
            <a:off x="2700000" y="2250000"/>
            <a:ext cx="1332000" cy="0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Arrow Connector 38"/>
          <p:cNvCxnSpPr>
            <a:stCxn id="10" idx="1"/>
            <a:endCxn id="9" idx="6"/>
          </p:cNvCxnSpPr>
          <p:nvPr/>
        </p:nvCxnSpPr>
        <p:spPr bwMode="auto">
          <a:xfrm flipH="1">
            <a:off x="5112000" y="2250000"/>
            <a:ext cx="1332000" cy="0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0" name="Rectangle 59"/>
          <p:cNvSpPr/>
          <p:nvPr/>
        </p:nvSpPr>
        <p:spPr bwMode="auto">
          <a:xfrm>
            <a:off x="504000" y="1656001"/>
            <a:ext cx="8136000" cy="1188000"/>
          </a:xfrm>
          <a:prstGeom prst="rect">
            <a:avLst/>
          </a:prstGeom>
          <a:noFill/>
          <a:ln>
            <a:solidFill>
              <a:srgbClr val="666666"/>
            </a:solidFill>
            <a:prstDash val="sysDot"/>
          </a:ln>
          <a:effectLst/>
          <a:extLst/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Order</a:t>
            </a:r>
          </a:p>
        </p:txBody>
      </p:sp>
      <p:sp>
        <p:nvSpPr>
          <p:cNvPr id="102" name="Rectangle 101"/>
          <p:cNvSpPr/>
          <p:nvPr/>
        </p:nvSpPr>
        <p:spPr bwMode="auto">
          <a:xfrm>
            <a:off x="4662000" y="3024000"/>
            <a:ext cx="3978000" cy="3060000"/>
          </a:xfrm>
          <a:prstGeom prst="rect">
            <a:avLst/>
          </a:prstGeom>
          <a:noFill/>
          <a:ln>
            <a:solidFill>
              <a:srgbClr val="666666"/>
            </a:solidFill>
            <a:prstDash val="sysDot"/>
          </a:ln>
          <a:effectLst/>
          <a:extLst/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de-DE" sz="1050" dirty="0"/>
              <a:t>Settlement &amp; </a:t>
            </a:r>
            <a:r>
              <a:rPr lang="de-DE" sz="1050" dirty="0" err="1"/>
              <a:t>Custody</a:t>
            </a:r>
            <a:r>
              <a:rPr lang="de-DE" sz="1050" dirty="0"/>
              <a:t> </a:t>
            </a:r>
            <a:endParaRPr lang="de-DE" sz="1050" dirty="0" smtClean="0"/>
          </a:p>
          <a:p>
            <a:pPr algn="r"/>
            <a:endParaRPr lang="de-DE" sz="1050" b="1" dirty="0" smtClean="0"/>
          </a:p>
          <a:p>
            <a:pPr algn="r"/>
            <a:r>
              <a:rPr lang="de-DE" sz="1050" b="1" dirty="0" smtClean="0"/>
              <a:t>International</a:t>
            </a:r>
            <a:endParaRPr lang="en-GB" sz="1050" b="1" dirty="0"/>
          </a:p>
        </p:txBody>
      </p:sp>
      <p:sp>
        <p:nvSpPr>
          <p:cNvPr id="46" name="AutoShape 5" descr="50%"/>
          <p:cNvSpPr>
            <a:spLocks noChangeArrowheads="1"/>
          </p:cNvSpPr>
          <p:nvPr/>
        </p:nvSpPr>
        <p:spPr bwMode="auto">
          <a:xfrm>
            <a:off x="2761935" y="4680000"/>
            <a:ext cx="1224000" cy="1224000"/>
          </a:xfrm>
          <a:prstGeom prst="ellipse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Local CSD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7" name="AutoShape 5" descr="50%"/>
          <p:cNvSpPr>
            <a:spLocks noChangeArrowheads="1"/>
          </p:cNvSpPr>
          <p:nvPr/>
        </p:nvSpPr>
        <p:spPr bwMode="auto">
          <a:xfrm>
            <a:off x="4842000" y="4032000"/>
            <a:ext cx="1872000" cy="18720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0" tIns="0" rIns="0" bIns="0" anchor="t">
            <a:flatTx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Custodian Settlement </a:t>
            </a:r>
          </a:p>
        </p:txBody>
      </p:sp>
      <p:sp>
        <p:nvSpPr>
          <p:cNvPr id="50" name="AutoShape 5" descr="50%"/>
          <p:cNvSpPr>
            <a:spLocks noChangeArrowheads="1"/>
          </p:cNvSpPr>
          <p:nvPr/>
        </p:nvSpPr>
        <p:spPr bwMode="auto">
          <a:xfrm>
            <a:off x="5166000" y="4680000"/>
            <a:ext cx="1224000" cy="1224000"/>
          </a:xfrm>
          <a:prstGeom prst="ellipse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Clearstream Banking Luxembourg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53" name="Straight Arrow Connector 52"/>
          <p:cNvCxnSpPr>
            <a:stCxn id="9" idx="4"/>
          </p:cNvCxnSpPr>
          <p:nvPr/>
        </p:nvCxnSpPr>
        <p:spPr bwMode="auto">
          <a:xfrm flipH="1">
            <a:off x="3635477" y="2790000"/>
            <a:ext cx="936523" cy="1943625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Arrow Connector 55"/>
          <p:cNvCxnSpPr>
            <a:stCxn id="9" idx="4"/>
            <a:endCxn id="47" idx="1"/>
          </p:cNvCxnSpPr>
          <p:nvPr/>
        </p:nvCxnSpPr>
        <p:spPr bwMode="auto">
          <a:xfrm>
            <a:off x="4572000" y="2790000"/>
            <a:ext cx="544148" cy="1516148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AutoShape 5" descr="50%"/>
          <p:cNvSpPr>
            <a:spLocks noChangeArrowheads="1"/>
          </p:cNvSpPr>
          <p:nvPr/>
        </p:nvSpPr>
        <p:spPr bwMode="auto">
          <a:xfrm>
            <a:off x="7200000" y="3876271"/>
            <a:ext cx="1260000" cy="2016000"/>
          </a:xfrm>
          <a:prstGeom prst="round2DiagRect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0" tIns="0" rIns="0" bIns="0" anchor="t">
            <a:flatTx/>
          </a:bodyPr>
          <a:lstStyle/>
          <a:p>
            <a:pPr algn="ctr"/>
            <a:r>
              <a:rPr lang="en-US" sz="1200" dirty="0" smtClean="0">
                <a:solidFill>
                  <a:schemeClr val="tx2"/>
                </a:solidFill>
              </a:rPr>
              <a:t>CSD </a:t>
            </a:r>
            <a:r>
              <a:rPr lang="en-US" sz="1200" dirty="0">
                <a:solidFill>
                  <a:schemeClr val="tx2"/>
                </a:solidFill>
              </a:rPr>
              <a:t>Settlement </a:t>
            </a:r>
          </a:p>
        </p:txBody>
      </p:sp>
      <p:sp>
        <p:nvSpPr>
          <p:cNvPr id="34" name="AutoShape 5" descr="50%"/>
          <p:cNvSpPr>
            <a:spLocks noChangeArrowheads="1"/>
          </p:cNvSpPr>
          <p:nvPr/>
        </p:nvSpPr>
        <p:spPr bwMode="auto">
          <a:xfrm>
            <a:off x="7560000" y="4715251"/>
            <a:ext cx="540000" cy="540000"/>
          </a:xfrm>
          <a:prstGeom prst="ellipse">
            <a:avLst/>
          </a:prstGeom>
          <a:solidFill>
            <a:srgbClr val="00A5C0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CBF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43" name="Straight Arrow Connector 42"/>
          <p:cNvCxnSpPr>
            <a:stCxn id="110" idx="2"/>
            <a:endCxn id="50" idx="6"/>
          </p:cNvCxnSpPr>
          <p:nvPr/>
        </p:nvCxnSpPr>
        <p:spPr bwMode="auto">
          <a:xfrm flipH="1">
            <a:off x="6390000" y="4445251"/>
            <a:ext cx="1170000" cy="846749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Straight Arrow Connector 44"/>
          <p:cNvCxnSpPr>
            <a:stCxn id="34" idx="2"/>
            <a:endCxn id="50" idx="6"/>
          </p:cNvCxnSpPr>
          <p:nvPr/>
        </p:nvCxnSpPr>
        <p:spPr bwMode="auto">
          <a:xfrm flipH="1">
            <a:off x="6390000" y="4985251"/>
            <a:ext cx="1170000" cy="306749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Straight Arrow Connector 47"/>
          <p:cNvCxnSpPr>
            <a:stCxn id="109" idx="2"/>
            <a:endCxn id="50" idx="6"/>
          </p:cNvCxnSpPr>
          <p:nvPr/>
        </p:nvCxnSpPr>
        <p:spPr bwMode="auto">
          <a:xfrm flipH="1" flipV="1">
            <a:off x="6390000" y="5292000"/>
            <a:ext cx="1170000" cy="233251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1" name="AutoShape 5" descr="50%"/>
          <p:cNvSpPr>
            <a:spLocks noChangeArrowheads="1"/>
          </p:cNvSpPr>
          <p:nvPr/>
        </p:nvSpPr>
        <p:spPr bwMode="auto">
          <a:xfrm>
            <a:off x="6111000" y="3509251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TA7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2" name="AutoShape 5" descr="50%"/>
          <p:cNvSpPr>
            <a:spLocks noChangeArrowheads="1"/>
          </p:cNvSpPr>
          <p:nvPr/>
        </p:nvSpPr>
        <p:spPr bwMode="auto">
          <a:xfrm>
            <a:off x="6111000" y="3095251"/>
            <a:ext cx="1080000" cy="10800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200" dirty="0" smtClean="0">
                <a:solidFill>
                  <a:schemeClr val="tx2"/>
                </a:solidFill>
              </a:rPr>
              <a:t>TAs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73" name="AutoShape 5" descr="50%"/>
          <p:cNvSpPr>
            <a:spLocks noChangeArrowheads="1"/>
          </p:cNvSpPr>
          <p:nvPr/>
        </p:nvSpPr>
        <p:spPr bwMode="auto">
          <a:xfrm>
            <a:off x="6939000" y="3509251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TA3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4" name="AutoShape 5" descr="50%"/>
          <p:cNvSpPr>
            <a:spLocks noChangeArrowheads="1"/>
          </p:cNvSpPr>
          <p:nvPr/>
        </p:nvSpPr>
        <p:spPr bwMode="auto">
          <a:xfrm>
            <a:off x="6525000" y="3095251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TA1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5" name="AutoShape 5" descr="50%"/>
          <p:cNvSpPr>
            <a:spLocks noChangeArrowheads="1"/>
          </p:cNvSpPr>
          <p:nvPr/>
        </p:nvSpPr>
        <p:spPr bwMode="auto">
          <a:xfrm>
            <a:off x="6525000" y="3923251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 5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6" name="AutoShape 5" descr="50%"/>
          <p:cNvSpPr>
            <a:spLocks noChangeArrowheads="1"/>
          </p:cNvSpPr>
          <p:nvPr/>
        </p:nvSpPr>
        <p:spPr bwMode="auto">
          <a:xfrm>
            <a:off x="6813000" y="3214858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TA2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7" name="AutoShape 5" descr="50%"/>
          <p:cNvSpPr>
            <a:spLocks noChangeArrowheads="1"/>
          </p:cNvSpPr>
          <p:nvPr/>
        </p:nvSpPr>
        <p:spPr bwMode="auto">
          <a:xfrm>
            <a:off x="6813000" y="3815251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 4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8" name="AutoShape 5" descr="50%"/>
          <p:cNvSpPr>
            <a:spLocks noChangeArrowheads="1"/>
          </p:cNvSpPr>
          <p:nvPr/>
        </p:nvSpPr>
        <p:spPr bwMode="auto">
          <a:xfrm>
            <a:off x="6237000" y="3815251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TA6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9" name="AutoShape 5" descr="50%"/>
          <p:cNvSpPr>
            <a:spLocks noChangeArrowheads="1"/>
          </p:cNvSpPr>
          <p:nvPr/>
        </p:nvSpPr>
        <p:spPr bwMode="auto">
          <a:xfrm>
            <a:off x="6237000" y="3214858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err="1" smtClean="0">
                <a:solidFill>
                  <a:schemeClr val="bg1"/>
                </a:solidFill>
              </a:rPr>
              <a:t>TAn</a:t>
            </a:r>
            <a:endParaRPr lang="en-US" sz="600" b="1" dirty="0">
              <a:solidFill>
                <a:schemeClr val="bg1"/>
              </a:solidFill>
            </a:endParaRPr>
          </a:p>
        </p:txBody>
      </p:sp>
      <p:cxnSp>
        <p:nvCxnSpPr>
          <p:cNvPr id="90" name="Straight Arrow Connector 89"/>
          <p:cNvCxnSpPr>
            <a:stCxn id="72" idx="4"/>
            <a:endCxn id="50" idx="6"/>
          </p:cNvCxnSpPr>
          <p:nvPr/>
        </p:nvCxnSpPr>
        <p:spPr bwMode="auto">
          <a:xfrm flipH="1">
            <a:off x="6390000" y="4175251"/>
            <a:ext cx="261000" cy="1116749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4" name="Freeform 8"/>
          <p:cNvSpPr>
            <a:spLocks/>
          </p:cNvSpPr>
          <p:nvPr/>
        </p:nvSpPr>
        <p:spPr bwMode="auto">
          <a:xfrm>
            <a:off x="684206" y="3635251"/>
            <a:ext cx="2015794" cy="2268749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dash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marL="88900" indent="-88900">
              <a:buFont typeface="+mj-lt"/>
              <a:buAutoNum type="arabicPeriod"/>
            </a:pPr>
            <a:r>
              <a:rPr lang="en-GB" sz="950" dirty="0">
                <a:solidFill>
                  <a:srgbClr val="666666"/>
                </a:solidFill>
              </a:rPr>
              <a:t> Local domiciled funds settle and </a:t>
            </a:r>
            <a:br>
              <a:rPr lang="en-GB" sz="950" dirty="0">
                <a:solidFill>
                  <a:srgbClr val="666666"/>
                </a:solidFill>
              </a:rPr>
            </a:br>
            <a:r>
              <a:rPr lang="en-GB" sz="950" dirty="0">
                <a:solidFill>
                  <a:srgbClr val="666666"/>
                </a:solidFill>
              </a:rPr>
              <a:t> are held in the CSD </a:t>
            </a:r>
          </a:p>
          <a:p>
            <a:pPr marL="88900" indent="-88900">
              <a:buFont typeface="+mj-lt"/>
              <a:buAutoNum type="arabicPeriod"/>
            </a:pPr>
            <a:endParaRPr lang="en-GB" sz="950" dirty="0">
              <a:solidFill>
                <a:srgbClr val="666666"/>
              </a:solidFill>
            </a:endParaRPr>
          </a:p>
          <a:p>
            <a:pPr marL="88900" indent="-88900">
              <a:buFont typeface="+mj-lt"/>
              <a:buAutoNum type="arabicPeriod"/>
            </a:pPr>
            <a:r>
              <a:rPr lang="en-GB" sz="950" dirty="0">
                <a:solidFill>
                  <a:srgbClr val="666666"/>
                </a:solidFill>
              </a:rPr>
              <a:t> A German domiciled fund is held in CBL (Clearstream Banking Luxembourg); CBL holds the fund in the local CSD in Frankfurt (Clearstream Banking Frankfurt) </a:t>
            </a:r>
          </a:p>
          <a:p>
            <a:pPr marL="88900" indent="-88900">
              <a:buFont typeface="+mj-lt"/>
              <a:buAutoNum type="arabicPeriod"/>
            </a:pPr>
            <a:endParaRPr lang="en-GB" sz="950" dirty="0">
              <a:solidFill>
                <a:srgbClr val="666666"/>
              </a:solidFill>
            </a:endParaRPr>
          </a:p>
          <a:p>
            <a:pPr marL="88900" indent="-88900">
              <a:buFont typeface="+mj-lt"/>
              <a:buAutoNum type="arabicPeriod"/>
            </a:pPr>
            <a:r>
              <a:rPr lang="en-GB" sz="950" dirty="0">
                <a:solidFill>
                  <a:srgbClr val="666666"/>
                </a:solidFill>
              </a:rPr>
              <a:t> A Luxembourg offshore fund is held in CBL (Clearstream Banking Luxembourg); CBL holds the fund directly in the register of the TA or </a:t>
            </a:r>
            <a:r>
              <a:rPr lang="en-GB" sz="950" dirty="0" err="1">
                <a:solidFill>
                  <a:srgbClr val="666666"/>
                </a:solidFill>
              </a:rPr>
              <a:t>LuxCSD</a:t>
            </a:r>
            <a:endParaRPr lang="en-GB" sz="950" dirty="0">
              <a:solidFill>
                <a:srgbClr val="666666"/>
              </a:solidFill>
            </a:endParaRPr>
          </a:p>
        </p:txBody>
      </p:sp>
      <p:sp>
        <p:nvSpPr>
          <p:cNvPr id="106" name="Text Box 101"/>
          <p:cNvSpPr txBox="1">
            <a:spLocks noChangeArrowheads="1"/>
          </p:cNvSpPr>
          <p:nvPr/>
        </p:nvSpPr>
        <p:spPr bwMode="gray">
          <a:xfrm>
            <a:off x="3964013" y="3566176"/>
            <a:ext cx="135974" cy="14542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US" sz="1050" b="1" dirty="0" smtClean="0">
                <a:solidFill>
                  <a:srgbClr val="666666"/>
                </a:solidFill>
                <a:cs typeface="+mn-cs"/>
              </a:rPr>
              <a:t>1.</a:t>
            </a:r>
          </a:p>
        </p:txBody>
      </p:sp>
      <p:sp>
        <p:nvSpPr>
          <p:cNvPr id="107" name="Text Box 101"/>
          <p:cNvSpPr txBox="1">
            <a:spLocks noChangeArrowheads="1"/>
          </p:cNvSpPr>
          <p:nvPr/>
        </p:nvSpPr>
        <p:spPr bwMode="gray">
          <a:xfrm>
            <a:off x="7424026" y="4839705"/>
            <a:ext cx="135974" cy="14542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US" sz="1050" b="1" dirty="0" smtClean="0">
                <a:solidFill>
                  <a:srgbClr val="666666"/>
                </a:solidFill>
                <a:cs typeface="+mn-cs"/>
              </a:rPr>
              <a:t>2.</a:t>
            </a:r>
          </a:p>
        </p:txBody>
      </p:sp>
      <p:sp>
        <p:nvSpPr>
          <p:cNvPr id="108" name="Text Box 101"/>
          <p:cNvSpPr txBox="1">
            <a:spLocks noChangeArrowheads="1"/>
          </p:cNvSpPr>
          <p:nvPr/>
        </p:nvSpPr>
        <p:spPr bwMode="gray">
          <a:xfrm>
            <a:off x="7424026" y="5335913"/>
            <a:ext cx="135974" cy="14542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US" sz="1050" b="1" dirty="0" smtClean="0">
                <a:solidFill>
                  <a:srgbClr val="666666"/>
                </a:solidFill>
                <a:cs typeface="+mn-cs"/>
              </a:rPr>
              <a:t>3.</a:t>
            </a:r>
          </a:p>
        </p:txBody>
      </p:sp>
      <p:sp>
        <p:nvSpPr>
          <p:cNvPr id="109" name="AutoShape 5" descr="50%"/>
          <p:cNvSpPr>
            <a:spLocks noChangeArrowheads="1"/>
          </p:cNvSpPr>
          <p:nvPr/>
        </p:nvSpPr>
        <p:spPr bwMode="auto">
          <a:xfrm>
            <a:off x="7560000" y="5255251"/>
            <a:ext cx="540000" cy="54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100" b="1" dirty="0">
                <a:solidFill>
                  <a:srgbClr val="77B700"/>
                </a:solidFill>
              </a:rPr>
              <a:t>LUX </a:t>
            </a:r>
            <a:r>
              <a:rPr lang="en-US" sz="1100" b="1" dirty="0">
                <a:solidFill>
                  <a:srgbClr val="666666"/>
                </a:solidFill>
              </a:rPr>
              <a:t>CSD</a:t>
            </a:r>
          </a:p>
        </p:txBody>
      </p:sp>
      <p:sp>
        <p:nvSpPr>
          <p:cNvPr id="110" name="AutoShape 5" descr="50%"/>
          <p:cNvSpPr>
            <a:spLocks noChangeArrowheads="1"/>
          </p:cNvSpPr>
          <p:nvPr/>
        </p:nvSpPr>
        <p:spPr bwMode="auto">
          <a:xfrm>
            <a:off x="7560000" y="4175251"/>
            <a:ext cx="540000" cy="540000"/>
          </a:xfrm>
          <a:prstGeom prst="ellipse">
            <a:avLst/>
          </a:prstGeom>
          <a:solidFill>
            <a:srgbClr val="5F3799"/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flatTx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SIS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3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5" descr="50%"/>
          <p:cNvSpPr>
            <a:spLocks noChangeArrowheads="1"/>
          </p:cNvSpPr>
          <p:nvPr/>
        </p:nvSpPr>
        <p:spPr bwMode="auto">
          <a:xfrm>
            <a:off x="1991439" y="4335675"/>
            <a:ext cx="2916233" cy="1692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0" tIns="0" rIns="0" bIns="0" anchor="t">
            <a:flatTx/>
          </a:bodyPr>
          <a:lstStyle/>
          <a:p>
            <a:pPr algn="ctr"/>
            <a:r>
              <a:rPr lang="en-US" sz="1200" dirty="0" smtClean="0">
                <a:solidFill>
                  <a:schemeClr val="tx2"/>
                </a:solidFill>
              </a:rPr>
              <a:t>T2S – CSDs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DD9E-8001-43B8-B6BB-16AD324790E9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444000" y="1836000"/>
            <a:ext cx="2016000" cy="828000"/>
          </a:xfrm>
          <a:prstGeom prst="rect">
            <a:avLst/>
          </a:prstGeom>
          <a:solidFill>
            <a:srgbClr val="666666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/>
            <a:r>
              <a:rPr lang="en-GB" sz="1600" b="1" dirty="0" smtClean="0">
                <a:solidFill>
                  <a:schemeClr val="bg1"/>
                </a:solidFill>
              </a:rPr>
              <a:t>Fund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03238" y="503239"/>
            <a:ext cx="7956762" cy="1152762"/>
          </a:xfrm>
        </p:spPr>
        <p:txBody>
          <a:bodyPr/>
          <a:lstStyle/>
          <a:p>
            <a:r>
              <a:rPr lang="en-GB" dirty="0" smtClean="0"/>
              <a:t>The Investor Perspective</a:t>
            </a:r>
            <a:br>
              <a:rPr lang="en-GB" dirty="0" smtClean="0"/>
            </a:br>
            <a:r>
              <a:rPr lang="en-GB" b="0" dirty="0">
                <a:solidFill>
                  <a:srgbClr val="666666"/>
                </a:solidFill>
              </a:rPr>
              <a:t>Advantages with Clearstream’s Custody Solution</a:t>
            </a: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84000" y="1836000"/>
            <a:ext cx="2016000" cy="828000"/>
          </a:xfrm>
          <a:prstGeom prst="rect">
            <a:avLst/>
          </a:prstGeom>
          <a:solidFill>
            <a:srgbClr val="77B700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>
              <a:lnSpc>
                <a:spcPct val="150000"/>
              </a:lnSpc>
            </a:pPr>
            <a:r>
              <a:rPr lang="en-GB" sz="1600" b="1" dirty="0" smtClean="0">
                <a:solidFill>
                  <a:srgbClr val="FFFFFF"/>
                </a:solidFill>
              </a:rPr>
              <a:t>Investor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9" name="AutoShape 5" descr="50%"/>
          <p:cNvSpPr>
            <a:spLocks noChangeArrowheads="1"/>
          </p:cNvSpPr>
          <p:nvPr/>
        </p:nvSpPr>
        <p:spPr bwMode="auto">
          <a:xfrm>
            <a:off x="4032000" y="1710000"/>
            <a:ext cx="1080000" cy="1080000"/>
          </a:xfrm>
          <a:prstGeom prst="ellipse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</p:spPr>
        <p:txBody>
          <a:bodyPr wrap="none" lIns="72000" tIns="72000" rIns="72000" bIns="72000" anchor="ctr">
            <a:flatTx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Vestima</a:t>
            </a: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30" name="Straight Arrow Connector 29"/>
          <p:cNvCxnSpPr>
            <a:stCxn id="9" idx="2"/>
            <a:endCxn id="8" idx="3"/>
          </p:cNvCxnSpPr>
          <p:nvPr/>
        </p:nvCxnSpPr>
        <p:spPr bwMode="auto">
          <a:xfrm flipH="1">
            <a:off x="2700000" y="2250000"/>
            <a:ext cx="1332000" cy="0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Arrow Connector 38"/>
          <p:cNvCxnSpPr>
            <a:stCxn id="10" idx="1"/>
            <a:endCxn id="9" idx="6"/>
          </p:cNvCxnSpPr>
          <p:nvPr/>
        </p:nvCxnSpPr>
        <p:spPr bwMode="auto">
          <a:xfrm flipH="1">
            <a:off x="5112000" y="2250000"/>
            <a:ext cx="1332000" cy="0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AutoShape 5" descr="50%"/>
          <p:cNvSpPr>
            <a:spLocks noChangeArrowheads="1"/>
          </p:cNvSpPr>
          <p:nvPr/>
        </p:nvSpPr>
        <p:spPr bwMode="auto">
          <a:xfrm>
            <a:off x="3179555" y="4794462"/>
            <a:ext cx="540000" cy="540000"/>
          </a:xfrm>
          <a:prstGeom prst="ellipse">
            <a:avLst/>
          </a:prstGeom>
          <a:solidFill>
            <a:srgbClr val="00A5C0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CBF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71" name="AutoShape 5" descr="50%"/>
          <p:cNvSpPr>
            <a:spLocks noChangeArrowheads="1"/>
          </p:cNvSpPr>
          <p:nvPr/>
        </p:nvSpPr>
        <p:spPr bwMode="auto">
          <a:xfrm>
            <a:off x="684000" y="4355052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TA7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2" name="AutoShape 5" descr="50%"/>
          <p:cNvSpPr>
            <a:spLocks noChangeArrowheads="1"/>
          </p:cNvSpPr>
          <p:nvPr/>
        </p:nvSpPr>
        <p:spPr bwMode="auto">
          <a:xfrm>
            <a:off x="684000" y="3941052"/>
            <a:ext cx="1080000" cy="10800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200" dirty="0" smtClean="0">
                <a:solidFill>
                  <a:schemeClr val="tx2"/>
                </a:solidFill>
              </a:rPr>
              <a:t>TAs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73" name="AutoShape 5" descr="50%"/>
          <p:cNvSpPr>
            <a:spLocks noChangeArrowheads="1"/>
          </p:cNvSpPr>
          <p:nvPr/>
        </p:nvSpPr>
        <p:spPr bwMode="auto">
          <a:xfrm>
            <a:off x="1512000" y="4355052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TA3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4" name="AutoShape 5" descr="50%"/>
          <p:cNvSpPr>
            <a:spLocks noChangeArrowheads="1"/>
          </p:cNvSpPr>
          <p:nvPr/>
        </p:nvSpPr>
        <p:spPr bwMode="auto">
          <a:xfrm>
            <a:off x="1098000" y="3941052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TA1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5" name="AutoShape 5" descr="50%"/>
          <p:cNvSpPr>
            <a:spLocks noChangeArrowheads="1"/>
          </p:cNvSpPr>
          <p:nvPr/>
        </p:nvSpPr>
        <p:spPr bwMode="auto">
          <a:xfrm>
            <a:off x="1098000" y="4769052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 5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6" name="AutoShape 5" descr="50%"/>
          <p:cNvSpPr>
            <a:spLocks noChangeArrowheads="1"/>
          </p:cNvSpPr>
          <p:nvPr/>
        </p:nvSpPr>
        <p:spPr bwMode="auto">
          <a:xfrm>
            <a:off x="1386000" y="4060659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TA2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7" name="AutoShape 5" descr="50%"/>
          <p:cNvSpPr>
            <a:spLocks noChangeArrowheads="1"/>
          </p:cNvSpPr>
          <p:nvPr/>
        </p:nvSpPr>
        <p:spPr bwMode="auto">
          <a:xfrm>
            <a:off x="1386000" y="4661052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 4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8" name="AutoShape 5" descr="50%"/>
          <p:cNvSpPr>
            <a:spLocks noChangeArrowheads="1"/>
          </p:cNvSpPr>
          <p:nvPr/>
        </p:nvSpPr>
        <p:spPr bwMode="auto">
          <a:xfrm>
            <a:off x="810000" y="4661052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</a:rPr>
              <a:t>TA6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79" name="AutoShape 5" descr="50%"/>
          <p:cNvSpPr>
            <a:spLocks noChangeArrowheads="1"/>
          </p:cNvSpPr>
          <p:nvPr/>
        </p:nvSpPr>
        <p:spPr bwMode="auto">
          <a:xfrm>
            <a:off x="810000" y="4060659"/>
            <a:ext cx="252000" cy="25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600" b="1" dirty="0" err="1" smtClean="0">
                <a:solidFill>
                  <a:schemeClr val="bg1"/>
                </a:solidFill>
              </a:rPr>
              <a:t>TAn</a:t>
            </a:r>
            <a:endParaRPr lang="en-US" sz="600" b="1" dirty="0">
              <a:solidFill>
                <a:schemeClr val="bg1"/>
              </a:solidFill>
            </a:endParaRPr>
          </a:p>
        </p:txBody>
      </p:sp>
      <p:sp>
        <p:nvSpPr>
          <p:cNvPr id="109" name="AutoShape 5" descr="50%"/>
          <p:cNvSpPr>
            <a:spLocks noChangeArrowheads="1"/>
          </p:cNvSpPr>
          <p:nvPr/>
        </p:nvSpPr>
        <p:spPr bwMode="auto">
          <a:xfrm>
            <a:off x="3970444" y="5076000"/>
            <a:ext cx="540000" cy="54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100" b="1" dirty="0">
                <a:solidFill>
                  <a:srgbClr val="77B700"/>
                </a:solidFill>
              </a:rPr>
              <a:t>LUX </a:t>
            </a:r>
            <a:r>
              <a:rPr lang="en-US" sz="1100" b="1" dirty="0">
                <a:solidFill>
                  <a:srgbClr val="666666"/>
                </a:solidFill>
              </a:rPr>
              <a:t>CSD</a:t>
            </a:r>
          </a:p>
        </p:txBody>
      </p:sp>
      <p:sp>
        <p:nvSpPr>
          <p:cNvPr id="110" name="AutoShape 5" descr="50%"/>
          <p:cNvSpPr>
            <a:spLocks noChangeArrowheads="1"/>
          </p:cNvSpPr>
          <p:nvPr/>
        </p:nvSpPr>
        <p:spPr bwMode="auto">
          <a:xfrm>
            <a:off x="2322000" y="5076000"/>
            <a:ext cx="540000" cy="540000"/>
          </a:xfrm>
          <a:prstGeom prst="ellipse">
            <a:avLst/>
          </a:prstGeom>
          <a:solidFill>
            <a:srgbClr val="5F3799"/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flatTx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SIS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55" name="AutoShape 5" descr="50%"/>
          <p:cNvSpPr>
            <a:spLocks noChangeArrowheads="1"/>
          </p:cNvSpPr>
          <p:nvPr/>
        </p:nvSpPr>
        <p:spPr bwMode="auto">
          <a:xfrm>
            <a:off x="3812458" y="2940270"/>
            <a:ext cx="1533541" cy="1613729"/>
          </a:xfrm>
          <a:prstGeom prst="ellipse">
            <a:avLst/>
          </a:prstGeom>
          <a:solidFill>
            <a:schemeClr val="bg1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8" name="AutoShape 5" descr="50%"/>
          <p:cNvSpPr>
            <a:spLocks noChangeArrowheads="1"/>
          </p:cNvSpPr>
          <p:nvPr/>
        </p:nvSpPr>
        <p:spPr bwMode="auto">
          <a:xfrm>
            <a:off x="3636000" y="2940271"/>
            <a:ext cx="1872000" cy="18720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0" tIns="0" rIns="0" bIns="0" anchor="t">
            <a:flatTx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Custodian Settlement </a:t>
            </a:r>
          </a:p>
        </p:txBody>
      </p:sp>
      <p:sp>
        <p:nvSpPr>
          <p:cNvPr id="58" name="AutoShape 5" descr="50%"/>
          <p:cNvSpPr>
            <a:spLocks noChangeArrowheads="1"/>
          </p:cNvSpPr>
          <p:nvPr/>
        </p:nvSpPr>
        <p:spPr bwMode="auto">
          <a:xfrm>
            <a:off x="5904000" y="4968237"/>
            <a:ext cx="540000" cy="540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0" tIns="0" rIns="0" bIns="0" anchor="ctr">
            <a:flatTx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Dom Market</a:t>
            </a:r>
          </a:p>
        </p:txBody>
      </p:sp>
      <p:sp>
        <p:nvSpPr>
          <p:cNvPr id="59" name="AutoShape 5" descr="50%"/>
          <p:cNvSpPr>
            <a:spLocks noChangeArrowheads="1"/>
          </p:cNvSpPr>
          <p:nvPr/>
        </p:nvSpPr>
        <p:spPr bwMode="auto">
          <a:xfrm>
            <a:off x="6840000" y="4968235"/>
            <a:ext cx="540000" cy="540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0" tIns="0" rIns="0" bIns="0" anchor="ctr">
            <a:flatTx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Dom Market</a:t>
            </a:r>
          </a:p>
        </p:txBody>
      </p:sp>
      <p:sp>
        <p:nvSpPr>
          <p:cNvPr id="61" name="AutoShape 5" descr="50%"/>
          <p:cNvSpPr>
            <a:spLocks noChangeArrowheads="1"/>
          </p:cNvSpPr>
          <p:nvPr/>
        </p:nvSpPr>
        <p:spPr bwMode="auto">
          <a:xfrm>
            <a:off x="4968000" y="4968237"/>
            <a:ext cx="540000" cy="540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0" tIns="0" rIns="0" bIns="0" anchor="ctr">
            <a:flatTx/>
          </a:bodyPr>
          <a:lstStyle/>
          <a:p>
            <a:pPr algn="ctr"/>
            <a:r>
              <a:rPr lang="en-US" sz="900" dirty="0" smtClean="0">
                <a:solidFill>
                  <a:schemeClr val="bg1"/>
                </a:solidFill>
              </a:rPr>
              <a:t>Dom Market</a:t>
            </a:r>
            <a:endParaRPr lang="en-US" sz="900" dirty="0">
              <a:solidFill>
                <a:schemeClr val="bg1"/>
              </a:solidFill>
            </a:endParaRPr>
          </a:p>
        </p:txBody>
      </p:sp>
      <p:cxnSp>
        <p:nvCxnSpPr>
          <p:cNvPr id="62" name="Straight Arrow Connector 61"/>
          <p:cNvCxnSpPr>
            <a:stCxn id="40" idx="5"/>
            <a:endCxn id="61" idx="0"/>
          </p:cNvCxnSpPr>
          <p:nvPr/>
        </p:nvCxnSpPr>
        <p:spPr bwMode="auto">
          <a:xfrm>
            <a:off x="5004749" y="4633020"/>
            <a:ext cx="233251" cy="335217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Arrow Connector 62"/>
          <p:cNvCxnSpPr>
            <a:stCxn id="40" idx="5"/>
            <a:endCxn id="58" idx="1"/>
          </p:cNvCxnSpPr>
          <p:nvPr/>
        </p:nvCxnSpPr>
        <p:spPr bwMode="auto">
          <a:xfrm>
            <a:off x="5004749" y="4633020"/>
            <a:ext cx="978332" cy="414298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7" name="AutoShape 5" descr="50%"/>
          <p:cNvSpPr>
            <a:spLocks noChangeArrowheads="1"/>
          </p:cNvSpPr>
          <p:nvPr/>
        </p:nvSpPr>
        <p:spPr bwMode="auto">
          <a:xfrm>
            <a:off x="4589249" y="4303784"/>
            <a:ext cx="2916233" cy="16920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0" tIns="0" rIns="0" bIns="0" anchor="t">
            <a:flatTx/>
          </a:bodyPr>
          <a:lstStyle/>
          <a:p>
            <a:pPr algn="ctr"/>
            <a:r>
              <a:rPr lang="en-US" sz="1200" dirty="0" smtClean="0">
                <a:solidFill>
                  <a:schemeClr val="tx2"/>
                </a:solidFill>
              </a:rPr>
              <a:t>Other – CSDs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0" name="AutoShape 5" descr="50%"/>
          <p:cNvSpPr>
            <a:spLocks noChangeArrowheads="1"/>
          </p:cNvSpPr>
          <p:nvPr/>
        </p:nvSpPr>
        <p:spPr bwMode="auto">
          <a:xfrm>
            <a:off x="3960000" y="3588271"/>
            <a:ext cx="1224000" cy="1224000"/>
          </a:xfrm>
          <a:prstGeom prst="ellipse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Clearstream Banking Luxembourg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65" name="Straight Arrow Connector 64"/>
          <p:cNvCxnSpPr>
            <a:stCxn id="9" idx="4"/>
          </p:cNvCxnSpPr>
          <p:nvPr/>
        </p:nvCxnSpPr>
        <p:spPr bwMode="auto">
          <a:xfrm>
            <a:off x="4572000" y="2790000"/>
            <a:ext cx="0" cy="417774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Freeform 8"/>
          <p:cNvSpPr>
            <a:spLocks/>
          </p:cNvSpPr>
          <p:nvPr/>
        </p:nvSpPr>
        <p:spPr bwMode="auto">
          <a:xfrm>
            <a:off x="684000" y="2700000"/>
            <a:ext cx="2016000" cy="1008000"/>
          </a:xfrm>
          <a:prstGeom prst="rect">
            <a:avLst/>
          </a:prstGeom>
          <a:solidFill>
            <a:srgbClr val="00A5C0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marL="171450" indent="-171450">
              <a:buFont typeface="Wingdings" pitchFamily="2" charset="2"/>
              <a:buChar char="ü"/>
            </a:pPr>
            <a:r>
              <a:rPr lang="en-GB" dirty="0" smtClean="0">
                <a:solidFill>
                  <a:schemeClr val="bg1"/>
                </a:solidFill>
              </a:rPr>
              <a:t>Collateral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GB" dirty="0">
                <a:solidFill>
                  <a:schemeClr val="bg1"/>
                </a:solidFill>
              </a:rPr>
              <a:t>Secondary Market Trading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GB" dirty="0">
                <a:solidFill>
                  <a:schemeClr val="bg1"/>
                </a:solidFill>
              </a:rPr>
              <a:t>T2S “plug &amp; play” </a:t>
            </a:r>
            <a:endParaRPr lang="en-GB" dirty="0" smtClean="0">
              <a:solidFill>
                <a:schemeClr val="bg1"/>
              </a:solidFill>
            </a:endParaRPr>
          </a:p>
        </p:txBody>
      </p:sp>
      <p:sp>
        <p:nvSpPr>
          <p:cNvPr id="35" name="AutoShape 5" descr="50%"/>
          <p:cNvSpPr>
            <a:spLocks noChangeArrowheads="1"/>
          </p:cNvSpPr>
          <p:nvPr/>
        </p:nvSpPr>
        <p:spPr bwMode="auto">
          <a:xfrm>
            <a:off x="3179555" y="5399250"/>
            <a:ext cx="540000" cy="540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0" tIns="0" rIns="0" bIns="0" anchor="ctr">
            <a:flatTx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CSD n</a:t>
            </a:r>
            <a:endParaRPr lang="en-US" sz="900" dirty="0">
              <a:solidFill>
                <a:schemeClr val="bg1"/>
              </a:solidFill>
            </a:endParaRPr>
          </a:p>
        </p:txBody>
      </p:sp>
      <p:cxnSp>
        <p:nvCxnSpPr>
          <p:cNvPr id="43" name="Straight Arrow Connector 42"/>
          <p:cNvCxnSpPr>
            <a:endCxn id="34" idx="7"/>
          </p:cNvCxnSpPr>
          <p:nvPr/>
        </p:nvCxnSpPr>
        <p:spPr bwMode="auto">
          <a:xfrm flipH="1">
            <a:off x="3640474" y="4607052"/>
            <a:ext cx="440784" cy="266491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Curved Connector 55"/>
          <p:cNvCxnSpPr>
            <a:stCxn id="110" idx="4"/>
            <a:endCxn id="35" idx="2"/>
          </p:cNvCxnSpPr>
          <p:nvPr/>
        </p:nvCxnSpPr>
        <p:spPr bwMode="auto">
          <a:xfrm rot="16200000" flipH="1">
            <a:off x="2859152" y="5348847"/>
            <a:ext cx="53250" cy="587555"/>
          </a:xfrm>
          <a:prstGeom prst="curvedConnector2">
            <a:avLst/>
          </a:prstGeom>
          <a:noFill/>
          <a:ln w="12700" cap="flat" cmpd="sng" algn="ctr">
            <a:solidFill>
              <a:srgbClr val="666666"/>
            </a:solidFill>
            <a:prstDash val="dash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Curved Connector 59"/>
          <p:cNvCxnSpPr>
            <a:stCxn id="34" idx="6"/>
            <a:endCxn id="109" idx="0"/>
          </p:cNvCxnSpPr>
          <p:nvPr/>
        </p:nvCxnSpPr>
        <p:spPr bwMode="auto">
          <a:xfrm>
            <a:off x="3719555" y="5064462"/>
            <a:ext cx="520889" cy="11538"/>
          </a:xfrm>
          <a:prstGeom prst="curvedConnector2">
            <a:avLst/>
          </a:prstGeom>
          <a:noFill/>
          <a:ln w="12700" cap="flat" cmpd="sng" algn="ctr">
            <a:solidFill>
              <a:srgbClr val="666666"/>
            </a:solidFill>
            <a:prstDash val="dash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Arrow Connector 79"/>
          <p:cNvCxnSpPr>
            <a:stCxn id="40" idx="2"/>
            <a:endCxn id="72" idx="6"/>
          </p:cNvCxnSpPr>
          <p:nvPr/>
        </p:nvCxnSpPr>
        <p:spPr bwMode="auto">
          <a:xfrm flipH="1">
            <a:off x="1764000" y="4200271"/>
            <a:ext cx="2196000" cy="280781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1" name="AutoShape 5" descr="50%"/>
          <p:cNvSpPr>
            <a:spLocks noChangeArrowheads="1"/>
          </p:cNvSpPr>
          <p:nvPr/>
        </p:nvSpPr>
        <p:spPr bwMode="auto">
          <a:xfrm>
            <a:off x="3743251" y="3366000"/>
            <a:ext cx="396000" cy="396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050" dirty="0" smtClean="0">
                <a:solidFill>
                  <a:schemeClr val="bg1"/>
                </a:solidFill>
              </a:rPr>
              <a:t>GC</a:t>
            </a:r>
            <a:endParaRPr lang="en-US" sz="1050" dirty="0">
              <a:solidFill>
                <a:schemeClr val="bg1"/>
              </a:solidFill>
            </a:endParaRPr>
          </a:p>
        </p:txBody>
      </p:sp>
      <p:cxnSp>
        <p:nvCxnSpPr>
          <p:cNvPr id="99" name="Straight Arrow Connector 98"/>
          <p:cNvCxnSpPr>
            <a:stCxn id="40" idx="1"/>
            <a:endCxn id="81" idx="5"/>
          </p:cNvCxnSpPr>
          <p:nvPr/>
        </p:nvCxnSpPr>
        <p:spPr bwMode="auto">
          <a:xfrm flipH="1" flipV="1">
            <a:off x="4081258" y="3704007"/>
            <a:ext cx="57993" cy="63515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2" name="AutoShape 5" descr="50%"/>
          <p:cNvSpPr>
            <a:spLocks noChangeArrowheads="1"/>
          </p:cNvSpPr>
          <p:nvPr/>
        </p:nvSpPr>
        <p:spPr bwMode="auto">
          <a:xfrm>
            <a:off x="5004749" y="3366000"/>
            <a:ext cx="396000" cy="396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050" dirty="0" smtClean="0">
                <a:solidFill>
                  <a:schemeClr val="bg1"/>
                </a:solidFill>
              </a:rPr>
              <a:t>GC</a:t>
            </a:r>
            <a:endParaRPr lang="en-US" sz="1050" dirty="0">
              <a:solidFill>
                <a:schemeClr val="bg1"/>
              </a:solidFill>
            </a:endParaRPr>
          </a:p>
        </p:txBody>
      </p:sp>
      <p:cxnSp>
        <p:nvCxnSpPr>
          <p:cNvPr id="113" name="Straight Arrow Connector 112"/>
          <p:cNvCxnSpPr>
            <a:stCxn id="40" idx="7"/>
            <a:endCxn id="112" idx="3"/>
          </p:cNvCxnSpPr>
          <p:nvPr/>
        </p:nvCxnSpPr>
        <p:spPr bwMode="auto">
          <a:xfrm flipV="1">
            <a:off x="5004749" y="3704007"/>
            <a:ext cx="57993" cy="63515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8" name="Curved Connector 137"/>
          <p:cNvCxnSpPr>
            <a:stCxn id="35" idx="6"/>
            <a:endCxn id="109" idx="4"/>
          </p:cNvCxnSpPr>
          <p:nvPr/>
        </p:nvCxnSpPr>
        <p:spPr bwMode="auto">
          <a:xfrm flipV="1">
            <a:off x="3719555" y="5616000"/>
            <a:ext cx="520889" cy="53250"/>
          </a:xfrm>
          <a:prstGeom prst="curvedConnector2">
            <a:avLst/>
          </a:prstGeom>
          <a:noFill/>
          <a:ln w="12700" cap="flat" cmpd="sng" algn="ctr">
            <a:solidFill>
              <a:srgbClr val="666666"/>
            </a:solidFill>
            <a:prstDash val="dash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4" name="Curved Connector 143"/>
          <p:cNvCxnSpPr>
            <a:stCxn id="110" idx="0"/>
            <a:endCxn id="34" idx="2"/>
          </p:cNvCxnSpPr>
          <p:nvPr/>
        </p:nvCxnSpPr>
        <p:spPr bwMode="auto">
          <a:xfrm rot="5400000" flipH="1" flipV="1">
            <a:off x="2880008" y="4776454"/>
            <a:ext cx="11538" cy="587555"/>
          </a:xfrm>
          <a:prstGeom prst="curvedConnector2">
            <a:avLst/>
          </a:prstGeom>
          <a:noFill/>
          <a:ln w="12700" cap="flat" cmpd="sng" algn="ctr">
            <a:solidFill>
              <a:srgbClr val="666666"/>
            </a:solidFill>
            <a:prstDash val="dash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Straight Arrow Connector 43"/>
          <p:cNvCxnSpPr>
            <a:stCxn id="40" idx="5"/>
            <a:endCxn id="59" idx="1"/>
          </p:cNvCxnSpPr>
          <p:nvPr/>
        </p:nvCxnSpPr>
        <p:spPr bwMode="auto">
          <a:xfrm>
            <a:off x="5004749" y="4633020"/>
            <a:ext cx="1914332" cy="414296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Rectangle 14"/>
          <p:cNvSpPr/>
          <p:nvPr/>
        </p:nvSpPr>
        <p:spPr>
          <a:xfrm>
            <a:off x="6444000" y="2700000"/>
            <a:ext cx="2016000" cy="1061829"/>
          </a:xfrm>
          <a:prstGeom prst="rect">
            <a:avLst/>
          </a:prstGeom>
          <a:ln>
            <a:solidFill>
              <a:srgbClr val="666666"/>
            </a:solidFill>
          </a:ln>
        </p:spPr>
        <p:txBody>
          <a:bodyPr wrap="square">
            <a:spAutoFit/>
          </a:bodyPr>
          <a:lstStyle/>
          <a:p>
            <a:pPr algn="just" defTabSz="457200">
              <a:buClr>
                <a:srgbClr val="666666"/>
              </a:buClr>
            </a:pPr>
            <a:r>
              <a:rPr lang="en-GB" sz="1050" dirty="0" smtClean="0">
                <a:solidFill>
                  <a:srgbClr val="666666"/>
                </a:solidFill>
              </a:rPr>
              <a:t>Clearstream covers over </a:t>
            </a:r>
            <a:r>
              <a:rPr lang="en-GB" sz="1050" dirty="0">
                <a:solidFill>
                  <a:srgbClr val="00A5C0"/>
                </a:solidFill>
              </a:rPr>
              <a:t>120,000 ISINs </a:t>
            </a:r>
            <a:r>
              <a:rPr lang="en-GB" sz="1050" dirty="0" smtClean="0">
                <a:solidFill>
                  <a:srgbClr val="666666"/>
                </a:solidFill>
              </a:rPr>
              <a:t>from </a:t>
            </a:r>
            <a:r>
              <a:rPr lang="en-GB" sz="1050" dirty="0">
                <a:solidFill>
                  <a:srgbClr val="666666"/>
                </a:solidFill>
              </a:rPr>
              <a:t>around </a:t>
            </a:r>
            <a:r>
              <a:rPr lang="en-GB" sz="1050" dirty="0">
                <a:solidFill>
                  <a:srgbClr val="00A5C0"/>
                </a:solidFill>
              </a:rPr>
              <a:t>1,000 asset managers </a:t>
            </a:r>
            <a:r>
              <a:rPr lang="en-GB" sz="1050" dirty="0">
                <a:solidFill>
                  <a:srgbClr val="666666"/>
                </a:solidFill>
              </a:rPr>
              <a:t>in </a:t>
            </a:r>
            <a:r>
              <a:rPr lang="en-GB" sz="1050" dirty="0">
                <a:solidFill>
                  <a:srgbClr val="00A5C0"/>
                </a:solidFill>
              </a:rPr>
              <a:t>34 fund </a:t>
            </a:r>
            <a:r>
              <a:rPr lang="en-GB" sz="1050" dirty="0" smtClean="0">
                <a:solidFill>
                  <a:srgbClr val="00A5C0"/>
                </a:solidFill>
              </a:rPr>
              <a:t>jurisdictions</a:t>
            </a:r>
            <a:r>
              <a:rPr lang="en-GB" sz="1050" dirty="0">
                <a:solidFill>
                  <a:srgbClr val="666666"/>
                </a:solidFill>
              </a:rPr>
              <a:t> </a:t>
            </a:r>
            <a:r>
              <a:rPr lang="en-GB" sz="1050" dirty="0" smtClean="0">
                <a:solidFill>
                  <a:srgbClr val="666666"/>
                </a:solidFill>
              </a:rPr>
              <a:t>shielding you from the complexity of the fund markets around the world. </a:t>
            </a:r>
            <a:endParaRPr lang="en-GB" sz="1050" dirty="0" smtClean="0">
              <a:solidFill>
                <a:srgbClr val="00A5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37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DD9E-8001-43B8-B6BB-16AD324790E9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444000" y="1836000"/>
            <a:ext cx="2016000" cy="828000"/>
          </a:xfrm>
          <a:prstGeom prst="rect">
            <a:avLst/>
          </a:prstGeom>
          <a:solidFill>
            <a:srgbClr val="666666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/>
            <a:r>
              <a:rPr lang="en-GB" sz="1600" b="1" dirty="0" smtClean="0">
                <a:solidFill>
                  <a:schemeClr val="bg1"/>
                </a:solidFill>
              </a:rPr>
              <a:t>Market Maker</a:t>
            </a: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84000" y="1836000"/>
            <a:ext cx="2016000" cy="828000"/>
          </a:xfrm>
          <a:prstGeom prst="rect">
            <a:avLst/>
          </a:prstGeom>
          <a:solidFill>
            <a:srgbClr val="77B700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>
              <a:lnSpc>
                <a:spcPct val="150000"/>
              </a:lnSpc>
            </a:pPr>
            <a:r>
              <a:rPr lang="en-GB" sz="1600" b="1" dirty="0">
                <a:solidFill>
                  <a:srgbClr val="FFFFFF"/>
                </a:solidFill>
              </a:rPr>
              <a:t>Investor</a:t>
            </a:r>
          </a:p>
        </p:txBody>
      </p:sp>
      <p:cxnSp>
        <p:nvCxnSpPr>
          <p:cNvPr id="30" name="Straight Arrow Connector 29"/>
          <p:cNvCxnSpPr>
            <a:stCxn id="10" idx="1"/>
            <a:endCxn id="8" idx="3"/>
          </p:cNvCxnSpPr>
          <p:nvPr/>
        </p:nvCxnSpPr>
        <p:spPr bwMode="auto">
          <a:xfrm flipH="1">
            <a:off x="2700000" y="2250000"/>
            <a:ext cx="3744000" cy="0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AutoShape 5" descr="50%"/>
          <p:cNvSpPr>
            <a:spLocks noChangeArrowheads="1"/>
          </p:cNvSpPr>
          <p:nvPr/>
        </p:nvSpPr>
        <p:spPr bwMode="auto">
          <a:xfrm>
            <a:off x="3058859" y="2830123"/>
            <a:ext cx="3744762" cy="18000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0" tIns="0" rIns="0" bIns="0" anchor="b">
            <a:flatTx/>
          </a:bodyPr>
          <a:lstStyle/>
          <a:p>
            <a:pPr algn="ctr"/>
            <a:r>
              <a:rPr lang="en-US" sz="1200" dirty="0" smtClean="0">
                <a:solidFill>
                  <a:schemeClr val="tx2"/>
                </a:solidFill>
              </a:rPr>
              <a:t>T2S – CSDs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5" name="AutoShape 5" descr="50%"/>
          <p:cNvSpPr>
            <a:spLocks noChangeArrowheads="1"/>
          </p:cNvSpPr>
          <p:nvPr/>
        </p:nvSpPr>
        <p:spPr bwMode="auto">
          <a:xfrm>
            <a:off x="3545240" y="3293923"/>
            <a:ext cx="720000" cy="720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Other CSD</a:t>
            </a:r>
          </a:p>
        </p:txBody>
      </p:sp>
      <p:sp>
        <p:nvSpPr>
          <p:cNvPr id="36" name="AutoShape 5" descr="50%"/>
          <p:cNvSpPr>
            <a:spLocks noChangeArrowheads="1"/>
          </p:cNvSpPr>
          <p:nvPr/>
        </p:nvSpPr>
        <p:spPr bwMode="auto">
          <a:xfrm>
            <a:off x="4570861" y="3293923"/>
            <a:ext cx="720000" cy="720000"/>
          </a:xfrm>
          <a:prstGeom prst="ellipse">
            <a:avLst/>
          </a:prstGeom>
          <a:solidFill>
            <a:srgbClr val="00A5C0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CBF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8" name="AutoShape 5" descr="50%"/>
          <p:cNvSpPr>
            <a:spLocks noChangeArrowheads="1"/>
          </p:cNvSpPr>
          <p:nvPr/>
        </p:nvSpPr>
        <p:spPr bwMode="auto">
          <a:xfrm>
            <a:off x="5597240" y="3293923"/>
            <a:ext cx="720000" cy="72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200" b="1" dirty="0">
                <a:solidFill>
                  <a:srgbClr val="77B700"/>
                </a:solidFill>
              </a:rPr>
              <a:t>LUX </a:t>
            </a:r>
            <a:r>
              <a:rPr lang="en-US" sz="1200" b="1" dirty="0">
                <a:solidFill>
                  <a:srgbClr val="666666"/>
                </a:solidFill>
              </a:rPr>
              <a:t>CSD</a:t>
            </a:r>
          </a:p>
        </p:txBody>
      </p:sp>
      <p:sp>
        <p:nvSpPr>
          <p:cNvPr id="53" name="AutoShape 5" descr="50%"/>
          <p:cNvSpPr>
            <a:spLocks noChangeArrowheads="1"/>
          </p:cNvSpPr>
          <p:nvPr/>
        </p:nvSpPr>
        <p:spPr bwMode="auto">
          <a:xfrm>
            <a:off x="3058859" y="4378550"/>
            <a:ext cx="3744762" cy="18000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wrap="square" lIns="0" tIns="0" rIns="0" bIns="0" anchor="b">
            <a:flatTx/>
          </a:bodyPr>
          <a:lstStyle/>
          <a:p>
            <a:pPr algn="ctr"/>
            <a:r>
              <a:rPr lang="en-US" sz="1200" dirty="0" smtClean="0">
                <a:solidFill>
                  <a:schemeClr val="tx2"/>
                </a:solidFill>
              </a:rPr>
              <a:t>Central Custody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4" name="AutoShape 5" descr="50%"/>
          <p:cNvSpPr>
            <a:spLocks noChangeArrowheads="1"/>
          </p:cNvSpPr>
          <p:nvPr/>
        </p:nvSpPr>
        <p:spPr bwMode="auto">
          <a:xfrm>
            <a:off x="3670721" y="4842350"/>
            <a:ext cx="720000" cy="720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ICSD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5" name="AutoShape 5" descr="50%"/>
          <p:cNvSpPr>
            <a:spLocks noChangeArrowheads="1"/>
          </p:cNvSpPr>
          <p:nvPr/>
        </p:nvSpPr>
        <p:spPr bwMode="auto">
          <a:xfrm>
            <a:off x="4571240" y="4842350"/>
            <a:ext cx="720000" cy="720000"/>
          </a:xfrm>
          <a:prstGeom prst="ellipse">
            <a:avLst/>
          </a:prstGeom>
          <a:solidFill>
            <a:srgbClr val="00A5C0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CBL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6" name="AutoShape 5" descr="50%"/>
          <p:cNvSpPr>
            <a:spLocks noChangeArrowheads="1"/>
          </p:cNvSpPr>
          <p:nvPr/>
        </p:nvSpPr>
        <p:spPr bwMode="auto">
          <a:xfrm>
            <a:off x="5470721" y="4842350"/>
            <a:ext cx="720000" cy="720000"/>
          </a:xfrm>
          <a:prstGeom prst="ellipse">
            <a:avLst/>
          </a:prstGeom>
          <a:solidFill>
            <a:srgbClr val="000099"/>
          </a:solidFill>
          <a:ln w="9525">
            <a:miter lim="800000"/>
            <a:headEnd/>
            <a:tailEnd/>
          </a:ln>
          <a:effectLst/>
        </p:spPr>
        <p:txBody>
          <a:bodyPr wrap="square" lIns="36000" tIns="36000" rIns="36000" bIns="36000" anchor="ctr">
            <a:flatTx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GC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11" name="Curved Connector 10"/>
          <p:cNvCxnSpPr>
            <a:stCxn id="8" idx="3"/>
            <a:endCxn id="36" idx="0"/>
          </p:cNvCxnSpPr>
          <p:nvPr/>
        </p:nvCxnSpPr>
        <p:spPr bwMode="auto">
          <a:xfrm>
            <a:off x="2700000" y="2250000"/>
            <a:ext cx="2230861" cy="1043923"/>
          </a:xfrm>
          <a:prstGeom prst="curvedConnector2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Curved Connector 12"/>
          <p:cNvCxnSpPr>
            <a:stCxn id="10" idx="1"/>
            <a:endCxn id="36" idx="0"/>
          </p:cNvCxnSpPr>
          <p:nvPr/>
        </p:nvCxnSpPr>
        <p:spPr bwMode="auto">
          <a:xfrm rot="10800000" flipV="1">
            <a:off x="4930862" y="2249999"/>
            <a:ext cx="1513139" cy="1043923"/>
          </a:xfrm>
          <a:prstGeom prst="curvedConnector2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 Box 101"/>
          <p:cNvSpPr txBox="1">
            <a:spLocks noChangeArrowheads="1"/>
          </p:cNvSpPr>
          <p:nvPr/>
        </p:nvSpPr>
        <p:spPr bwMode="gray">
          <a:xfrm>
            <a:off x="4869603" y="2087287"/>
            <a:ext cx="135974" cy="14542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US" sz="1050" b="1" dirty="0" smtClean="0">
                <a:solidFill>
                  <a:srgbClr val="666666"/>
                </a:solidFill>
                <a:cs typeface="+mn-cs"/>
              </a:rPr>
              <a:t>1.</a:t>
            </a:r>
          </a:p>
        </p:txBody>
      </p:sp>
      <p:cxnSp>
        <p:nvCxnSpPr>
          <p:cNvPr id="17" name="Curved Connector 16"/>
          <p:cNvCxnSpPr>
            <a:stCxn id="36" idx="2"/>
            <a:endCxn id="55" idx="2"/>
          </p:cNvCxnSpPr>
          <p:nvPr/>
        </p:nvCxnSpPr>
        <p:spPr bwMode="auto">
          <a:xfrm rot="10800000" flipH="1" flipV="1">
            <a:off x="4570860" y="3653922"/>
            <a:ext cx="379" cy="1548427"/>
          </a:xfrm>
          <a:prstGeom prst="curvedConnector3">
            <a:avLst>
              <a:gd name="adj1" fmla="val -60316623"/>
            </a:avLst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Text Box 101"/>
          <p:cNvSpPr txBox="1">
            <a:spLocks noChangeArrowheads="1"/>
          </p:cNvSpPr>
          <p:nvPr/>
        </p:nvSpPr>
        <p:spPr bwMode="gray">
          <a:xfrm>
            <a:off x="4360020" y="4445472"/>
            <a:ext cx="135974" cy="14542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US" sz="1050" b="1" dirty="0" smtClean="0">
                <a:solidFill>
                  <a:srgbClr val="666666"/>
                </a:solidFill>
                <a:cs typeface="+mn-cs"/>
              </a:rPr>
              <a:t>3.</a:t>
            </a:r>
          </a:p>
        </p:txBody>
      </p:sp>
      <p:cxnSp>
        <p:nvCxnSpPr>
          <p:cNvPr id="40" name="Curved Connector 39"/>
          <p:cNvCxnSpPr>
            <a:stCxn id="56" idx="0"/>
            <a:endCxn id="55" idx="0"/>
          </p:cNvCxnSpPr>
          <p:nvPr/>
        </p:nvCxnSpPr>
        <p:spPr bwMode="auto">
          <a:xfrm rot="16200000" flipV="1">
            <a:off x="5380981" y="4392609"/>
            <a:ext cx="12700" cy="899481"/>
          </a:xfrm>
          <a:prstGeom prst="curvedConnector3">
            <a:avLst>
              <a:gd name="adj1" fmla="val 1800000"/>
            </a:avLst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Text Box 101"/>
          <p:cNvSpPr txBox="1">
            <a:spLocks noChangeArrowheads="1"/>
          </p:cNvSpPr>
          <p:nvPr/>
        </p:nvSpPr>
        <p:spPr bwMode="gray">
          <a:xfrm>
            <a:off x="5319344" y="4665624"/>
            <a:ext cx="135974" cy="14542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US" sz="1050" b="1" dirty="0" smtClean="0">
                <a:solidFill>
                  <a:srgbClr val="666666"/>
                </a:solidFill>
                <a:cs typeface="+mn-cs"/>
              </a:rPr>
              <a:t>4.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84000" y="3744000"/>
            <a:ext cx="2016000" cy="2176732"/>
          </a:xfrm>
          <a:prstGeom prst="rect">
            <a:avLst/>
          </a:prstGeom>
          <a:noFill/>
          <a:ln w="9525">
            <a:solidFill>
              <a:srgbClr val="666666"/>
            </a:solidFill>
            <a:prstDash val="dash"/>
          </a:ln>
        </p:spPr>
        <p:txBody>
          <a:bodyPr wrap="square" lIns="72000" tIns="72000" rIns="72000" bIns="72000" rtlCol="0" anchor="ctr">
            <a:spAutoFit/>
          </a:bodyPr>
          <a:lstStyle/>
          <a:p>
            <a:pPr marL="228600" indent="-228600">
              <a:buClr>
                <a:srgbClr val="666666"/>
              </a:buClr>
              <a:buFont typeface="+mj-lt"/>
              <a:buAutoNum type="arabicPeriod"/>
            </a:pPr>
            <a:r>
              <a:rPr lang="en-GB" sz="1100" dirty="0" smtClean="0">
                <a:solidFill>
                  <a:srgbClr val="666666"/>
                </a:solidFill>
              </a:rPr>
              <a:t>Stock Exchange Trade on </a:t>
            </a:r>
            <a:r>
              <a:rPr lang="en-GB" sz="1100" dirty="0" err="1" smtClean="0">
                <a:solidFill>
                  <a:srgbClr val="666666"/>
                </a:solidFill>
              </a:rPr>
              <a:t>Xetra</a:t>
            </a:r>
            <a:endParaRPr lang="en-GB" sz="1100" dirty="0" smtClean="0">
              <a:solidFill>
                <a:srgbClr val="666666"/>
              </a:solidFill>
            </a:endParaRPr>
          </a:p>
          <a:p>
            <a:pPr marL="228600" indent="-228600">
              <a:buClr>
                <a:srgbClr val="666666"/>
              </a:buClr>
              <a:buFont typeface="+mj-lt"/>
              <a:buAutoNum type="arabicPeriod"/>
            </a:pPr>
            <a:endParaRPr lang="en-GB" sz="1100" dirty="0" smtClean="0">
              <a:solidFill>
                <a:srgbClr val="666666"/>
              </a:solidFill>
            </a:endParaRPr>
          </a:p>
          <a:p>
            <a:pPr marL="228600" indent="-228600">
              <a:buClr>
                <a:srgbClr val="666666"/>
              </a:buClr>
              <a:buFont typeface="+mj-lt"/>
              <a:buAutoNum type="arabicPeriod"/>
            </a:pPr>
            <a:r>
              <a:rPr lang="en-GB" sz="1100" dirty="0" smtClean="0">
                <a:solidFill>
                  <a:srgbClr val="666666"/>
                </a:solidFill>
              </a:rPr>
              <a:t>T+2 Settlement &amp; Custody</a:t>
            </a:r>
          </a:p>
          <a:p>
            <a:pPr marL="228600" indent="-228600">
              <a:buClr>
                <a:srgbClr val="666666"/>
              </a:buClr>
              <a:buFont typeface="+mj-lt"/>
              <a:buAutoNum type="arabicPeriod"/>
            </a:pPr>
            <a:endParaRPr lang="en-GB" sz="1100" dirty="0" smtClean="0">
              <a:solidFill>
                <a:srgbClr val="666666"/>
              </a:solidFill>
            </a:endParaRPr>
          </a:p>
          <a:p>
            <a:pPr marL="228600" indent="-228600">
              <a:buClr>
                <a:srgbClr val="666666"/>
              </a:buClr>
              <a:buFont typeface="+mj-lt"/>
              <a:buAutoNum type="arabicPeriod"/>
            </a:pPr>
            <a:r>
              <a:rPr lang="en-GB" sz="1100" dirty="0" smtClean="0">
                <a:solidFill>
                  <a:srgbClr val="666666"/>
                </a:solidFill>
              </a:rPr>
              <a:t>Collateral Allocation from CBF to CBL</a:t>
            </a:r>
          </a:p>
          <a:p>
            <a:pPr marL="228600" indent="-228600">
              <a:buClr>
                <a:srgbClr val="666666"/>
              </a:buClr>
              <a:buFont typeface="+mj-lt"/>
              <a:buAutoNum type="arabicPeriod"/>
            </a:pPr>
            <a:endParaRPr lang="en-GB" sz="1100" dirty="0" smtClean="0">
              <a:solidFill>
                <a:srgbClr val="666666"/>
              </a:solidFill>
            </a:endParaRPr>
          </a:p>
          <a:p>
            <a:pPr marL="228600" indent="-228600">
              <a:buClr>
                <a:srgbClr val="666666"/>
              </a:buClr>
              <a:buFont typeface="+mj-lt"/>
              <a:buAutoNum type="arabicPeriod"/>
            </a:pPr>
            <a:r>
              <a:rPr lang="en-GB" sz="1100" dirty="0" smtClean="0">
                <a:solidFill>
                  <a:srgbClr val="666666"/>
                </a:solidFill>
              </a:rPr>
              <a:t>Secondary OTC between a Clearstream and a Global Custodian / ICSD customer</a:t>
            </a:r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684000" y="2700000"/>
            <a:ext cx="2016000" cy="1008000"/>
          </a:xfrm>
          <a:prstGeom prst="rect">
            <a:avLst/>
          </a:prstGeom>
          <a:solidFill>
            <a:srgbClr val="00A5C0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marL="171450" indent="-171450">
              <a:buFont typeface="Wingdings" pitchFamily="2" charset="2"/>
              <a:buChar char="ü"/>
            </a:pPr>
            <a:r>
              <a:rPr lang="en-GB" sz="1250" dirty="0" smtClean="0">
                <a:solidFill>
                  <a:schemeClr val="bg1"/>
                </a:solidFill>
              </a:rPr>
              <a:t>Collateral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GB" sz="1250" dirty="0">
                <a:solidFill>
                  <a:schemeClr val="bg1"/>
                </a:solidFill>
              </a:rPr>
              <a:t>Secondary Market Trading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GB" sz="1250" dirty="0">
                <a:solidFill>
                  <a:schemeClr val="bg1"/>
                </a:solidFill>
              </a:rPr>
              <a:t>T2S “plug &amp; play” </a:t>
            </a:r>
            <a:endParaRPr lang="en-GB" sz="1250" dirty="0" smtClean="0">
              <a:solidFill>
                <a:schemeClr val="bg1"/>
              </a:solidFill>
            </a:endParaRPr>
          </a:p>
        </p:txBody>
      </p:sp>
      <p:sp>
        <p:nvSpPr>
          <p:cNvPr id="27" name="Title 6"/>
          <p:cNvSpPr>
            <a:spLocks noGrp="1"/>
          </p:cNvSpPr>
          <p:nvPr>
            <p:ph type="title"/>
          </p:nvPr>
        </p:nvSpPr>
        <p:spPr>
          <a:xfrm>
            <a:off x="503237" y="503239"/>
            <a:ext cx="7415278" cy="1152762"/>
          </a:xfrm>
        </p:spPr>
        <p:txBody>
          <a:bodyPr/>
          <a:lstStyle/>
          <a:p>
            <a:r>
              <a:rPr lang="en-GB" dirty="0"/>
              <a:t>The Investor Perspective</a:t>
            </a:r>
            <a:br>
              <a:rPr lang="en-GB" dirty="0"/>
            </a:br>
            <a:r>
              <a:rPr lang="en-GB" b="0" dirty="0" smtClean="0">
                <a:solidFill>
                  <a:srgbClr val="666666"/>
                </a:solidFill>
              </a:rPr>
              <a:t>An example: Trading, Collateral &amp; OTC Transfer </a:t>
            </a:r>
            <a:endParaRPr lang="en-GB" b="0" dirty="0">
              <a:solidFill>
                <a:srgbClr val="666666"/>
              </a:solidFill>
            </a:endParaRPr>
          </a:p>
        </p:txBody>
      </p:sp>
      <p:sp>
        <p:nvSpPr>
          <p:cNvPr id="28" name="Text Box 101"/>
          <p:cNvSpPr txBox="1">
            <a:spLocks noChangeArrowheads="1"/>
          </p:cNvSpPr>
          <p:nvPr/>
        </p:nvSpPr>
        <p:spPr bwMode="gray">
          <a:xfrm>
            <a:off x="4862823" y="2660902"/>
            <a:ext cx="135974" cy="14542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US" sz="1050" b="1" dirty="0" smtClean="0">
                <a:solidFill>
                  <a:srgbClr val="666666"/>
                </a:solidFill>
                <a:cs typeface="+mn-cs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401904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10C1E89-F834-4E40-90B4-F3080E6E807F}" type="slidenum">
              <a:rPr lang="de-DE">
                <a:solidFill>
                  <a:srgbClr val="666666"/>
                </a:solidFill>
                <a:cs typeface="Arial Unicode J" pitchFamily="34" charset="-128"/>
              </a:rPr>
              <a:pPr/>
              <a:t>16</a:t>
            </a:fld>
            <a:endParaRPr lang="de-DE" dirty="0">
              <a:solidFill>
                <a:srgbClr val="666666"/>
              </a:solidFill>
              <a:cs typeface="Arial Unicode J" pitchFamily="34" charset="-128"/>
            </a:endParaRPr>
          </a:p>
        </p:txBody>
      </p:sp>
      <p:sp>
        <p:nvSpPr>
          <p:cNvPr id="8200" name="Rectangle 6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3237" y="1656000"/>
            <a:ext cx="813752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marL="342900" indent="-342900">
              <a:buAutoNum type="arabicPeriod"/>
            </a:lvl1pPr>
          </a:lstStyle>
          <a:p>
            <a:pPr>
              <a:lnSpc>
                <a:spcPct val="200000"/>
              </a:lnSpc>
              <a:buClr>
                <a:srgbClr val="666666"/>
              </a:buClr>
              <a:buFont typeface="Arial" pitchFamily="34" charset="0"/>
              <a:buChar char="−"/>
            </a:pPr>
            <a:r>
              <a:rPr lang="de-DE" sz="2300" dirty="0" smtClean="0">
                <a:solidFill>
                  <a:srgbClr val="666666"/>
                </a:solidFill>
              </a:rPr>
              <a:t>Deutsche Börse – Clearstream – Vestima</a:t>
            </a:r>
          </a:p>
          <a:p>
            <a:pPr>
              <a:lnSpc>
                <a:spcPct val="200000"/>
              </a:lnSpc>
              <a:buClr>
                <a:srgbClr val="666666"/>
              </a:buClr>
              <a:buFont typeface="Arial" pitchFamily="34" charset="0"/>
              <a:buChar char="−"/>
            </a:pPr>
            <a:r>
              <a:rPr lang="de-DE" sz="2300" dirty="0">
                <a:solidFill>
                  <a:srgbClr val="666666"/>
                </a:solidFill>
              </a:rPr>
              <a:t>The </a:t>
            </a:r>
            <a:r>
              <a:rPr lang="de-DE" sz="2300" dirty="0" err="1">
                <a:solidFill>
                  <a:srgbClr val="666666"/>
                </a:solidFill>
              </a:rPr>
              <a:t>Challenges</a:t>
            </a:r>
            <a:r>
              <a:rPr lang="de-DE" sz="2300" dirty="0">
                <a:solidFill>
                  <a:srgbClr val="666666"/>
                </a:solidFill>
              </a:rPr>
              <a:t> </a:t>
            </a:r>
            <a:r>
              <a:rPr lang="de-DE" sz="2300" dirty="0" err="1">
                <a:solidFill>
                  <a:srgbClr val="666666"/>
                </a:solidFill>
              </a:rPr>
              <a:t>of</a:t>
            </a:r>
            <a:r>
              <a:rPr lang="de-DE" sz="2300" dirty="0">
                <a:solidFill>
                  <a:srgbClr val="666666"/>
                </a:solidFill>
              </a:rPr>
              <a:t> </a:t>
            </a:r>
            <a:r>
              <a:rPr lang="de-DE" sz="2300" dirty="0" err="1">
                <a:solidFill>
                  <a:srgbClr val="666666"/>
                </a:solidFill>
              </a:rPr>
              <a:t>the</a:t>
            </a:r>
            <a:r>
              <a:rPr lang="de-DE" sz="2300" dirty="0">
                <a:solidFill>
                  <a:srgbClr val="666666"/>
                </a:solidFill>
              </a:rPr>
              <a:t> Investment Funds </a:t>
            </a:r>
            <a:r>
              <a:rPr lang="de-DE" sz="2300" dirty="0" err="1">
                <a:solidFill>
                  <a:srgbClr val="666666"/>
                </a:solidFill>
              </a:rPr>
              <a:t>Industry</a:t>
            </a:r>
            <a:r>
              <a:rPr lang="de-DE" sz="2300" dirty="0">
                <a:solidFill>
                  <a:srgbClr val="666666"/>
                </a:solidFill>
              </a:rPr>
              <a:t> &amp; CSDs</a:t>
            </a:r>
          </a:p>
          <a:p>
            <a:pPr>
              <a:lnSpc>
                <a:spcPct val="200000"/>
              </a:lnSpc>
              <a:buClr>
                <a:srgbClr val="666666"/>
              </a:buClr>
              <a:buFont typeface="Arial" pitchFamily="34" charset="0"/>
              <a:buChar char="−"/>
            </a:pPr>
            <a:r>
              <a:rPr lang="de-DE" sz="2300" dirty="0">
                <a:solidFill>
                  <a:srgbClr val="666666"/>
                </a:solidFill>
              </a:rPr>
              <a:t>The Investor View &amp; Challenge </a:t>
            </a:r>
          </a:p>
          <a:p>
            <a:pPr>
              <a:lnSpc>
                <a:spcPct val="200000"/>
              </a:lnSpc>
              <a:buClr>
                <a:srgbClr val="00A5C0"/>
              </a:buClr>
              <a:buFont typeface="Arial" pitchFamily="34" charset="0"/>
              <a:buChar char="−"/>
            </a:pPr>
            <a:r>
              <a:rPr lang="de-DE" sz="2300" dirty="0">
                <a:solidFill>
                  <a:srgbClr val="00A5C0"/>
                </a:solidFill>
              </a:rPr>
              <a:t>The Fund/TA View &amp; Challenge </a:t>
            </a:r>
          </a:p>
        </p:txBody>
      </p:sp>
    </p:spTree>
    <p:extLst>
      <p:ext uri="{BB962C8B-B14F-4D97-AF65-F5344CB8AC3E}">
        <p14:creationId xmlns:p14="http://schemas.microsoft.com/office/powerpoint/2010/main" val="94135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DD9E-8001-43B8-B6BB-16AD324790E9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03237" y="504000"/>
            <a:ext cx="7668379" cy="579600"/>
          </a:xfrm>
        </p:spPr>
        <p:txBody>
          <a:bodyPr/>
          <a:lstStyle/>
          <a:p>
            <a:r>
              <a:rPr lang="en-GB" dirty="0"/>
              <a:t>The TA/Fund perspective e.g. in Luxembourg</a:t>
            </a:r>
            <a:br>
              <a:rPr lang="en-GB" dirty="0"/>
            </a:br>
            <a:r>
              <a:rPr lang="en-GB" b="0" dirty="0" err="1">
                <a:solidFill>
                  <a:srgbClr val="666666"/>
                </a:solidFill>
              </a:rPr>
              <a:t>LuxCSD</a:t>
            </a:r>
            <a:r>
              <a:rPr lang="en-GB" b="0" dirty="0">
                <a:solidFill>
                  <a:srgbClr val="666666"/>
                </a:solidFill>
              </a:rPr>
              <a:t> connects the Luxembourg Fund Industry </a:t>
            </a:r>
            <a:br>
              <a:rPr lang="en-GB" b="0" dirty="0">
                <a:solidFill>
                  <a:srgbClr val="666666"/>
                </a:solidFill>
              </a:rPr>
            </a:br>
            <a:r>
              <a:rPr lang="en-GB" b="0" dirty="0">
                <a:solidFill>
                  <a:srgbClr val="666666"/>
                </a:solidFill>
              </a:rPr>
              <a:t>to T2S – offering Central Bank Money Settlement </a:t>
            </a:r>
            <a:endParaRPr lang="en-GB" dirty="0"/>
          </a:p>
        </p:txBody>
      </p:sp>
      <p:cxnSp>
        <p:nvCxnSpPr>
          <p:cNvPr id="39" name="AutoShape 3"/>
          <p:cNvCxnSpPr>
            <a:cxnSpLocks noChangeShapeType="1"/>
          </p:cNvCxnSpPr>
          <p:nvPr/>
        </p:nvCxnSpPr>
        <p:spPr bwMode="gray">
          <a:xfrm rot="10800000" flipH="1" flipV="1">
            <a:off x="592423" y="4379802"/>
            <a:ext cx="1587" cy="1587"/>
          </a:xfrm>
          <a:prstGeom prst="bentConnector3">
            <a:avLst>
              <a:gd name="adj1" fmla="val -1440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triangle" w="med" len="med"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AutoShape 4"/>
          <p:cNvCxnSpPr>
            <a:cxnSpLocks noChangeShapeType="1"/>
          </p:cNvCxnSpPr>
          <p:nvPr/>
        </p:nvCxnSpPr>
        <p:spPr bwMode="gray">
          <a:xfrm rot="10800000" flipH="1" flipV="1">
            <a:off x="592423" y="4379802"/>
            <a:ext cx="1587" cy="1587"/>
          </a:xfrm>
          <a:prstGeom prst="bentConnector3">
            <a:avLst>
              <a:gd name="adj1" fmla="val -1440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triangle" w="med" len="med"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2" name="Rectangle 82"/>
          <p:cNvSpPr>
            <a:spLocks noChangeArrowheads="1"/>
          </p:cNvSpPr>
          <p:nvPr/>
        </p:nvSpPr>
        <p:spPr bwMode="auto">
          <a:xfrm>
            <a:off x="4221448" y="5932641"/>
            <a:ext cx="492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mtClean="0">
                <a:solidFill>
                  <a:srgbClr val="000000"/>
                </a:solidFill>
                <a:latin typeface="Arial Unicode J" pitchFamily="34" charset="-128"/>
                <a:cs typeface="+mn-cs"/>
              </a:rPr>
              <a:t> </a:t>
            </a:r>
            <a:endParaRPr lang="en-GB" sz="1800" smtClean="0">
              <a:solidFill>
                <a:srgbClr val="000000"/>
              </a:solidFill>
              <a:cs typeface="+mn-cs"/>
            </a:endParaRPr>
          </a:p>
        </p:txBody>
      </p:sp>
      <p:cxnSp>
        <p:nvCxnSpPr>
          <p:cNvPr id="69" name="AutoShape 93"/>
          <p:cNvCxnSpPr>
            <a:cxnSpLocks noChangeShapeType="1"/>
            <a:stCxn id="170" idx="1"/>
            <a:endCxn id="54" idx="6"/>
          </p:cNvCxnSpPr>
          <p:nvPr/>
        </p:nvCxnSpPr>
        <p:spPr bwMode="auto">
          <a:xfrm rot="10800000" flipV="1">
            <a:off x="4351284" y="2771934"/>
            <a:ext cx="2092717" cy="2309770"/>
          </a:xfrm>
          <a:prstGeom prst="curvedConnector3">
            <a:avLst>
              <a:gd name="adj1" fmla="val 29944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10" name="Group 53"/>
          <p:cNvGrpSpPr>
            <a:grpSpLocks/>
          </p:cNvGrpSpPr>
          <p:nvPr/>
        </p:nvGrpSpPr>
        <p:grpSpPr bwMode="auto">
          <a:xfrm>
            <a:off x="2993285" y="2386134"/>
            <a:ext cx="1756800" cy="1512000"/>
            <a:chOff x="3791" y="1256"/>
            <a:chExt cx="1270" cy="1096"/>
          </a:xfrm>
          <a:solidFill>
            <a:srgbClr val="666666">
              <a:alpha val="50000"/>
            </a:srgbClr>
          </a:solidFill>
        </p:grpSpPr>
        <p:sp>
          <p:nvSpPr>
            <p:cNvPr id="111" name="Freeform 54"/>
            <p:cNvSpPr>
              <a:spLocks/>
            </p:cNvSpPr>
            <p:nvPr/>
          </p:nvSpPr>
          <p:spPr bwMode="auto">
            <a:xfrm>
              <a:off x="3791" y="1256"/>
              <a:ext cx="1270" cy="1096"/>
            </a:xfrm>
            <a:custGeom>
              <a:avLst/>
              <a:gdLst>
                <a:gd name="T0" fmla="*/ 704 w 1270"/>
                <a:gd name="T1" fmla="*/ 888 h 1096"/>
                <a:gd name="T2" fmla="*/ 802 w 1270"/>
                <a:gd name="T3" fmla="*/ 907 h 1096"/>
                <a:gd name="T4" fmla="*/ 894 w 1270"/>
                <a:gd name="T5" fmla="*/ 941 h 1096"/>
                <a:gd name="T6" fmla="*/ 980 w 1270"/>
                <a:gd name="T7" fmla="*/ 988 h 1096"/>
                <a:gd name="T8" fmla="*/ 1057 w 1270"/>
                <a:gd name="T9" fmla="*/ 1050 h 1096"/>
                <a:gd name="T10" fmla="*/ 1122 w 1270"/>
                <a:gd name="T11" fmla="*/ 1073 h 1096"/>
                <a:gd name="T12" fmla="*/ 1173 w 1270"/>
                <a:gd name="T13" fmla="*/ 1001 h 1096"/>
                <a:gd name="T14" fmla="*/ 1214 w 1270"/>
                <a:gd name="T15" fmla="*/ 923 h 1096"/>
                <a:gd name="T16" fmla="*/ 1245 w 1270"/>
                <a:gd name="T17" fmla="*/ 837 h 1096"/>
                <a:gd name="T18" fmla="*/ 1264 w 1270"/>
                <a:gd name="T19" fmla="*/ 747 h 1096"/>
                <a:gd name="T20" fmla="*/ 1270 w 1270"/>
                <a:gd name="T21" fmla="*/ 654 h 1096"/>
                <a:gd name="T22" fmla="*/ 1262 w 1270"/>
                <a:gd name="T23" fmla="*/ 553 h 1096"/>
                <a:gd name="T24" fmla="*/ 1242 w 1270"/>
                <a:gd name="T25" fmla="*/ 460 h 1096"/>
                <a:gd name="T26" fmla="*/ 1207 w 1270"/>
                <a:gd name="T27" fmla="*/ 370 h 1096"/>
                <a:gd name="T28" fmla="*/ 1162 w 1270"/>
                <a:gd name="T29" fmla="*/ 288 h 1096"/>
                <a:gd name="T30" fmla="*/ 1106 w 1270"/>
                <a:gd name="T31" fmla="*/ 214 h 1096"/>
                <a:gd name="T32" fmla="*/ 1038 w 1270"/>
                <a:gd name="T33" fmla="*/ 149 h 1096"/>
                <a:gd name="T34" fmla="*/ 964 w 1270"/>
                <a:gd name="T35" fmla="*/ 95 h 1096"/>
                <a:gd name="T36" fmla="*/ 882 w 1270"/>
                <a:gd name="T37" fmla="*/ 52 h 1096"/>
                <a:gd name="T38" fmla="*/ 794 w 1270"/>
                <a:gd name="T39" fmla="*/ 20 h 1096"/>
                <a:gd name="T40" fmla="*/ 701 w 1270"/>
                <a:gd name="T41" fmla="*/ 3 h 1096"/>
                <a:gd name="T42" fmla="*/ 603 w 1270"/>
                <a:gd name="T43" fmla="*/ 1 h 1096"/>
                <a:gd name="T44" fmla="*/ 507 w 1270"/>
                <a:gd name="T45" fmla="*/ 13 h 1096"/>
                <a:gd name="T46" fmla="*/ 417 w 1270"/>
                <a:gd name="T47" fmla="*/ 39 h 1096"/>
                <a:gd name="T48" fmla="*/ 332 w 1270"/>
                <a:gd name="T49" fmla="*/ 79 h 1096"/>
                <a:gd name="T50" fmla="*/ 256 w 1270"/>
                <a:gd name="T51" fmla="*/ 130 h 1096"/>
                <a:gd name="T52" fmla="*/ 186 w 1270"/>
                <a:gd name="T53" fmla="*/ 192 h 1096"/>
                <a:gd name="T54" fmla="*/ 126 w 1270"/>
                <a:gd name="T55" fmla="*/ 263 h 1096"/>
                <a:gd name="T56" fmla="*/ 77 w 1270"/>
                <a:gd name="T57" fmla="*/ 342 h 1096"/>
                <a:gd name="T58" fmla="*/ 38 w 1270"/>
                <a:gd name="T59" fmla="*/ 429 h 1096"/>
                <a:gd name="T60" fmla="*/ 13 w 1270"/>
                <a:gd name="T61" fmla="*/ 522 h 1096"/>
                <a:gd name="T62" fmla="*/ 1 w 1270"/>
                <a:gd name="T63" fmla="*/ 620 h 1096"/>
                <a:gd name="T64" fmla="*/ 3 w 1270"/>
                <a:gd name="T65" fmla="*/ 716 h 1096"/>
                <a:gd name="T66" fmla="*/ 19 w 1270"/>
                <a:gd name="T67" fmla="*/ 808 h 1096"/>
                <a:gd name="T68" fmla="*/ 45 w 1270"/>
                <a:gd name="T69" fmla="*/ 894 h 1096"/>
                <a:gd name="T70" fmla="*/ 83 w 1270"/>
                <a:gd name="T71" fmla="*/ 976 h 1096"/>
                <a:gd name="T72" fmla="*/ 131 w 1270"/>
                <a:gd name="T73" fmla="*/ 1051 h 1096"/>
                <a:gd name="T74" fmla="*/ 190 w 1270"/>
                <a:gd name="T75" fmla="*/ 1072 h 1096"/>
                <a:gd name="T76" fmla="*/ 263 w 1270"/>
                <a:gd name="T77" fmla="*/ 1008 h 1096"/>
                <a:gd name="T78" fmla="*/ 345 w 1270"/>
                <a:gd name="T79" fmla="*/ 956 h 1096"/>
                <a:gd name="T80" fmla="*/ 437 w 1270"/>
                <a:gd name="T81" fmla="*/ 916 h 1096"/>
                <a:gd name="T82" fmla="*/ 534 w 1270"/>
                <a:gd name="T83" fmla="*/ 892 h 1096"/>
                <a:gd name="T84" fmla="*/ 636 w 1270"/>
                <a:gd name="T85" fmla="*/ 884 h 10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70" h="1096">
                  <a:moveTo>
                    <a:pt x="636" y="884"/>
                  </a:moveTo>
                  <a:lnTo>
                    <a:pt x="670" y="884"/>
                  </a:lnTo>
                  <a:lnTo>
                    <a:pt x="704" y="888"/>
                  </a:lnTo>
                  <a:lnTo>
                    <a:pt x="736" y="892"/>
                  </a:lnTo>
                  <a:lnTo>
                    <a:pt x="770" y="899"/>
                  </a:lnTo>
                  <a:lnTo>
                    <a:pt x="802" y="907"/>
                  </a:lnTo>
                  <a:lnTo>
                    <a:pt x="834" y="916"/>
                  </a:lnTo>
                  <a:lnTo>
                    <a:pt x="865" y="929"/>
                  </a:lnTo>
                  <a:lnTo>
                    <a:pt x="894" y="941"/>
                  </a:lnTo>
                  <a:lnTo>
                    <a:pt x="925" y="956"/>
                  </a:lnTo>
                  <a:lnTo>
                    <a:pt x="953" y="971"/>
                  </a:lnTo>
                  <a:lnTo>
                    <a:pt x="980" y="988"/>
                  </a:lnTo>
                  <a:lnTo>
                    <a:pt x="1007" y="1008"/>
                  </a:lnTo>
                  <a:lnTo>
                    <a:pt x="1032" y="1028"/>
                  </a:lnTo>
                  <a:lnTo>
                    <a:pt x="1057" y="1050"/>
                  </a:lnTo>
                  <a:lnTo>
                    <a:pt x="1081" y="1072"/>
                  </a:lnTo>
                  <a:lnTo>
                    <a:pt x="1102" y="1096"/>
                  </a:lnTo>
                  <a:lnTo>
                    <a:pt x="1122" y="1073"/>
                  </a:lnTo>
                  <a:lnTo>
                    <a:pt x="1140" y="1051"/>
                  </a:lnTo>
                  <a:lnTo>
                    <a:pt x="1157" y="1026"/>
                  </a:lnTo>
                  <a:lnTo>
                    <a:pt x="1173" y="1001"/>
                  </a:lnTo>
                  <a:lnTo>
                    <a:pt x="1188" y="976"/>
                  </a:lnTo>
                  <a:lnTo>
                    <a:pt x="1201" y="949"/>
                  </a:lnTo>
                  <a:lnTo>
                    <a:pt x="1214" y="923"/>
                  </a:lnTo>
                  <a:lnTo>
                    <a:pt x="1226" y="894"/>
                  </a:lnTo>
                  <a:lnTo>
                    <a:pt x="1235" y="866"/>
                  </a:lnTo>
                  <a:lnTo>
                    <a:pt x="1245" y="837"/>
                  </a:lnTo>
                  <a:lnTo>
                    <a:pt x="1253" y="808"/>
                  </a:lnTo>
                  <a:lnTo>
                    <a:pt x="1258" y="778"/>
                  </a:lnTo>
                  <a:lnTo>
                    <a:pt x="1264" y="747"/>
                  </a:lnTo>
                  <a:lnTo>
                    <a:pt x="1267" y="716"/>
                  </a:lnTo>
                  <a:lnTo>
                    <a:pt x="1269" y="686"/>
                  </a:lnTo>
                  <a:lnTo>
                    <a:pt x="1270" y="654"/>
                  </a:lnTo>
                  <a:lnTo>
                    <a:pt x="1269" y="620"/>
                  </a:lnTo>
                  <a:lnTo>
                    <a:pt x="1267" y="586"/>
                  </a:lnTo>
                  <a:lnTo>
                    <a:pt x="1262" y="553"/>
                  </a:lnTo>
                  <a:lnTo>
                    <a:pt x="1257" y="522"/>
                  </a:lnTo>
                  <a:lnTo>
                    <a:pt x="1251" y="490"/>
                  </a:lnTo>
                  <a:lnTo>
                    <a:pt x="1242" y="460"/>
                  </a:lnTo>
                  <a:lnTo>
                    <a:pt x="1232" y="429"/>
                  </a:lnTo>
                  <a:lnTo>
                    <a:pt x="1220" y="398"/>
                  </a:lnTo>
                  <a:lnTo>
                    <a:pt x="1207" y="370"/>
                  </a:lnTo>
                  <a:lnTo>
                    <a:pt x="1193" y="342"/>
                  </a:lnTo>
                  <a:lnTo>
                    <a:pt x="1178" y="315"/>
                  </a:lnTo>
                  <a:lnTo>
                    <a:pt x="1162" y="288"/>
                  </a:lnTo>
                  <a:lnTo>
                    <a:pt x="1144" y="263"/>
                  </a:lnTo>
                  <a:lnTo>
                    <a:pt x="1125" y="238"/>
                  </a:lnTo>
                  <a:lnTo>
                    <a:pt x="1106" y="214"/>
                  </a:lnTo>
                  <a:lnTo>
                    <a:pt x="1085" y="192"/>
                  </a:lnTo>
                  <a:lnTo>
                    <a:pt x="1062" y="169"/>
                  </a:lnTo>
                  <a:lnTo>
                    <a:pt x="1038" y="149"/>
                  </a:lnTo>
                  <a:lnTo>
                    <a:pt x="1016" y="130"/>
                  </a:lnTo>
                  <a:lnTo>
                    <a:pt x="991" y="111"/>
                  </a:lnTo>
                  <a:lnTo>
                    <a:pt x="964" y="95"/>
                  </a:lnTo>
                  <a:lnTo>
                    <a:pt x="938" y="79"/>
                  </a:lnTo>
                  <a:lnTo>
                    <a:pt x="910" y="64"/>
                  </a:lnTo>
                  <a:lnTo>
                    <a:pt x="882" y="52"/>
                  </a:lnTo>
                  <a:lnTo>
                    <a:pt x="853" y="39"/>
                  </a:lnTo>
                  <a:lnTo>
                    <a:pt x="824" y="29"/>
                  </a:lnTo>
                  <a:lnTo>
                    <a:pt x="794" y="20"/>
                  </a:lnTo>
                  <a:lnTo>
                    <a:pt x="763" y="13"/>
                  </a:lnTo>
                  <a:lnTo>
                    <a:pt x="732" y="8"/>
                  </a:lnTo>
                  <a:lnTo>
                    <a:pt x="701" y="3"/>
                  </a:lnTo>
                  <a:lnTo>
                    <a:pt x="667" y="1"/>
                  </a:lnTo>
                  <a:lnTo>
                    <a:pt x="636" y="0"/>
                  </a:lnTo>
                  <a:lnTo>
                    <a:pt x="603" y="1"/>
                  </a:lnTo>
                  <a:lnTo>
                    <a:pt x="571" y="3"/>
                  </a:lnTo>
                  <a:lnTo>
                    <a:pt x="539" y="8"/>
                  </a:lnTo>
                  <a:lnTo>
                    <a:pt x="507" y="13"/>
                  </a:lnTo>
                  <a:lnTo>
                    <a:pt x="476" y="20"/>
                  </a:lnTo>
                  <a:lnTo>
                    <a:pt x="447" y="29"/>
                  </a:lnTo>
                  <a:lnTo>
                    <a:pt x="417" y="39"/>
                  </a:lnTo>
                  <a:lnTo>
                    <a:pt x="389" y="52"/>
                  </a:lnTo>
                  <a:lnTo>
                    <a:pt x="360" y="64"/>
                  </a:lnTo>
                  <a:lnTo>
                    <a:pt x="332" y="79"/>
                  </a:lnTo>
                  <a:lnTo>
                    <a:pt x="306" y="95"/>
                  </a:lnTo>
                  <a:lnTo>
                    <a:pt x="280" y="111"/>
                  </a:lnTo>
                  <a:lnTo>
                    <a:pt x="256" y="130"/>
                  </a:lnTo>
                  <a:lnTo>
                    <a:pt x="232" y="149"/>
                  </a:lnTo>
                  <a:lnTo>
                    <a:pt x="208" y="169"/>
                  </a:lnTo>
                  <a:lnTo>
                    <a:pt x="186" y="192"/>
                  </a:lnTo>
                  <a:lnTo>
                    <a:pt x="166" y="214"/>
                  </a:lnTo>
                  <a:lnTo>
                    <a:pt x="145" y="238"/>
                  </a:lnTo>
                  <a:lnTo>
                    <a:pt x="126" y="263"/>
                  </a:lnTo>
                  <a:lnTo>
                    <a:pt x="108" y="288"/>
                  </a:lnTo>
                  <a:lnTo>
                    <a:pt x="92" y="315"/>
                  </a:lnTo>
                  <a:lnTo>
                    <a:pt x="77" y="342"/>
                  </a:lnTo>
                  <a:lnTo>
                    <a:pt x="62" y="370"/>
                  </a:lnTo>
                  <a:lnTo>
                    <a:pt x="50" y="398"/>
                  </a:lnTo>
                  <a:lnTo>
                    <a:pt x="38" y="429"/>
                  </a:lnTo>
                  <a:lnTo>
                    <a:pt x="28" y="460"/>
                  </a:lnTo>
                  <a:lnTo>
                    <a:pt x="21" y="490"/>
                  </a:lnTo>
                  <a:lnTo>
                    <a:pt x="13" y="522"/>
                  </a:lnTo>
                  <a:lnTo>
                    <a:pt x="8" y="553"/>
                  </a:lnTo>
                  <a:lnTo>
                    <a:pt x="3" y="586"/>
                  </a:lnTo>
                  <a:lnTo>
                    <a:pt x="1" y="620"/>
                  </a:lnTo>
                  <a:lnTo>
                    <a:pt x="0" y="654"/>
                  </a:lnTo>
                  <a:lnTo>
                    <a:pt x="1" y="686"/>
                  </a:lnTo>
                  <a:lnTo>
                    <a:pt x="3" y="716"/>
                  </a:lnTo>
                  <a:lnTo>
                    <a:pt x="7" y="747"/>
                  </a:lnTo>
                  <a:lnTo>
                    <a:pt x="12" y="778"/>
                  </a:lnTo>
                  <a:lnTo>
                    <a:pt x="19" y="808"/>
                  </a:lnTo>
                  <a:lnTo>
                    <a:pt x="26" y="837"/>
                  </a:lnTo>
                  <a:lnTo>
                    <a:pt x="35" y="866"/>
                  </a:lnTo>
                  <a:lnTo>
                    <a:pt x="45" y="894"/>
                  </a:lnTo>
                  <a:lnTo>
                    <a:pt x="56" y="923"/>
                  </a:lnTo>
                  <a:lnTo>
                    <a:pt x="69" y="949"/>
                  </a:lnTo>
                  <a:lnTo>
                    <a:pt x="83" y="976"/>
                  </a:lnTo>
                  <a:lnTo>
                    <a:pt x="98" y="1001"/>
                  </a:lnTo>
                  <a:lnTo>
                    <a:pt x="114" y="1026"/>
                  </a:lnTo>
                  <a:lnTo>
                    <a:pt x="131" y="1051"/>
                  </a:lnTo>
                  <a:lnTo>
                    <a:pt x="148" y="1073"/>
                  </a:lnTo>
                  <a:lnTo>
                    <a:pt x="168" y="1096"/>
                  </a:lnTo>
                  <a:lnTo>
                    <a:pt x="190" y="1072"/>
                  </a:lnTo>
                  <a:lnTo>
                    <a:pt x="214" y="1050"/>
                  </a:lnTo>
                  <a:lnTo>
                    <a:pt x="238" y="1028"/>
                  </a:lnTo>
                  <a:lnTo>
                    <a:pt x="263" y="1008"/>
                  </a:lnTo>
                  <a:lnTo>
                    <a:pt x="290" y="988"/>
                  </a:lnTo>
                  <a:lnTo>
                    <a:pt x="318" y="971"/>
                  </a:lnTo>
                  <a:lnTo>
                    <a:pt x="345" y="956"/>
                  </a:lnTo>
                  <a:lnTo>
                    <a:pt x="375" y="941"/>
                  </a:lnTo>
                  <a:lnTo>
                    <a:pt x="406" y="929"/>
                  </a:lnTo>
                  <a:lnTo>
                    <a:pt x="437" y="916"/>
                  </a:lnTo>
                  <a:lnTo>
                    <a:pt x="468" y="907"/>
                  </a:lnTo>
                  <a:lnTo>
                    <a:pt x="500" y="899"/>
                  </a:lnTo>
                  <a:lnTo>
                    <a:pt x="534" y="892"/>
                  </a:lnTo>
                  <a:lnTo>
                    <a:pt x="566" y="888"/>
                  </a:lnTo>
                  <a:lnTo>
                    <a:pt x="601" y="884"/>
                  </a:lnTo>
                  <a:lnTo>
                    <a:pt x="636" y="8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1800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12" name="Freeform 55"/>
            <p:cNvSpPr>
              <a:spLocks/>
            </p:cNvSpPr>
            <p:nvPr/>
          </p:nvSpPr>
          <p:spPr bwMode="auto">
            <a:xfrm>
              <a:off x="3791" y="1256"/>
              <a:ext cx="1270" cy="1096"/>
            </a:xfrm>
            <a:custGeom>
              <a:avLst/>
              <a:gdLst>
                <a:gd name="T0" fmla="*/ 704 w 1270"/>
                <a:gd name="T1" fmla="*/ 888 h 1096"/>
                <a:gd name="T2" fmla="*/ 802 w 1270"/>
                <a:gd name="T3" fmla="*/ 907 h 1096"/>
                <a:gd name="T4" fmla="*/ 894 w 1270"/>
                <a:gd name="T5" fmla="*/ 941 h 1096"/>
                <a:gd name="T6" fmla="*/ 980 w 1270"/>
                <a:gd name="T7" fmla="*/ 988 h 1096"/>
                <a:gd name="T8" fmla="*/ 1057 w 1270"/>
                <a:gd name="T9" fmla="*/ 1050 h 1096"/>
                <a:gd name="T10" fmla="*/ 1122 w 1270"/>
                <a:gd name="T11" fmla="*/ 1073 h 1096"/>
                <a:gd name="T12" fmla="*/ 1173 w 1270"/>
                <a:gd name="T13" fmla="*/ 1001 h 1096"/>
                <a:gd name="T14" fmla="*/ 1214 w 1270"/>
                <a:gd name="T15" fmla="*/ 923 h 1096"/>
                <a:gd name="T16" fmla="*/ 1245 w 1270"/>
                <a:gd name="T17" fmla="*/ 837 h 1096"/>
                <a:gd name="T18" fmla="*/ 1264 w 1270"/>
                <a:gd name="T19" fmla="*/ 747 h 1096"/>
                <a:gd name="T20" fmla="*/ 1270 w 1270"/>
                <a:gd name="T21" fmla="*/ 654 h 1096"/>
                <a:gd name="T22" fmla="*/ 1262 w 1270"/>
                <a:gd name="T23" fmla="*/ 553 h 1096"/>
                <a:gd name="T24" fmla="*/ 1242 w 1270"/>
                <a:gd name="T25" fmla="*/ 460 h 1096"/>
                <a:gd name="T26" fmla="*/ 1207 w 1270"/>
                <a:gd name="T27" fmla="*/ 370 h 1096"/>
                <a:gd name="T28" fmla="*/ 1162 w 1270"/>
                <a:gd name="T29" fmla="*/ 288 h 1096"/>
                <a:gd name="T30" fmla="*/ 1106 w 1270"/>
                <a:gd name="T31" fmla="*/ 214 h 1096"/>
                <a:gd name="T32" fmla="*/ 1038 w 1270"/>
                <a:gd name="T33" fmla="*/ 149 h 1096"/>
                <a:gd name="T34" fmla="*/ 964 w 1270"/>
                <a:gd name="T35" fmla="*/ 95 h 1096"/>
                <a:gd name="T36" fmla="*/ 882 w 1270"/>
                <a:gd name="T37" fmla="*/ 52 h 1096"/>
                <a:gd name="T38" fmla="*/ 794 w 1270"/>
                <a:gd name="T39" fmla="*/ 20 h 1096"/>
                <a:gd name="T40" fmla="*/ 701 w 1270"/>
                <a:gd name="T41" fmla="*/ 3 h 1096"/>
                <a:gd name="T42" fmla="*/ 603 w 1270"/>
                <a:gd name="T43" fmla="*/ 1 h 1096"/>
                <a:gd name="T44" fmla="*/ 507 w 1270"/>
                <a:gd name="T45" fmla="*/ 13 h 1096"/>
                <a:gd name="T46" fmla="*/ 417 w 1270"/>
                <a:gd name="T47" fmla="*/ 39 h 1096"/>
                <a:gd name="T48" fmla="*/ 332 w 1270"/>
                <a:gd name="T49" fmla="*/ 79 h 1096"/>
                <a:gd name="T50" fmla="*/ 256 w 1270"/>
                <a:gd name="T51" fmla="*/ 130 h 1096"/>
                <a:gd name="T52" fmla="*/ 186 w 1270"/>
                <a:gd name="T53" fmla="*/ 192 h 1096"/>
                <a:gd name="T54" fmla="*/ 126 w 1270"/>
                <a:gd name="T55" fmla="*/ 263 h 1096"/>
                <a:gd name="T56" fmla="*/ 77 w 1270"/>
                <a:gd name="T57" fmla="*/ 342 h 1096"/>
                <a:gd name="T58" fmla="*/ 38 w 1270"/>
                <a:gd name="T59" fmla="*/ 429 h 1096"/>
                <a:gd name="T60" fmla="*/ 13 w 1270"/>
                <a:gd name="T61" fmla="*/ 522 h 1096"/>
                <a:gd name="T62" fmla="*/ 1 w 1270"/>
                <a:gd name="T63" fmla="*/ 620 h 1096"/>
                <a:gd name="T64" fmla="*/ 3 w 1270"/>
                <a:gd name="T65" fmla="*/ 716 h 1096"/>
                <a:gd name="T66" fmla="*/ 19 w 1270"/>
                <a:gd name="T67" fmla="*/ 808 h 1096"/>
                <a:gd name="T68" fmla="*/ 45 w 1270"/>
                <a:gd name="T69" fmla="*/ 894 h 1096"/>
                <a:gd name="T70" fmla="*/ 83 w 1270"/>
                <a:gd name="T71" fmla="*/ 976 h 1096"/>
                <a:gd name="T72" fmla="*/ 131 w 1270"/>
                <a:gd name="T73" fmla="*/ 1051 h 1096"/>
                <a:gd name="T74" fmla="*/ 190 w 1270"/>
                <a:gd name="T75" fmla="*/ 1072 h 1096"/>
                <a:gd name="T76" fmla="*/ 263 w 1270"/>
                <a:gd name="T77" fmla="*/ 1008 h 1096"/>
                <a:gd name="T78" fmla="*/ 345 w 1270"/>
                <a:gd name="T79" fmla="*/ 956 h 1096"/>
                <a:gd name="T80" fmla="*/ 437 w 1270"/>
                <a:gd name="T81" fmla="*/ 916 h 1096"/>
                <a:gd name="T82" fmla="*/ 534 w 1270"/>
                <a:gd name="T83" fmla="*/ 892 h 1096"/>
                <a:gd name="T84" fmla="*/ 636 w 1270"/>
                <a:gd name="T85" fmla="*/ 884 h 10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70" h="1096">
                  <a:moveTo>
                    <a:pt x="636" y="884"/>
                  </a:moveTo>
                  <a:lnTo>
                    <a:pt x="670" y="884"/>
                  </a:lnTo>
                  <a:lnTo>
                    <a:pt x="704" y="888"/>
                  </a:lnTo>
                  <a:lnTo>
                    <a:pt x="736" y="892"/>
                  </a:lnTo>
                  <a:lnTo>
                    <a:pt x="770" y="899"/>
                  </a:lnTo>
                  <a:lnTo>
                    <a:pt x="802" y="907"/>
                  </a:lnTo>
                  <a:lnTo>
                    <a:pt x="834" y="916"/>
                  </a:lnTo>
                  <a:lnTo>
                    <a:pt x="865" y="929"/>
                  </a:lnTo>
                  <a:lnTo>
                    <a:pt x="894" y="941"/>
                  </a:lnTo>
                  <a:lnTo>
                    <a:pt x="925" y="956"/>
                  </a:lnTo>
                  <a:lnTo>
                    <a:pt x="953" y="971"/>
                  </a:lnTo>
                  <a:lnTo>
                    <a:pt x="980" y="988"/>
                  </a:lnTo>
                  <a:lnTo>
                    <a:pt x="1007" y="1008"/>
                  </a:lnTo>
                  <a:lnTo>
                    <a:pt x="1032" y="1028"/>
                  </a:lnTo>
                  <a:lnTo>
                    <a:pt x="1057" y="1050"/>
                  </a:lnTo>
                  <a:lnTo>
                    <a:pt x="1081" y="1072"/>
                  </a:lnTo>
                  <a:lnTo>
                    <a:pt x="1102" y="1096"/>
                  </a:lnTo>
                  <a:lnTo>
                    <a:pt x="1122" y="1073"/>
                  </a:lnTo>
                  <a:lnTo>
                    <a:pt x="1140" y="1051"/>
                  </a:lnTo>
                  <a:lnTo>
                    <a:pt x="1157" y="1026"/>
                  </a:lnTo>
                  <a:lnTo>
                    <a:pt x="1173" y="1001"/>
                  </a:lnTo>
                  <a:lnTo>
                    <a:pt x="1188" y="976"/>
                  </a:lnTo>
                  <a:lnTo>
                    <a:pt x="1201" y="949"/>
                  </a:lnTo>
                  <a:lnTo>
                    <a:pt x="1214" y="923"/>
                  </a:lnTo>
                  <a:lnTo>
                    <a:pt x="1226" y="894"/>
                  </a:lnTo>
                  <a:lnTo>
                    <a:pt x="1235" y="866"/>
                  </a:lnTo>
                  <a:lnTo>
                    <a:pt x="1245" y="837"/>
                  </a:lnTo>
                  <a:lnTo>
                    <a:pt x="1253" y="808"/>
                  </a:lnTo>
                  <a:lnTo>
                    <a:pt x="1258" y="778"/>
                  </a:lnTo>
                  <a:lnTo>
                    <a:pt x="1264" y="747"/>
                  </a:lnTo>
                  <a:lnTo>
                    <a:pt x="1267" y="716"/>
                  </a:lnTo>
                  <a:lnTo>
                    <a:pt x="1269" y="686"/>
                  </a:lnTo>
                  <a:lnTo>
                    <a:pt x="1270" y="654"/>
                  </a:lnTo>
                  <a:lnTo>
                    <a:pt x="1269" y="620"/>
                  </a:lnTo>
                  <a:lnTo>
                    <a:pt x="1267" y="586"/>
                  </a:lnTo>
                  <a:lnTo>
                    <a:pt x="1262" y="553"/>
                  </a:lnTo>
                  <a:lnTo>
                    <a:pt x="1257" y="522"/>
                  </a:lnTo>
                  <a:lnTo>
                    <a:pt x="1251" y="490"/>
                  </a:lnTo>
                  <a:lnTo>
                    <a:pt x="1242" y="460"/>
                  </a:lnTo>
                  <a:lnTo>
                    <a:pt x="1232" y="429"/>
                  </a:lnTo>
                  <a:lnTo>
                    <a:pt x="1220" y="398"/>
                  </a:lnTo>
                  <a:lnTo>
                    <a:pt x="1207" y="370"/>
                  </a:lnTo>
                  <a:lnTo>
                    <a:pt x="1193" y="342"/>
                  </a:lnTo>
                  <a:lnTo>
                    <a:pt x="1178" y="315"/>
                  </a:lnTo>
                  <a:lnTo>
                    <a:pt x="1162" y="288"/>
                  </a:lnTo>
                  <a:lnTo>
                    <a:pt x="1144" y="263"/>
                  </a:lnTo>
                  <a:lnTo>
                    <a:pt x="1125" y="238"/>
                  </a:lnTo>
                  <a:lnTo>
                    <a:pt x="1106" y="214"/>
                  </a:lnTo>
                  <a:lnTo>
                    <a:pt x="1085" y="192"/>
                  </a:lnTo>
                  <a:lnTo>
                    <a:pt x="1062" y="169"/>
                  </a:lnTo>
                  <a:lnTo>
                    <a:pt x="1038" y="149"/>
                  </a:lnTo>
                  <a:lnTo>
                    <a:pt x="1016" y="130"/>
                  </a:lnTo>
                  <a:lnTo>
                    <a:pt x="991" y="111"/>
                  </a:lnTo>
                  <a:lnTo>
                    <a:pt x="964" y="95"/>
                  </a:lnTo>
                  <a:lnTo>
                    <a:pt x="938" y="79"/>
                  </a:lnTo>
                  <a:lnTo>
                    <a:pt x="910" y="64"/>
                  </a:lnTo>
                  <a:lnTo>
                    <a:pt x="882" y="52"/>
                  </a:lnTo>
                  <a:lnTo>
                    <a:pt x="853" y="39"/>
                  </a:lnTo>
                  <a:lnTo>
                    <a:pt x="824" y="29"/>
                  </a:lnTo>
                  <a:lnTo>
                    <a:pt x="794" y="20"/>
                  </a:lnTo>
                  <a:lnTo>
                    <a:pt x="763" y="13"/>
                  </a:lnTo>
                  <a:lnTo>
                    <a:pt x="732" y="8"/>
                  </a:lnTo>
                  <a:lnTo>
                    <a:pt x="701" y="3"/>
                  </a:lnTo>
                  <a:lnTo>
                    <a:pt x="667" y="1"/>
                  </a:lnTo>
                  <a:lnTo>
                    <a:pt x="636" y="0"/>
                  </a:lnTo>
                  <a:lnTo>
                    <a:pt x="603" y="1"/>
                  </a:lnTo>
                  <a:lnTo>
                    <a:pt x="571" y="3"/>
                  </a:lnTo>
                  <a:lnTo>
                    <a:pt x="539" y="8"/>
                  </a:lnTo>
                  <a:lnTo>
                    <a:pt x="507" y="13"/>
                  </a:lnTo>
                  <a:lnTo>
                    <a:pt x="476" y="20"/>
                  </a:lnTo>
                  <a:lnTo>
                    <a:pt x="447" y="29"/>
                  </a:lnTo>
                  <a:lnTo>
                    <a:pt x="417" y="39"/>
                  </a:lnTo>
                  <a:lnTo>
                    <a:pt x="389" y="52"/>
                  </a:lnTo>
                  <a:lnTo>
                    <a:pt x="360" y="64"/>
                  </a:lnTo>
                  <a:lnTo>
                    <a:pt x="332" y="79"/>
                  </a:lnTo>
                  <a:lnTo>
                    <a:pt x="306" y="95"/>
                  </a:lnTo>
                  <a:lnTo>
                    <a:pt x="280" y="111"/>
                  </a:lnTo>
                  <a:lnTo>
                    <a:pt x="256" y="130"/>
                  </a:lnTo>
                  <a:lnTo>
                    <a:pt x="232" y="149"/>
                  </a:lnTo>
                  <a:lnTo>
                    <a:pt x="208" y="169"/>
                  </a:lnTo>
                  <a:lnTo>
                    <a:pt x="186" y="192"/>
                  </a:lnTo>
                  <a:lnTo>
                    <a:pt x="166" y="214"/>
                  </a:lnTo>
                  <a:lnTo>
                    <a:pt x="145" y="238"/>
                  </a:lnTo>
                  <a:lnTo>
                    <a:pt x="126" y="263"/>
                  </a:lnTo>
                  <a:lnTo>
                    <a:pt x="108" y="288"/>
                  </a:lnTo>
                  <a:lnTo>
                    <a:pt x="92" y="315"/>
                  </a:lnTo>
                  <a:lnTo>
                    <a:pt x="77" y="342"/>
                  </a:lnTo>
                  <a:lnTo>
                    <a:pt x="62" y="370"/>
                  </a:lnTo>
                  <a:lnTo>
                    <a:pt x="50" y="398"/>
                  </a:lnTo>
                  <a:lnTo>
                    <a:pt x="38" y="429"/>
                  </a:lnTo>
                  <a:lnTo>
                    <a:pt x="28" y="460"/>
                  </a:lnTo>
                  <a:lnTo>
                    <a:pt x="21" y="490"/>
                  </a:lnTo>
                  <a:lnTo>
                    <a:pt x="13" y="522"/>
                  </a:lnTo>
                  <a:lnTo>
                    <a:pt x="8" y="553"/>
                  </a:lnTo>
                  <a:lnTo>
                    <a:pt x="3" y="586"/>
                  </a:lnTo>
                  <a:lnTo>
                    <a:pt x="1" y="620"/>
                  </a:lnTo>
                  <a:lnTo>
                    <a:pt x="0" y="654"/>
                  </a:lnTo>
                  <a:lnTo>
                    <a:pt x="1" y="686"/>
                  </a:lnTo>
                  <a:lnTo>
                    <a:pt x="3" y="716"/>
                  </a:lnTo>
                  <a:lnTo>
                    <a:pt x="7" y="747"/>
                  </a:lnTo>
                  <a:lnTo>
                    <a:pt x="12" y="778"/>
                  </a:lnTo>
                  <a:lnTo>
                    <a:pt x="19" y="808"/>
                  </a:lnTo>
                  <a:lnTo>
                    <a:pt x="26" y="837"/>
                  </a:lnTo>
                  <a:lnTo>
                    <a:pt x="35" y="866"/>
                  </a:lnTo>
                  <a:lnTo>
                    <a:pt x="45" y="894"/>
                  </a:lnTo>
                  <a:lnTo>
                    <a:pt x="56" y="923"/>
                  </a:lnTo>
                  <a:lnTo>
                    <a:pt x="69" y="949"/>
                  </a:lnTo>
                  <a:lnTo>
                    <a:pt x="83" y="976"/>
                  </a:lnTo>
                  <a:lnTo>
                    <a:pt x="98" y="1001"/>
                  </a:lnTo>
                  <a:lnTo>
                    <a:pt x="114" y="1026"/>
                  </a:lnTo>
                  <a:lnTo>
                    <a:pt x="131" y="1051"/>
                  </a:lnTo>
                  <a:lnTo>
                    <a:pt x="148" y="1073"/>
                  </a:lnTo>
                  <a:lnTo>
                    <a:pt x="168" y="1096"/>
                  </a:lnTo>
                  <a:lnTo>
                    <a:pt x="190" y="1072"/>
                  </a:lnTo>
                  <a:lnTo>
                    <a:pt x="214" y="1050"/>
                  </a:lnTo>
                  <a:lnTo>
                    <a:pt x="238" y="1028"/>
                  </a:lnTo>
                  <a:lnTo>
                    <a:pt x="263" y="1008"/>
                  </a:lnTo>
                  <a:lnTo>
                    <a:pt x="290" y="988"/>
                  </a:lnTo>
                  <a:lnTo>
                    <a:pt x="318" y="971"/>
                  </a:lnTo>
                  <a:lnTo>
                    <a:pt x="345" y="956"/>
                  </a:lnTo>
                  <a:lnTo>
                    <a:pt x="375" y="941"/>
                  </a:lnTo>
                  <a:lnTo>
                    <a:pt x="406" y="929"/>
                  </a:lnTo>
                  <a:lnTo>
                    <a:pt x="437" y="916"/>
                  </a:lnTo>
                  <a:lnTo>
                    <a:pt x="468" y="907"/>
                  </a:lnTo>
                  <a:lnTo>
                    <a:pt x="500" y="899"/>
                  </a:lnTo>
                  <a:lnTo>
                    <a:pt x="534" y="892"/>
                  </a:lnTo>
                  <a:lnTo>
                    <a:pt x="566" y="888"/>
                  </a:lnTo>
                  <a:lnTo>
                    <a:pt x="601" y="884"/>
                  </a:lnTo>
                  <a:lnTo>
                    <a:pt x="636" y="884"/>
                  </a:lnTo>
                  <a:close/>
                </a:path>
              </a:pathLst>
            </a:custGeom>
            <a:grpFill/>
            <a:ln w="6350" cap="rnd">
              <a:solidFill>
                <a:srgbClr val="2666A6"/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</a:rPr>
                <a:t>T2S</a:t>
              </a:r>
            </a:p>
            <a:p>
              <a:pPr algn="ctr"/>
              <a:endParaRPr lang="en-GB" b="1" dirty="0">
                <a:solidFill>
                  <a:schemeClr val="bg1"/>
                </a:solidFill>
              </a:endParaRPr>
            </a:p>
            <a:p>
              <a:pPr algn="ctr"/>
              <a:r>
                <a:rPr lang="en-GB" dirty="0" smtClean="0">
                  <a:solidFill>
                    <a:schemeClr val="bg1"/>
                  </a:solidFill>
                </a:rPr>
                <a:t>Central Bank </a:t>
              </a:r>
              <a:r>
                <a:rPr lang="en-GB" dirty="0">
                  <a:solidFill>
                    <a:schemeClr val="bg1"/>
                  </a:solidFill>
                </a:rPr>
                <a:t>Money</a:t>
              </a:r>
            </a:p>
          </p:txBody>
        </p:sp>
      </p:grpSp>
      <p:sp>
        <p:nvSpPr>
          <p:cNvPr id="91" name="Freeform 49"/>
          <p:cNvSpPr>
            <a:spLocks/>
          </p:cNvSpPr>
          <p:nvPr/>
        </p:nvSpPr>
        <p:spPr bwMode="auto">
          <a:xfrm>
            <a:off x="3235494" y="3650934"/>
            <a:ext cx="1249680" cy="507660"/>
          </a:xfrm>
          <a:custGeom>
            <a:avLst/>
            <a:gdLst>
              <a:gd name="T0" fmla="*/ 2147483647 w 935"/>
              <a:gd name="T1" fmla="*/ 2147483647 h 423"/>
              <a:gd name="T2" fmla="*/ 2147483647 w 935"/>
              <a:gd name="T3" fmla="*/ 2147483647 h 423"/>
              <a:gd name="T4" fmla="*/ 2147483647 w 935"/>
              <a:gd name="T5" fmla="*/ 2147483647 h 423"/>
              <a:gd name="T6" fmla="*/ 2147483647 w 935"/>
              <a:gd name="T7" fmla="*/ 2147483647 h 423"/>
              <a:gd name="T8" fmla="*/ 2147483647 w 935"/>
              <a:gd name="T9" fmla="*/ 2147483647 h 423"/>
              <a:gd name="T10" fmla="*/ 2147483647 w 935"/>
              <a:gd name="T11" fmla="*/ 2147483647 h 423"/>
              <a:gd name="T12" fmla="*/ 2147483647 w 935"/>
              <a:gd name="T13" fmla="*/ 2147483647 h 423"/>
              <a:gd name="T14" fmla="*/ 2147483647 w 935"/>
              <a:gd name="T15" fmla="*/ 2147483647 h 423"/>
              <a:gd name="T16" fmla="*/ 2147483647 w 935"/>
              <a:gd name="T17" fmla="*/ 2147483647 h 423"/>
              <a:gd name="T18" fmla="*/ 2147483647 w 935"/>
              <a:gd name="T19" fmla="*/ 2147483647 h 423"/>
              <a:gd name="T20" fmla="*/ 2147483647 w 935"/>
              <a:gd name="T21" fmla="*/ 2147483647 h 423"/>
              <a:gd name="T22" fmla="*/ 2147483647 w 935"/>
              <a:gd name="T23" fmla="*/ 2147483647 h 423"/>
              <a:gd name="T24" fmla="*/ 2147483647 w 935"/>
              <a:gd name="T25" fmla="*/ 2147483647 h 423"/>
              <a:gd name="T26" fmla="*/ 2147483647 w 935"/>
              <a:gd name="T27" fmla="*/ 2147483647 h 423"/>
              <a:gd name="T28" fmla="*/ 2147483647 w 935"/>
              <a:gd name="T29" fmla="*/ 2147483647 h 423"/>
              <a:gd name="T30" fmla="*/ 2147483647 w 935"/>
              <a:gd name="T31" fmla="*/ 0 h 423"/>
              <a:gd name="T32" fmla="*/ 2147483647 w 935"/>
              <a:gd name="T33" fmla="*/ 0 h 423"/>
              <a:gd name="T34" fmla="*/ 2147483647 w 935"/>
              <a:gd name="T35" fmla="*/ 2147483647 h 423"/>
              <a:gd name="T36" fmla="*/ 2147483647 w 935"/>
              <a:gd name="T37" fmla="*/ 2147483647 h 423"/>
              <a:gd name="T38" fmla="*/ 2147483647 w 935"/>
              <a:gd name="T39" fmla="*/ 2147483647 h 423"/>
              <a:gd name="T40" fmla="*/ 2147483647 w 935"/>
              <a:gd name="T41" fmla="*/ 2147483647 h 423"/>
              <a:gd name="T42" fmla="*/ 2147483647 w 935"/>
              <a:gd name="T43" fmla="*/ 2147483647 h 423"/>
              <a:gd name="T44" fmla="*/ 2147483647 w 935"/>
              <a:gd name="T45" fmla="*/ 2147483647 h 423"/>
              <a:gd name="T46" fmla="*/ 2147483647 w 935"/>
              <a:gd name="T47" fmla="*/ 2147483647 h 423"/>
              <a:gd name="T48" fmla="*/ 2147483647 w 935"/>
              <a:gd name="T49" fmla="*/ 2147483647 h 423"/>
              <a:gd name="T50" fmla="*/ 2147483647 w 935"/>
              <a:gd name="T51" fmla="*/ 2147483647 h 423"/>
              <a:gd name="T52" fmla="*/ 2147483647 w 935"/>
              <a:gd name="T53" fmla="*/ 2147483647 h 423"/>
              <a:gd name="T54" fmla="*/ 2147483647 w 935"/>
              <a:gd name="T55" fmla="*/ 2147483647 h 423"/>
              <a:gd name="T56" fmla="*/ 2147483647 w 935"/>
              <a:gd name="T57" fmla="*/ 2147483647 h 423"/>
              <a:gd name="T58" fmla="*/ 2147483647 w 935"/>
              <a:gd name="T59" fmla="*/ 2147483647 h 423"/>
              <a:gd name="T60" fmla="*/ 2147483647 w 935"/>
              <a:gd name="T61" fmla="*/ 2147483647 h 423"/>
              <a:gd name="T62" fmla="*/ 2147483647 w 935"/>
              <a:gd name="T63" fmla="*/ 2147483647 h 42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35" h="423">
                <a:moveTo>
                  <a:pt x="468" y="423"/>
                </a:moveTo>
                <a:lnTo>
                  <a:pt x="502" y="422"/>
                </a:lnTo>
                <a:lnTo>
                  <a:pt x="536" y="418"/>
                </a:lnTo>
                <a:lnTo>
                  <a:pt x="569" y="414"/>
                </a:lnTo>
                <a:lnTo>
                  <a:pt x="602" y="408"/>
                </a:lnTo>
                <a:lnTo>
                  <a:pt x="635" y="400"/>
                </a:lnTo>
                <a:lnTo>
                  <a:pt x="667" y="390"/>
                </a:lnTo>
                <a:lnTo>
                  <a:pt x="698" y="378"/>
                </a:lnTo>
                <a:lnTo>
                  <a:pt x="727" y="365"/>
                </a:lnTo>
                <a:lnTo>
                  <a:pt x="757" y="351"/>
                </a:lnTo>
                <a:lnTo>
                  <a:pt x="785" y="335"/>
                </a:lnTo>
                <a:lnTo>
                  <a:pt x="813" y="318"/>
                </a:lnTo>
                <a:lnTo>
                  <a:pt x="839" y="298"/>
                </a:lnTo>
                <a:lnTo>
                  <a:pt x="864" y="279"/>
                </a:lnTo>
                <a:lnTo>
                  <a:pt x="890" y="257"/>
                </a:lnTo>
                <a:lnTo>
                  <a:pt x="913" y="235"/>
                </a:lnTo>
                <a:lnTo>
                  <a:pt x="935" y="211"/>
                </a:lnTo>
                <a:lnTo>
                  <a:pt x="913" y="188"/>
                </a:lnTo>
                <a:lnTo>
                  <a:pt x="890" y="165"/>
                </a:lnTo>
                <a:lnTo>
                  <a:pt x="864" y="144"/>
                </a:lnTo>
                <a:lnTo>
                  <a:pt x="839" y="124"/>
                </a:lnTo>
                <a:lnTo>
                  <a:pt x="813" y="104"/>
                </a:lnTo>
                <a:lnTo>
                  <a:pt x="785" y="87"/>
                </a:lnTo>
                <a:lnTo>
                  <a:pt x="757" y="72"/>
                </a:lnTo>
                <a:lnTo>
                  <a:pt x="727" y="57"/>
                </a:lnTo>
                <a:lnTo>
                  <a:pt x="698" y="45"/>
                </a:lnTo>
                <a:lnTo>
                  <a:pt x="667" y="32"/>
                </a:lnTo>
                <a:lnTo>
                  <a:pt x="635" y="23"/>
                </a:lnTo>
                <a:lnTo>
                  <a:pt x="602" y="15"/>
                </a:lnTo>
                <a:lnTo>
                  <a:pt x="569" y="8"/>
                </a:lnTo>
                <a:lnTo>
                  <a:pt x="536" y="4"/>
                </a:lnTo>
                <a:lnTo>
                  <a:pt x="502" y="0"/>
                </a:lnTo>
                <a:lnTo>
                  <a:pt x="468" y="0"/>
                </a:lnTo>
                <a:lnTo>
                  <a:pt x="433" y="0"/>
                </a:lnTo>
                <a:lnTo>
                  <a:pt x="399" y="4"/>
                </a:lnTo>
                <a:lnTo>
                  <a:pt x="366" y="8"/>
                </a:lnTo>
                <a:lnTo>
                  <a:pt x="333" y="15"/>
                </a:lnTo>
                <a:lnTo>
                  <a:pt x="300" y="23"/>
                </a:lnTo>
                <a:lnTo>
                  <a:pt x="269" y="32"/>
                </a:lnTo>
                <a:lnTo>
                  <a:pt x="239" y="45"/>
                </a:lnTo>
                <a:lnTo>
                  <a:pt x="208" y="57"/>
                </a:lnTo>
                <a:lnTo>
                  <a:pt x="178" y="72"/>
                </a:lnTo>
                <a:lnTo>
                  <a:pt x="151" y="87"/>
                </a:lnTo>
                <a:lnTo>
                  <a:pt x="122" y="104"/>
                </a:lnTo>
                <a:lnTo>
                  <a:pt x="96" y="124"/>
                </a:lnTo>
                <a:lnTo>
                  <a:pt x="70" y="144"/>
                </a:lnTo>
                <a:lnTo>
                  <a:pt x="46" y="165"/>
                </a:lnTo>
                <a:lnTo>
                  <a:pt x="23" y="188"/>
                </a:lnTo>
                <a:lnTo>
                  <a:pt x="0" y="211"/>
                </a:lnTo>
                <a:lnTo>
                  <a:pt x="23" y="235"/>
                </a:lnTo>
                <a:lnTo>
                  <a:pt x="46" y="257"/>
                </a:lnTo>
                <a:lnTo>
                  <a:pt x="70" y="279"/>
                </a:lnTo>
                <a:lnTo>
                  <a:pt x="96" y="298"/>
                </a:lnTo>
                <a:lnTo>
                  <a:pt x="122" y="318"/>
                </a:lnTo>
                <a:lnTo>
                  <a:pt x="151" y="335"/>
                </a:lnTo>
                <a:lnTo>
                  <a:pt x="178" y="351"/>
                </a:lnTo>
                <a:lnTo>
                  <a:pt x="208" y="365"/>
                </a:lnTo>
                <a:lnTo>
                  <a:pt x="239" y="378"/>
                </a:lnTo>
                <a:lnTo>
                  <a:pt x="269" y="390"/>
                </a:lnTo>
                <a:lnTo>
                  <a:pt x="300" y="400"/>
                </a:lnTo>
                <a:lnTo>
                  <a:pt x="333" y="408"/>
                </a:lnTo>
                <a:lnTo>
                  <a:pt x="366" y="414"/>
                </a:lnTo>
                <a:lnTo>
                  <a:pt x="399" y="418"/>
                </a:lnTo>
                <a:lnTo>
                  <a:pt x="433" y="422"/>
                </a:lnTo>
                <a:lnTo>
                  <a:pt x="468" y="4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GB" sz="1800" b="1" dirty="0" err="1" smtClean="0">
                <a:solidFill>
                  <a:srgbClr val="77B700"/>
                </a:solidFill>
                <a:cs typeface="+mn-cs"/>
              </a:rPr>
              <a:t>Lux</a:t>
            </a:r>
            <a:r>
              <a:rPr lang="en-GB" sz="1800" b="1" dirty="0" err="1" smtClean="0">
                <a:solidFill>
                  <a:srgbClr val="666666"/>
                </a:solidFill>
                <a:cs typeface="+mn-cs"/>
              </a:rPr>
              <a:t>CSD</a:t>
            </a:r>
            <a:endParaRPr lang="en-GB" sz="1800" b="1" dirty="0" smtClean="0">
              <a:solidFill>
                <a:srgbClr val="666666"/>
              </a:solidFill>
              <a:cs typeface="+mn-cs"/>
            </a:endParaRPr>
          </a:p>
        </p:txBody>
      </p:sp>
      <p:grpSp>
        <p:nvGrpSpPr>
          <p:cNvPr id="92" name="Group 50"/>
          <p:cNvGrpSpPr>
            <a:grpSpLocks noChangeAspect="1"/>
          </p:cNvGrpSpPr>
          <p:nvPr/>
        </p:nvGrpSpPr>
        <p:grpSpPr bwMode="auto">
          <a:xfrm>
            <a:off x="2993285" y="3898134"/>
            <a:ext cx="1756800" cy="1513340"/>
            <a:chOff x="3791" y="2348"/>
            <a:chExt cx="1270" cy="1094"/>
          </a:xfrm>
          <a:solidFill>
            <a:srgbClr val="666666">
              <a:alpha val="50000"/>
            </a:srgbClr>
          </a:solidFill>
        </p:grpSpPr>
        <p:sp>
          <p:nvSpPr>
            <p:cNvPr id="98" name="Freeform 51"/>
            <p:cNvSpPr>
              <a:spLocks/>
            </p:cNvSpPr>
            <p:nvPr/>
          </p:nvSpPr>
          <p:spPr bwMode="auto">
            <a:xfrm>
              <a:off x="3791" y="2348"/>
              <a:ext cx="1270" cy="1094"/>
            </a:xfrm>
            <a:custGeom>
              <a:avLst/>
              <a:gdLst>
                <a:gd name="T0" fmla="*/ 1267 w 1270"/>
                <a:gd name="T1" fmla="*/ 378 h 1094"/>
                <a:gd name="T2" fmla="*/ 1253 w 1270"/>
                <a:gd name="T3" fmla="*/ 286 h 1094"/>
                <a:gd name="T4" fmla="*/ 1226 w 1270"/>
                <a:gd name="T5" fmla="*/ 200 h 1094"/>
                <a:gd name="T6" fmla="*/ 1188 w 1270"/>
                <a:gd name="T7" fmla="*/ 120 h 1094"/>
                <a:gd name="T8" fmla="*/ 1140 w 1270"/>
                <a:gd name="T9" fmla="*/ 45 h 1094"/>
                <a:gd name="T10" fmla="*/ 1081 w 1270"/>
                <a:gd name="T11" fmla="*/ 24 h 1094"/>
                <a:gd name="T12" fmla="*/ 1007 w 1270"/>
                <a:gd name="T13" fmla="*/ 87 h 1094"/>
                <a:gd name="T14" fmla="*/ 925 w 1270"/>
                <a:gd name="T15" fmla="*/ 140 h 1094"/>
                <a:gd name="T16" fmla="*/ 834 w 1270"/>
                <a:gd name="T17" fmla="*/ 178 h 1094"/>
                <a:gd name="T18" fmla="*/ 736 w 1270"/>
                <a:gd name="T19" fmla="*/ 202 h 1094"/>
                <a:gd name="T20" fmla="*/ 636 w 1270"/>
                <a:gd name="T21" fmla="*/ 211 h 1094"/>
                <a:gd name="T22" fmla="*/ 534 w 1270"/>
                <a:gd name="T23" fmla="*/ 202 h 1094"/>
                <a:gd name="T24" fmla="*/ 437 w 1270"/>
                <a:gd name="T25" fmla="*/ 178 h 1094"/>
                <a:gd name="T26" fmla="*/ 345 w 1270"/>
                <a:gd name="T27" fmla="*/ 140 h 1094"/>
                <a:gd name="T28" fmla="*/ 263 w 1270"/>
                <a:gd name="T29" fmla="*/ 87 h 1094"/>
                <a:gd name="T30" fmla="*/ 190 w 1270"/>
                <a:gd name="T31" fmla="*/ 24 h 1094"/>
                <a:gd name="T32" fmla="*/ 131 w 1270"/>
                <a:gd name="T33" fmla="*/ 45 h 1094"/>
                <a:gd name="T34" fmla="*/ 83 w 1270"/>
                <a:gd name="T35" fmla="*/ 120 h 1094"/>
                <a:gd name="T36" fmla="*/ 45 w 1270"/>
                <a:gd name="T37" fmla="*/ 200 h 1094"/>
                <a:gd name="T38" fmla="*/ 19 w 1270"/>
                <a:gd name="T39" fmla="*/ 286 h 1094"/>
                <a:gd name="T40" fmla="*/ 3 w 1270"/>
                <a:gd name="T41" fmla="*/ 378 h 1094"/>
                <a:gd name="T42" fmla="*/ 1 w 1270"/>
                <a:gd name="T43" fmla="*/ 475 h 1094"/>
                <a:gd name="T44" fmla="*/ 13 w 1270"/>
                <a:gd name="T45" fmla="*/ 572 h 1094"/>
                <a:gd name="T46" fmla="*/ 38 w 1270"/>
                <a:gd name="T47" fmla="*/ 666 h 1094"/>
                <a:gd name="T48" fmla="*/ 77 w 1270"/>
                <a:gd name="T49" fmla="*/ 753 h 1094"/>
                <a:gd name="T50" fmla="*/ 126 w 1270"/>
                <a:gd name="T51" fmla="*/ 832 h 1094"/>
                <a:gd name="T52" fmla="*/ 186 w 1270"/>
                <a:gd name="T53" fmla="*/ 903 h 1094"/>
                <a:gd name="T54" fmla="*/ 256 w 1270"/>
                <a:gd name="T55" fmla="*/ 964 h 1094"/>
                <a:gd name="T56" fmla="*/ 332 w 1270"/>
                <a:gd name="T57" fmla="*/ 1015 h 1094"/>
                <a:gd name="T58" fmla="*/ 417 w 1270"/>
                <a:gd name="T59" fmla="*/ 1054 h 1094"/>
                <a:gd name="T60" fmla="*/ 507 w 1270"/>
                <a:gd name="T61" fmla="*/ 1080 h 1094"/>
                <a:gd name="T62" fmla="*/ 603 w 1270"/>
                <a:gd name="T63" fmla="*/ 1093 h 1094"/>
                <a:gd name="T64" fmla="*/ 701 w 1270"/>
                <a:gd name="T65" fmla="*/ 1091 h 1094"/>
                <a:gd name="T66" fmla="*/ 794 w 1270"/>
                <a:gd name="T67" fmla="*/ 1073 h 1094"/>
                <a:gd name="T68" fmla="*/ 882 w 1270"/>
                <a:gd name="T69" fmla="*/ 1043 h 1094"/>
                <a:gd name="T70" fmla="*/ 964 w 1270"/>
                <a:gd name="T71" fmla="*/ 999 h 1094"/>
                <a:gd name="T72" fmla="*/ 1038 w 1270"/>
                <a:gd name="T73" fmla="*/ 945 h 1094"/>
                <a:gd name="T74" fmla="*/ 1106 w 1270"/>
                <a:gd name="T75" fmla="*/ 880 h 1094"/>
                <a:gd name="T76" fmla="*/ 1162 w 1270"/>
                <a:gd name="T77" fmla="*/ 806 h 1094"/>
                <a:gd name="T78" fmla="*/ 1207 w 1270"/>
                <a:gd name="T79" fmla="*/ 725 h 1094"/>
                <a:gd name="T80" fmla="*/ 1242 w 1270"/>
                <a:gd name="T81" fmla="*/ 635 h 1094"/>
                <a:gd name="T82" fmla="*/ 1262 w 1270"/>
                <a:gd name="T83" fmla="*/ 541 h 1094"/>
                <a:gd name="T84" fmla="*/ 1270 w 1270"/>
                <a:gd name="T85" fmla="*/ 441 h 109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70" h="1094">
                  <a:moveTo>
                    <a:pt x="1270" y="441"/>
                  </a:moveTo>
                  <a:lnTo>
                    <a:pt x="1269" y="410"/>
                  </a:lnTo>
                  <a:lnTo>
                    <a:pt x="1267" y="378"/>
                  </a:lnTo>
                  <a:lnTo>
                    <a:pt x="1264" y="348"/>
                  </a:lnTo>
                  <a:lnTo>
                    <a:pt x="1258" y="317"/>
                  </a:lnTo>
                  <a:lnTo>
                    <a:pt x="1253" y="286"/>
                  </a:lnTo>
                  <a:lnTo>
                    <a:pt x="1245" y="257"/>
                  </a:lnTo>
                  <a:lnTo>
                    <a:pt x="1235" y="228"/>
                  </a:lnTo>
                  <a:lnTo>
                    <a:pt x="1226" y="200"/>
                  </a:lnTo>
                  <a:lnTo>
                    <a:pt x="1214" y="173"/>
                  </a:lnTo>
                  <a:lnTo>
                    <a:pt x="1201" y="146"/>
                  </a:lnTo>
                  <a:lnTo>
                    <a:pt x="1188" y="120"/>
                  </a:lnTo>
                  <a:lnTo>
                    <a:pt x="1173" y="94"/>
                  </a:lnTo>
                  <a:lnTo>
                    <a:pt x="1157" y="69"/>
                  </a:lnTo>
                  <a:lnTo>
                    <a:pt x="1140" y="45"/>
                  </a:lnTo>
                  <a:lnTo>
                    <a:pt x="1122" y="22"/>
                  </a:lnTo>
                  <a:lnTo>
                    <a:pt x="1102" y="0"/>
                  </a:lnTo>
                  <a:lnTo>
                    <a:pt x="1081" y="24"/>
                  </a:lnTo>
                  <a:lnTo>
                    <a:pt x="1057" y="46"/>
                  </a:lnTo>
                  <a:lnTo>
                    <a:pt x="1032" y="68"/>
                  </a:lnTo>
                  <a:lnTo>
                    <a:pt x="1007" y="87"/>
                  </a:lnTo>
                  <a:lnTo>
                    <a:pt x="980" y="106"/>
                  </a:lnTo>
                  <a:lnTo>
                    <a:pt x="953" y="123"/>
                  </a:lnTo>
                  <a:lnTo>
                    <a:pt x="925" y="140"/>
                  </a:lnTo>
                  <a:lnTo>
                    <a:pt x="894" y="153"/>
                  </a:lnTo>
                  <a:lnTo>
                    <a:pt x="865" y="167"/>
                  </a:lnTo>
                  <a:lnTo>
                    <a:pt x="834" y="178"/>
                  </a:lnTo>
                  <a:lnTo>
                    <a:pt x="802" y="188"/>
                  </a:lnTo>
                  <a:lnTo>
                    <a:pt x="770" y="197"/>
                  </a:lnTo>
                  <a:lnTo>
                    <a:pt x="736" y="202"/>
                  </a:lnTo>
                  <a:lnTo>
                    <a:pt x="704" y="206"/>
                  </a:lnTo>
                  <a:lnTo>
                    <a:pt x="670" y="210"/>
                  </a:lnTo>
                  <a:lnTo>
                    <a:pt x="636" y="211"/>
                  </a:lnTo>
                  <a:lnTo>
                    <a:pt x="601" y="210"/>
                  </a:lnTo>
                  <a:lnTo>
                    <a:pt x="566" y="206"/>
                  </a:lnTo>
                  <a:lnTo>
                    <a:pt x="534" y="202"/>
                  </a:lnTo>
                  <a:lnTo>
                    <a:pt x="500" y="197"/>
                  </a:lnTo>
                  <a:lnTo>
                    <a:pt x="468" y="188"/>
                  </a:lnTo>
                  <a:lnTo>
                    <a:pt x="437" y="178"/>
                  </a:lnTo>
                  <a:lnTo>
                    <a:pt x="406" y="167"/>
                  </a:lnTo>
                  <a:lnTo>
                    <a:pt x="375" y="153"/>
                  </a:lnTo>
                  <a:lnTo>
                    <a:pt x="345" y="140"/>
                  </a:lnTo>
                  <a:lnTo>
                    <a:pt x="318" y="123"/>
                  </a:lnTo>
                  <a:lnTo>
                    <a:pt x="290" y="106"/>
                  </a:lnTo>
                  <a:lnTo>
                    <a:pt x="263" y="87"/>
                  </a:lnTo>
                  <a:lnTo>
                    <a:pt x="238" y="68"/>
                  </a:lnTo>
                  <a:lnTo>
                    <a:pt x="214" y="46"/>
                  </a:lnTo>
                  <a:lnTo>
                    <a:pt x="190" y="24"/>
                  </a:lnTo>
                  <a:lnTo>
                    <a:pt x="168" y="0"/>
                  </a:lnTo>
                  <a:lnTo>
                    <a:pt x="148" y="22"/>
                  </a:lnTo>
                  <a:lnTo>
                    <a:pt x="131" y="45"/>
                  </a:lnTo>
                  <a:lnTo>
                    <a:pt x="114" y="69"/>
                  </a:lnTo>
                  <a:lnTo>
                    <a:pt x="98" y="94"/>
                  </a:lnTo>
                  <a:lnTo>
                    <a:pt x="83" y="120"/>
                  </a:lnTo>
                  <a:lnTo>
                    <a:pt x="69" y="146"/>
                  </a:lnTo>
                  <a:lnTo>
                    <a:pt x="57" y="173"/>
                  </a:lnTo>
                  <a:lnTo>
                    <a:pt x="45" y="200"/>
                  </a:lnTo>
                  <a:lnTo>
                    <a:pt x="35" y="228"/>
                  </a:lnTo>
                  <a:lnTo>
                    <a:pt x="26" y="257"/>
                  </a:lnTo>
                  <a:lnTo>
                    <a:pt x="19" y="286"/>
                  </a:lnTo>
                  <a:lnTo>
                    <a:pt x="12" y="317"/>
                  </a:lnTo>
                  <a:lnTo>
                    <a:pt x="7" y="348"/>
                  </a:lnTo>
                  <a:lnTo>
                    <a:pt x="3" y="378"/>
                  </a:lnTo>
                  <a:lnTo>
                    <a:pt x="1" y="410"/>
                  </a:lnTo>
                  <a:lnTo>
                    <a:pt x="0" y="441"/>
                  </a:lnTo>
                  <a:lnTo>
                    <a:pt x="1" y="475"/>
                  </a:lnTo>
                  <a:lnTo>
                    <a:pt x="3" y="508"/>
                  </a:lnTo>
                  <a:lnTo>
                    <a:pt x="8" y="541"/>
                  </a:lnTo>
                  <a:lnTo>
                    <a:pt x="13" y="572"/>
                  </a:lnTo>
                  <a:lnTo>
                    <a:pt x="21" y="604"/>
                  </a:lnTo>
                  <a:lnTo>
                    <a:pt x="28" y="635"/>
                  </a:lnTo>
                  <a:lnTo>
                    <a:pt x="38" y="666"/>
                  </a:lnTo>
                  <a:lnTo>
                    <a:pt x="50" y="695"/>
                  </a:lnTo>
                  <a:lnTo>
                    <a:pt x="62" y="725"/>
                  </a:lnTo>
                  <a:lnTo>
                    <a:pt x="77" y="753"/>
                  </a:lnTo>
                  <a:lnTo>
                    <a:pt x="92" y="780"/>
                  </a:lnTo>
                  <a:lnTo>
                    <a:pt x="108" y="806"/>
                  </a:lnTo>
                  <a:lnTo>
                    <a:pt x="126" y="832"/>
                  </a:lnTo>
                  <a:lnTo>
                    <a:pt x="145" y="856"/>
                  </a:lnTo>
                  <a:lnTo>
                    <a:pt x="166" y="880"/>
                  </a:lnTo>
                  <a:lnTo>
                    <a:pt x="186" y="903"/>
                  </a:lnTo>
                  <a:lnTo>
                    <a:pt x="208" y="924"/>
                  </a:lnTo>
                  <a:lnTo>
                    <a:pt x="232" y="945"/>
                  </a:lnTo>
                  <a:lnTo>
                    <a:pt x="256" y="964"/>
                  </a:lnTo>
                  <a:lnTo>
                    <a:pt x="280" y="982"/>
                  </a:lnTo>
                  <a:lnTo>
                    <a:pt x="306" y="999"/>
                  </a:lnTo>
                  <a:lnTo>
                    <a:pt x="332" y="1015"/>
                  </a:lnTo>
                  <a:lnTo>
                    <a:pt x="360" y="1030"/>
                  </a:lnTo>
                  <a:lnTo>
                    <a:pt x="389" y="1043"/>
                  </a:lnTo>
                  <a:lnTo>
                    <a:pt x="417" y="1054"/>
                  </a:lnTo>
                  <a:lnTo>
                    <a:pt x="447" y="1064"/>
                  </a:lnTo>
                  <a:lnTo>
                    <a:pt x="476" y="1073"/>
                  </a:lnTo>
                  <a:lnTo>
                    <a:pt x="507" y="1080"/>
                  </a:lnTo>
                  <a:lnTo>
                    <a:pt x="539" y="1086"/>
                  </a:lnTo>
                  <a:lnTo>
                    <a:pt x="571" y="1091"/>
                  </a:lnTo>
                  <a:lnTo>
                    <a:pt x="603" y="1093"/>
                  </a:lnTo>
                  <a:lnTo>
                    <a:pt x="636" y="1094"/>
                  </a:lnTo>
                  <a:lnTo>
                    <a:pt x="667" y="1093"/>
                  </a:lnTo>
                  <a:lnTo>
                    <a:pt x="701" y="1091"/>
                  </a:lnTo>
                  <a:lnTo>
                    <a:pt x="732" y="1086"/>
                  </a:lnTo>
                  <a:lnTo>
                    <a:pt x="763" y="1080"/>
                  </a:lnTo>
                  <a:lnTo>
                    <a:pt x="794" y="1073"/>
                  </a:lnTo>
                  <a:lnTo>
                    <a:pt x="824" y="1064"/>
                  </a:lnTo>
                  <a:lnTo>
                    <a:pt x="853" y="1054"/>
                  </a:lnTo>
                  <a:lnTo>
                    <a:pt x="882" y="1043"/>
                  </a:lnTo>
                  <a:lnTo>
                    <a:pt x="910" y="1030"/>
                  </a:lnTo>
                  <a:lnTo>
                    <a:pt x="938" y="1015"/>
                  </a:lnTo>
                  <a:lnTo>
                    <a:pt x="964" y="999"/>
                  </a:lnTo>
                  <a:lnTo>
                    <a:pt x="991" y="982"/>
                  </a:lnTo>
                  <a:lnTo>
                    <a:pt x="1016" y="964"/>
                  </a:lnTo>
                  <a:lnTo>
                    <a:pt x="1038" y="945"/>
                  </a:lnTo>
                  <a:lnTo>
                    <a:pt x="1062" y="924"/>
                  </a:lnTo>
                  <a:lnTo>
                    <a:pt x="1085" y="903"/>
                  </a:lnTo>
                  <a:lnTo>
                    <a:pt x="1106" y="880"/>
                  </a:lnTo>
                  <a:lnTo>
                    <a:pt x="1125" y="856"/>
                  </a:lnTo>
                  <a:lnTo>
                    <a:pt x="1144" y="832"/>
                  </a:lnTo>
                  <a:lnTo>
                    <a:pt x="1162" y="806"/>
                  </a:lnTo>
                  <a:lnTo>
                    <a:pt x="1178" y="780"/>
                  </a:lnTo>
                  <a:lnTo>
                    <a:pt x="1193" y="753"/>
                  </a:lnTo>
                  <a:lnTo>
                    <a:pt x="1207" y="725"/>
                  </a:lnTo>
                  <a:lnTo>
                    <a:pt x="1220" y="695"/>
                  </a:lnTo>
                  <a:lnTo>
                    <a:pt x="1232" y="666"/>
                  </a:lnTo>
                  <a:lnTo>
                    <a:pt x="1242" y="635"/>
                  </a:lnTo>
                  <a:lnTo>
                    <a:pt x="1251" y="604"/>
                  </a:lnTo>
                  <a:lnTo>
                    <a:pt x="1257" y="572"/>
                  </a:lnTo>
                  <a:lnTo>
                    <a:pt x="1262" y="541"/>
                  </a:lnTo>
                  <a:lnTo>
                    <a:pt x="1267" y="508"/>
                  </a:lnTo>
                  <a:lnTo>
                    <a:pt x="1269" y="475"/>
                  </a:lnTo>
                  <a:lnTo>
                    <a:pt x="1270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1800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09" name="Freeform 52"/>
            <p:cNvSpPr>
              <a:spLocks/>
            </p:cNvSpPr>
            <p:nvPr/>
          </p:nvSpPr>
          <p:spPr bwMode="auto">
            <a:xfrm>
              <a:off x="3791" y="2348"/>
              <a:ext cx="1270" cy="1094"/>
            </a:xfrm>
            <a:custGeom>
              <a:avLst/>
              <a:gdLst>
                <a:gd name="T0" fmla="*/ 1267 w 1270"/>
                <a:gd name="T1" fmla="*/ 378 h 1094"/>
                <a:gd name="T2" fmla="*/ 1253 w 1270"/>
                <a:gd name="T3" fmla="*/ 286 h 1094"/>
                <a:gd name="T4" fmla="*/ 1226 w 1270"/>
                <a:gd name="T5" fmla="*/ 200 h 1094"/>
                <a:gd name="T6" fmla="*/ 1188 w 1270"/>
                <a:gd name="T7" fmla="*/ 120 h 1094"/>
                <a:gd name="T8" fmla="*/ 1140 w 1270"/>
                <a:gd name="T9" fmla="*/ 45 h 1094"/>
                <a:gd name="T10" fmla="*/ 1081 w 1270"/>
                <a:gd name="T11" fmla="*/ 24 h 1094"/>
                <a:gd name="T12" fmla="*/ 1007 w 1270"/>
                <a:gd name="T13" fmla="*/ 87 h 1094"/>
                <a:gd name="T14" fmla="*/ 925 w 1270"/>
                <a:gd name="T15" fmla="*/ 140 h 1094"/>
                <a:gd name="T16" fmla="*/ 834 w 1270"/>
                <a:gd name="T17" fmla="*/ 178 h 1094"/>
                <a:gd name="T18" fmla="*/ 736 w 1270"/>
                <a:gd name="T19" fmla="*/ 202 h 1094"/>
                <a:gd name="T20" fmla="*/ 636 w 1270"/>
                <a:gd name="T21" fmla="*/ 211 h 1094"/>
                <a:gd name="T22" fmla="*/ 534 w 1270"/>
                <a:gd name="T23" fmla="*/ 202 h 1094"/>
                <a:gd name="T24" fmla="*/ 437 w 1270"/>
                <a:gd name="T25" fmla="*/ 178 h 1094"/>
                <a:gd name="T26" fmla="*/ 345 w 1270"/>
                <a:gd name="T27" fmla="*/ 140 h 1094"/>
                <a:gd name="T28" fmla="*/ 263 w 1270"/>
                <a:gd name="T29" fmla="*/ 87 h 1094"/>
                <a:gd name="T30" fmla="*/ 190 w 1270"/>
                <a:gd name="T31" fmla="*/ 24 h 1094"/>
                <a:gd name="T32" fmla="*/ 131 w 1270"/>
                <a:gd name="T33" fmla="*/ 45 h 1094"/>
                <a:gd name="T34" fmla="*/ 83 w 1270"/>
                <a:gd name="T35" fmla="*/ 120 h 1094"/>
                <a:gd name="T36" fmla="*/ 45 w 1270"/>
                <a:gd name="T37" fmla="*/ 200 h 1094"/>
                <a:gd name="T38" fmla="*/ 19 w 1270"/>
                <a:gd name="T39" fmla="*/ 286 h 1094"/>
                <a:gd name="T40" fmla="*/ 3 w 1270"/>
                <a:gd name="T41" fmla="*/ 378 h 1094"/>
                <a:gd name="T42" fmla="*/ 1 w 1270"/>
                <a:gd name="T43" fmla="*/ 475 h 1094"/>
                <a:gd name="T44" fmla="*/ 13 w 1270"/>
                <a:gd name="T45" fmla="*/ 572 h 1094"/>
                <a:gd name="T46" fmla="*/ 38 w 1270"/>
                <a:gd name="T47" fmla="*/ 666 h 1094"/>
                <a:gd name="T48" fmla="*/ 77 w 1270"/>
                <a:gd name="T49" fmla="*/ 753 h 1094"/>
                <a:gd name="T50" fmla="*/ 126 w 1270"/>
                <a:gd name="T51" fmla="*/ 832 h 1094"/>
                <a:gd name="T52" fmla="*/ 186 w 1270"/>
                <a:gd name="T53" fmla="*/ 903 h 1094"/>
                <a:gd name="T54" fmla="*/ 256 w 1270"/>
                <a:gd name="T55" fmla="*/ 964 h 1094"/>
                <a:gd name="T56" fmla="*/ 332 w 1270"/>
                <a:gd name="T57" fmla="*/ 1015 h 1094"/>
                <a:gd name="T58" fmla="*/ 417 w 1270"/>
                <a:gd name="T59" fmla="*/ 1054 h 1094"/>
                <a:gd name="T60" fmla="*/ 507 w 1270"/>
                <a:gd name="T61" fmla="*/ 1080 h 1094"/>
                <a:gd name="T62" fmla="*/ 603 w 1270"/>
                <a:gd name="T63" fmla="*/ 1093 h 1094"/>
                <a:gd name="T64" fmla="*/ 701 w 1270"/>
                <a:gd name="T65" fmla="*/ 1091 h 1094"/>
                <a:gd name="T66" fmla="*/ 794 w 1270"/>
                <a:gd name="T67" fmla="*/ 1073 h 1094"/>
                <a:gd name="T68" fmla="*/ 882 w 1270"/>
                <a:gd name="T69" fmla="*/ 1043 h 1094"/>
                <a:gd name="T70" fmla="*/ 964 w 1270"/>
                <a:gd name="T71" fmla="*/ 999 h 1094"/>
                <a:gd name="T72" fmla="*/ 1038 w 1270"/>
                <a:gd name="T73" fmla="*/ 945 h 1094"/>
                <a:gd name="T74" fmla="*/ 1106 w 1270"/>
                <a:gd name="T75" fmla="*/ 880 h 1094"/>
                <a:gd name="T76" fmla="*/ 1162 w 1270"/>
                <a:gd name="T77" fmla="*/ 806 h 1094"/>
                <a:gd name="T78" fmla="*/ 1207 w 1270"/>
                <a:gd name="T79" fmla="*/ 725 h 1094"/>
                <a:gd name="T80" fmla="*/ 1242 w 1270"/>
                <a:gd name="T81" fmla="*/ 635 h 1094"/>
                <a:gd name="T82" fmla="*/ 1262 w 1270"/>
                <a:gd name="T83" fmla="*/ 541 h 1094"/>
                <a:gd name="T84" fmla="*/ 1270 w 1270"/>
                <a:gd name="T85" fmla="*/ 441 h 109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70" h="1094">
                  <a:moveTo>
                    <a:pt x="1270" y="441"/>
                  </a:moveTo>
                  <a:lnTo>
                    <a:pt x="1269" y="410"/>
                  </a:lnTo>
                  <a:lnTo>
                    <a:pt x="1267" y="378"/>
                  </a:lnTo>
                  <a:lnTo>
                    <a:pt x="1264" y="348"/>
                  </a:lnTo>
                  <a:lnTo>
                    <a:pt x="1258" y="317"/>
                  </a:lnTo>
                  <a:lnTo>
                    <a:pt x="1253" y="286"/>
                  </a:lnTo>
                  <a:lnTo>
                    <a:pt x="1245" y="257"/>
                  </a:lnTo>
                  <a:lnTo>
                    <a:pt x="1235" y="228"/>
                  </a:lnTo>
                  <a:lnTo>
                    <a:pt x="1226" y="200"/>
                  </a:lnTo>
                  <a:lnTo>
                    <a:pt x="1214" y="173"/>
                  </a:lnTo>
                  <a:lnTo>
                    <a:pt x="1201" y="146"/>
                  </a:lnTo>
                  <a:lnTo>
                    <a:pt x="1188" y="120"/>
                  </a:lnTo>
                  <a:lnTo>
                    <a:pt x="1173" y="94"/>
                  </a:lnTo>
                  <a:lnTo>
                    <a:pt x="1157" y="69"/>
                  </a:lnTo>
                  <a:lnTo>
                    <a:pt x="1140" y="45"/>
                  </a:lnTo>
                  <a:lnTo>
                    <a:pt x="1122" y="22"/>
                  </a:lnTo>
                  <a:lnTo>
                    <a:pt x="1102" y="0"/>
                  </a:lnTo>
                  <a:lnTo>
                    <a:pt x="1081" y="24"/>
                  </a:lnTo>
                  <a:lnTo>
                    <a:pt x="1057" y="46"/>
                  </a:lnTo>
                  <a:lnTo>
                    <a:pt x="1032" y="68"/>
                  </a:lnTo>
                  <a:lnTo>
                    <a:pt x="1007" y="87"/>
                  </a:lnTo>
                  <a:lnTo>
                    <a:pt x="980" y="106"/>
                  </a:lnTo>
                  <a:lnTo>
                    <a:pt x="953" y="123"/>
                  </a:lnTo>
                  <a:lnTo>
                    <a:pt x="925" y="140"/>
                  </a:lnTo>
                  <a:lnTo>
                    <a:pt x="894" y="153"/>
                  </a:lnTo>
                  <a:lnTo>
                    <a:pt x="865" y="167"/>
                  </a:lnTo>
                  <a:lnTo>
                    <a:pt x="834" y="178"/>
                  </a:lnTo>
                  <a:lnTo>
                    <a:pt x="802" y="188"/>
                  </a:lnTo>
                  <a:lnTo>
                    <a:pt x="770" y="197"/>
                  </a:lnTo>
                  <a:lnTo>
                    <a:pt x="736" y="202"/>
                  </a:lnTo>
                  <a:lnTo>
                    <a:pt x="704" y="206"/>
                  </a:lnTo>
                  <a:lnTo>
                    <a:pt x="670" y="210"/>
                  </a:lnTo>
                  <a:lnTo>
                    <a:pt x="636" y="211"/>
                  </a:lnTo>
                  <a:lnTo>
                    <a:pt x="601" y="210"/>
                  </a:lnTo>
                  <a:lnTo>
                    <a:pt x="566" y="206"/>
                  </a:lnTo>
                  <a:lnTo>
                    <a:pt x="534" y="202"/>
                  </a:lnTo>
                  <a:lnTo>
                    <a:pt x="500" y="197"/>
                  </a:lnTo>
                  <a:lnTo>
                    <a:pt x="468" y="188"/>
                  </a:lnTo>
                  <a:lnTo>
                    <a:pt x="437" y="178"/>
                  </a:lnTo>
                  <a:lnTo>
                    <a:pt x="406" y="167"/>
                  </a:lnTo>
                  <a:lnTo>
                    <a:pt x="375" y="153"/>
                  </a:lnTo>
                  <a:lnTo>
                    <a:pt x="345" y="140"/>
                  </a:lnTo>
                  <a:lnTo>
                    <a:pt x="318" y="123"/>
                  </a:lnTo>
                  <a:lnTo>
                    <a:pt x="290" y="106"/>
                  </a:lnTo>
                  <a:lnTo>
                    <a:pt x="263" y="87"/>
                  </a:lnTo>
                  <a:lnTo>
                    <a:pt x="238" y="68"/>
                  </a:lnTo>
                  <a:lnTo>
                    <a:pt x="214" y="46"/>
                  </a:lnTo>
                  <a:lnTo>
                    <a:pt x="190" y="24"/>
                  </a:lnTo>
                  <a:lnTo>
                    <a:pt x="168" y="0"/>
                  </a:lnTo>
                  <a:lnTo>
                    <a:pt x="148" y="22"/>
                  </a:lnTo>
                  <a:lnTo>
                    <a:pt x="131" y="45"/>
                  </a:lnTo>
                  <a:lnTo>
                    <a:pt x="114" y="69"/>
                  </a:lnTo>
                  <a:lnTo>
                    <a:pt x="98" y="94"/>
                  </a:lnTo>
                  <a:lnTo>
                    <a:pt x="83" y="120"/>
                  </a:lnTo>
                  <a:lnTo>
                    <a:pt x="69" y="146"/>
                  </a:lnTo>
                  <a:lnTo>
                    <a:pt x="57" y="173"/>
                  </a:lnTo>
                  <a:lnTo>
                    <a:pt x="45" y="200"/>
                  </a:lnTo>
                  <a:lnTo>
                    <a:pt x="35" y="228"/>
                  </a:lnTo>
                  <a:lnTo>
                    <a:pt x="26" y="257"/>
                  </a:lnTo>
                  <a:lnTo>
                    <a:pt x="19" y="286"/>
                  </a:lnTo>
                  <a:lnTo>
                    <a:pt x="12" y="317"/>
                  </a:lnTo>
                  <a:lnTo>
                    <a:pt x="7" y="348"/>
                  </a:lnTo>
                  <a:lnTo>
                    <a:pt x="3" y="378"/>
                  </a:lnTo>
                  <a:lnTo>
                    <a:pt x="1" y="410"/>
                  </a:lnTo>
                  <a:lnTo>
                    <a:pt x="0" y="441"/>
                  </a:lnTo>
                  <a:lnTo>
                    <a:pt x="1" y="475"/>
                  </a:lnTo>
                  <a:lnTo>
                    <a:pt x="3" y="508"/>
                  </a:lnTo>
                  <a:lnTo>
                    <a:pt x="8" y="541"/>
                  </a:lnTo>
                  <a:lnTo>
                    <a:pt x="13" y="572"/>
                  </a:lnTo>
                  <a:lnTo>
                    <a:pt x="21" y="604"/>
                  </a:lnTo>
                  <a:lnTo>
                    <a:pt x="28" y="635"/>
                  </a:lnTo>
                  <a:lnTo>
                    <a:pt x="38" y="666"/>
                  </a:lnTo>
                  <a:lnTo>
                    <a:pt x="50" y="695"/>
                  </a:lnTo>
                  <a:lnTo>
                    <a:pt x="62" y="725"/>
                  </a:lnTo>
                  <a:lnTo>
                    <a:pt x="77" y="753"/>
                  </a:lnTo>
                  <a:lnTo>
                    <a:pt x="92" y="780"/>
                  </a:lnTo>
                  <a:lnTo>
                    <a:pt x="108" y="806"/>
                  </a:lnTo>
                  <a:lnTo>
                    <a:pt x="126" y="832"/>
                  </a:lnTo>
                  <a:lnTo>
                    <a:pt x="145" y="856"/>
                  </a:lnTo>
                  <a:lnTo>
                    <a:pt x="166" y="880"/>
                  </a:lnTo>
                  <a:lnTo>
                    <a:pt x="186" y="903"/>
                  </a:lnTo>
                  <a:lnTo>
                    <a:pt x="208" y="924"/>
                  </a:lnTo>
                  <a:lnTo>
                    <a:pt x="232" y="945"/>
                  </a:lnTo>
                  <a:lnTo>
                    <a:pt x="256" y="964"/>
                  </a:lnTo>
                  <a:lnTo>
                    <a:pt x="280" y="982"/>
                  </a:lnTo>
                  <a:lnTo>
                    <a:pt x="306" y="999"/>
                  </a:lnTo>
                  <a:lnTo>
                    <a:pt x="332" y="1015"/>
                  </a:lnTo>
                  <a:lnTo>
                    <a:pt x="360" y="1030"/>
                  </a:lnTo>
                  <a:lnTo>
                    <a:pt x="389" y="1043"/>
                  </a:lnTo>
                  <a:lnTo>
                    <a:pt x="417" y="1054"/>
                  </a:lnTo>
                  <a:lnTo>
                    <a:pt x="447" y="1064"/>
                  </a:lnTo>
                  <a:lnTo>
                    <a:pt x="476" y="1073"/>
                  </a:lnTo>
                  <a:lnTo>
                    <a:pt x="507" y="1080"/>
                  </a:lnTo>
                  <a:lnTo>
                    <a:pt x="539" y="1086"/>
                  </a:lnTo>
                  <a:lnTo>
                    <a:pt x="571" y="1091"/>
                  </a:lnTo>
                  <a:lnTo>
                    <a:pt x="603" y="1093"/>
                  </a:lnTo>
                  <a:lnTo>
                    <a:pt x="636" y="1094"/>
                  </a:lnTo>
                  <a:lnTo>
                    <a:pt x="667" y="1093"/>
                  </a:lnTo>
                  <a:lnTo>
                    <a:pt x="701" y="1091"/>
                  </a:lnTo>
                  <a:lnTo>
                    <a:pt x="732" y="1086"/>
                  </a:lnTo>
                  <a:lnTo>
                    <a:pt x="763" y="1080"/>
                  </a:lnTo>
                  <a:lnTo>
                    <a:pt x="794" y="1073"/>
                  </a:lnTo>
                  <a:lnTo>
                    <a:pt x="824" y="1064"/>
                  </a:lnTo>
                  <a:lnTo>
                    <a:pt x="853" y="1054"/>
                  </a:lnTo>
                  <a:lnTo>
                    <a:pt x="882" y="1043"/>
                  </a:lnTo>
                  <a:lnTo>
                    <a:pt x="910" y="1030"/>
                  </a:lnTo>
                  <a:lnTo>
                    <a:pt x="938" y="1015"/>
                  </a:lnTo>
                  <a:lnTo>
                    <a:pt x="964" y="999"/>
                  </a:lnTo>
                  <a:lnTo>
                    <a:pt x="991" y="982"/>
                  </a:lnTo>
                  <a:lnTo>
                    <a:pt x="1016" y="964"/>
                  </a:lnTo>
                  <a:lnTo>
                    <a:pt x="1038" y="945"/>
                  </a:lnTo>
                  <a:lnTo>
                    <a:pt x="1062" y="924"/>
                  </a:lnTo>
                  <a:lnTo>
                    <a:pt x="1085" y="903"/>
                  </a:lnTo>
                  <a:lnTo>
                    <a:pt x="1106" y="880"/>
                  </a:lnTo>
                  <a:lnTo>
                    <a:pt x="1125" y="856"/>
                  </a:lnTo>
                  <a:lnTo>
                    <a:pt x="1144" y="832"/>
                  </a:lnTo>
                  <a:lnTo>
                    <a:pt x="1162" y="806"/>
                  </a:lnTo>
                  <a:lnTo>
                    <a:pt x="1178" y="780"/>
                  </a:lnTo>
                  <a:lnTo>
                    <a:pt x="1193" y="753"/>
                  </a:lnTo>
                  <a:lnTo>
                    <a:pt x="1207" y="725"/>
                  </a:lnTo>
                  <a:lnTo>
                    <a:pt x="1220" y="695"/>
                  </a:lnTo>
                  <a:lnTo>
                    <a:pt x="1232" y="666"/>
                  </a:lnTo>
                  <a:lnTo>
                    <a:pt x="1242" y="635"/>
                  </a:lnTo>
                  <a:lnTo>
                    <a:pt x="1251" y="604"/>
                  </a:lnTo>
                  <a:lnTo>
                    <a:pt x="1257" y="572"/>
                  </a:lnTo>
                  <a:lnTo>
                    <a:pt x="1262" y="541"/>
                  </a:lnTo>
                  <a:lnTo>
                    <a:pt x="1267" y="508"/>
                  </a:lnTo>
                  <a:lnTo>
                    <a:pt x="1269" y="475"/>
                  </a:lnTo>
                  <a:lnTo>
                    <a:pt x="1270" y="441"/>
                  </a:lnTo>
                  <a:close/>
                </a:path>
              </a:pathLst>
            </a:custGeom>
            <a:grpFill/>
            <a:ln w="6350" cap="rnd">
              <a:solidFill>
                <a:srgbClr val="2666A6"/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GB" dirty="0" smtClean="0">
                  <a:solidFill>
                    <a:schemeClr val="bg1"/>
                  </a:solidFill>
                </a:rPr>
                <a:t>Commercial Bank Money</a:t>
              </a:r>
            </a:p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</p:grpSp>
      <p:sp>
        <p:nvSpPr>
          <p:cNvPr id="114" name="Freeform 8"/>
          <p:cNvSpPr>
            <a:spLocks/>
          </p:cNvSpPr>
          <p:nvPr/>
        </p:nvSpPr>
        <p:spPr bwMode="auto">
          <a:xfrm>
            <a:off x="504000" y="4823934"/>
            <a:ext cx="864000" cy="432000"/>
          </a:xfrm>
          <a:prstGeom prst="rect">
            <a:avLst/>
          </a:prstGeom>
          <a:solidFill>
            <a:srgbClr val="77B700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>
              <a:lnSpc>
                <a:spcPct val="150000"/>
              </a:lnSpc>
            </a:pPr>
            <a:r>
              <a:rPr lang="en-GB" sz="1200" b="1" dirty="0" smtClean="0">
                <a:solidFill>
                  <a:srgbClr val="FFFFFF"/>
                </a:solidFill>
              </a:rPr>
              <a:t>Investor</a:t>
            </a:r>
            <a:endParaRPr lang="en-GB" sz="1200" b="1" dirty="0">
              <a:solidFill>
                <a:schemeClr val="bg1"/>
              </a:solidFill>
            </a:endParaRPr>
          </a:p>
        </p:txBody>
      </p:sp>
      <p:sp>
        <p:nvSpPr>
          <p:cNvPr id="115" name="Freeform 8"/>
          <p:cNvSpPr>
            <a:spLocks/>
          </p:cNvSpPr>
          <p:nvPr/>
        </p:nvSpPr>
        <p:spPr bwMode="auto">
          <a:xfrm>
            <a:off x="504000" y="5327934"/>
            <a:ext cx="864000" cy="432000"/>
          </a:xfrm>
          <a:prstGeom prst="rect">
            <a:avLst/>
          </a:prstGeom>
          <a:solidFill>
            <a:srgbClr val="77B700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>
              <a:lnSpc>
                <a:spcPct val="150000"/>
              </a:lnSpc>
            </a:pPr>
            <a:r>
              <a:rPr lang="en-GB" sz="1200" b="1" dirty="0" smtClean="0">
                <a:solidFill>
                  <a:srgbClr val="FFFFFF"/>
                </a:solidFill>
              </a:rPr>
              <a:t>Investor</a:t>
            </a:r>
            <a:endParaRPr lang="en-GB" sz="1200" b="1" dirty="0">
              <a:solidFill>
                <a:schemeClr val="bg1"/>
              </a:solidFill>
            </a:endParaRPr>
          </a:p>
        </p:txBody>
      </p:sp>
      <p:sp>
        <p:nvSpPr>
          <p:cNvPr id="116" name="Freeform 8"/>
          <p:cNvSpPr>
            <a:spLocks/>
          </p:cNvSpPr>
          <p:nvPr/>
        </p:nvSpPr>
        <p:spPr bwMode="auto">
          <a:xfrm>
            <a:off x="504000" y="4319934"/>
            <a:ext cx="864000" cy="432000"/>
          </a:xfrm>
          <a:prstGeom prst="rect">
            <a:avLst/>
          </a:prstGeom>
          <a:solidFill>
            <a:srgbClr val="77B700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>
              <a:lnSpc>
                <a:spcPct val="150000"/>
              </a:lnSpc>
            </a:pPr>
            <a:r>
              <a:rPr lang="en-GB" sz="1200" b="1" dirty="0" smtClean="0">
                <a:solidFill>
                  <a:srgbClr val="FFFFFF"/>
                </a:solidFill>
              </a:rPr>
              <a:t>Investor</a:t>
            </a:r>
            <a:endParaRPr lang="en-GB" sz="1200" b="1" dirty="0">
              <a:solidFill>
                <a:schemeClr val="bg1"/>
              </a:solidFill>
            </a:endParaRPr>
          </a:p>
        </p:txBody>
      </p:sp>
      <p:sp>
        <p:nvSpPr>
          <p:cNvPr id="73" name="Oval 97"/>
          <p:cNvSpPr>
            <a:spLocks noChangeArrowheads="1"/>
          </p:cNvSpPr>
          <p:nvPr/>
        </p:nvSpPr>
        <p:spPr bwMode="auto">
          <a:xfrm>
            <a:off x="4441424" y="3843975"/>
            <a:ext cx="108000" cy="108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800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17" name="Freeform 8"/>
          <p:cNvSpPr>
            <a:spLocks/>
          </p:cNvSpPr>
          <p:nvPr/>
        </p:nvSpPr>
        <p:spPr bwMode="auto">
          <a:xfrm>
            <a:off x="503238" y="2303934"/>
            <a:ext cx="864000" cy="432000"/>
          </a:xfrm>
          <a:prstGeom prst="rect">
            <a:avLst/>
          </a:prstGeom>
          <a:solidFill>
            <a:srgbClr val="77B700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>
              <a:lnSpc>
                <a:spcPct val="150000"/>
              </a:lnSpc>
            </a:pPr>
            <a:r>
              <a:rPr lang="en-GB" sz="1200" b="1" dirty="0" smtClean="0">
                <a:solidFill>
                  <a:srgbClr val="FFFFFF"/>
                </a:solidFill>
              </a:rPr>
              <a:t>Investor</a:t>
            </a:r>
            <a:endParaRPr lang="en-GB" sz="1200" b="1" dirty="0">
              <a:solidFill>
                <a:schemeClr val="bg1"/>
              </a:solidFill>
            </a:endParaRPr>
          </a:p>
        </p:txBody>
      </p:sp>
      <p:sp>
        <p:nvSpPr>
          <p:cNvPr id="120" name="Freeform 8"/>
          <p:cNvSpPr>
            <a:spLocks/>
          </p:cNvSpPr>
          <p:nvPr/>
        </p:nvSpPr>
        <p:spPr bwMode="auto">
          <a:xfrm>
            <a:off x="504000" y="3311934"/>
            <a:ext cx="864000" cy="432000"/>
          </a:xfrm>
          <a:prstGeom prst="rect">
            <a:avLst/>
          </a:prstGeom>
          <a:solidFill>
            <a:srgbClr val="77B700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>
            <a:noAutofit/>
          </a:bodyPr>
          <a:lstStyle/>
          <a:p>
            <a:pPr algn="ctr"/>
            <a:r>
              <a:rPr lang="en-GB" sz="1200" b="1" dirty="0" smtClean="0">
                <a:solidFill>
                  <a:srgbClr val="FFFFFF"/>
                </a:solidFill>
              </a:rPr>
              <a:t>German Investor</a:t>
            </a:r>
            <a:endParaRPr lang="en-GB" sz="1200" b="1" dirty="0">
              <a:solidFill>
                <a:schemeClr val="bg1"/>
              </a:solidFill>
            </a:endParaRPr>
          </a:p>
        </p:txBody>
      </p:sp>
      <p:sp>
        <p:nvSpPr>
          <p:cNvPr id="121" name="Freeform 8"/>
          <p:cNvSpPr>
            <a:spLocks/>
          </p:cNvSpPr>
          <p:nvPr/>
        </p:nvSpPr>
        <p:spPr bwMode="auto">
          <a:xfrm>
            <a:off x="504000" y="2807934"/>
            <a:ext cx="864000" cy="432000"/>
          </a:xfrm>
          <a:prstGeom prst="rect">
            <a:avLst/>
          </a:prstGeom>
          <a:solidFill>
            <a:srgbClr val="77B700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>
              <a:lnSpc>
                <a:spcPct val="150000"/>
              </a:lnSpc>
            </a:pPr>
            <a:r>
              <a:rPr lang="en-GB" sz="1200" b="1" dirty="0" smtClean="0">
                <a:solidFill>
                  <a:srgbClr val="FFFFFF"/>
                </a:solidFill>
              </a:rPr>
              <a:t>Investor</a:t>
            </a:r>
            <a:endParaRPr lang="en-GB" sz="1200" b="1" dirty="0">
              <a:solidFill>
                <a:schemeClr val="bg1"/>
              </a:solidFill>
            </a:endParaRPr>
          </a:p>
        </p:txBody>
      </p:sp>
      <p:sp>
        <p:nvSpPr>
          <p:cNvPr id="170" name="Freeform 8"/>
          <p:cNvSpPr>
            <a:spLocks/>
          </p:cNvSpPr>
          <p:nvPr/>
        </p:nvSpPr>
        <p:spPr bwMode="auto">
          <a:xfrm>
            <a:off x="6444000" y="2303934"/>
            <a:ext cx="2196763" cy="936000"/>
          </a:xfrm>
          <a:prstGeom prst="rect">
            <a:avLst/>
          </a:prstGeom>
          <a:solidFill>
            <a:srgbClr val="666666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/>
          <a:lstStyle/>
          <a:p>
            <a:endParaRPr lang="en-GB" dirty="0" smtClean="0"/>
          </a:p>
          <a:p>
            <a:endParaRPr lang="en-GB" dirty="0"/>
          </a:p>
          <a:p>
            <a:endParaRPr lang="en-GB" sz="1600" dirty="0" smtClean="0"/>
          </a:p>
        </p:txBody>
      </p:sp>
      <p:sp>
        <p:nvSpPr>
          <p:cNvPr id="171" name="Rectangle 24"/>
          <p:cNvSpPr>
            <a:spLocks noChangeArrowheads="1"/>
          </p:cNvSpPr>
          <p:nvPr/>
        </p:nvSpPr>
        <p:spPr bwMode="auto">
          <a:xfrm>
            <a:off x="6587617" y="2447934"/>
            <a:ext cx="648000" cy="64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72000" tIns="72000" rIns="72000" bIns="7200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TA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173" name="Rectangle 24"/>
          <p:cNvSpPr>
            <a:spLocks noChangeArrowheads="1"/>
          </p:cNvSpPr>
          <p:nvPr/>
        </p:nvSpPr>
        <p:spPr bwMode="auto">
          <a:xfrm>
            <a:off x="7847617" y="2447934"/>
            <a:ext cx="648000" cy="648000"/>
          </a:xfrm>
          <a:prstGeom prst="rect">
            <a:avLst/>
          </a:prstGeom>
          <a:solidFill>
            <a:srgbClr val="000099"/>
          </a:solidFill>
          <a:ln>
            <a:noFill/>
          </a:ln>
          <a:effectLst/>
        </p:spPr>
        <p:txBody>
          <a:bodyPr wrap="none" lIns="72000" tIns="72000" rIns="72000" bIns="7200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LU</a:t>
            </a:r>
          </a:p>
          <a:p>
            <a:pPr algn="ctr"/>
            <a:r>
              <a:rPr lang="de-DE" b="1" dirty="0" smtClean="0">
                <a:solidFill>
                  <a:schemeClr val="bg1"/>
                </a:solidFill>
              </a:rPr>
              <a:t>Fund</a:t>
            </a:r>
          </a:p>
        </p:txBody>
      </p:sp>
      <p:cxnSp>
        <p:nvCxnSpPr>
          <p:cNvPr id="174" name="Straight Arrow Connector 173"/>
          <p:cNvCxnSpPr>
            <a:stCxn id="173" idx="1"/>
            <a:endCxn id="171" idx="3"/>
          </p:cNvCxnSpPr>
          <p:nvPr/>
        </p:nvCxnSpPr>
        <p:spPr bwMode="auto">
          <a:xfrm flipH="1">
            <a:off x="7235617" y="2771934"/>
            <a:ext cx="612000" cy="0"/>
          </a:xfrm>
          <a:prstGeom prst="straightConnector1">
            <a:avLst/>
          </a:prstGeom>
          <a:noFill/>
          <a:ln w="22225" cap="flat" cmpd="sng" algn="ctr">
            <a:solidFill>
              <a:schemeClr val="bg1"/>
            </a:solidFill>
            <a:prstDash val="solid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2" name="Straight Connector 191"/>
          <p:cNvCxnSpPr>
            <a:stCxn id="115" idx="3"/>
            <a:endCxn id="98" idx="23"/>
          </p:cNvCxnSpPr>
          <p:nvPr/>
        </p:nvCxnSpPr>
        <p:spPr bwMode="auto">
          <a:xfrm flipV="1">
            <a:off x="1368000" y="4819418"/>
            <a:ext cx="1677851" cy="724516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5" name="Straight Connector 194"/>
          <p:cNvCxnSpPr>
            <a:stCxn id="114" idx="3"/>
            <a:endCxn id="109" idx="22"/>
          </p:cNvCxnSpPr>
          <p:nvPr/>
        </p:nvCxnSpPr>
        <p:spPr bwMode="auto">
          <a:xfrm flipV="1">
            <a:off x="1368000" y="4689387"/>
            <a:ext cx="1643268" cy="350547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8" name="Straight Connector 197"/>
          <p:cNvCxnSpPr>
            <a:stCxn id="116" idx="3"/>
            <a:endCxn id="109" idx="21"/>
          </p:cNvCxnSpPr>
          <p:nvPr/>
        </p:nvCxnSpPr>
        <p:spPr bwMode="auto">
          <a:xfrm>
            <a:off x="1368000" y="4535934"/>
            <a:ext cx="1626668" cy="19272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2" name="Freeform 8"/>
          <p:cNvSpPr>
            <a:spLocks/>
          </p:cNvSpPr>
          <p:nvPr/>
        </p:nvSpPr>
        <p:spPr bwMode="auto">
          <a:xfrm>
            <a:off x="1440000" y="2303934"/>
            <a:ext cx="864000" cy="432000"/>
          </a:xfrm>
          <a:prstGeom prst="rect">
            <a:avLst/>
          </a:prstGeom>
          <a:solidFill>
            <a:srgbClr val="666666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ctr"/>
          <a:lstStyle/>
          <a:p>
            <a:pPr algn="ctr">
              <a:lnSpc>
                <a:spcPct val="150000"/>
              </a:lnSpc>
            </a:pPr>
            <a:r>
              <a:rPr lang="en-GB" b="1" dirty="0" smtClean="0">
                <a:solidFill>
                  <a:srgbClr val="FFFFFF"/>
                </a:solidFill>
              </a:rPr>
              <a:t>CSD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13" name="Freeform 8"/>
          <p:cNvSpPr>
            <a:spLocks/>
          </p:cNvSpPr>
          <p:nvPr/>
        </p:nvSpPr>
        <p:spPr bwMode="auto">
          <a:xfrm>
            <a:off x="1440000" y="2807934"/>
            <a:ext cx="864000" cy="432000"/>
          </a:xfrm>
          <a:prstGeom prst="rect">
            <a:avLst/>
          </a:prstGeom>
          <a:solidFill>
            <a:srgbClr val="666666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lIns="72000" tIns="72000" rIns="72000" bIns="72000" anchor="t"/>
          <a:lstStyle/>
          <a:p>
            <a:pPr algn="ctr">
              <a:lnSpc>
                <a:spcPct val="150000"/>
              </a:lnSpc>
            </a:pPr>
            <a:r>
              <a:rPr lang="en-GB" b="1" dirty="0" smtClean="0">
                <a:solidFill>
                  <a:schemeClr val="bg1"/>
                </a:solidFill>
              </a:rPr>
              <a:t>CSD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14" name="Freeform 8"/>
          <p:cNvSpPr>
            <a:spLocks/>
          </p:cNvSpPr>
          <p:nvPr/>
        </p:nvSpPr>
        <p:spPr bwMode="auto">
          <a:xfrm>
            <a:off x="1440000" y="3311934"/>
            <a:ext cx="864000" cy="432000"/>
          </a:xfrm>
          <a:prstGeom prst="rect">
            <a:avLst/>
          </a:prstGeom>
          <a:solidFill>
            <a:srgbClr val="666666"/>
          </a:solidFill>
          <a:ln w="3175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wrap="square" lIns="72000" tIns="72000" rIns="72000" bIns="72000" anchor="ctr"/>
          <a:lstStyle/>
          <a:p>
            <a:pPr algn="ctr">
              <a:lnSpc>
                <a:spcPct val="150000"/>
              </a:lnSpc>
            </a:pPr>
            <a:r>
              <a:rPr lang="en-GB" b="1" dirty="0" smtClean="0">
                <a:solidFill>
                  <a:srgbClr val="FFFFFF"/>
                </a:solidFill>
              </a:rPr>
              <a:t>CBF</a:t>
            </a:r>
            <a:endParaRPr lang="en-GB" b="1" dirty="0">
              <a:solidFill>
                <a:schemeClr val="bg1"/>
              </a:solidFill>
            </a:endParaRPr>
          </a:p>
        </p:txBody>
      </p:sp>
      <p:cxnSp>
        <p:nvCxnSpPr>
          <p:cNvPr id="215" name="Straight Connector 214"/>
          <p:cNvCxnSpPr>
            <a:stCxn id="212" idx="3"/>
            <a:endCxn id="112" idx="30"/>
          </p:cNvCxnSpPr>
          <p:nvPr/>
        </p:nvCxnSpPr>
        <p:spPr bwMode="auto">
          <a:xfrm>
            <a:off x="2304000" y="2519934"/>
            <a:ext cx="707268" cy="586331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8" name="Straight Connector 217"/>
          <p:cNvCxnSpPr>
            <a:stCxn id="213" idx="3"/>
            <a:endCxn id="112" idx="31"/>
          </p:cNvCxnSpPr>
          <p:nvPr/>
        </p:nvCxnSpPr>
        <p:spPr bwMode="auto">
          <a:xfrm>
            <a:off x="2304000" y="3023934"/>
            <a:ext cx="690668" cy="217528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1" name="Straight Connector 220"/>
          <p:cNvCxnSpPr>
            <a:stCxn id="214" idx="3"/>
            <a:endCxn id="112" idx="32"/>
          </p:cNvCxnSpPr>
          <p:nvPr/>
        </p:nvCxnSpPr>
        <p:spPr bwMode="auto">
          <a:xfrm flipV="1">
            <a:off x="2304000" y="3373900"/>
            <a:ext cx="693435" cy="154034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8" name="Oval 97"/>
          <p:cNvSpPr>
            <a:spLocks noChangeArrowheads="1"/>
          </p:cNvSpPr>
          <p:nvPr/>
        </p:nvSpPr>
        <p:spPr bwMode="auto">
          <a:xfrm>
            <a:off x="3181494" y="3844134"/>
            <a:ext cx="108000" cy="108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800" smtClean="0">
              <a:solidFill>
                <a:srgbClr val="000000"/>
              </a:solidFill>
              <a:cs typeface="+mn-cs"/>
            </a:endParaRPr>
          </a:p>
        </p:txBody>
      </p:sp>
      <p:cxnSp>
        <p:nvCxnSpPr>
          <p:cNvPr id="239" name="AutoShape 93"/>
          <p:cNvCxnSpPr>
            <a:cxnSpLocks noChangeShapeType="1"/>
            <a:stCxn id="170" idx="1"/>
            <a:endCxn id="73" idx="6"/>
          </p:cNvCxnSpPr>
          <p:nvPr/>
        </p:nvCxnSpPr>
        <p:spPr bwMode="auto">
          <a:xfrm rot="10800000" flipV="1">
            <a:off x="4549424" y="2771933"/>
            <a:ext cx="1894576" cy="1126041"/>
          </a:xfrm>
          <a:prstGeom prst="curved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8" name="AutoShape 93"/>
          <p:cNvCxnSpPr>
            <a:cxnSpLocks noChangeShapeType="1"/>
            <a:stCxn id="238" idx="2"/>
            <a:endCxn id="214" idx="2"/>
          </p:cNvCxnSpPr>
          <p:nvPr/>
        </p:nvCxnSpPr>
        <p:spPr bwMode="auto">
          <a:xfrm rot="10800000">
            <a:off x="1872000" y="3743934"/>
            <a:ext cx="1309494" cy="154200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9" name="TextBox 318"/>
          <p:cNvSpPr txBox="1"/>
          <p:nvPr/>
        </p:nvSpPr>
        <p:spPr>
          <a:xfrm>
            <a:off x="6444001" y="4636209"/>
            <a:ext cx="2196762" cy="1509157"/>
          </a:xfrm>
          <a:prstGeom prst="rect">
            <a:avLst/>
          </a:prstGeom>
          <a:noFill/>
          <a:ln w="6350">
            <a:solidFill>
              <a:srgbClr val="77B700"/>
            </a:solidFill>
            <a:prstDash val="solid"/>
          </a:ln>
        </p:spPr>
        <p:txBody>
          <a:bodyPr wrap="square" lIns="72000" tIns="72000" rIns="72000" bIns="72000" rtlCol="0" anchor="ctr">
            <a:normAutofit fontScale="85000" lnSpcReduction="20000"/>
          </a:bodyPr>
          <a:lstStyle/>
          <a:p>
            <a:pPr marL="182563" indent="-182563"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200" dirty="0">
                <a:solidFill>
                  <a:srgbClr val="666666"/>
                </a:solidFill>
              </a:rPr>
              <a:t>Primary objectives:</a:t>
            </a:r>
          </a:p>
          <a:p>
            <a:pPr marL="449263" lvl="1" indent="-182563"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200" dirty="0">
                <a:solidFill>
                  <a:srgbClr val="666666"/>
                </a:solidFill>
              </a:rPr>
              <a:t>Represent Luxembourg in TARGET2-Securities</a:t>
            </a:r>
          </a:p>
          <a:p>
            <a:pPr marL="449263" lvl="1" indent="-182563"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200" dirty="0">
                <a:solidFill>
                  <a:srgbClr val="666666"/>
                </a:solidFill>
              </a:rPr>
              <a:t>DVP settlement in EUR central bank money</a:t>
            </a:r>
          </a:p>
          <a:p>
            <a:pPr marL="285750" indent="-285750">
              <a:buClr>
                <a:srgbClr val="666666"/>
              </a:buClr>
              <a:buFont typeface="Arial" pitchFamily="34" charset="0"/>
              <a:buChar char="−"/>
            </a:pPr>
            <a:endParaRPr lang="en-GB" sz="1200" dirty="0">
              <a:solidFill>
                <a:srgbClr val="666666"/>
              </a:solidFill>
            </a:endParaRPr>
          </a:p>
          <a:p>
            <a:pPr marL="182563" indent="-182563"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200" dirty="0" err="1">
                <a:solidFill>
                  <a:srgbClr val="666666"/>
                </a:solidFill>
              </a:rPr>
              <a:t>LuxCSD</a:t>
            </a:r>
            <a:r>
              <a:rPr lang="en-GB" sz="1200" dirty="0">
                <a:solidFill>
                  <a:srgbClr val="666666"/>
                </a:solidFill>
              </a:rPr>
              <a:t> allows today for seamless interoperability </a:t>
            </a:r>
            <a:r>
              <a:rPr lang="en-GB" sz="1200" dirty="0" smtClean="0">
                <a:solidFill>
                  <a:srgbClr val="666666"/>
                </a:solidFill>
              </a:rPr>
              <a:t>with </a:t>
            </a:r>
            <a:r>
              <a:rPr lang="en-GB" sz="1200" dirty="0">
                <a:solidFill>
                  <a:srgbClr val="666666"/>
                </a:solidFill>
              </a:rPr>
              <a:t>50 international markets and will provide a gateway to T2S for issuers and custodians. </a:t>
            </a:r>
          </a:p>
        </p:txBody>
      </p:sp>
      <p:sp>
        <p:nvSpPr>
          <p:cNvPr id="324" name="Text Box 101"/>
          <p:cNvSpPr txBox="1">
            <a:spLocks noChangeArrowheads="1"/>
          </p:cNvSpPr>
          <p:nvPr/>
        </p:nvSpPr>
        <p:spPr bwMode="gray">
          <a:xfrm>
            <a:off x="4759937" y="3806551"/>
            <a:ext cx="135974" cy="14542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US" sz="1050" b="1" dirty="0" smtClean="0">
                <a:solidFill>
                  <a:srgbClr val="666666"/>
                </a:solidFill>
                <a:cs typeface="+mn-cs"/>
              </a:rPr>
              <a:t>2.</a:t>
            </a:r>
          </a:p>
        </p:txBody>
      </p:sp>
      <p:sp>
        <p:nvSpPr>
          <p:cNvPr id="328" name="Text Box 101"/>
          <p:cNvSpPr txBox="1">
            <a:spLocks noChangeArrowheads="1"/>
          </p:cNvSpPr>
          <p:nvPr/>
        </p:nvSpPr>
        <p:spPr bwMode="gray">
          <a:xfrm>
            <a:off x="2538776" y="3806551"/>
            <a:ext cx="135974" cy="14542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US" sz="1050" b="1" dirty="0" smtClean="0">
                <a:solidFill>
                  <a:srgbClr val="666666"/>
                </a:solidFill>
                <a:cs typeface="+mn-cs"/>
              </a:rPr>
              <a:t>2.</a:t>
            </a:r>
          </a:p>
        </p:txBody>
      </p:sp>
      <p:sp>
        <p:nvSpPr>
          <p:cNvPr id="329" name="Text Box 101"/>
          <p:cNvSpPr txBox="1">
            <a:spLocks noChangeArrowheads="1"/>
          </p:cNvSpPr>
          <p:nvPr/>
        </p:nvSpPr>
        <p:spPr bwMode="gray">
          <a:xfrm>
            <a:off x="3803698" y="5460182"/>
            <a:ext cx="135974" cy="14542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US" sz="1050" b="1" dirty="0" smtClean="0">
                <a:solidFill>
                  <a:srgbClr val="666666"/>
                </a:solidFill>
                <a:cs typeface="+mn-cs"/>
              </a:rPr>
              <a:t>1.</a:t>
            </a:r>
          </a:p>
        </p:txBody>
      </p:sp>
      <p:sp>
        <p:nvSpPr>
          <p:cNvPr id="54" name="AutoShape 5" descr="50%"/>
          <p:cNvSpPr>
            <a:spLocks noChangeArrowheads="1"/>
          </p:cNvSpPr>
          <p:nvPr/>
        </p:nvSpPr>
        <p:spPr bwMode="auto">
          <a:xfrm>
            <a:off x="3397469" y="4751934"/>
            <a:ext cx="953814" cy="659540"/>
          </a:xfrm>
          <a:prstGeom prst="ellipse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</p:spPr>
        <p:txBody>
          <a:bodyPr wrap="square" lIns="0" tIns="0" rIns="0" bIns="0" anchor="ctr">
            <a:flatTx/>
          </a:bodyPr>
          <a:lstStyle/>
          <a:p>
            <a:pPr algn="ctr"/>
            <a:r>
              <a:rPr lang="en-US" sz="900" b="1" dirty="0" smtClean="0">
                <a:solidFill>
                  <a:schemeClr val="bg1"/>
                </a:solidFill>
              </a:rPr>
              <a:t>Clearstream CFF</a:t>
            </a:r>
            <a:endParaRPr lang="en-US" sz="900" b="1" dirty="0">
              <a:solidFill>
                <a:schemeClr val="bg1"/>
              </a:solidFill>
            </a:endParaRPr>
          </a:p>
        </p:txBody>
      </p:sp>
      <p:cxnSp>
        <p:nvCxnSpPr>
          <p:cNvPr id="56" name="AutoShape 93"/>
          <p:cNvCxnSpPr>
            <a:cxnSpLocks noChangeShapeType="1"/>
            <a:stCxn id="54" idx="2"/>
            <a:endCxn id="115" idx="3"/>
          </p:cNvCxnSpPr>
          <p:nvPr/>
        </p:nvCxnSpPr>
        <p:spPr bwMode="auto">
          <a:xfrm rot="10800000" flipV="1">
            <a:off x="1368001" y="5081704"/>
            <a:ext cx="2029469" cy="462230"/>
          </a:xfrm>
          <a:prstGeom prst="curved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9" name="Group 48"/>
          <p:cNvGrpSpPr>
            <a:grpSpLocks noChangeAspect="1"/>
          </p:cNvGrpSpPr>
          <p:nvPr/>
        </p:nvGrpSpPr>
        <p:grpSpPr>
          <a:xfrm>
            <a:off x="6444000" y="3450917"/>
            <a:ext cx="2196763" cy="1080206"/>
            <a:chOff x="540968" y="1584000"/>
            <a:chExt cx="3671269" cy="2160000"/>
          </a:xfrm>
        </p:grpSpPr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540968" y="1584000"/>
              <a:ext cx="3671269" cy="936000"/>
            </a:xfrm>
            <a:prstGeom prst="rect">
              <a:avLst/>
            </a:prstGeom>
            <a:solidFill>
              <a:srgbClr val="77B700"/>
            </a:solidFill>
            <a:ln w="3175" cap="flat" cmpd="sng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lIns="36000" tIns="36000" rIns="36000" bIns="36000" anchor="ctr"/>
            <a:lstStyle/>
            <a:p>
              <a:pPr algn="ctr">
                <a:lnSpc>
                  <a:spcPct val="150000"/>
                </a:lnSpc>
              </a:pPr>
              <a:endParaRPr lang="en-GB" b="1" dirty="0">
                <a:solidFill>
                  <a:schemeClr val="bg1"/>
                </a:solidFill>
              </a:endParaRPr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684000" y="1728000"/>
              <a:ext cx="1620000" cy="648000"/>
            </a:xfrm>
            <a:prstGeom prst="rect">
              <a:avLst/>
            </a:prstGeom>
            <a:solidFill>
              <a:schemeClr val="bg1"/>
            </a:solidFill>
            <a:ln w="12700" cap="flat" cmpd="sng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lIns="0" tIns="0" rIns="0" bIns="0" anchor="t"/>
            <a:lstStyle/>
            <a:p>
              <a:pPr algn="ctr"/>
              <a:r>
                <a:rPr lang="en-GB" sz="800" b="1" dirty="0" smtClean="0">
                  <a:solidFill>
                    <a:srgbClr val="77B700"/>
                  </a:solidFill>
                </a:rPr>
                <a:t>Clearstream International S.A.</a:t>
              </a:r>
            </a:p>
            <a:p>
              <a:pPr algn="ctr"/>
              <a:r>
                <a:rPr lang="en-GB" sz="500" b="1" dirty="0" smtClean="0">
                  <a:solidFill>
                    <a:srgbClr val="666666"/>
                  </a:solidFill>
                </a:rPr>
                <a:t>50%</a:t>
              </a:r>
              <a:endParaRPr lang="en-GB" sz="500" b="1" dirty="0">
                <a:solidFill>
                  <a:srgbClr val="666666"/>
                </a:solidFill>
              </a:endParaRPr>
            </a:p>
          </p:txBody>
        </p:sp>
        <p:sp>
          <p:nvSpPr>
            <p:cNvPr id="52" name="Freeform 8"/>
            <p:cNvSpPr>
              <a:spLocks/>
            </p:cNvSpPr>
            <p:nvPr/>
          </p:nvSpPr>
          <p:spPr bwMode="auto">
            <a:xfrm>
              <a:off x="2448000" y="1728001"/>
              <a:ext cx="1619999" cy="648000"/>
            </a:xfrm>
            <a:prstGeom prst="rect">
              <a:avLst/>
            </a:prstGeom>
            <a:solidFill>
              <a:schemeClr val="bg1"/>
            </a:solidFill>
            <a:ln w="12700" cap="flat" cmpd="sng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lIns="0" tIns="0" rIns="0" bIns="0" anchor="t"/>
            <a:lstStyle/>
            <a:p>
              <a:pPr algn="ctr"/>
              <a:r>
                <a:rPr lang="en-GB" sz="800" b="1" dirty="0" err="1">
                  <a:solidFill>
                    <a:srgbClr val="77B700"/>
                  </a:solidFill>
                </a:rPr>
                <a:t>Banque</a:t>
              </a:r>
              <a:r>
                <a:rPr lang="en-GB" sz="800" b="1" dirty="0">
                  <a:solidFill>
                    <a:srgbClr val="77B700"/>
                  </a:solidFill>
                </a:rPr>
                <a:t> </a:t>
              </a:r>
              <a:r>
                <a:rPr lang="en-GB" sz="800" b="1" dirty="0" err="1">
                  <a:solidFill>
                    <a:srgbClr val="77B700"/>
                  </a:solidFill>
                </a:rPr>
                <a:t>centrale</a:t>
              </a:r>
              <a:r>
                <a:rPr lang="en-GB" sz="800" b="1" dirty="0">
                  <a:solidFill>
                    <a:srgbClr val="77B700"/>
                  </a:solidFill>
                </a:rPr>
                <a:t> du Luxembourg</a:t>
              </a:r>
            </a:p>
            <a:p>
              <a:pPr algn="ctr"/>
              <a:r>
                <a:rPr lang="en-GB" sz="500" b="1" dirty="0">
                  <a:solidFill>
                    <a:srgbClr val="666666"/>
                  </a:solidFill>
                </a:rPr>
                <a:t>50%</a:t>
              </a:r>
              <a:endParaRPr lang="en-GB" sz="500" b="1" dirty="0">
                <a:solidFill>
                  <a:srgbClr val="666666"/>
                </a:solidFill>
              </a:endParaRP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540968" y="2808000"/>
              <a:ext cx="3671269" cy="936000"/>
              <a:chOff x="540968" y="2880720"/>
              <a:chExt cx="3671269" cy="936000"/>
            </a:xfrm>
          </p:grpSpPr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540968" y="2880720"/>
                <a:ext cx="3671269" cy="936000"/>
              </a:xfrm>
              <a:prstGeom prst="rect">
                <a:avLst/>
              </a:prstGeom>
              <a:solidFill>
                <a:schemeClr val="bg1"/>
              </a:solidFill>
              <a:ln w="3175" cap="flat" cmpd="sng">
                <a:solidFill>
                  <a:srgbClr val="77B700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 lIns="36000" tIns="36000" rIns="36000" bIns="36000" anchor="ctr"/>
              <a:lstStyle/>
              <a:p>
                <a:pPr algn="ctr">
                  <a:lnSpc>
                    <a:spcPct val="150000"/>
                  </a:lnSpc>
                </a:pPr>
                <a:endParaRPr lang="en-GB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58" name="Picture 2" descr="http://www.luxcsd.com/luxcsd/images/logo.gif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9778" y="3124882"/>
                <a:ext cx="2533650" cy="4476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cxnSp>
          <p:nvCxnSpPr>
            <p:cNvPr id="55" name="Straight Arrow Connector 54"/>
            <p:cNvCxnSpPr>
              <a:stCxn id="50" idx="2"/>
              <a:endCxn id="57" idx="0"/>
            </p:cNvCxnSpPr>
            <p:nvPr/>
          </p:nvCxnSpPr>
          <p:spPr bwMode="auto">
            <a:xfrm>
              <a:off x="2376603" y="2520000"/>
              <a:ext cx="0" cy="288000"/>
            </a:xfrm>
            <a:prstGeom prst="straightConnector1">
              <a:avLst/>
            </a:prstGeom>
            <a:noFill/>
            <a:ln w="9525" cap="flat" cmpd="sng" algn="ctr">
              <a:solidFill>
                <a:srgbClr val="77B70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5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03238" y="6261100"/>
            <a:ext cx="4785042" cy="476250"/>
          </a:xfrm>
        </p:spPr>
        <p:txBody>
          <a:bodyPr/>
          <a:lstStyle/>
          <a:p>
            <a:pPr>
              <a:defRPr/>
            </a:pPr>
            <a:r>
              <a:rPr lang="en-GB" sz="1050" dirty="0"/>
              <a:t>1. Issuance &amp; settlement of fund shares in Commercial Bank Money</a:t>
            </a:r>
          </a:p>
          <a:p>
            <a:pPr>
              <a:defRPr/>
            </a:pPr>
            <a:r>
              <a:rPr lang="en-GB" sz="1050" dirty="0"/>
              <a:t>2. Issuance &amp; settlement of fund shares in European Central Bank Money</a:t>
            </a:r>
          </a:p>
        </p:txBody>
      </p:sp>
    </p:spTree>
    <p:extLst>
      <p:ext uri="{BB962C8B-B14F-4D97-AF65-F5344CB8AC3E}">
        <p14:creationId xmlns:p14="http://schemas.microsoft.com/office/powerpoint/2010/main" val="417026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10C1E89-F834-4E40-90B4-F3080E6E807F}" type="slidenum">
              <a:rPr lang="de-DE">
                <a:solidFill>
                  <a:srgbClr val="666666"/>
                </a:solidFill>
                <a:cs typeface="Arial Unicode J" pitchFamily="34" charset="-128"/>
              </a:rPr>
              <a:pPr/>
              <a:t>18</a:t>
            </a:fld>
            <a:endParaRPr lang="de-DE" dirty="0">
              <a:solidFill>
                <a:srgbClr val="666666"/>
              </a:solidFill>
              <a:cs typeface="Arial Unicode J" pitchFamily="34" charset="-128"/>
            </a:endParaRPr>
          </a:p>
        </p:txBody>
      </p:sp>
      <p:sp>
        <p:nvSpPr>
          <p:cNvPr id="8200" name="Rectangle 6"/>
          <p:cNvSpPr>
            <a:spLocks noGrp="1" noChangeArrowheads="1"/>
          </p:cNvSpPr>
          <p:nvPr>
            <p:ph type="title"/>
          </p:nvPr>
        </p:nvSpPr>
        <p:spPr>
          <a:xfrm>
            <a:off x="503237" y="503239"/>
            <a:ext cx="7471839" cy="115276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Summary</a:t>
            </a:r>
            <a:br>
              <a:rPr lang="en-US" dirty="0" smtClean="0"/>
            </a:br>
            <a:r>
              <a:rPr lang="en-US" b="0" dirty="0" smtClean="0">
                <a:solidFill>
                  <a:srgbClr val="666666"/>
                </a:solidFill>
              </a:rPr>
              <a:t>A reflection on the </a:t>
            </a:r>
            <a:r>
              <a:rPr lang="en-GB" b="0" dirty="0" smtClean="0">
                <a:solidFill>
                  <a:srgbClr val="666666"/>
                </a:solidFill>
              </a:rPr>
              <a:t>opportunities </a:t>
            </a:r>
            <a:r>
              <a:rPr lang="en-GB" b="0" dirty="0">
                <a:solidFill>
                  <a:srgbClr val="666666"/>
                </a:solidFill>
              </a:rPr>
              <a:t>for CSDs</a:t>
            </a:r>
            <a:r>
              <a:rPr lang="en-GB" dirty="0">
                <a:solidFill>
                  <a:srgbClr val="00A5C0"/>
                </a:solidFill>
              </a:rPr>
              <a:t/>
            </a:r>
            <a:br>
              <a:rPr lang="en-GB" dirty="0">
                <a:solidFill>
                  <a:srgbClr val="00A5C0"/>
                </a:solidFill>
              </a:rPr>
            </a:br>
            <a:endParaRPr lang="en-US" b="0" dirty="0">
              <a:solidFill>
                <a:srgbClr val="6666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3237" y="1656000"/>
            <a:ext cx="813752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marL="342900" indent="-342900">
              <a:buClr>
                <a:srgbClr val="666666"/>
              </a:buClr>
              <a:buFont typeface="Arial" pitchFamily="34" charset="0"/>
              <a:buChar char="−"/>
              <a:defRPr sz="1800"/>
            </a:lvl1pPr>
          </a:lstStyle>
          <a:p>
            <a:endParaRPr lang="en-GB" sz="1600" dirty="0"/>
          </a:p>
          <a:p>
            <a:r>
              <a:rPr lang="en-GB" sz="1600" dirty="0" smtClean="0"/>
              <a:t>Offer </a:t>
            </a:r>
            <a:r>
              <a:rPr lang="en-GB" sz="1600" dirty="0"/>
              <a:t>investment funds </a:t>
            </a:r>
            <a:r>
              <a:rPr lang="en-GB" sz="1600" b="1" dirty="0"/>
              <a:t>services for all domestic funds </a:t>
            </a:r>
            <a:r>
              <a:rPr lang="en-GB" sz="1600" dirty="0"/>
              <a:t>(if not already the case today) or </a:t>
            </a:r>
            <a:r>
              <a:rPr lang="en-GB" sz="1600" b="1" dirty="0"/>
              <a:t>attract the remaining domestic </a:t>
            </a:r>
            <a:r>
              <a:rPr lang="en-GB" sz="1600" dirty="0"/>
              <a:t>investment funds outside the CSD today (in case of a mixed model) </a:t>
            </a:r>
          </a:p>
          <a:p>
            <a:endParaRPr lang="en-GB" sz="1600" dirty="0"/>
          </a:p>
          <a:p>
            <a:r>
              <a:rPr lang="en-GB" sz="1600" dirty="0" smtClean="0"/>
              <a:t>Offer </a:t>
            </a:r>
            <a:r>
              <a:rPr lang="en-GB" sz="1600" dirty="0"/>
              <a:t>services for </a:t>
            </a:r>
            <a:r>
              <a:rPr lang="en-GB" sz="1600" b="1" dirty="0"/>
              <a:t>cross border investment funds </a:t>
            </a:r>
            <a:r>
              <a:rPr lang="en-GB" sz="1600" dirty="0"/>
              <a:t>either by building direct links to other CSDs &amp; TAs or </a:t>
            </a:r>
            <a:r>
              <a:rPr lang="en-GB" sz="1600" b="1" dirty="0"/>
              <a:t>partnering with global players </a:t>
            </a:r>
            <a:r>
              <a:rPr lang="en-GB" sz="1600" dirty="0"/>
              <a:t>who can offer all cross-border funds in a one-stop-shop</a:t>
            </a:r>
          </a:p>
          <a:p>
            <a:endParaRPr lang="en-GB" sz="1600" dirty="0"/>
          </a:p>
          <a:p>
            <a:r>
              <a:rPr lang="en-GB" sz="1600" dirty="0" smtClean="0"/>
              <a:t>Offer </a:t>
            </a:r>
            <a:r>
              <a:rPr lang="en-GB" sz="1600" b="1" dirty="0"/>
              <a:t>collateral services </a:t>
            </a:r>
            <a:r>
              <a:rPr lang="en-GB" sz="1600" dirty="0"/>
              <a:t>to financial institutions</a:t>
            </a:r>
          </a:p>
          <a:p>
            <a:endParaRPr lang="en-GB" sz="1600" dirty="0"/>
          </a:p>
          <a:p>
            <a:r>
              <a:rPr lang="en-GB" sz="1600" b="1" dirty="0" smtClean="0"/>
              <a:t>Cooperate </a:t>
            </a:r>
            <a:r>
              <a:rPr lang="en-GB" sz="1600" b="1" dirty="0"/>
              <a:t>with </a:t>
            </a:r>
            <a:r>
              <a:rPr lang="en-GB" sz="1600" b="1" dirty="0" smtClean="0"/>
              <a:t>local </a:t>
            </a:r>
            <a:r>
              <a:rPr lang="en-GB" sz="1600" b="1" dirty="0"/>
              <a:t>stock </a:t>
            </a:r>
            <a:r>
              <a:rPr lang="en-GB" sz="1600" b="1" dirty="0" smtClean="0"/>
              <a:t>exchanges </a:t>
            </a:r>
            <a:r>
              <a:rPr lang="en-GB" sz="1600" dirty="0"/>
              <a:t>to offer investment funds (next to ETFs) </a:t>
            </a:r>
            <a:r>
              <a:rPr lang="en-GB" sz="1600" dirty="0" smtClean="0"/>
              <a:t>listed </a:t>
            </a:r>
            <a:r>
              <a:rPr lang="en-GB" sz="1600" dirty="0"/>
              <a:t>for trading </a:t>
            </a:r>
          </a:p>
          <a:p>
            <a:endParaRPr lang="en-GB" sz="1600" dirty="0"/>
          </a:p>
          <a:p>
            <a:r>
              <a:rPr lang="en-GB" sz="1600" b="1" dirty="0"/>
              <a:t>In Europe T2S offers CSDs </a:t>
            </a:r>
            <a:r>
              <a:rPr lang="en-GB" sz="1600" dirty="0"/>
              <a:t>the opportunity to compete a) on </a:t>
            </a:r>
            <a:r>
              <a:rPr lang="en-GB" sz="1600" b="1" dirty="0"/>
              <a:t>the issuance </a:t>
            </a:r>
            <a:r>
              <a:rPr lang="en-GB" sz="1600" dirty="0"/>
              <a:t>of the investment funds and b) on </a:t>
            </a:r>
            <a:r>
              <a:rPr lang="en-GB" sz="1600" b="1" dirty="0"/>
              <a:t>custody/asset servicing </a:t>
            </a:r>
            <a:r>
              <a:rPr lang="en-GB" sz="1600" dirty="0"/>
              <a:t>for financial institutions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78894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5\501900\INT\Work\Interns\Documentation &amp; Help\Logos\clearst_DBG2005_0-165-192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198" y="2997000"/>
            <a:ext cx="5299605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30091" y="1340068"/>
            <a:ext cx="5283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3200" dirty="0" err="1" smtClean="0"/>
              <a:t>Thank</a:t>
            </a:r>
            <a:r>
              <a:rPr lang="de-DE" sz="3200" dirty="0" smtClean="0"/>
              <a:t> </a:t>
            </a:r>
            <a:r>
              <a:rPr lang="de-DE" sz="3200" dirty="0" err="1" smtClean="0"/>
              <a:t>you</a:t>
            </a:r>
            <a:r>
              <a:rPr lang="de-DE" sz="3200" dirty="0" smtClean="0"/>
              <a:t> </a:t>
            </a:r>
            <a:r>
              <a:rPr lang="de-DE" sz="3200" dirty="0" err="1" smtClean="0"/>
              <a:t>for</a:t>
            </a:r>
            <a:r>
              <a:rPr lang="de-DE" sz="3200" dirty="0" smtClean="0"/>
              <a:t> </a:t>
            </a:r>
            <a:r>
              <a:rPr lang="de-DE" sz="3200" dirty="0" err="1" smtClean="0"/>
              <a:t>your</a:t>
            </a:r>
            <a:r>
              <a:rPr lang="de-DE" sz="3200" dirty="0" smtClean="0"/>
              <a:t> </a:t>
            </a:r>
            <a:r>
              <a:rPr lang="de-DE" sz="3200" dirty="0" err="1" smtClean="0"/>
              <a:t>attention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58521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10C1E89-F834-4E40-90B4-F3080E6E807F}" type="slidenum">
              <a:rPr lang="de-DE">
                <a:solidFill>
                  <a:srgbClr val="666666"/>
                </a:solidFill>
                <a:cs typeface="Arial Unicode J" pitchFamily="34" charset="-128"/>
              </a:rPr>
              <a:pPr/>
              <a:t>2</a:t>
            </a:fld>
            <a:endParaRPr lang="de-DE" dirty="0">
              <a:solidFill>
                <a:srgbClr val="666666"/>
              </a:solidFill>
              <a:cs typeface="Arial Unicode J" pitchFamily="34" charset="-128"/>
            </a:endParaRPr>
          </a:p>
        </p:txBody>
      </p:sp>
      <p:sp>
        <p:nvSpPr>
          <p:cNvPr id="8200" name="Rectangle 6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3237" y="1656000"/>
            <a:ext cx="813752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marL="342900" indent="-342900">
              <a:buAutoNum type="arabicPeriod"/>
            </a:lvl1pPr>
          </a:lstStyle>
          <a:p>
            <a:pPr>
              <a:lnSpc>
                <a:spcPct val="200000"/>
              </a:lnSpc>
              <a:buClr>
                <a:srgbClr val="00A5C0"/>
              </a:buClr>
              <a:buFont typeface="Arial" pitchFamily="34" charset="0"/>
              <a:buChar char="−"/>
            </a:pPr>
            <a:r>
              <a:rPr lang="de-DE" sz="2300" dirty="0" smtClean="0">
                <a:solidFill>
                  <a:srgbClr val="00A5C0"/>
                </a:solidFill>
              </a:rPr>
              <a:t>Deutsche Börse – Clearstream – Vestima</a:t>
            </a:r>
          </a:p>
          <a:p>
            <a:pPr>
              <a:lnSpc>
                <a:spcPct val="200000"/>
              </a:lnSpc>
              <a:buClr>
                <a:srgbClr val="666666"/>
              </a:buClr>
              <a:buFont typeface="Arial" pitchFamily="34" charset="0"/>
              <a:buChar char="−"/>
            </a:pPr>
            <a:r>
              <a:rPr lang="de-DE" sz="2300" dirty="0" smtClean="0"/>
              <a:t>The </a:t>
            </a:r>
            <a:r>
              <a:rPr lang="de-DE" sz="2300" dirty="0" err="1" smtClean="0"/>
              <a:t>Challenges</a:t>
            </a:r>
            <a:r>
              <a:rPr lang="de-DE" sz="2300" dirty="0" smtClean="0"/>
              <a:t> </a:t>
            </a:r>
            <a:r>
              <a:rPr lang="de-DE" sz="2300" dirty="0" err="1" smtClean="0"/>
              <a:t>of</a:t>
            </a:r>
            <a:r>
              <a:rPr lang="de-DE" sz="2300" dirty="0" smtClean="0"/>
              <a:t> </a:t>
            </a:r>
            <a:r>
              <a:rPr lang="de-DE" sz="2300" dirty="0" err="1" smtClean="0"/>
              <a:t>the</a:t>
            </a:r>
            <a:r>
              <a:rPr lang="de-DE" sz="2300" dirty="0" smtClean="0"/>
              <a:t> Investment Funds </a:t>
            </a:r>
            <a:r>
              <a:rPr lang="de-DE" sz="2300" dirty="0" err="1" smtClean="0"/>
              <a:t>Industry</a:t>
            </a:r>
            <a:r>
              <a:rPr lang="de-DE" sz="2300" dirty="0" smtClean="0"/>
              <a:t> &amp; CSDs</a:t>
            </a:r>
          </a:p>
          <a:p>
            <a:pPr>
              <a:lnSpc>
                <a:spcPct val="200000"/>
              </a:lnSpc>
              <a:buClr>
                <a:srgbClr val="666666"/>
              </a:buClr>
              <a:buFont typeface="Arial" pitchFamily="34" charset="0"/>
              <a:buChar char="−"/>
            </a:pPr>
            <a:r>
              <a:rPr lang="de-DE" sz="2300" dirty="0" smtClean="0"/>
              <a:t>The Investor View &amp; Challenge </a:t>
            </a:r>
          </a:p>
          <a:p>
            <a:pPr>
              <a:lnSpc>
                <a:spcPct val="200000"/>
              </a:lnSpc>
              <a:buClr>
                <a:srgbClr val="666666"/>
              </a:buClr>
              <a:buFont typeface="Arial" pitchFamily="34" charset="0"/>
              <a:buChar char="−"/>
            </a:pPr>
            <a:r>
              <a:rPr lang="de-DE" sz="2300" dirty="0" smtClean="0"/>
              <a:t>The Fund/TA View &amp; Challenge </a:t>
            </a:r>
          </a:p>
        </p:txBody>
      </p:sp>
    </p:spTree>
    <p:extLst>
      <p:ext uri="{BB962C8B-B14F-4D97-AF65-F5344CB8AC3E}">
        <p14:creationId xmlns:p14="http://schemas.microsoft.com/office/powerpoint/2010/main" val="256428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457200">
              <a:buClr>
                <a:srgbClr val="6E6E6E"/>
              </a:buClr>
              <a:buNone/>
            </a:pPr>
            <a:r>
              <a:rPr lang="en-GB" dirty="0">
                <a:solidFill>
                  <a:srgbClr val="000099"/>
                </a:solidFill>
              </a:rPr>
              <a:t>Deutsche B</a:t>
            </a:r>
            <a:r>
              <a:rPr lang="en-US" dirty="0" err="1">
                <a:solidFill>
                  <a:srgbClr val="000099"/>
                </a:solidFill>
                <a:cs typeface="Times New Roman" pitchFamily="18" charset="0"/>
              </a:rPr>
              <a:t>örse</a:t>
            </a:r>
            <a:r>
              <a:rPr lang="en-US" dirty="0">
                <a:solidFill>
                  <a:srgbClr val="000099"/>
                </a:solidFill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0099"/>
                </a:solidFill>
                <a:cs typeface="Times New Roman" pitchFamily="18" charset="0"/>
              </a:rPr>
              <a:t>Group</a:t>
            </a:r>
          </a:p>
          <a:p>
            <a:pPr defTabSz="457200">
              <a:buClr>
                <a:srgbClr val="6E6E6E"/>
              </a:buClr>
              <a:buNone/>
            </a:pPr>
            <a:endParaRPr lang="en-US" dirty="0">
              <a:solidFill>
                <a:srgbClr val="6E6E6E"/>
              </a:solidFill>
              <a:cs typeface="Times New Roman" pitchFamily="18" charset="0"/>
            </a:endParaRPr>
          </a:p>
          <a:p>
            <a:pPr defTabSz="457200">
              <a:buClr>
                <a:srgbClr val="6E6E6E"/>
              </a:buClr>
              <a:buNone/>
            </a:pPr>
            <a:endParaRPr lang="en-US" dirty="0" smtClean="0">
              <a:solidFill>
                <a:srgbClr val="6E6E6E"/>
              </a:solidFill>
              <a:cs typeface="Times New Roman" pitchFamily="18" charset="0"/>
            </a:endParaRPr>
          </a:p>
          <a:p>
            <a:pPr defTabSz="457200">
              <a:buClr>
                <a:srgbClr val="6E6E6E"/>
              </a:buClr>
              <a:buNone/>
            </a:pPr>
            <a:endParaRPr lang="en-US" dirty="0">
              <a:solidFill>
                <a:srgbClr val="6E6E6E"/>
              </a:solidFill>
              <a:cs typeface="Times New Roman" pitchFamily="18" charset="0"/>
            </a:endParaRPr>
          </a:p>
          <a:p>
            <a:pPr defTabSz="457200">
              <a:buClr>
                <a:srgbClr val="6E6E6E"/>
              </a:buClr>
              <a:buNone/>
            </a:pPr>
            <a:endParaRPr lang="en-US" dirty="0" smtClean="0">
              <a:solidFill>
                <a:srgbClr val="6E6E6E"/>
              </a:solidFill>
              <a:cs typeface="Times New Roman" pitchFamily="18" charset="0"/>
            </a:endParaRPr>
          </a:p>
          <a:p>
            <a:pPr defTabSz="457200">
              <a:buClr>
                <a:srgbClr val="6E6E6E"/>
              </a:buClr>
              <a:buNone/>
            </a:pPr>
            <a:endParaRPr lang="en-US" dirty="0">
              <a:solidFill>
                <a:srgbClr val="6E6E6E"/>
              </a:solidFill>
              <a:cs typeface="Times New Roman" pitchFamily="18" charset="0"/>
            </a:endParaRPr>
          </a:p>
          <a:p>
            <a:pPr defTabSz="457200">
              <a:buClr>
                <a:srgbClr val="6E6E6E"/>
              </a:buClr>
              <a:buNone/>
            </a:pPr>
            <a:endParaRPr lang="en-US" dirty="0" smtClean="0">
              <a:solidFill>
                <a:srgbClr val="6E6E6E"/>
              </a:solidFill>
              <a:cs typeface="Times New Roman" pitchFamily="18" charset="0"/>
            </a:endParaRPr>
          </a:p>
          <a:p>
            <a:pPr defTabSz="457200">
              <a:buClr>
                <a:srgbClr val="6E6E6E"/>
              </a:buClr>
              <a:buNone/>
            </a:pPr>
            <a:endParaRPr lang="en-US" dirty="0">
              <a:solidFill>
                <a:srgbClr val="6E6E6E"/>
              </a:solidFill>
              <a:cs typeface="Times New Roman" pitchFamily="18" charset="0"/>
            </a:endParaRPr>
          </a:p>
          <a:p>
            <a:pPr defTabSz="457200">
              <a:buClr>
                <a:srgbClr val="6E6E6E"/>
              </a:buClr>
              <a:buNone/>
            </a:pPr>
            <a:endParaRPr lang="en-US" dirty="0" smtClean="0">
              <a:solidFill>
                <a:srgbClr val="6E6E6E"/>
              </a:solidFill>
              <a:cs typeface="Times New Roman" pitchFamily="18" charset="0"/>
            </a:endParaRPr>
          </a:p>
          <a:p>
            <a:pPr defTabSz="457200">
              <a:buClr>
                <a:srgbClr val="6E6E6E"/>
              </a:buClr>
              <a:buNone/>
            </a:pPr>
            <a:endParaRPr lang="en-US" dirty="0">
              <a:solidFill>
                <a:srgbClr val="6E6E6E"/>
              </a:solidFill>
              <a:cs typeface="Times New Roman" pitchFamily="18" charset="0"/>
            </a:endParaRPr>
          </a:p>
          <a:p>
            <a:pPr defTabSz="457200">
              <a:buClr>
                <a:srgbClr val="6E6E6E"/>
              </a:buClr>
              <a:buNone/>
            </a:pPr>
            <a:endParaRPr lang="en-US" sz="1400" dirty="0" smtClean="0">
              <a:solidFill>
                <a:srgbClr val="6E6E6E"/>
              </a:solidFill>
              <a:cs typeface="Times New Roman" pitchFamily="18" charset="0"/>
            </a:endParaRPr>
          </a:p>
          <a:p>
            <a:pPr algn="ctr" defTabSz="457200">
              <a:buClr>
                <a:srgbClr val="6E6E6E"/>
              </a:buClr>
              <a:buNone/>
            </a:pPr>
            <a:r>
              <a:rPr lang="en-GB" dirty="0">
                <a:solidFill>
                  <a:srgbClr val="77B700"/>
                </a:solidFill>
                <a:cs typeface="Times New Roman" pitchFamily="18" charset="0"/>
              </a:rPr>
              <a:t>Trading, listing, infrastructure partnerships </a:t>
            </a:r>
            <a:br>
              <a:rPr lang="en-GB" dirty="0">
                <a:solidFill>
                  <a:srgbClr val="77B700"/>
                </a:solidFill>
                <a:cs typeface="Times New Roman" pitchFamily="18" charset="0"/>
              </a:rPr>
            </a:br>
            <a:r>
              <a:rPr lang="en-GB" dirty="0">
                <a:solidFill>
                  <a:srgbClr val="77B700"/>
                </a:solidFill>
                <a:cs typeface="Times New Roman" pitchFamily="18" charset="0"/>
              </a:rPr>
              <a:t>across the globe</a:t>
            </a:r>
            <a:endParaRPr lang="en-US" dirty="0">
              <a:solidFill>
                <a:srgbClr val="77B700"/>
              </a:solidFill>
            </a:endParaRPr>
          </a:p>
          <a:p>
            <a:pPr algn="ctr" defTabSz="457200">
              <a:buClr>
                <a:srgbClr val="6E6E6E"/>
              </a:buClr>
              <a:buNone/>
            </a:pPr>
            <a:endParaRPr lang="en-US" dirty="0">
              <a:solidFill>
                <a:srgbClr val="6E6E6E"/>
              </a:solidFill>
              <a:cs typeface="Times New Roman" pitchFamily="18" charset="0"/>
            </a:endParaRPr>
          </a:p>
        </p:txBody>
      </p:sp>
      <p:sp>
        <p:nvSpPr>
          <p:cNvPr id="34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06EA5-5D02-4BA3-B777-2E38A9551CAC}" type="slidenum">
              <a:rPr lang="en-GB"/>
              <a:pPr/>
              <a:t>3</a:t>
            </a:fld>
            <a:endParaRPr lang="en-GB"/>
          </a:p>
        </p:txBody>
      </p:sp>
      <p:sp>
        <p:nvSpPr>
          <p:cNvPr id="198659" name="Title 1"/>
          <p:cNvSpPr>
            <a:spLocks noGrp="1"/>
          </p:cNvSpPr>
          <p:nvPr>
            <p:ph type="title"/>
          </p:nvPr>
        </p:nvSpPr>
        <p:spPr>
          <a:xfrm>
            <a:off x="503238" y="504000"/>
            <a:ext cx="6481762" cy="1152762"/>
          </a:xfrm>
        </p:spPr>
        <p:txBody>
          <a:bodyPr tIns="108000"/>
          <a:lstStyle/>
          <a:p>
            <a:pPr defTabSz="457200"/>
            <a:r>
              <a:rPr lang="en-GB" dirty="0" smtClean="0">
                <a:solidFill>
                  <a:srgbClr val="00A5C0"/>
                </a:solidFill>
              </a:rPr>
              <a:t>The </a:t>
            </a:r>
            <a:r>
              <a:rPr lang="en-GB" dirty="0">
                <a:solidFill>
                  <a:srgbClr val="00A5C0"/>
                </a:solidFill>
              </a:rPr>
              <a:t>“Markets Company”</a:t>
            </a:r>
            <a:r>
              <a:rPr lang="en-GB" dirty="0">
                <a:solidFill>
                  <a:srgbClr val="00B0F0"/>
                </a:solidFill>
              </a:rPr>
              <a:t/>
            </a:r>
            <a:br>
              <a:rPr lang="en-GB" dirty="0">
                <a:solidFill>
                  <a:srgbClr val="00B0F0"/>
                </a:solidFill>
              </a:rPr>
            </a:br>
            <a:r>
              <a:rPr lang="en-GB" b="0" dirty="0">
                <a:solidFill>
                  <a:srgbClr val="666666"/>
                </a:solidFill>
              </a:rPr>
              <a:t>Integrated solutions for clients</a:t>
            </a:r>
            <a:endParaRPr lang="en-US" b="0" dirty="0">
              <a:solidFill>
                <a:srgbClr val="666666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03238" y="1679575"/>
            <a:ext cx="6480175" cy="4478338"/>
            <a:chOff x="503238" y="1679575"/>
            <a:chExt cx="6480175" cy="4478338"/>
          </a:xfrm>
        </p:grpSpPr>
        <p:sp>
          <p:nvSpPr>
            <p:cNvPr id="198658" name="Content Placeholder 3"/>
            <p:cNvSpPr>
              <a:spLocks/>
            </p:cNvSpPr>
            <p:nvPr/>
          </p:nvSpPr>
          <p:spPr bwMode="auto">
            <a:xfrm>
              <a:off x="503238" y="1679575"/>
              <a:ext cx="6480175" cy="4478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/>
            <a:lstStyle/>
            <a:p>
              <a:pPr algn="ctr" defTabSz="457200">
                <a:spcBef>
                  <a:spcPct val="20000"/>
                </a:spcBef>
                <a:buClr>
                  <a:srgbClr val="6E6E6E"/>
                </a:buClr>
                <a:buFont typeface="Arial" charset="0"/>
                <a:buNone/>
              </a:pPr>
              <a:endParaRPr lang="en-GB" dirty="0">
                <a:solidFill>
                  <a:srgbClr val="6E6E6E"/>
                </a:solidFill>
                <a:cs typeface="Times New Roman" pitchFamily="18" charset="0"/>
              </a:endParaRPr>
            </a:p>
          </p:txBody>
        </p:sp>
        <p:sp>
          <p:nvSpPr>
            <p:cNvPr id="198662" name="Line 6"/>
            <p:cNvSpPr>
              <a:spLocks noChangeShapeType="1"/>
            </p:cNvSpPr>
            <p:nvPr/>
          </p:nvSpPr>
          <p:spPr bwMode="auto">
            <a:xfrm>
              <a:off x="2706688" y="3325813"/>
              <a:ext cx="0" cy="954087"/>
            </a:xfrm>
            <a:prstGeom prst="line">
              <a:avLst/>
            </a:prstGeom>
            <a:noFill/>
            <a:ln w="9525">
              <a:solidFill>
                <a:srgbClr val="77B7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8663" name="Rectangle 7"/>
            <p:cNvSpPr>
              <a:spLocks noChangeArrowheads="1"/>
            </p:cNvSpPr>
            <p:nvPr/>
          </p:nvSpPr>
          <p:spPr bwMode="auto">
            <a:xfrm>
              <a:off x="808038" y="2246313"/>
              <a:ext cx="1079500" cy="1079500"/>
            </a:xfrm>
            <a:prstGeom prst="rect">
              <a:avLst/>
            </a:prstGeom>
            <a:noFill/>
            <a:ln w="9525">
              <a:solidFill>
                <a:srgbClr val="0000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>
                <a:spcBef>
                  <a:spcPct val="0"/>
                </a:spcBef>
              </a:pPr>
              <a:r>
                <a:rPr lang="en-GB" sz="1200" dirty="0">
                  <a:solidFill>
                    <a:srgbClr val="6E6E6E"/>
                  </a:solidFill>
                  <a:ea typeface="ＭＳ Ｐゴシック" pitchFamily="34" charset="-128"/>
                </a:rPr>
                <a:t>Cash markets</a:t>
              </a:r>
              <a:endParaRPr lang="en-US" sz="1200" dirty="0">
                <a:solidFill>
                  <a:srgbClr val="6E6E6E"/>
                </a:solidFill>
                <a:ea typeface="ＭＳ Ｐゴシック" pitchFamily="34" charset="-128"/>
              </a:endParaRPr>
            </a:p>
          </p:txBody>
        </p:sp>
        <p:sp>
          <p:nvSpPr>
            <p:cNvPr id="198664" name="Rectangle 8"/>
            <p:cNvSpPr>
              <a:spLocks noChangeArrowheads="1"/>
            </p:cNvSpPr>
            <p:nvPr/>
          </p:nvSpPr>
          <p:spPr bwMode="auto">
            <a:xfrm>
              <a:off x="808038" y="3629025"/>
              <a:ext cx="2824162" cy="38576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r>
                <a:rPr lang="en-GB" sz="1200" dirty="0">
                  <a:ea typeface="ＭＳ Ｐゴシック" pitchFamily="34" charset="-128"/>
                </a:rPr>
                <a:t>Central Counterparty Services (CCP) </a:t>
              </a:r>
              <a:br>
                <a:rPr lang="en-GB" sz="1200" dirty="0">
                  <a:ea typeface="ＭＳ Ｐゴシック" pitchFamily="34" charset="-128"/>
                </a:rPr>
              </a:br>
              <a:r>
                <a:rPr lang="en-GB" sz="1200" dirty="0" err="1">
                  <a:ea typeface="ＭＳ Ｐゴシック" pitchFamily="34" charset="-128"/>
                </a:rPr>
                <a:t>Eurex</a:t>
              </a:r>
              <a:r>
                <a:rPr lang="en-GB" sz="1200" dirty="0">
                  <a:ea typeface="ＭＳ Ｐゴシック" pitchFamily="34" charset="-128"/>
                </a:rPr>
                <a:t> Clearinghouse</a:t>
              </a:r>
              <a:endParaRPr lang="en-US" sz="1200" dirty="0">
                <a:ea typeface="ＭＳ Ｐゴシック" pitchFamily="34" charset="-128"/>
              </a:endParaRPr>
            </a:p>
          </p:txBody>
        </p:sp>
        <p:sp>
          <p:nvSpPr>
            <p:cNvPr id="198665" name="Rectangle 9"/>
            <p:cNvSpPr>
              <a:spLocks noChangeArrowheads="1"/>
            </p:cNvSpPr>
            <p:nvPr/>
          </p:nvSpPr>
          <p:spPr bwMode="auto">
            <a:xfrm>
              <a:off x="808038" y="4279900"/>
              <a:ext cx="1079500" cy="1079500"/>
            </a:xfrm>
            <a:prstGeom prst="rect">
              <a:avLst/>
            </a:prstGeom>
            <a:noFill/>
            <a:ln w="9525">
              <a:solidFill>
                <a:srgbClr val="0000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r>
                <a:rPr lang="en-GB" sz="1200" dirty="0">
                  <a:ea typeface="ＭＳ Ｐゴシック" pitchFamily="34" charset="-128"/>
                </a:rPr>
                <a:t>Open </a:t>
              </a:r>
              <a:br>
                <a:rPr lang="en-GB" sz="1200" dirty="0">
                  <a:ea typeface="ＭＳ Ｐゴシック" pitchFamily="34" charset="-128"/>
                </a:rPr>
              </a:br>
              <a:r>
                <a:rPr lang="en-GB" sz="1200" dirty="0">
                  <a:ea typeface="ＭＳ Ｐゴシック" pitchFamily="34" charset="-128"/>
                </a:rPr>
                <a:t>settlement </a:t>
              </a:r>
              <a:br>
                <a:rPr lang="en-GB" sz="1200" dirty="0">
                  <a:ea typeface="ＭＳ Ｐゴシック" pitchFamily="34" charset="-128"/>
                </a:rPr>
              </a:br>
              <a:r>
                <a:rPr lang="en-GB" sz="1200" dirty="0">
                  <a:ea typeface="ＭＳ Ｐゴシック" pitchFamily="34" charset="-128"/>
                </a:rPr>
                <a:t>model</a:t>
              </a:r>
            </a:p>
          </p:txBody>
        </p:sp>
        <p:sp>
          <p:nvSpPr>
            <p:cNvPr id="198666" name="Rectangle 10"/>
            <p:cNvSpPr>
              <a:spLocks noChangeArrowheads="1"/>
            </p:cNvSpPr>
            <p:nvPr/>
          </p:nvSpPr>
          <p:spPr bwMode="auto">
            <a:xfrm>
              <a:off x="2193925" y="2246313"/>
              <a:ext cx="1079500" cy="1079500"/>
            </a:xfrm>
            <a:prstGeom prst="rect">
              <a:avLst/>
            </a:prstGeom>
            <a:noFill/>
            <a:ln w="9525">
              <a:solidFill>
                <a:srgbClr val="0000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>
                <a:spcBef>
                  <a:spcPct val="0"/>
                </a:spcBef>
              </a:pPr>
              <a:r>
                <a:rPr lang="en-GB" sz="1200">
                  <a:ea typeface="ＭＳ Ｐゴシック" pitchFamily="34" charset="-128"/>
                </a:rPr>
                <a:t>Derivatives </a:t>
              </a:r>
              <a:br>
                <a:rPr lang="en-GB" sz="1200">
                  <a:ea typeface="ＭＳ Ｐゴシック" pitchFamily="34" charset="-128"/>
                </a:rPr>
              </a:br>
              <a:r>
                <a:rPr lang="en-GB" sz="1200">
                  <a:ea typeface="ＭＳ Ｐゴシック" pitchFamily="34" charset="-128"/>
                </a:rPr>
                <a:t>markets</a:t>
              </a:r>
              <a:endParaRPr lang="en-US" sz="1200">
                <a:ea typeface="ＭＳ Ｐゴシック" pitchFamily="34" charset="-128"/>
              </a:endParaRPr>
            </a:p>
          </p:txBody>
        </p:sp>
        <p:sp>
          <p:nvSpPr>
            <p:cNvPr id="198667" name="Rectangle 11"/>
            <p:cNvSpPr>
              <a:spLocks noChangeArrowheads="1"/>
            </p:cNvSpPr>
            <p:nvPr/>
          </p:nvSpPr>
          <p:spPr bwMode="auto">
            <a:xfrm>
              <a:off x="3632200" y="2246313"/>
              <a:ext cx="1079500" cy="1079500"/>
            </a:xfrm>
            <a:prstGeom prst="rect">
              <a:avLst/>
            </a:prstGeom>
            <a:noFill/>
            <a:ln w="9525">
              <a:solidFill>
                <a:srgbClr val="0000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>
                <a:spcBef>
                  <a:spcPct val="0"/>
                </a:spcBef>
              </a:pPr>
              <a:r>
                <a:rPr lang="en-GB" sz="1200" dirty="0">
                  <a:ea typeface="ＭＳ Ｐゴシック" pitchFamily="34" charset="-128"/>
                </a:rPr>
                <a:t>Fixed i</a:t>
              </a:r>
              <a:r>
                <a:rPr lang="en-GB" sz="1200" dirty="0" smtClean="0">
                  <a:ea typeface="ＭＳ Ｐゴシック" pitchFamily="34" charset="-128"/>
                </a:rPr>
                <a:t>ncome</a:t>
              </a:r>
              <a:r>
                <a:rPr lang="en-GB" sz="1200" dirty="0">
                  <a:ea typeface="ＭＳ Ｐゴシック" pitchFamily="34" charset="-128"/>
                </a:rPr>
                <a:t/>
              </a:r>
              <a:br>
                <a:rPr lang="en-GB" sz="1200" dirty="0">
                  <a:ea typeface="ＭＳ Ｐゴシック" pitchFamily="34" charset="-128"/>
                </a:rPr>
              </a:br>
              <a:r>
                <a:rPr lang="en-GB" sz="1200" dirty="0">
                  <a:ea typeface="ＭＳ Ｐゴシック" pitchFamily="34" charset="-128"/>
                </a:rPr>
                <a:t> markets</a:t>
              </a:r>
              <a:endParaRPr lang="en-US" sz="1200" dirty="0">
                <a:ea typeface="ＭＳ Ｐゴシック" pitchFamily="34" charset="-128"/>
              </a:endParaRPr>
            </a:p>
          </p:txBody>
        </p:sp>
        <p:sp>
          <p:nvSpPr>
            <p:cNvPr id="198668" name="Rectangle 12"/>
            <p:cNvSpPr>
              <a:spLocks noChangeArrowheads="1"/>
            </p:cNvSpPr>
            <p:nvPr/>
          </p:nvSpPr>
          <p:spPr bwMode="auto">
            <a:xfrm>
              <a:off x="5075238" y="2246313"/>
              <a:ext cx="1079500" cy="1079500"/>
            </a:xfrm>
            <a:prstGeom prst="rect">
              <a:avLst/>
            </a:prstGeom>
            <a:noFill/>
            <a:ln w="9525">
              <a:solidFill>
                <a:srgbClr val="0000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algn="ctr">
                <a:spcBef>
                  <a:spcPct val="0"/>
                </a:spcBef>
              </a:pPr>
              <a:r>
                <a:rPr lang="en-GB" sz="1200" dirty="0">
                  <a:ea typeface="ＭＳ Ｐゴシック" pitchFamily="34" charset="-128"/>
                </a:rPr>
                <a:t>Investment </a:t>
              </a:r>
              <a:r>
                <a:rPr lang="en-GB" sz="1200" dirty="0" smtClean="0">
                  <a:ea typeface="ＭＳ Ｐゴシック" pitchFamily="34" charset="-128"/>
                </a:rPr>
                <a:t/>
              </a:r>
              <a:br>
                <a:rPr lang="en-GB" sz="1200" dirty="0" smtClean="0">
                  <a:ea typeface="ＭＳ Ｐゴシック" pitchFamily="34" charset="-128"/>
                </a:rPr>
              </a:br>
              <a:r>
                <a:rPr lang="en-GB" sz="1200" dirty="0" smtClean="0">
                  <a:ea typeface="ＭＳ Ｐゴシック" pitchFamily="34" charset="-128"/>
                </a:rPr>
                <a:t>fund </a:t>
              </a:r>
              <a:r>
                <a:rPr lang="en-GB" sz="1200" dirty="0">
                  <a:ea typeface="ＭＳ Ｐゴシック" pitchFamily="34" charset="-128"/>
                </a:rPr>
                <a:t>markets</a:t>
              </a:r>
              <a:endParaRPr lang="en-US" sz="1200" dirty="0">
                <a:ea typeface="ＭＳ Ｐゴシック" pitchFamily="34" charset="-128"/>
              </a:endParaRPr>
            </a:p>
          </p:txBody>
        </p:sp>
        <p:pic>
          <p:nvPicPr>
            <p:cNvPr id="198669" name="Picture 13" descr="xetra2006_rgb_30mm150dpi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6313" y="2770188"/>
              <a:ext cx="754062" cy="236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8670" name="Picture 14" descr="Eurex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2363" y="2786063"/>
              <a:ext cx="642937" cy="220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8671" name="Picture 15" descr="logo_repo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9038" y="2770188"/>
              <a:ext cx="392112" cy="444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8672" name="Picture 16" descr="logo_bonds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9088" y="2746375"/>
              <a:ext cx="509587" cy="468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8673" name="Line 17"/>
            <p:cNvSpPr>
              <a:spLocks noChangeShapeType="1"/>
            </p:cNvSpPr>
            <p:nvPr/>
          </p:nvSpPr>
          <p:spPr bwMode="auto">
            <a:xfrm>
              <a:off x="4129088" y="3325813"/>
              <a:ext cx="0" cy="814387"/>
            </a:xfrm>
            <a:prstGeom prst="line">
              <a:avLst/>
            </a:prstGeom>
            <a:noFill/>
            <a:ln w="9525">
              <a:solidFill>
                <a:srgbClr val="77B7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8674" name="Line 18"/>
            <p:cNvSpPr>
              <a:spLocks noChangeShapeType="1"/>
            </p:cNvSpPr>
            <p:nvPr/>
          </p:nvSpPr>
          <p:spPr bwMode="auto">
            <a:xfrm>
              <a:off x="5581650" y="3325813"/>
              <a:ext cx="0" cy="814387"/>
            </a:xfrm>
            <a:prstGeom prst="line">
              <a:avLst/>
            </a:prstGeom>
            <a:noFill/>
            <a:ln w="9525">
              <a:solidFill>
                <a:srgbClr val="77B7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8675" name="Line 19"/>
            <p:cNvSpPr>
              <a:spLocks noChangeShapeType="1"/>
            </p:cNvSpPr>
            <p:nvPr/>
          </p:nvSpPr>
          <p:spPr bwMode="auto">
            <a:xfrm flipH="1">
              <a:off x="2706688" y="3460750"/>
              <a:ext cx="2874962" cy="0"/>
            </a:xfrm>
            <a:prstGeom prst="line">
              <a:avLst/>
            </a:prstGeom>
            <a:noFill/>
            <a:ln w="9525">
              <a:solidFill>
                <a:srgbClr val="77B7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8676" name="Line 20"/>
            <p:cNvSpPr>
              <a:spLocks noChangeShapeType="1"/>
            </p:cNvSpPr>
            <p:nvPr/>
          </p:nvSpPr>
          <p:spPr bwMode="auto">
            <a:xfrm flipH="1">
              <a:off x="2706688" y="4144963"/>
              <a:ext cx="2874962" cy="0"/>
            </a:xfrm>
            <a:prstGeom prst="line">
              <a:avLst/>
            </a:prstGeom>
            <a:noFill/>
            <a:ln w="9525">
              <a:solidFill>
                <a:srgbClr val="77B7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8677" name="Line 21"/>
            <p:cNvSpPr>
              <a:spLocks noChangeShapeType="1"/>
            </p:cNvSpPr>
            <p:nvPr/>
          </p:nvSpPr>
          <p:spPr bwMode="auto">
            <a:xfrm flipH="1">
              <a:off x="1287463" y="4133850"/>
              <a:ext cx="1404937" cy="0"/>
            </a:xfrm>
            <a:prstGeom prst="line">
              <a:avLst/>
            </a:prstGeom>
            <a:noFill/>
            <a:ln w="9525">
              <a:solidFill>
                <a:srgbClr val="77B7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8678" name="Line 22"/>
            <p:cNvSpPr>
              <a:spLocks noChangeShapeType="1"/>
            </p:cNvSpPr>
            <p:nvPr/>
          </p:nvSpPr>
          <p:spPr bwMode="auto">
            <a:xfrm flipH="1">
              <a:off x="1306513" y="3465513"/>
              <a:ext cx="1385887" cy="0"/>
            </a:xfrm>
            <a:prstGeom prst="line">
              <a:avLst/>
            </a:prstGeom>
            <a:noFill/>
            <a:ln w="9525">
              <a:solidFill>
                <a:srgbClr val="77B7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8679" name="Line 23"/>
            <p:cNvSpPr>
              <a:spLocks noChangeShapeType="1"/>
            </p:cNvSpPr>
            <p:nvPr/>
          </p:nvSpPr>
          <p:spPr bwMode="auto">
            <a:xfrm>
              <a:off x="1308100" y="3325813"/>
              <a:ext cx="0" cy="134937"/>
            </a:xfrm>
            <a:prstGeom prst="line">
              <a:avLst/>
            </a:prstGeom>
            <a:noFill/>
            <a:ln w="9525">
              <a:solidFill>
                <a:srgbClr val="77B7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8680" name="Line 24"/>
            <p:cNvSpPr>
              <a:spLocks noChangeShapeType="1"/>
            </p:cNvSpPr>
            <p:nvPr/>
          </p:nvSpPr>
          <p:spPr bwMode="auto">
            <a:xfrm>
              <a:off x="1292225" y="4140200"/>
              <a:ext cx="0" cy="134938"/>
            </a:xfrm>
            <a:prstGeom prst="line">
              <a:avLst/>
            </a:prstGeom>
            <a:noFill/>
            <a:ln w="9525">
              <a:solidFill>
                <a:srgbClr val="77B7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8681" name="Rectangle 25"/>
            <p:cNvSpPr>
              <a:spLocks noChangeArrowheads="1"/>
            </p:cNvSpPr>
            <p:nvPr/>
          </p:nvSpPr>
          <p:spPr bwMode="auto">
            <a:xfrm>
              <a:off x="2193925" y="4279900"/>
              <a:ext cx="3960813" cy="1079500"/>
            </a:xfrm>
            <a:prstGeom prst="rect">
              <a:avLst/>
            </a:prstGeom>
            <a:noFill/>
            <a:ln w="9525">
              <a:solidFill>
                <a:srgbClr val="3399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t"/>
            <a:lstStyle/>
            <a:p>
              <a:pPr algn="ctr">
                <a:spcBef>
                  <a:spcPct val="0"/>
                </a:spcBef>
              </a:pPr>
              <a:endParaRPr lang="en-GB" sz="1200" dirty="0" smtClean="0">
                <a:ea typeface="ＭＳ Ｐゴシック" pitchFamily="34" charset="-128"/>
              </a:endParaRPr>
            </a:p>
            <a:p>
              <a:pPr algn="ctr">
                <a:spcBef>
                  <a:spcPct val="0"/>
                </a:spcBef>
              </a:pPr>
              <a:r>
                <a:rPr lang="en-GB" dirty="0" smtClean="0">
                  <a:ea typeface="ＭＳ Ｐゴシック" pitchFamily="34" charset="-128"/>
                </a:rPr>
                <a:t>Settlement</a:t>
              </a:r>
              <a:r>
                <a:rPr lang="en-GB" dirty="0">
                  <a:ea typeface="ＭＳ Ｐゴシック" pitchFamily="34" charset="-128"/>
                </a:rPr>
                <a:t>, custody and securities </a:t>
              </a:r>
              <a:r>
                <a:rPr lang="en-GB" dirty="0" smtClean="0">
                  <a:ea typeface="ＭＳ Ｐゴシック" pitchFamily="34" charset="-128"/>
                </a:rPr>
                <a:t>financing</a:t>
              </a:r>
            </a:p>
          </p:txBody>
        </p:sp>
        <p:sp>
          <p:nvSpPr>
            <p:cNvPr id="198682" name="Line 26"/>
            <p:cNvSpPr>
              <a:spLocks noChangeShapeType="1"/>
            </p:cNvSpPr>
            <p:nvPr/>
          </p:nvSpPr>
          <p:spPr bwMode="auto">
            <a:xfrm>
              <a:off x="2193925" y="4006850"/>
              <a:ext cx="0" cy="134938"/>
            </a:xfrm>
            <a:prstGeom prst="line">
              <a:avLst/>
            </a:prstGeom>
            <a:noFill/>
            <a:ln w="9525">
              <a:solidFill>
                <a:srgbClr val="77B7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8684" name="Text Box 28"/>
            <p:cNvSpPr txBox="1">
              <a:spLocks noChangeArrowheads="1"/>
            </p:cNvSpPr>
            <p:nvPr/>
          </p:nvSpPr>
          <p:spPr bwMode="auto">
            <a:xfrm>
              <a:off x="5541963" y="3629025"/>
              <a:ext cx="452437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GB" sz="1000">
                  <a:solidFill>
                    <a:srgbClr val="6E6E6E"/>
                  </a:solidFill>
                  <a:ea typeface="ＭＳ Ｐゴシック" pitchFamily="34" charset="-128"/>
                </a:rPr>
                <a:t>OTC</a:t>
              </a:r>
              <a:endParaRPr lang="en-US" sz="1000">
                <a:solidFill>
                  <a:srgbClr val="6E6E6E"/>
                </a:solidFill>
                <a:ea typeface="ＭＳ Ｐゴシック" pitchFamily="34" charset="-128"/>
              </a:endParaRPr>
            </a:p>
          </p:txBody>
        </p:sp>
        <p:sp>
          <p:nvSpPr>
            <p:cNvPr id="198685" name="Text Box 29"/>
            <p:cNvSpPr txBox="1">
              <a:spLocks noChangeArrowheads="1"/>
            </p:cNvSpPr>
            <p:nvPr/>
          </p:nvSpPr>
          <p:spPr bwMode="auto">
            <a:xfrm>
              <a:off x="4656138" y="3429000"/>
              <a:ext cx="487362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GB" sz="1000">
                  <a:solidFill>
                    <a:srgbClr val="6E6E6E"/>
                  </a:solidFill>
                  <a:ea typeface="ＭＳ Ｐゴシック" pitchFamily="34" charset="-128"/>
                </a:rPr>
                <a:t>ETFs</a:t>
              </a:r>
              <a:endParaRPr lang="en-US" sz="1000">
                <a:solidFill>
                  <a:srgbClr val="6E6E6E"/>
                </a:solidFill>
                <a:ea typeface="ＭＳ Ｐゴシック" pitchFamily="34" charset="-128"/>
              </a:endParaRPr>
            </a:p>
          </p:txBody>
        </p:sp>
        <p:sp>
          <p:nvSpPr>
            <p:cNvPr id="198686" name="Text Box 30"/>
            <p:cNvSpPr txBox="1">
              <a:spLocks noChangeArrowheads="1"/>
            </p:cNvSpPr>
            <p:nvPr/>
          </p:nvSpPr>
          <p:spPr bwMode="auto">
            <a:xfrm>
              <a:off x="2776538" y="3405188"/>
              <a:ext cx="933450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GB" sz="1000">
                  <a:solidFill>
                    <a:srgbClr val="6E6E6E"/>
                  </a:solidFill>
                  <a:ea typeface="ＭＳ Ｐゴシック" pitchFamily="34" charset="-128"/>
                </a:rPr>
                <a:t>On exchange</a:t>
              </a:r>
              <a:endParaRPr lang="en-US" sz="1000">
                <a:solidFill>
                  <a:srgbClr val="6E6E6E"/>
                </a:solidFill>
                <a:ea typeface="ＭＳ Ｐゴシック" pitchFamily="34" charset="-128"/>
              </a:endParaRPr>
            </a:p>
          </p:txBody>
        </p:sp>
        <p:sp>
          <p:nvSpPr>
            <p:cNvPr id="198687" name="Text Box 31"/>
            <p:cNvSpPr txBox="1">
              <a:spLocks noChangeArrowheads="1"/>
            </p:cNvSpPr>
            <p:nvPr/>
          </p:nvSpPr>
          <p:spPr bwMode="auto">
            <a:xfrm>
              <a:off x="4089400" y="3624263"/>
              <a:ext cx="452438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GB" sz="1000">
                  <a:solidFill>
                    <a:srgbClr val="6E6E6E"/>
                  </a:solidFill>
                  <a:ea typeface="ＭＳ Ｐゴシック" pitchFamily="34" charset="-128"/>
                </a:rPr>
                <a:t>OTC</a:t>
              </a:r>
              <a:endParaRPr lang="en-US" sz="1000">
                <a:solidFill>
                  <a:srgbClr val="6E6E6E"/>
                </a:solidFill>
                <a:ea typeface="ＭＳ Ｐゴシック" pitchFamily="34" charset="-128"/>
              </a:endParaRPr>
            </a:p>
          </p:txBody>
        </p:sp>
        <p:sp>
          <p:nvSpPr>
            <p:cNvPr id="198688" name="Line 32"/>
            <p:cNvSpPr>
              <a:spLocks noChangeShapeType="1"/>
            </p:cNvSpPr>
            <p:nvPr/>
          </p:nvSpPr>
          <p:spPr bwMode="auto">
            <a:xfrm flipH="1">
              <a:off x="1887538" y="4868863"/>
              <a:ext cx="306387" cy="0"/>
            </a:xfrm>
            <a:prstGeom prst="line">
              <a:avLst/>
            </a:prstGeom>
            <a:noFill/>
            <a:ln w="9525">
              <a:solidFill>
                <a:srgbClr val="77B7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2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7126288" y="1177925"/>
            <a:ext cx="1504950" cy="5040313"/>
          </a:xfrm>
        </p:spPr>
        <p:txBody>
          <a:bodyPr/>
          <a:lstStyle/>
          <a:p>
            <a:pPr marL="0" indent="0" defTabSz="457200">
              <a:buFontTx/>
              <a:buNone/>
            </a:pPr>
            <a:r>
              <a:rPr lang="en-GB" sz="1200" b="1" dirty="0">
                <a:solidFill>
                  <a:srgbClr val="6E6E6E"/>
                </a:solidFill>
              </a:rPr>
              <a:t>Excellent and stable credit rating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6E6E6E"/>
                </a:solidFill>
              </a:rPr>
              <a:t>Credit rating of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6E6E6E"/>
                </a:solidFill>
              </a:rPr>
              <a:t>Clearstream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00A5C0"/>
                </a:solidFill>
              </a:rPr>
              <a:t>AA/Stable/A-1+</a:t>
            </a:r>
          </a:p>
          <a:p>
            <a:pPr marL="0" indent="0" defTabSz="457200">
              <a:buFontTx/>
              <a:buNone/>
            </a:pPr>
            <a:endParaRPr lang="en-GB" sz="1200" dirty="0">
              <a:solidFill>
                <a:srgbClr val="339999"/>
              </a:solidFill>
            </a:endParaRPr>
          </a:p>
          <a:p>
            <a:pPr marL="0" indent="0" defTabSz="457200">
              <a:buFontTx/>
              <a:buNone/>
            </a:pPr>
            <a:r>
              <a:rPr lang="en-GB" sz="1200" b="1" dirty="0">
                <a:solidFill>
                  <a:srgbClr val="6E6E6E"/>
                </a:solidFill>
              </a:rPr>
              <a:t>Current ratings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6E6E6E"/>
                </a:solidFill>
              </a:rPr>
              <a:t>Counterparty credit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00A5C0"/>
                </a:solidFill>
              </a:rPr>
              <a:t>AA/Stable/A-1+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6E6E6E"/>
                </a:solidFill>
              </a:rPr>
              <a:t>Certificate of deposit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00A5C0"/>
                </a:solidFill>
              </a:rPr>
              <a:t>AA/A-1+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6E6E6E"/>
                </a:solidFill>
              </a:rPr>
              <a:t>Commercial paper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6E6E6E"/>
                </a:solidFill>
              </a:rPr>
              <a:t>Local currency </a:t>
            </a:r>
            <a:r>
              <a:rPr lang="en-GB" sz="1200" dirty="0">
                <a:solidFill>
                  <a:srgbClr val="00A5C0"/>
                </a:solidFill>
              </a:rPr>
              <a:t>A-1+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6E6E6E"/>
                </a:solidFill>
              </a:rPr>
              <a:t>Foreign currency </a:t>
            </a:r>
          </a:p>
          <a:p>
            <a:pPr marL="0" indent="0" defTabSz="457200">
              <a:buFontTx/>
              <a:buNone/>
            </a:pPr>
            <a:endParaRPr lang="en-GB" sz="1200" dirty="0">
              <a:solidFill>
                <a:srgbClr val="6E6E6E"/>
              </a:solidFill>
            </a:endParaRPr>
          </a:p>
          <a:p>
            <a:pPr marL="0" indent="0" defTabSz="457200">
              <a:buFontTx/>
              <a:buNone/>
            </a:pPr>
            <a:r>
              <a:rPr lang="en-GB" sz="1200" b="1" dirty="0">
                <a:solidFill>
                  <a:srgbClr val="6E6E6E"/>
                </a:solidFill>
              </a:rPr>
              <a:t>Sovereign rating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6E6E6E"/>
                </a:solidFill>
              </a:rPr>
              <a:t>Luxembourg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00A5C0"/>
                </a:solidFill>
              </a:rPr>
              <a:t>AAA/Stable/A-1+</a:t>
            </a:r>
          </a:p>
          <a:p>
            <a:pPr marL="0" indent="0" defTabSz="457200">
              <a:buFontTx/>
              <a:buNone/>
            </a:pPr>
            <a:endParaRPr lang="en-GB" sz="1200" dirty="0">
              <a:solidFill>
                <a:srgbClr val="339999"/>
              </a:solidFill>
            </a:endParaRPr>
          </a:p>
          <a:p>
            <a:pPr marL="0" indent="0" defTabSz="457200">
              <a:buFontTx/>
              <a:buNone/>
            </a:pPr>
            <a:r>
              <a:rPr lang="en-GB" sz="1200" b="1" dirty="0">
                <a:solidFill>
                  <a:srgbClr val="6E6E6E"/>
                </a:solidFill>
              </a:rPr>
              <a:t>Related entities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6E6E6E"/>
                </a:solidFill>
              </a:rPr>
              <a:t>Deutsche B</a:t>
            </a:r>
            <a:r>
              <a:rPr lang="en-US" sz="1200" dirty="0" err="1">
                <a:solidFill>
                  <a:srgbClr val="6E6E6E"/>
                </a:solidFill>
                <a:cs typeface="Times New Roman" pitchFamily="18" charset="0"/>
              </a:rPr>
              <a:t>örse</a:t>
            </a:r>
            <a:r>
              <a:rPr lang="en-US" sz="1200" dirty="0">
                <a:solidFill>
                  <a:srgbClr val="6E6E6E"/>
                </a:solidFill>
                <a:cs typeface="Times New Roman" pitchFamily="18" charset="0"/>
              </a:rPr>
              <a:t> Group</a:t>
            </a:r>
          </a:p>
          <a:p>
            <a:pPr marL="0" indent="0" defTabSz="457200">
              <a:buFontTx/>
              <a:buNone/>
            </a:pPr>
            <a:r>
              <a:rPr lang="en-GB" sz="1200" dirty="0">
                <a:solidFill>
                  <a:srgbClr val="00A5C0"/>
                </a:solidFill>
                <a:cs typeface="Times New Roman" pitchFamily="18" charset="0"/>
              </a:rPr>
              <a:t>AA/Stable/A-1+</a:t>
            </a:r>
            <a:endParaRPr lang="en-US" sz="1200" dirty="0">
              <a:solidFill>
                <a:srgbClr val="00A5C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165685" y="2833786"/>
            <a:ext cx="9139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 smtClean="0">
                <a:solidFill>
                  <a:srgbClr val="77B700"/>
                </a:solidFill>
                <a:cs typeface="Times New Roman" pitchFamily="18" charset="0"/>
              </a:rPr>
              <a:t>Vestima</a:t>
            </a:r>
            <a:endParaRPr lang="en-GB" sz="1600" dirty="0"/>
          </a:p>
        </p:txBody>
      </p:sp>
      <p:pic>
        <p:nvPicPr>
          <p:cNvPr id="1026" name="Picture 2" descr="G:\5\501900\INT\Work\Interns\Documentation &amp; Help\2000px-Clearstream_logo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300" y="4758249"/>
            <a:ext cx="2108200" cy="46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96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10C1E89-F834-4E40-90B4-F3080E6E807F}" type="slidenum">
              <a:rPr lang="de-DE">
                <a:solidFill>
                  <a:srgbClr val="666666"/>
                </a:solidFill>
                <a:cs typeface="Arial Unicode J" pitchFamily="34" charset="-128"/>
              </a:rPr>
              <a:pPr/>
              <a:t>4</a:t>
            </a:fld>
            <a:endParaRPr lang="de-DE" dirty="0">
              <a:solidFill>
                <a:srgbClr val="666666"/>
              </a:solidFill>
              <a:cs typeface="Arial Unicode J" pitchFamily="34" charset="-128"/>
            </a:endParaRPr>
          </a:p>
        </p:txBody>
      </p:sp>
      <p:sp>
        <p:nvSpPr>
          <p:cNvPr id="8200" name="Rectangle 6"/>
          <p:cNvSpPr>
            <a:spLocks noGrp="1" noChangeArrowheads="1"/>
          </p:cNvSpPr>
          <p:nvPr>
            <p:ph type="title"/>
          </p:nvPr>
        </p:nvSpPr>
        <p:spPr>
          <a:xfrm>
            <a:off x="503237" y="503239"/>
            <a:ext cx="7062685" cy="115276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/>
              <a:t>The Traditional Investment Funds Process </a:t>
            </a:r>
            <a:r>
              <a:rPr lang="en-GB" b="0" dirty="0">
                <a:solidFill>
                  <a:srgbClr val="666666"/>
                </a:solidFill>
              </a:rPr>
              <a:t>(High </a:t>
            </a:r>
            <a:r>
              <a:rPr lang="en-GB" b="0" dirty="0" smtClean="0">
                <a:solidFill>
                  <a:srgbClr val="666666"/>
                </a:solidFill>
              </a:rPr>
              <a:t>level TA Model)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 bwMode="auto">
          <a:xfrm>
            <a:off x="503237" y="2448000"/>
            <a:ext cx="1656000" cy="2880000"/>
          </a:xfrm>
          <a:prstGeom prst="rect">
            <a:avLst/>
          </a:prstGeom>
          <a:solidFill>
            <a:srgbClr val="666666">
              <a:alpha val="50000"/>
            </a:srgbClr>
          </a:solidFill>
          <a:ln>
            <a:noFill/>
          </a:ln>
          <a:effectLst/>
          <a:ex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r>
              <a:rPr lang="en-GB" sz="1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Retail </a:t>
            </a:r>
            <a:r>
              <a:rPr lang="en-GB" sz="1200" dirty="0">
                <a:solidFill>
                  <a:schemeClr val="bg1"/>
                </a:solidFill>
                <a:latin typeface="Arial" charset="0"/>
                <a:cs typeface="Arial" charset="0"/>
              </a:rPr>
              <a:t>investors</a:t>
            </a: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r>
              <a:rPr lang="en-GB" sz="1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Institutional investors</a:t>
            </a:r>
            <a:endParaRPr lang="en-GB" sz="12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r>
              <a:rPr lang="en-GB" sz="1200" dirty="0">
                <a:solidFill>
                  <a:schemeClr val="bg1"/>
                </a:solidFill>
                <a:latin typeface="Arial" charset="0"/>
                <a:cs typeface="Arial" charset="0"/>
              </a:rPr>
              <a:t>Asset management companies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664000" y="2448000"/>
            <a:ext cx="1656000" cy="2880000"/>
          </a:xfrm>
          <a:prstGeom prst="rect">
            <a:avLst/>
          </a:prstGeom>
          <a:solidFill>
            <a:srgbClr val="666666">
              <a:alpha val="50000"/>
            </a:srgbClr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r>
              <a:rPr lang="en-GB" sz="1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Retail </a:t>
            </a:r>
            <a:r>
              <a:rPr lang="en-GB" sz="1200" dirty="0">
                <a:solidFill>
                  <a:schemeClr val="bg1"/>
                </a:solidFill>
                <a:latin typeface="Arial" charset="0"/>
                <a:cs typeface="Arial" charset="0"/>
              </a:rPr>
              <a:t>banks</a:t>
            </a: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r>
              <a:rPr lang="en-GB" sz="1200" dirty="0">
                <a:solidFill>
                  <a:schemeClr val="bg1"/>
                </a:solidFill>
                <a:latin typeface="Arial" charset="0"/>
                <a:cs typeface="Arial" charset="0"/>
              </a:rPr>
              <a:t>Private banks</a:t>
            </a: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r>
              <a:rPr lang="en-GB" sz="1200" dirty="0">
                <a:solidFill>
                  <a:schemeClr val="bg1"/>
                </a:solidFill>
                <a:latin typeface="Arial" charset="0"/>
                <a:cs typeface="Arial" charset="0"/>
              </a:rPr>
              <a:t>Custodian banks</a:t>
            </a: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r>
              <a:rPr lang="en-GB" sz="1200" dirty="0">
                <a:solidFill>
                  <a:schemeClr val="bg1"/>
                </a:solidFill>
                <a:latin typeface="Arial" charset="0"/>
                <a:cs typeface="Arial" charset="0"/>
              </a:rPr>
              <a:t>Insurance companies</a:t>
            </a: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r>
              <a:rPr lang="en-GB" sz="1200" dirty="0">
                <a:solidFill>
                  <a:schemeClr val="bg1"/>
                </a:solidFill>
                <a:latin typeface="Arial" charset="0"/>
                <a:cs typeface="Arial" charset="0"/>
              </a:rPr>
              <a:t>Fund companies</a:t>
            </a: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824381" y="2448000"/>
            <a:ext cx="1656000" cy="2880000"/>
          </a:xfrm>
          <a:prstGeom prst="rect">
            <a:avLst/>
          </a:prstGeom>
          <a:solidFill>
            <a:srgbClr val="666666">
              <a:alpha val="50000"/>
            </a:srgbClr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r>
              <a:rPr lang="en-GB" sz="1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Retail </a:t>
            </a:r>
            <a:r>
              <a:rPr lang="en-GB" sz="1200" dirty="0">
                <a:solidFill>
                  <a:schemeClr val="bg1"/>
                </a:solidFill>
                <a:latin typeface="Arial" charset="0"/>
                <a:cs typeface="Arial" charset="0"/>
              </a:rPr>
              <a:t>or institutional </a:t>
            </a:r>
            <a:endParaRPr lang="en-GB" sz="1200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r>
              <a:rPr lang="en-GB" sz="1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Unit </a:t>
            </a:r>
            <a:r>
              <a:rPr lang="en-GB" sz="1200" dirty="0">
                <a:solidFill>
                  <a:schemeClr val="bg1"/>
                </a:solidFill>
                <a:latin typeface="Arial" charset="0"/>
                <a:cs typeface="Arial" charset="0"/>
              </a:rPr>
              <a:t>holder registrars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6984000" y="2448000"/>
            <a:ext cx="1656000" cy="2880000"/>
          </a:xfrm>
          <a:prstGeom prst="rect">
            <a:avLst/>
          </a:prstGeom>
          <a:solidFill>
            <a:srgbClr val="666666">
              <a:alpha val="50000"/>
            </a:srgbClr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endParaRPr lang="en-GB" sz="12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Clr>
                <a:schemeClr val="bg1"/>
              </a:buClr>
              <a:buFont typeface="Arial" pitchFamily="34" charset="0"/>
              <a:buChar char="−"/>
            </a:pPr>
            <a:r>
              <a:rPr lang="en-GB" sz="1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Investment </a:t>
            </a:r>
            <a:r>
              <a:rPr lang="en-GB" sz="1200" dirty="0">
                <a:solidFill>
                  <a:schemeClr val="bg1"/>
                </a:solidFill>
                <a:latin typeface="Arial" charset="0"/>
                <a:cs typeface="Arial" charset="0"/>
              </a:rPr>
              <a:t>funds domiciled in various countries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647237" y="2592000"/>
            <a:ext cx="1368000" cy="806246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Investors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2808000" y="2592000"/>
            <a:ext cx="1368000" cy="806246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Distributor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968000" y="2592000"/>
            <a:ext cx="1368000" cy="806246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Transfer Agent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7128000" y="2592000"/>
            <a:ext cx="1368000" cy="806246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Investment Funds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331237" y="1656000"/>
            <a:ext cx="2160763" cy="360000"/>
          </a:xfrm>
          <a:prstGeom prst="rect">
            <a:avLst/>
          </a:prstGeom>
          <a:solidFill>
            <a:srgbClr val="000099"/>
          </a:solidFill>
          <a:ln>
            <a:noFill/>
          </a:ln>
          <a:effectLst/>
          <a:ex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Contract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5651237" y="1656000"/>
            <a:ext cx="2160763" cy="360000"/>
          </a:xfrm>
          <a:prstGeom prst="rect">
            <a:avLst/>
          </a:prstGeom>
          <a:solidFill>
            <a:srgbClr val="000099"/>
          </a:solidFill>
          <a:ln>
            <a:noFill/>
          </a:ln>
          <a:effectLst/>
          <a:ex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Appointment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4572000" y="5760000"/>
            <a:ext cx="2160763" cy="360000"/>
          </a:xfrm>
          <a:prstGeom prst="rect">
            <a:avLst/>
          </a:prstGeom>
          <a:solidFill>
            <a:srgbClr val="000099"/>
          </a:solidFill>
          <a:ln>
            <a:noFill/>
          </a:ln>
          <a:effectLst/>
          <a:ex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Distribution</a:t>
            </a:r>
            <a:r>
              <a:rPr kumimoji="0" lang="en-GB" sz="1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en-GB" sz="1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agreement</a:t>
            </a:r>
            <a:endParaRPr kumimoji="0" lang="en-GB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4" name="Curved Connector 3"/>
          <p:cNvCxnSpPr>
            <a:stCxn id="9" idx="2"/>
            <a:endCxn id="16" idx="3"/>
          </p:cNvCxnSpPr>
          <p:nvPr/>
        </p:nvCxnSpPr>
        <p:spPr bwMode="auto">
          <a:xfrm rot="5400000">
            <a:off x="6966382" y="5094382"/>
            <a:ext cx="612000" cy="1079237"/>
          </a:xfrm>
          <a:prstGeom prst="curvedConnector2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Curved Connector 18"/>
          <p:cNvCxnSpPr>
            <a:stCxn id="16" idx="1"/>
            <a:endCxn id="7" idx="2"/>
          </p:cNvCxnSpPr>
          <p:nvPr/>
        </p:nvCxnSpPr>
        <p:spPr bwMode="auto">
          <a:xfrm rot="10800000">
            <a:off x="3492000" y="5328000"/>
            <a:ext cx="1080000" cy="612000"/>
          </a:xfrm>
          <a:prstGeom prst="curvedConnector2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Curved Connector 66"/>
          <p:cNvCxnSpPr>
            <a:stCxn id="7" idx="0"/>
            <a:endCxn id="14" idx="2"/>
          </p:cNvCxnSpPr>
          <p:nvPr/>
        </p:nvCxnSpPr>
        <p:spPr bwMode="auto">
          <a:xfrm rot="16200000" flipV="1">
            <a:off x="2735810" y="1691809"/>
            <a:ext cx="432000" cy="1080381"/>
          </a:xfrm>
          <a:prstGeom prst="curvedConnector3">
            <a:avLst>
              <a:gd name="adj1" fmla="val 50000"/>
            </a:avLst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Curved Connector 69"/>
          <p:cNvCxnSpPr>
            <a:stCxn id="14" idx="2"/>
            <a:endCxn id="2" idx="0"/>
          </p:cNvCxnSpPr>
          <p:nvPr/>
        </p:nvCxnSpPr>
        <p:spPr bwMode="auto">
          <a:xfrm rot="5400000">
            <a:off x="1655428" y="1691809"/>
            <a:ext cx="432000" cy="1080382"/>
          </a:xfrm>
          <a:prstGeom prst="curvedConnector3">
            <a:avLst>
              <a:gd name="adj1" fmla="val 50000"/>
            </a:avLst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Curved Connector 72"/>
          <p:cNvCxnSpPr>
            <a:stCxn id="9" idx="0"/>
            <a:endCxn id="15" idx="2"/>
          </p:cNvCxnSpPr>
          <p:nvPr/>
        </p:nvCxnSpPr>
        <p:spPr bwMode="auto">
          <a:xfrm rot="16200000" flipV="1">
            <a:off x="7055810" y="1691809"/>
            <a:ext cx="432000" cy="1080381"/>
          </a:xfrm>
          <a:prstGeom prst="curvedConnector3">
            <a:avLst>
              <a:gd name="adj1" fmla="val 50000"/>
            </a:avLst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Curved Connector 75"/>
          <p:cNvCxnSpPr>
            <a:stCxn id="15" idx="2"/>
            <a:endCxn id="8" idx="0"/>
          </p:cNvCxnSpPr>
          <p:nvPr/>
        </p:nvCxnSpPr>
        <p:spPr bwMode="auto">
          <a:xfrm rot="5400000">
            <a:off x="5976000" y="1692381"/>
            <a:ext cx="432000" cy="1079238"/>
          </a:xfrm>
          <a:prstGeom prst="curvedConnector3">
            <a:avLst>
              <a:gd name="adj1" fmla="val 50000"/>
            </a:avLst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06" name="Straight Arrow Connector 8205"/>
          <p:cNvCxnSpPr>
            <a:stCxn id="2" idx="3"/>
            <a:endCxn id="7" idx="1"/>
          </p:cNvCxnSpPr>
          <p:nvPr/>
        </p:nvCxnSpPr>
        <p:spPr bwMode="auto">
          <a:xfrm>
            <a:off x="2159237" y="3888000"/>
            <a:ext cx="504763" cy="0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Arrow Connector 83"/>
          <p:cNvCxnSpPr>
            <a:stCxn id="7" idx="3"/>
            <a:endCxn id="8" idx="1"/>
          </p:cNvCxnSpPr>
          <p:nvPr/>
        </p:nvCxnSpPr>
        <p:spPr bwMode="auto">
          <a:xfrm>
            <a:off x="4320000" y="3888000"/>
            <a:ext cx="504381" cy="0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Arrow Connector 86"/>
          <p:cNvCxnSpPr>
            <a:stCxn id="8" idx="3"/>
            <a:endCxn id="9" idx="1"/>
          </p:cNvCxnSpPr>
          <p:nvPr/>
        </p:nvCxnSpPr>
        <p:spPr bwMode="auto">
          <a:xfrm>
            <a:off x="6480381" y="3888000"/>
            <a:ext cx="503619" cy="0"/>
          </a:xfrm>
          <a:prstGeom prst="straightConnector1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56551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503238"/>
            <a:ext cx="6481762" cy="815021"/>
          </a:xfrm>
        </p:spPr>
        <p:txBody>
          <a:bodyPr/>
          <a:lstStyle/>
          <a:p>
            <a:r>
              <a:rPr lang="en-GB" dirty="0" smtClean="0"/>
              <a:t>The Challenge for the Investor/Bank came with the “Open Architecture” </a:t>
            </a:r>
          </a:p>
        </p:txBody>
      </p:sp>
      <p:sp>
        <p:nvSpPr>
          <p:cNvPr id="36" name="Rectangle 19"/>
          <p:cNvSpPr>
            <a:spLocks noChangeArrowheads="1"/>
          </p:cNvSpPr>
          <p:nvPr/>
        </p:nvSpPr>
        <p:spPr bwMode="gray">
          <a:xfrm>
            <a:off x="2880000" y="2160000"/>
            <a:ext cx="1008000" cy="468000"/>
          </a:xfrm>
          <a:prstGeom prst="rect">
            <a:avLst/>
          </a:prstGeom>
          <a:solidFill>
            <a:srgbClr val="77B700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GB" sz="1200" dirty="0">
                <a:solidFill>
                  <a:srgbClr val="FFFFFF"/>
                </a:solidFill>
                <a:cs typeface="Arial" charset="0"/>
              </a:rPr>
              <a:t>Distributor</a:t>
            </a:r>
          </a:p>
        </p:txBody>
      </p:sp>
      <p:sp>
        <p:nvSpPr>
          <p:cNvPr id="37" name="Rectangle 21"/>
          <p:cNvSpPr>
            <a:spLocks noChangeArrowheads="1"/>
          </p:cNvSpPr>
          <p:nvPr/>
        </p:nvSpPr>
        <p:spPr bwMode="gray">
          <a:xfrm>
            <a:off x="4068000" y="2160000"/>
            <a:ext cx="1008000" cy="468000"/>
          </a:xfrm>
          <a:prstGeom prst="rect">
            <a:avLst/>
          </a:prstGeom>
          <a:solidFill>
            <a:srgbClr val="77B700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GB" sz="1200" dirty="0">
                <a:solidFill>
                  <a:srgbClr val="FFFFFF"/>
                </a:solidFill>
                <a:cs typeface="Arial" charset="0"/>
              </a:rPr>
              <a:t>Custodian</a:t>
            </a:r>
          </a:p>
        </p:txBody>
      </p:sp>
      <p:sp>
        <p:nvSpPr>
          <p:cNvPr id="74" name="Rectangle 55"/>
          <p:cNvSpPr>
            <a:spLocks noChangeArrowheads="1"/>
          </p:cNvSpPr>
          <p:nvPr/>
        </p:nvSpPr>
        <p:spPr bwMode="gray">
          <a:xfrm>
            <a:off x="5256000" y="2160000"/>
            <a:ext cx="1008000" cy="468000"/>
          </a:xfrm>
          <a:prstGeom prst="rect">
            <a:avLst/>
          </a:prstGeom>
          <a:solidFill>
            <a:srgbClr val="77B700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GB" sz="1200" dirty="0">
                <a:solidFill>
                  <a:srgbClr val="FFFFFF"/>
                </a:solidFill>
                <a:cs typeface="Arial" charset="0"/>
              </a:rPr>
              <a:t>Bank</a:t>
            </a:r>
          </a:p>
        </p:txBody>
      </p:sp>
      <p:sp>
        <p:nvSpPr>
          <p:cNvPr id="92" name="Rectangle 21"/>
          <p:cNvSpPr>
            <a:spLocks noChangeArrowheads="1"/>
          </p:cNvSpPr>
          <p:nvPr/>
        </p:nvSpPr>
        <p:spPr bwMode="gray">
          <a:xfrm>
            <a:off x="1692000" y="2160000"/>
            <a:ext cx="1008000" cy="468000"/>
          </a:xfrm>
          <a:prstGeom prst="rect">
            <a:avLst/>
          </a:prstGeom>
          <a:solidFill>
            <a:srgbClr val="77B700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GB" sz="1200" dirty="0">
                <a:solidFill>
                  <a:srgbClr val="FFFFFF"/>
                </a:solidFill>
                <a:cs typeface="Arial" charset="0"/>
              </a:rPr>
              <a:t>Broker</a:t>
            </a:r>
          </a:p>
        </p:txBody>
      </p:sp>
      <p:sp>
        <p:nvSpPr>
          <p:cNvPr id="94" name="Rectangle 55"/>
          <p:cNvSpPr>
            <a:spLocks noChangeArrowheads="1"/>
          </p:cNvSpPr>
          <p:nvPr/>
        </p:nvSpPr>
        <p:spPr bwMode="gray">
          <a:xfrm>
            <a:off x="6444000" y="2160000"/>
            <a:ext cx="1008000" cy="468000"/>
          </a:xfrm>
          <a:prstGeom prst="rect">
            <a:avLst/>
          </a:prstGeom>
          <a:solidFill>
            <a:srgbClr val="77B700"/>
          </a:solidFill>
          <a:ln>
            <a:noFill/>
          </a:ln>
          <a:effectLst/>
          <a:extLst/>
        </p:spPr>
        <p:txBody>
          <a:bodyPr wrap="square" lIns="90487" tIns="44450" rIns="90487" bIns="44450" anchor="ctr"/>
          <a:lstStyle/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GB" sz="1200" dirty="0" smtClean="0">
                <a:solidFill>
                  <a:srgbClr val="FFFFFF"/>
                </a:solidFill>
                <a:cs typeface="Arial" charset="0"/>
              </a:rPr>
              <a:t>Institutional Investor</a:t>
            </a:r>
            <a:endParaRPr lang="en-GB" sz="12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6" name="Rectangle 21"/>
          <p:cNvSpPr>
            <a:spLocks noChangeArrowheads="1"/>
          </p:cNvSpPr>
          <p:nvPr/>
        </p:nvSpPr>
        <p:spPr bwMode="gray">
          <a:xfrm>
            <a:off x="504000" y="2160000"/>
            <a:ext cx="1008000" cy="468000"/>
          </a:xfrm>
          <a:prstGeom prst="rect">
            <a:avLst/>
          </a:prstGeom>
          <a:solidFill>
            <a:srgbClr val="77B700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rgbClr val="FFFFFF"/>
                </a:solidFill>
                <a:cs typeface="Arial" charset="0"/>
              </a:rPr>
              <a:t>Investment </a:t>
            </a:r>
          </a:p>
          <a:p>
            <a:pPr algn="ctr">
              <a:spcAft>
                <a:spcPts val="0"/>
              </a:spcAft>
            </a:pPr>
            <a:r>
              <a:rPr lang="en-GB" sz="1200" dirty="0" smtClean="0">
                <a:solidFill>
                  <a:srgbClr val="FFFFFF"/>
                </a:solidFill>
                <a:cs typeface="Arial" charset="0"/>
              </a:rPr>
              <a:t>House</a:t>
            </a:r>
            <a:endParaRPr lang="en-GB" sz="12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8" name="Rectangle 55"/>
          <p:cNvSpPr>
            <a:spLocks noChangeArrowheads="1"/>
          </p:cNvSpPr>
          <p:nvPr/>
        </p:nvSpPr>
        <p:spPr bwMode="gray">
          <a:xfrm>
            <a:off x="7632381" y="2160000"/>
            <a:ext cx="1008000" cy="468000"/>
          </a:xfrm>
          <a:prstGeom prst="rect">
            <a:avLst/>
          </a:prstGeom>
          <a:solidFill>
            <a:srgbClr val="77B700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rgbClr val="FFFFFF"/>
                </a:solidFill>
                <a:cs typeface="Arial" charset="0"/>
              </a:rPr>
              <a:t>Pension </a:t>
            </a:r>
          </a:p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en-GB" sz="1200" dirty="0" smtClean="0">
                <a:solidFill>
                  <a:srgbClr val="FFFFFF"/>
                </a:solidFill>
                <a:cs typeface="Arial" charset="0"/>
              </a:rPr>
              <a:t>Fund</a:t>
            </a:r>
            <a:endParaRPr lang="en-GB" sz="1200" dirty="0">
              <a:solidFill>
                <a:srgbClr val="FFFFFF"/>
              </a:solidFill>
              <a:cs typeface="Arial" charset="0"/>
            </a:endParaRPr>
          </a:p>
        </p:txBody>
      </p:sp>
      <p:cxnSp>
        <p:nvCxnSpPr>
          <p:cNvPr id="135" name="Straight Arrow Connector 134"/>
          <p:cNvCxnSpPr>
            <a:stCxn id="96" idx="2"/>
            <a:endCxn id="194" idx="0"/>
          </p:cNvCxnSpPr>
          <p:nvPr/>
        </p:nvCxnSpPr>
        <p:spPr bwMode="auto">
          <a:xfrm flipH="1">
            <a:off x="918381" y="2628000"/>
            <a:ext cx="89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4" name="Rectangle 21"/>
          <p:cNvSpPr>
            <a:spLocks noChangeArrowheads="1"/>
          </p:cNvSpPr>
          <p:nvPr/>
        </p:nvSpPr>
        <p:spPr bwMode="gray">
          <a:xfrm>
            <a:off x="504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sp>
        <p:nvSpPr>
          <p:cNvPr id="156" name="Rectangle 21"/>
          <p:cNvSpPr>
            <a:spLocks noChangeArrowheads="1"/>
          </p:cNvSpPr>
          <p:nvPr/>
        </p:nvSpPr>
        <p:spPr bwMode="gray">
          <a:xfrm>
            <a:off x="1548381" y="4680000"/>
            <a:ext cx="828000" cy="468000"/>
          </a:xfrm>
          <a:prstGeom prst="rect">
            <a:avLst/>
          </a:prstGeom>
          <a:solidFill>
            <a:srgbClr val="000099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chemeClr val="bg1"/>
                </a:solidFill>
                <a:cs typeface="Arial" charset="0"/>
              </a:rPr>
              <a:t>CSD</a:t>
            </a:r>
          </a:p>
        </p:txBody>
      </p:sp>
      <p:sp>
        <p:nvSpPr>
          <p:cNvPr id="158" name="Rectangle 21"/>
          <p:cNvSpPr>
            <a:spLocks noChangeArrowheads="1"/>
          </p:cNvSpPr>
          <p:nvPr/>
        </p:nvSpPr>
        <p:spPr bwMode="gray">
          <a:xfrm>
            <a:off x="1548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sp>
        <p:nvSpPr>
          <p:cNvPr id="162" name="Rectangle 21"/>
          <p:cNvSpPr>
            <a:spLocks noChangeArrowheads="1"/>
          </p:cNvSpPr>
          <p:nvPr/>
        </p:nvSpPr>
        <p:spPr bwMode="gray">
          <a:xfrm>
            <a:off x="2592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sp>
        <p:nvSpPr>
          <p:cNvPr id="164" name="Rectangle 21"/>
          <p:cNvSpPr>
            <a:spLocks noChangeArrowheads="1"/>
          </p:cNvSpPr>
          <p:nvPr/>
        </p:nvSpPr>
        <p:spPr bwMode="gray">
          <a:xfrm>
            <a:off x="3636381" y="4680000"/>
            <a:ext cx="828000" cy="468000"/>
          </a:xfrm>
          <a:prstGeom prst="rect">
            <a:avLst/>
          </a:prstGeom>
          <a:solidFill>
            <a:srgbClr val="666666"/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TA/Fund</a:t>
            </a:r>
          </a:p>
        </p:txBody>
      </p:sp>
      <p:sp>
        <p:nvSpPr>
          <p:cNvPr id="176" name="Rectangle 21"/>
          <p:cNvSpPr>
            <a:spLocks noChangeArrowheads="1"/>
          </p:cNvSpPr>
          <p:nvPr/>
        </p:nvSpPr>
        <p:spPr bwMode="gray">
          <a:xfrm>
            <a:off x="6768381" y="4680000"/>
            <a:ext cx="828000" cy="468000"/>
          </a:xfrm>
          <a:prstGeom prst="rect">
            <a:avLst/>
          </a:prstGeom>
          <a:solidFill>
            <a:srgbClr val="666666"/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TA/Fund</a:t>
            </a:r>
          </a:p>
        </p:txBody>
      </p:sp>
      <p:sp>
        <p:nvSpPr>
          <p:cNvPr id="180" name="Rectangle 21"/>
          <p:cNvSpPr>
            <a:spLocks noChangeArrowheads="1"/>
          </p:cNvSpPr>
          <p:nvPr/>
        </p:nvSpPr>
        <p:spPr bwMode="gray">
          <a:xfrm>
            <a:off x="7812381" y="4680000"/>
            <a:ext cx="828000" cy="468000"/>
          </a:xfrm>
          <a:prstGeom prst="rect">
            <a:avLst/>
          </a:prstGeom>
          <a:solidFill>
            <a:srgbClr val="666666"/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TA/Fund</a:t>
            </a:r>
          </a:p>
        </p:txBody>
      </p:sp>
      <p:sp>
        <p:nvSpPr>
          <p:cNvPr id="194" name="Rectangle 21"/>
          <p:cNvSpPr>
            <a:spLocks noChangeArrowheads="1"/>
          </p:cNvSpPr>
          <p:nvPr/>
        </p:nvSpPr>
        <p:spPr bwMode="gray">
          <a:xfrm>
            <a:off x="504381" y="4680000"/>
            <a:ext cx="828000" cy="468000"/>
          </a:xfrm>
          <a:prstGeom prst="rect">
            <a:avLst/>
          </a:prstGeom>
          <a:solidFill>
            <a:srgbClr val="000099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chemeClr val="bg1"/>
                </a:solidFill>
                <a:cs typeface="Arial" charset="0"/>
              </a:rPr>
              <a:t>CSD</a:t>
            </a:r>
          </a:p>
        </p:txBody>
      </p:sp>
      <p:sp>
        <p:nvSpPr>
          <p:cNvPr id="196" name="Rectangle 21"/>
          <p:cNvSpPr>
            <a:spLocks noChangeArrowheads="1"/>
          </p:cNvSpPr>
          <p:nvPr/>
        </p:nvSpPr>
        <p:spPr bwMode="gray">
          <a:xfrm>
            <a:off x="2592381" y="4680000"/>
            <a:ext cx="828000" cy="468000"/>
          </a:xfrm>
          <a:prstGeom prst="rect">
            <a:avLst/>
          </a:prstGeom>
          <a:solidFill>
            <a:srgbClr val="666666"/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 smtClean="0">
                <a:solidFill>
                  <a:schemeClr val="bg1"/>
                </a:solidFill>
              </a:rPr>
              <a:t>TA/Fund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98" name="Rectangle 21"/>
          <p:cNvSpPr>
            <a:spLocks noChangeArrowheads="1"/>
          </p:cNvSpPr>
          <p:nvPr/>
        </p:nvSpPr>
        <p:spPr bwMode="gray">
          <a:xfrm>
            <a:off x="3636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sp>
        <p:nvSpPr>
          <p:cNvPr id="199" name="Rectangle 21"/>
          <p:cNvSpPr>
            <a:spLocks noChangeArrowheads="1"/>
          </p:cNvSpPr>
          <p:nvPr/>
        </p:nvSpPr>
        <p:spPr bwMode="gray">
          <a:xfrm>
            <a:off x="4680381" y="4680000"/>
            <a:ext cx="828000" cy="468000"/>
          </a:xfrm>
          <a:prstGeom prst="rect">
            <a:avLst/>
          </a:prstGeom>
          <a:solidFill>
            <a:srgbClr val="666666"/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TA/Fund</a:t>
            </a:r>
          </a:p>
        </p:txBody>
      </p:sp>
      <p:sp>
        <p:nvSpPr>
          <p:cNvPr id="200" name="Rectangle 21"/>
          <p:cNvSpPr>
            <a:spLocks noChangeArrowheads="1"/>
          </p:cNvSpPr>
          <p:nvPr/>
        </p:nvSpPr>
        <p:spPr bwMode="gray">
          <a:xfrm>
            <a:off x="4680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sp>
        <p:nvSpPr>
          <p:cNvPr id="201" name="Rectangle 21"/>
          <p:cNvSpPr>
            <a:spLocks noChangeArrowheads="1"/>
          </p:cNvSpPr>
          <p:nvPr/>
        </p:nvSpPr>
        <p:spPr bwMode="gray">
          <a:xfrm>
            <a:off x="5724381" y="4680000"/>
            <a:ext cx="828000" cy="468000"/>
          </a:xfrm>
          <a:prstGeom prst="rect">
            <a:avLst/>
          </a:prstGeom>
          <a:solidFill>
            <a:srgbClr val="666666"/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TA/Fund</a:t>
            </a:r>
          </a:p>
        </p:txBody>
      </p:sp>
      <p:sp>
        <p:nvSpPr>
          <p:cNvPr id="202" name="Rectangle 21"/>
          <p:cNvSpPr>
            <a:spLocks noChangeArrowheads="1"/>
          </p:cNvSpPr>
          <p:nvPr/>
        </p:nvSpPr>
        <p:spPr bwMode="gray">
          <a:xfrm>
            <a:off x="5724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sp>
        <p:nvSpPr>
          <p:cNvPr id="204" name="Rectangle 21"/>
          <p:cNvSpPr>
            <a:spLocks noChangeArrowheads="1"/>
          </p:cNvSpPr>
          <p:nvPr/>
        </p:nvSpPr>
        <p:spPr bwMode="gray">
          <a:xfrm>
            <a:off x="6768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sp>
        <p:nvSpPr>
          <p:cNvPr id="206" name="Rectangle 21"/>
          <p:cNvSpPr>
            <a:spLocks noChangeArrowheads="1"/>
          </p:cNvSpPr>
          <p:nvPr/>
        </p:nvSpPr>
        <p:spPr bwMode="gray">
          <a:xfrm>
            <a:off x="7812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cxnSp>
        <p:nvCxnSpPr>
          <p:cNvPr id="209" name="Straight Arrow Connector 208"/>
          <p:cNvCxnSpPr>
            <a:stCxn id="96" idx="2"/>
            <a:endCxn id="156" idx="0"/>
          </p:cNvCxnSpPr>
          <p:nvPr/>
        </p:nvCxnSpPr>
        <p:spPr bwMode="auto">
          <a:xfrm>
            <a:off x="1008000" y="2628000"/>
            <a:ext cx="954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0" name="Straight Arrow Connector 209"/>
          <p:cNvCxnSpPr>
            <a:stCxn id="96" idx="2"/>
            <a:endCxn id="196" idx="0"/>
          </p:cNvCxnSpPr>
          <p:nvPr/>
        </p:nvCxnSpPr>
        <p:spPr bwMode="auto">
          <a:xfrm>
            <a:off x="1008000" y="2628000"/>
            <a:ext cx="1998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1" name="Straight Arrow Connector 210"/>
          <p:cNvCxnSpPr>
            <a:stCxn id="96" idx="2"/>
            <a:endCxn id="164" idx="0"/>
          </p:cNvCxnSpPr>
          <p:nvPr/>
        </p:nvCxnSpPr>
        <p:spPr bwMode="auto">
          <a:xfrm>
            <a:off x="1008000" y="2628000"/>
            <a:ext cx="3042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2" name="Straight Arrow Connector 211"/>
          <p:cNvCxnSpPr>
            <a:stCxn id="96" idx="2"/>
            <a:endCxn id="199" idx="0"/>
          </p:cNvCxnSpPr>
          <p:nvPr/>
        </p:nvCxnSpPr>
        <p:spPr bwMode="auto">
          <a:xfrm>
            <a:off x="1008000" y="2628000"/>
            <a:ext cx="4086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3" name="Straight Arrow Connector 212"/>
          <p:cNvCxnSpPr>
            <a:stCxn id="96" idx="2"/>
            <a:endCxn id="201" idx="0"/>
          </p:cNvCxnSpPr>
          <p:nvPr/>
        </p:nvCxnSpPr>
        <p:spPr bwMode="auto">
          <a:xfrm>
            <a:off x="1008000" y="2628000"/>
            <a:ext cx="5130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4" name="Straight Arrow Connector 213"/>
          <p:cNvCxnSpPr>
            <a:stCxn id="96" idx="2"/>
            <a:endCxn id="176" idx="0"/>
          </p:cNvCxnSpPr>
          <p:nvPr/>
        </p:nvCxnSpPr>
        <p:spPr bwMode="auto">
          <a:xfrm>
            <a:off x="1008000" y="2628000"/>
            <a:ext cx="6174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5" name="Straight Arrow Connector 214"/>
          <p:cNvCxnSpPr>
            <a:stCxn id="96" idx="2"/>
            <a:endCxn id="180" idx="0"/>
          </p:cNvCxnSpPr>
          <p:nvPr/>
        </p:nvCxnSpPr>
        <p:spPr bwMode="auto">
          <a:xfrm>
            <a:off x="1008000" y="2628000"/>
            <a:ext cx="7218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6" name="Straight Arrow Connector 215"/>
          <p:cNvCxnSpPr>
            <a:stCxn id="92" idx="2"/>
            <a:endCxn id="180" idx="0"/>
          </p:cNvCxnSpPr>
          <p:nvPr/>
        </p:nvCxnSpPr>
        <p:spPr bwMode="auto">
          <a:xfrm>
            <a:off x="2196000" y="2628000"/>
            <a:ext cx="6030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7" name="Straight Arrow Connector 216"/>
          <p:cNvCxnSpPr>
            <a:stCxn id="92" idx="2"/>
            <a:endCxn id="176" idx="0"/>
          </p:cNvCxnSpPr>
          <p:nvPr/>
        </p:nvCxnSpPr>
        <p:spPr bwMode="auto">
          <a:xfrm>
            <a:off x="2196000" y="2628000"/>
            <a:ext cx="4986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8" name="Straight Arrow Connector 217"/>
          <p:cNvCxnSpPr>
            <a:stCxn id="92" idx="2"/>
            <a:endCxn id="201" idx="0"/>
          </p:cNvCxnSpPr>
          <p:nvPr/>
        </p:nvCxnSpPr>
        <p:spPr bwMode="auto">
          <a:xfrm>
            <a:off x="2196000" y="2628000"/>
            <a:ext cx="3942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9" name="Straight Arrow Connector 218"/>
          <p:cNvCxnSpPr>
            <a:stCxn id="92" idx="2"/>
            <a:endCxn id="199" idx="0"/>
          </p:cNvCxnSpPr>
          <p:nvPr/>
        </p:nvCxnSpPr>
        <p:spPr bwMode="auto">
          <a:xfrm>
            <a:off x="2196000" y="2628000"/>
            <a:ext cx="2898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0" name="Straight Arrow Connector 219"/>
          <p:cNvCxnSpPr>
            <a:stCxn id="92" idx="2"/>
            <a:endCxn id="164" idx="0"/>
          </p:cNvCxnSpPr>
          <p:nvPr/>
        </p:nvCxnSpPr>
        <p:spPr bwMode="auto">
          <a:xfrm>
            <a:off x="2196000" y="2628000"/>
            <a:ext cx="1854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1" name="Straight Arrow Connector 220"/>
          <p:cNvCxnSpPr>
            <a:stCxn id="92" idx="2"/>
            <a:endCxn id="196" idx="0"/>
          </p:cNvCxnSpPr>
          <p:nvPr/>
        </p:nvCxnSpPr>
        <p:spPr bwMode="auto">
          <a:xfrm>
            <a:off x="2196000" y="2628000"/>
            <a:ext cx="810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2" name="Straight Arrow Connector 221"/>
          <p:cNvCxnSpPr>
            <a:stCxn id="92" idx="2"/>
            <a:endCxn id="156" idx="0"/>
          </p:cNvCxnSpPr>
          <p:nvPr/>
        </p:nvCxnSpPr>
        <p:spPr bwMode="auto">
          <a:xfrm flipH="1">
            <a:off x="1962381" y="2628000"/>
            <a:ext cx="233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3" name="Straight Arrow Connector 222"/>
          <p:cNvCxnSpPr>
            <a:stCxn id="92" idx="2"/>
            <a:endCxn id="194" idx="0"/>
          </p:cNvCxnSpPr>
          <p:nvPr/>
        </p:nvCxnSpPr>
        <p:spPr bwMode="auto">
          <a:xfrm flipH="1">
            <a:off x="918381" y="2628000"/>
            <a:ext cx="1277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6" name="Straight Arrow Connector 235"/>
          <p:cNvCxnSpPr>
            <a:stCxn id="36" idx="2"/>
            <a:endCxn id="180" idx="0"/>
          </p:cNvCxnSpPr>
          <p:nvPr/>
        </p:nvCxnSpPr>
        <p:spPr bwMode="auto">
          <a:xfrm>
            <a:off x="3384000" y="2628000"/>
            <a:ext cx="4842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9" name="Straight Arrow Connector 238"/>
          <p:cNvCxnSpPr>
            <a:stCxn id="36" idx="2"/>
            <a:endCxn id="176" idx="0"/>
          </p:cNvCxnSpPr>
          <p:nvPr/>
        </p:nvCxnSpPr>
        <p:spPr bwMode="auto">
          <a:xfrm>
            <a:off x="3384000" y="2628000"/>
            <a:ext cx="3798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2" name="Straight Arrow Connector 241"/>
          <p:cNvCxnSpPr>
            <a:stCxn id="36" idx="2"/>
            <a:endCxn id="201" idx="0"/>
          </p:cNvCxnSpPr>
          <p:nvPr/>
        </p:nvCxnSpPr>
        <p:spPr bwMode="auto">
          <a:xfrm>
            <a:off x="3384000" y="2628000"/>
            <a:ext cx="2754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5" name="Straight Arrow Connector 244"/>
          <p:cNvCxnSpPr>
            <a:stCxn id="36" idx="2"/>
            <a:endCxn id="199" idx="0"/>
          </p:cNvCxnSpPr>
          <p:nvPr/>
        </p:nvCxnSpPr>
        <p:spPr bwMode="auto">
          <a:xfrm>
            <a:off x="3384000" y="2628000"/>
            <a:ext cx="1710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" name="Straight Arrow Connector 247"/>
          <p:cNvCxnSpPr>
            <a:stCxn id="36" idx="2"/>
            <a:endCxn id="164" idx="0"/>
          </p:cNvCxnSpPr>
          <p:nvPr/>
        </p:nvCxnSpPr>
        <p:spPr bwMode="auto">
          <a:xfrm>
            <a:off x="3384000" y="2628000"/>
            <a:ext cx="666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1" name="Straight Arrow Connector 250"/>
          <p:cNvCxnSpPr>
            <a:stCxn id="36" idx="2"/>
            <a:endCxn id="196" idx="0"/>
          </p:cNvCxnSpPr>
          <p:nvPr/>
        </p:nvCxnSpPr>
        <p:spPr bwMode="auto">
          <a:xfrm flipH="1">
            <a:off x="3006381" y="2628000"/>
            <a:ext cx="377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4" name="Straight Arrow Connector 253"/>
          <p:cNvCxnSpPr>
            <a:stCxn id="36" idx="2"/>
            <a:endCxn id="156" idx="0"/>
          </p:cNvCxnSpPr>
          <p:nvPr/>
        </p:nvCxnSpPr>
        <p:spPr bwMode="auto">
          <a:xfrm flipH="1">
            <a:off x="1962381" y="2628000"/>
            <a:ext cx="1421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6" name="Straight Arrow Connector 255"/>
          <p:cNvCxnSpPr>
            <a:stCxn id="36" idx="2"/>
            <a:endCxn id="194" idx="0"/>
          </p:cNvCxnSpPr>
          <p:nvPr/>
        </p:nvCxnSpPr>
        <p:spPr bwMode="auto">
          <a:xfrm flipH="1">
            <a:off x="918381" y="2628000"/>
            <a:ext cx="2465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7" name="Straight Arrow Connector 256"/>
          <p:cNvCxnSpPr>
            <a:stCxn id="37" idx="2"/>
            <a:endCxn id="194" idx="0"/>
          </p:cNvCxnSpPr>
          <p:nvPr/>
        </p:nvCxnSpPr>
        <p:spPr bwMode="auto">
          <a:xfrm flipH="1">
            <a:off x="918381" y="2628000"/>
            <a:ext cx="3653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8" name="Straight Arrow Connector 257"/>
          <p:cNvCxnSpPr>
            <a:stCxn id="37" idx="2"/>
            <a:endCxn id="156" idx="0"/>
          </p:cNvCxnSpPr>
          <p:nvPr/>
        </p:nvCxnSpPr>
        <p:spPr bwMode="auto">
          <a:xfrm flipH="1">
            <a:off x="1962381" y="2628000"/>
            <a:ext cx="2609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0" name="Straight Arrow Connector 259"/>
          <p:cNvCxnSpPr>
            <a:stCxn id="37" idx="2"/>
            <a:endCxn id="196" idx="0"/>
          </p:cNvCxnSpPr>
          <p:nvPr/>
        </p:nvCxnSpPr>
        <p:spPr bwMode="auto">
          <a:xfrm flipH="1">
            <a:off x="3006381" y="2628000"/>
            <a:ext cx="1565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3" name="Straight Arrow Connector 262"/>
          <p:cNvCxnSpPr>
            <a:stCxn id="37" idx="2"/>
            <a:endCxn id="164" idx="0"/>
          </p:cNvCxnSpPr>
          <p:nvPr/>
        </p:nvCxnSpPr>
        <p:spPr bwMode="auto">
          <a:xfrm flipH="1">
            <a:off x="4050381" y="2628000"/>
            <a:ext cx="521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6" name="Straight Arrow Connector 265"/>
          <p:cNvCxnSpPr>
            <a:stCxn id="37" idx="2"/>
            <a:endCxn id="199" idx="0"/>
          </p:cNvCxnSpPr>
          <p:nvPr/>
        </p:nvCxnSpPr>
        <p:spPr bwMode="auto">
          <a:xfrm>
            <a:off x="4572000" y="2628000"/>
            <a:ext cx="522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9" name="Straight Arrow Connector 268"/>
          <p:cNvCxnSpPr>
            <a:stCxn id="37" idx="2"/>
            <a:endCxn id="201" idx="0"/>
          </p:cNvCxnSpPr>
          <p:nvPr/>
        </p:nvCxnSpPr>
        <p:spPr bwMode="auto">
          <a:xfrm>
            <a:off x="4572000" y="2628000"/>
            <a:ext cx="1566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2" name="Straight Arrow Connector 271"/>
          <p:cNvCxnSpPr>
            <a:stCxn id="37" idx="2"/>
            <a:endCxn id="176" idx="0"/>
          </p:cNvCxnSpPr>
          <p:nvPr/>
        </p:nvCxnSpPr>
        <p:spPr bwMode="auto">
          <a:xfrm>
            <a:off x="4572000" y="2628000"/>
            <a:ext cx="2610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5" name="Straight Arrow Connector 274"/>
          <p:cNvCxnSpPr>
            <a:stCxn id="37" idx="2"/>
            <a:endCxn id="180" idx="0"/>
          </p:cNvCxnSpPr>
          <p:nvPr/>
        </p:nvCxnSpPr>
        <p:spPr bwMode="auto">
          <a:xfrm>
            <a:off x="4572000" y="2628000"/>
            <a:ext cx="3654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8" name="Straight Arrow Connector 277"/>
          <p:cNvCxnSpPr>
            <a:stCxn id="74" idx="2"/>
            <a:endCxn id="180" idx="0"/>
          </p:cNvCxnSpPr>
          <p:nvPr/>
        </p:nvCxnSpPr>
        <p:spPr bwMode="auto">
          <a:xfrm>
            <a:off x="5760000" y="2628000"/>
            <a:ext cx="2466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1" name="Straight Arrow Connector 280"/>
          <p:cNvCxnSpPr>
            <a:stCxn id="74" idx="2"/>
            <a:endCxn id="176" idx="0"/>
          </p:cNvCxnSpPr>
          <p:nvPr/>
        </p:nvCxnSpPr>
        <p:spPr bwMode="auto">
          <a:xfrm>
            <a:off x="5760000" y="2628000"/>
            <a:ext cx="1422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7" name="Straight Arrow Connector 286"/>
          <p:cNvCxnSpPr>
            <a:stCxn id="74" idx="2"/>
            <a:endCxn id="199" idx="0"/>
          </p:cNvCxnSpPr>
          <p:nvPr/>
        </p:nvCxnSpPr>
        <p:spPr bwMode="auto">
          <a:xfrm flipH="1">
            <a:off x="5094381" y="2628000"/>
            <a:ext cx="665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0" name="Straight Arrow Connector 289"/>
          <p:cNvCxnSpPr>
            <a:stCxn id="74" idx="2"/>
            <a:endCxn id="164" idx="0"/>
          </p:cNvCxnSpPr>
          <p:nvPr/>
        </p:nvCxnSpPr>
        <p:spPr bwMode="auto">
          <a:xfrm flipH="1">
            <a:off x="4050381" y="2628000"/>
            <a:ext cx="1709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3" name="Straight Arrow Connector 292"/>
          <p:cNvCxnSpPr>
            <a:stCxn id="74" idx="2"/>
            <a:endCxn id="196" idx="0"/>
          </p:cNvCxnSpPr>
          <p:nvPr/>
        </p:nvCxnSpPr>
        <p:spPr bwMode="auto">
          <a:xfrm flipH="1">
            <a:off x="3006381" y="2628000"/>
            <a:ext cx="2753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6" name="Straight Arrow Connector 295"/>
          <p:cNvCxnSpPr>
            <a:stCxn id="74" idx="2"/>
            <a:endCxn id="156" idx="0"/>
          </p:cNvCxnSpPr>
          <p:nvPr/>
        </p:nvCxnSpPr>
        <p:spPr bwMode="auto">
          <a:xfrm flipH="1">
            <a:off x="1962381" y="2628000"/>
            <a:ext cx="3797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9" name="Straight Arrow Connector 298"/>
          <p:cNvCxnSpPr>
            <a:stCxn id="74" idx="2"/>
            <a:endCxn id="194" idx="0"/>
          </p:cNvCxnSpPr>
          <p:nvPr/>
        </p:nvCxnSpPr>
        <p:spPr bwMode="auto">
          <a:xfrm flipH="1">
            <a:off x="918381" y="2628000"/>
            <a:ext cx="4841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2" name="Straight Arrow Connector 301"/>
          <p:cNvCxnSpPr>
            <a:stCxn id="94" idx="2"/>
            <a:endCxn id="180" idx="0"/>
          </p:cNvCxnSpPr>
          <p:nvPr/>
        </p:nvCxnSpPr>
        <p:spPr bwMode="auto">
          <a:xfrm>
            <a:off x="6948000" y="2628000"/>
            <a:ext cx="1278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5" name="Straight Arrow Connector 304"/>
          <p:cNvCxnSpPr>
            <a:stCxn id="94" idx="2"/>
            <a:endCxn id="176" idx="0"/>
          </p:cNvCxnSpPr>
          <p:nvPr/>
        </p:nvCxnSpPr>
        <p:spPr bwMode="auto">
          <a:xfrm>
            <a:off x="6948000" y="2628000"/>
            <a:ext cx="234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" name="Straight Arrow Connector 307"/>
          <p:cNvCxnSpPr>
            <a:stCxn id="94" idx="2"/>
            <a:endCxn id="201" idx="0"/>
          </p:cNvCxnSpPr>
          <p:nvPr/>
        </p:nvCxnSpPr>
        <p:spPr bwMode="auto">
          <a:xfrm flipH="1">
            <a:off x="6138381" y="2628000"/>
            <a:ext cx="809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1" name="Straight Arrow Connector 310"/>
          <p:cNvCxnSpPr>
            <a:stCxn id="94" idx="2"/>
            <a:endCxn id="199" idx="0"/>
          </p:cNvCxnSpPr>
          <p:nvPr/>
        </p:nvCxnSpPr>
        <p:spPr bwMode="auto">
          <a:xfrm flipH="1">
            <a:off x="5094381" y="2628000"/>
            <a:ext cx="1853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4" name="Straight Arrow Connector 313"/>
          <p:cNvCxnSpPr>
            <a:stCxn id="94" idx="2"/>
            <a:endCxn id="164" idx="0"/>
          </p:cNvCxnSpPr>
          <p:nvPr/>
        </p:nvCxnSpPr>
        <p:spPr bwMode="auto">
          <a:xfrm flipH="1">
            <a:off x="4050381" y="2628000"/>
            <a:ext cx="2897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" name="Straight Arrow Connector 316"/>
          <p:cNvCxnSpPr>
            <a:stCxn id="94" idx="2"/>
            <a:endCxn id="196" idx="0"/>
          </p:cNvCxnSpPr>
          <p:nvPr/>
        </p:nvCxnSpPr>
        <p:spPr bwMode="auto">
          <a:xfrm flipH="1">
            <a:off x="3006381" y="2628000"/>
            <a:ext cx="3941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0" name="Straight Arrow Connector 319"/>
          <p:cNvCxnSpPr>
            <a:stCxn id="94" idx="2"/>
            <a:endCxn id="156" idx="0"/>
          </p:cNvCxnSpPr>
          <p:nvPr/>
        </p:nvCxnSpPr>
        <p:spPr bwMode="auto">
          <a:xfrm flipH="1">
            <a:off x="1962381" y="2628000"/>
            <a:ext cx="4985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3" name="Straight Arrow Connector 322"/>
          <p:cNvCxnSpPr>
            <a:stCxn id="94" idx="2"/>
            <a:endCxn id="194" idx="0"/>
          </p:cNvCxnSpPr>
          <p:nvPr/>
        </p:nvCxnSpPr>
        <p:spPr bwMode="auto">
          <a:xfrm flipH="1">
            <a:off x="918381" y="2628000"/>
            <a:ext cx="6029619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6" name="Straight Arrow Connector 325"/>
          <p:cNvCxnSpPr>
            <a:stCxn id="98" idx="2"/>
            <a:endCxn id="194" idx="0"/>
          </p:cNvCxnSpPr>
          <p:nvPr/>
        </p:nvCxnSpPr>
        <p:spPr bwMode="auto">
          <a:xfrm flipH="1">
            <a:off x="918381" y="2628000"/>
            <a:ext cx="7218000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9" name="Straight Arrow Connector 328"/>
          <p:cNvCxnSpPr>
            <a:stCxn id="98" idx="2"/>
            <a:endCxn id="156" idx="0"/>
          </p:cNvCxnSpPr>
          <p:nvPr/>
        </p:nvCxnSpPr>
        <p:spPr bwMode="auto">
          <a:xfrm flipH="1">
            <a:off x="1962381" y="2628000"/>
            <a:ext cx="6174000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2" name="Straight Arrow Connector 331"/>
          <p:cNvCxnSpPr>
            <a:stCxn id="98" idx="2"/>
            <a:endCxn id="196" idx="0"/>
          </p:cNvCxnSpPr>
          <p:nvPr/>
        </p:nvCxnSpPr>
        <p:spPr bwMode="auto">
          <a:xfrm flipH="1">
            <a:off x="3006381" y="2628000"/>
            <a:ext cx="5130000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5" name="Straight Arrow Connector 334"/>
          <p:cNvCxnSpPr>
            <a:stCxn id="98" idx="2"/>
            <a:endCxn id="164" idx="0"/>
          </p:cNvCxnSpPr>
          <p:nvPr/>
        </p:nvCxnSpPr>
        <p:spPr bwMode="auto">
          <a:xfrm flipH="1">
            <a:off x="4050381" y="2628000"/>
            <a:ext cx="4086000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8" name="Straight Arrow Connector 337"/>
          <p:cNvCxnSpPr>
            <a:stCxn id="98" idx="2"/>
            <a:endCxn id="199" idx="0"/>
          </p:cNvCxnSpPr>
          <p:nvPr/>
        </p:nvCxnSpPr>
        <p:spPr bwMode="auto">
          <a:xfrm flipH="1">
            <a:off x="5094381" y="2628000"/>
            <a:ext cx="3042000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1" name="Straight Arrow Connector 340"/>
          <p:cNvCxnSpPr>
            <a:stCxn id="98" idx="2"/>
            <a:endCxn id="201" idx="0"/>
          </p:cNvCxnSpPr>
          <p:nvPr/>
        </p:nvCxnSpPr>
        <p:spPr bwMode="auto">
          <a:xfrm flipH="1">
            <a:off x="6138381" y="2628000"/>
            <a:ext cx="1998000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4" name="Straight Arrow Connector 343"/>
          <p:cNvCxnSpPr>
            <a:stCxn id="98" idx="2"/>
            <a:endCxn id="176" idx="0"/>
          </p:cNvCxnSpPr>
          <p:nvPr/>
        </p:nvCxnSpPr>
        <p:spPr bwMode="auto">
          <a:xfrm flipH="1">
            <a:off x="7182381" y="2628000"/>
            <a:ext cx="954000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7" name="Straight Arrow Connector 346"/>
          <p:cNvCxnSpPr>
            <a:stCxn id="98" idx="2"/>
            <a:endCxn id="180" idx="0"/>
          </p:cNvCxnSpPr>
          <p:nvPr/>
        </p:nvCxnSpPr>
        <p:spPr bwMode="auto">
          <a:xfrm>
            <a:off x="8136381" y="2628000"/>
            <a:ext cx="90000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7" name="Straight Arrow Connector 456"/>
          <p:cNvCxnSpPr>
            <a:stCxn id="74" idx="2"/>
            <a:endCxn id="201" idx="0"/>
          </p:cNvCxnSpPr>
          <p:nvPr/>
        </p:nvCxnSpPr>
        <p:spPr bwMode="auto">
          <a:xfrm>
            <a:off x="5760000" y="2628000"/>
            <a:ext cx="378381" cy="205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DD9E-8001-43B8-B6BB-16AD324790E9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09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2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5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45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65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85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9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95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05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1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15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2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3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35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4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45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50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55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60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65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7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750"/>
                            </p:stCondLst>
                            <p:childTnLst>
                              <p:par>
                                <p:cTn id="1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85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900"/>
                            </p:stCondLst>
                            <p:childTnLst>
                              <p:par>
                                <p:cTn id="2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3000"/>
                            </p:stCondLst>
                            <p:childTnLst>
                              <p:par>
                                <p:cTn id="2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3050"/>
                            </p:stCondLst>
                            <p:childTnLst>
                              <p:par>
                                <p:cTn id="2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3100"/>
                            </p:stCondLst>
                            <p:childTnLst>
                              <p:par>
                                <p:cTn id="2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3150"/>
                            </p:stCondLst>
                            <p:childTnLst>
                              <p:par>
                                <p:cTn id="2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3200"/>
                            </p:stCondLst>
                            <p:childTnLst>
                              <p:par>
                                <p:cTn id="2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3250"/>
                            </p:stCondLst>
                            <p:childTnLst>
                              <p:par>
                                <p:cTn id="2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300"/>
                            </p:stCondLst>
                            <p:childTnLst>
                              <p:par>
                                <p:cTn id="2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3350"/>
                            </p:stCondLst>
                            <p:childTnLst>
                              <p:par>
                                <p:cTn id="2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3400"/>
                            </p:stCondLst>
                            <p:childTnLst>
                              <p:par>
                                <p:cTn id="2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3450"/>
                            </p:stCondLst>
                            <p:childTnLst>
                              <p:par>
                                <p:cTn id="2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550"/>
                            </p:stCondLst>
                            <p:childTnLst>
                              <p:par>
                                <p:cTn id="2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600"/>
                            </p:stCondLst>
                            <p:childTnLst>
                              <p:par>
                                <p:cTn id="2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3650"/>
                            </p:stCondLst>
                            <p:childTnLst>
                              <p:par>
                                <p:cTn id="2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3700"/>
                            </p:stCondLst>
                            <p:childTnLst>
                              <p:par>
                                <p:cTn id="2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3750"/>
                            </p:stCondLst>
                            <p:childTnLst>
                              <p:par>
                                <p:cTn id="2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3800"/>
                            </p:stCondLst>
                            <p:childTnLst>
                              <p:par>
                                <p:cTn id="2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3850"/>
                            </p:stCondLst>
                            <p:childTnLst>
                              <p:par>
                                <p:cTn id="2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3900"/>
                            </p:stCondLst>
                            <p:childTnLst>
                              <p:par>
                                <p:cTn id="2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3950"/>
                            </p:stCondLst>
                            <p:childTnLst>
                              <p:par>
                                <p:cTn id="2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4000"/>
                            </p:stCondLst>
                            <p:childTnLst>
                              <p:par>
                                <p:cTn id="2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74" grpId="0" animBg="1"/>
      <p:bldP spid="92" grpId="0" animBg="1"/>
      <p:bldP spid="94" grpId="0" animBg="1"/>
      <p:bldP spid="96" grpId="0" animBg="1"/>
      <p:bldP spid="98" grpId="0" animBg="1"/>
      <p:bldP spid="154" grpId="0" animBg="1"/>
      <p:bldP spid="156" grpId="0" animBg="1"/>
      <p:bldP spid="158" grpId="0" animBg="1"/>
      <p:bldP spid="162" grpId="0" animBg="1"/>
      <p:bldP spid="164" grpId="0" animBg="1"/>
      <p:bldP spid="176" grpId="0" animBg="1"/>
      <p:bldP spid="180" grpId="0" animBg="1"/>
      <p:bldP spid="194" grpId="0" animBg="1"/>
      <p:bldP spid="196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4" grpId="0" animBg="1"/>
      <p:bldP spid="20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503239"/>
            <a:ext cx="6481762" cy="579600"/>
          </a:xfrm>
        </p:spPr>
        <p:txBody>
          <a:bodyPr/>
          <a:lstStyle/>
          <a:p>
            <a:r>
              <a:rPr lang="en-GB" dirty="0" smtClean="0"/>
              <a:t>The Solution of Clearstream</a:t>
            </a:r>
            <a:br>
              <a:rPr lang="en-GB" dirty="0" smtClean="0"/>
            </a:br>
            <a:r>
              <a:rPr lang="en-GB" b="0" dirty="0" smtClean="0">
                <a:solidFill>
                  <a:srgbClr val="666666"/>
                </a:solidFill>
              </a:rPr>
              <a:t>Established for years… </a:t>
            </a:r>
          </a:p>
        </p:txBody>
      </p:sp>
      <p:sp>
        <p:nvSpPr>
          <p:cNvPr id="154" name="Rectangle 21"/>
          <p:cNvSpPr>
            <a:spLocks noChangeArrowheads="1"/>
          </p:cNvSpPr>
          <p:nvPr/>
        </p:nvSpPr>
        <p:spPr bwMode="gray">
          <a:xfrm>
            <a:off x="504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sp>
        <p:nvSpPr>
          <p:cNvPr id="156" name="Rectangle 21"/>
          <p:cNvSpPr>
            <a:spLocks noChangeArrowheads="1"/>
          </p:cNvSpPr>
          <p:nvPr/>
        </p:nvSpPr>
        <p:spPr bwMode="gray">
          <a:xfrm>
            <a:off x="1548381" y="4680000"/>
            <a:ext cx="828000" cy="468000"/>
          </a:xfrm>
          <a:prstGeom prst="rect">
            <a:avLst/>
          </a:prstGeom>
          <a:solidFill>
            <a:srgbClr val="000099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chemeClr val="bg1"/>
                </a:solidFill>
                <a:cs typeface="Arial" charset="0"/>
              </a:rPr>
              <a:t>CSD</a:t>
            </a:r>
          </a:p>
        </p:txBody>
      </p:sp>
      <p:sp>
        <p:nvSpPr>
          <p:cNvPr id="158" name="Rectangle 21"/>
          <p:cNvSpPr>
            <a:spLocks noChangeArrowheads="1"/>
          </p:cNvSpPr>
          <p:nvPr/>
        </p:nvSpPr>
        <p:spPr bwMode="gray">
          <a:xfrm>
            <a:off x="1548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sp>
        <p:nvSpPr>
          <p:cNvPr id="162" name="Rectangle 21"/>
          <p:cNvSpPr>
            <a:spLocks noChangeArrowheads="1"/>
          </p:cNvSpPr>
          <p:nvPr/>
        </p:nvSpPr>
        <p:spPr bwMode="gray">
          <a:xfrm>
            <a:off x="2592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sp>
        <p:nvSpPr>
          <p:cNvPr id="164" name="Rectangle 21"/>
          <p:cNvSpPr>
            <a:spLocks noChangeArrowheads="1"/>
          </p:cNvSpPr>
          <p:nvPr/>
        </p:nvSpPr>
        <p:spPr bwMode="gray">
          <a:xfrm>
            <a:off x="3636381" y="4680000"/>
            <a:ext cx="828000" cy="468000"/>
          </a:xfrm>
          <a:prstGeom prst="rect">
            <a:avLst/>
          </a:prstGeom>
          <a:solidFill>
            <a:srgbClr val="666666"/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TA/Fund</a:t>
            </a:r>
          </a:p>
        </p:txBody>
      </p:sp>
      <p:sp>
        <p:nvSpPr>
          <p:cNvPr id="194" name="Rectangle 21"/>
          <p:cNvSpPr>
            <a:spLocks noChangeArrowheads="1"/>
          </p:cNvSpPr>
          <p:nvPr/>
        </p:nvSpPr>
        <p:spPr bwMode="gray">
          <a:xfrm>
            <a:off x="504381" y="4680000"/>
            <a:ext cx="828000" cy="468000"/>
          </a:xfrm>
          <a:prstGeom prst="rect">
            <a:avLst/>
          </a:prstGeom>
          <a:solidFill>
            <a:srgbClr val="000099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chemeClr val="bg1"/>
                </a:solidFill>
                <a:cs typeface="Arial" charset="0"/>
              </a:rPr>
              <a:t>CSD</a:t>
            </a:r>
          </a:p>
        </p:txBody>
      </p:sp>
      <p:sp>
        <p:nvSpPr>
          <p:cNvPr id="196" name="Rectangle 21"/>
          <p:cNvSpPr>
            <a:spLocks noChangeArrowheads="1"/>
          </p:cNvSpPr>
          <p:nvPr/>
        </p:nvSpPr>
        <p:spPr bwMode="gray">
          <a:xfrm>
            <a:off x="2592381" y="4680000"/>
            <a:ext cx="828000" cy="468000"/>
          </a:xfrm>
          <a:prstGeom prst="rect">
            <a:avLst/>
          </a:prstGeom>
          <a:solidFill>
            <a:srgbClr val="666666"/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TA/Fund</a:t>
            </a:r>
          </a:p>
        </p:txBody>
      </p:sp>
      <p:sp>
        <p:nvSpPr>
          <p:cNvPr id="198" name="Rectangle 21"/>
          <p:cNvSpPr>
            <a:spLocks noChangeArrowheads="1"/>
          </p:cNvSpPr>
          <p:nvPr/>
        </p:nvSpPr>
        <p:spPr bwMode="gray">
          <a:xfrm>
            <a:off x="3636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sp>
        <p:nvSpPr>
          <p:cNvPr id="199" name="Rectangle 21"/>
          <p:cNvSpPr>
            <a:spLocks noChangeArrowheads="1"/>
          </p:cNvSpPr>
          <p:nvPr/>
        </p:nvSpPr>
        <p:spPr bwMode="gray">
          <a:xfrm>
            <a:off x="4680381" y="4680000"/>
            <a:ext cx="828000" cy="468000"/>
          </a:xfrm>
          <a:prstGeom prst="rect">
            <a:avLst/>
          </a:prstGeom>
          <a:solidFill>
            <a:srgbClr val="666666"/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TA/Fund</a:t>
            </a:r>
          </a:p>
        </p:txBody>
      </p:sp>
      <p:sp>
        <p:nvSpPr>
          <p:cNvPr id="200" name="Rectangle 21"/>
          <p:cNvSpPr>
            <a:spLocks noChangeArrowheads="1"/>
          </p:cNvSpPr>
          <p:nvPr/>
        </p:nvSpPr>
        <p:spPr bwMode="gray">
          <a:xfrm>
            <a:off x="4680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sp>
        <p:nvSpPr>
          <p:cNvPr id="201" name="Rectangle 21"/>
          <p:cNvSpPr>
            <a:spLocks noChangeArrowheads="1"/>
          </p:cNvSpPr>
          <p:nvPr/>
        </p:nvSpPr>
        <p:spPr bwMode="gray">
          <a:xfrm>
            <a:off x="5724381" y="4680000"/>
            <a:ext cx="828000" cy="468000"/>
          </a:xfrm>
          <a:prstGeom prst="rect">
            <a:avLst/>
          </a:prstGeom>
          <a:solidFill>
            <a:srgbClr val="666666"/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TA/Fund</a:t>
            </a:r>
          </a:p>
        </p:txBody>
      </p:sp>
      <p:sp>
        <p:nvSpPr>
          <p:cNvPr id="202" name="Rectangle 21"/>
          <p:cNvSpPr>
            <a:spLocks noChangeArrowheads="1"/>
          </p:cNvSpPr>
          <p:nvPr/>
        </p:nvSpPr>
        <p:spPr bwMode="gray">
          <a:xfrm>
            <a:off x="5724381" y="5220000"/>
            <a:ext cx="828000" cy="46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0" rIns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Funds 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Promoter</a:t>
            </a:r>
          </a:p>
        </p:txBody>
      </p:sp>
      <p:sp>
        <p:nvSpPr>
          <p:cNvPr id="113" name="Rectangle 23"/>
          <p:cNvSpPr>
            <a:spLocks noChangeArrowheads="1"/>
          </p:cNvSpPr>
          <p:nvPr/>
        </p:nvSpPr>
        <p:spPr bwMode="gray">
          <a:xfrm>
            <a:off x="2484000" y="3294000"/>
            <a:ext cx="1800000" cy="720000"/>
          </a:xfrm>
          <a:prstGeom prst="rect">
            <a:avLst/>
          </a:prstGeom>
          <a:solidFill>
            <a:srgbClr val="00A5C0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Vestima</a:t>
            </a:r>
          </a:p>
        </p:txBody>
      </p:sp>
      <p:cxnSp>
        <p:nvCxnSpPr>
          <p:cNvPr id="114" name="Straight Arrow Connector 113"/>
          <p:cNvCxnSpPr>
            <a:stCxn id="61" idx="2"/>
            <a:endCxn id="113" idx="0"/>
          </p:cNvCxnSpPr>
          <p:nvPr/>
        </p:nvCxnSpPr>
        <p:spPr bwMode="auto">
          <a:xfrm>
            <a:off x="1008000" y="2628000"/>
            <a:ext cx="2376000" cy="666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7" name="Straight Arrow Connector 116"/>
          <p:cNvCxnSpPr>
            <a:stCxn id="59" idx="2"/>
            <a:endCxn id="113" idx="0"/>
          </p:cNvCxnSpPr>
          <p:nvPr/>
        </p:nvCxnSpPr>
        <p:spPr bwMode="auto">
          <a:xfrm>
            <a:off x="2196000" y="2628000"/>
            <a:ext cx="1188000" cy="666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0" name="Straight Arrow Connector 119"/>
          <p:cNvCxnSpPr>
            <a:stCxn id="56" idx="2"/>
            <a:endCxn id="113" idx="0"/>
          </p:cNvCxnSpPr>
          <p:nvPr/>
        </p:nvCxnSpPr>
        <p:spPr bwMode="auto">
          <a:xfrm>
            <a:off x="3384000" y="2628000"/>
            <a:ext cx="0" cy="666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3" name="Straight Arrow Connector 122"/>
          <p:cNvCxnSpPr>
            <a:stCxn id="57" idx="2"/>
            <a:endCxn id="113" idx="0"/>
          </p:cNvCxnSpPr>
          <p:nvPr/>
        </p:nvCxnSpPr>
        <p:spPr bwMode="auto">
          <a:xfrm flipH="1">
            <a:off x="3384000" y="2628000"/>
            <a:ext cx="1188000" cy="666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7" name="Straight Arrow Connector 126"/>
          <p:cNvCxnSpPr>
            <a:stCxn id="58" idx="2"/>
            <a:endCxn id="113" idx="0"/>
          </p:cNvCxnSpPr>
          <p:nvPr/>
        </p:nvCxnSpPr>
        <p:spPr bwMode="auto">
          <a:xfrm flipH="1">
            <a:off x="3384000" y="2628000"/>
            <a:ext cx="2376000" cy="666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6" name="Straight Arrow Connector 145"/>
          <p:cNvCxnSpPr>
            <a:stCxn id="113" idx="2"/>
            <a:endCxn id="201" idx="0"/>
          </p:cNvCxnSpPr>
          <p:nvPr/>
        </p:nvCxnSpPr>
        <p:spPr bwMode="auto">
          <a:xfrm>
            <a:off x="3384000" y="4014000"/>
            <a:ext cx="2754381" cy="666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0" name="Straight Arrow Connector 149"/>
          <p:cNvCxnSpPr>
            <a:stCxn id="113" idx="2"/>
            <a:endCxn id="199" idx="0"/>
          </p:cNvCxnSpPr>
          <p:nvPr/>
        </p:nvCxnSpPr>
        <p:spPr bwMode="auto">
          <a:xfrm>
            <a:off x="3384000" y="4014000"/>
            <a:ext cx="1710381" cy="666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3" name="Straight Arrow Connector 152"/>
          <p:cNvCxnSpPr>
            <a:stCxn id="113" idx="2"/>
            <a:endCxn id="164" idx="0"/>
          </p:cNvCxnSpPr>
          <p:nvPr/>
        </p:nvCxnSpPr>
        <p:spPr bwMode="auto">
          <a:xfrm>
            <a:off x="3384000" y="4014000"/>
            <a:ext cx="666381" cy="666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7" name="Straight Arrow Connector 156"/>
          <p:cNvCxnSpPr>
            <a:stCxn id="113" idx="2"/>
            <a:endCxn id="196" idx="0"/>
          </p:cNvCxnSpPr>
          <p:nvPr/>
        </p:nvCxnSpPr>
        <p:spPr bwMode="auto">
          <a:xfrm flipH="1">
            <a:off x="3006381" y="4014000"/>
            <a:ext cx="377619" cy="666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9" name="Straight Arrow Connector 158"/>
          <p:cNvCxnSpPr>
            <a:stCxn id="113" idx="2"/>
            <a:endCxn id="156" idx="0"/>
          </p:cNvCxnSpPr>
          <p:nvPr/>
        </p:nvCxnSpPr>
        <p:spPr bwMode="auto">
          <a:xfrm flipH="1">
            <a:off x="1962381" y="4014000"/>
            <a:ext cx="1421619" cy="666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3" name="Straight Arrow Connector 162"/>
          <p:cNvCxnSpPr>
            <a:stCxn id="113" idx="2"/>
            <a:endCxn id="194" idx="0"/>
          </p:cNvCxnSpPr>
          <p:nvPr/>
        </p:nvCxnSpPr>
        <p:spPr bwMode="auto">
          <a:xfrm flipH="1">
            <a:off x="918381" y="4014000"/>
            <a:ext cx="2465619" cy="666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Rectangle 19"/>
          <p:cNvSpPr>
            <a:spLocks noChangeArrowheads="1"/>
          </p:cNvSpPr>
          <p:nvPr/>
        </p:nvSpPr>
        <p:spPr bwMode="gray">
          <a:xfrm>
            <a:off x="2880000" y="2160000"/>
            <a:ext cx="1008000" cy="468000"/>
          </a:xfrm>
          <a:prstGeom prst="rect">
            <a:avLst/>
          </a:prstGeom>
          <a:solidFill>
            <a:srgbClr val="77B700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GB" sz="1200" dirty="0">
                <a:solidFill>
                  <a:srgbClr val="FFFFFF"/>
                </a:solidFill>
                <a:cs typeface="Arial" charset="0"/>
              </a:rPr>
              <a:t>Distributor</a:t>
            </a:r>
          </a:p>
        </p:txBody>
      </p:sp>
      <p:sp>
        <p:nvSpPr>
          <p:cNvPr id="57" name="Rectangle 21"/>
          <p:cNvSpPr>
            <a:spLocks noChangeArrowheads="1"/>
          </p:cNvSpPr>
          <p:nvPr/>
        </p:nvSpPr>
        <p:spPr bwMode="gray">
          <a:xfrm>
            <a:off x="4068000" y="2160000"/>
            <a:ext cx="1008000" cy="468000"/>
          </a:xfrm>
          <a:prstGeom prst="rect">
            <a:avLst/>
          </a:prstGeom>
          <a:solidFill>
            <a:srgbClr val="77B700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GB" sz="1200" dirty="0">
                <a:solidFill>
                  <a:srgbClr val="FFFFFF"/>
                </a:solidFill>
                <a:cs typeface="Arial" charset="0"/>
              </a:rPr>
              <a:t>Custodian</a:t>
            </a:r>
          </a:p>
        </p:txBody>
      </p:sp>
      <p:sp>
        <p:nvSpPr>
          <p:cNvPr id="58" name="Rectangle 55"/>
          <p:cNvSpPr>
            <a:spLocks noChangeArrowheads="1"/>
          </p:cNvSpPr>
          <p:nvPr/>
        </p:nvSpPr>
        <p:spPr bwMode="gray">
          <a:xfrm>
            <a:off x="5256000" y="2160000"/>
            <a:ext cx="1008000" cy="468000"/>
          </a:xfrm>
          <a:prstGeom prst="rect">
            <a:avLst/>
          </a:prstGeom>
          <a:solidFill>
            <a:srgbClr val="77B700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GB" sz="1200" dirty="0">
                <a:solidFill>
                  <a:srgbClr val="FFFFFF"/>
                </a:solidFill>
                <a:cs typeface="Arial" charset="0"/>
              </a:rPr>
              <a:t>Bank</a:t>
            </a:r>
          </a:p>
        </p:txBody>
      </p:sp>
      <p:sp>
        <p:nvSpPr>
          <p:cNvPr id="59" name="Rectangle 21"/>
          <p:cNvSpPr>
            <a:spLocks noChangeArrowheads="1"/>
          </p:cNvSpPr>
          <p:nvPr/>
        </p:nvSpPr>
        <p:spPr bwMode="gray">
          <a:xfrm>
            <a:off x="1692000" y="2160000"/>
            <a:ext cx="1008000" cy="468000"/>
          </a:xfrm>
          <a:prstGeom prst="rect">
            <a:avLst/>
          </a:prstGeom>
          <a:solidFill>
            <a:srgbClr val="77B700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lnSpc>
                <a:spcPct val="90000"/>
              </a:lnSpc>
              <a:spcAft>
                <a:spcPct val="40000"/>
              </a:spcAft>
            </a:pPr>
            <a:r>
              <a:rPr lang="en-GB" sz="1200" dirty="0">
                <a:solidFill>
                  <a:srgbClr val="FFFFFF"/>
                </a:solidFill>
                <a:cs typeface="Arial" charset="0"/>
              </a:rPr>
              <a:t>Broker</a:t>
            </a:r>
          </a:p>
        </p:txBody>
      </p:sp>
      <p:sp>
        <p:nvSpPr>
          <p:cNvPr id="61" name="Rectangle 21"/>
          <p:cNvSpPr>
            <a:spLocks noChangeArrowheads="1"/>
          </p:cNvSpPr>
          <p:nvPr/>
        </p:nvSpPr>
        <p:spPr bwMode="gray">
          <a:xfrm>
            <a:off x="504000" y="2160000"/>
            <a:ext cx="1008000" cy="468000"/>
          </a:xfrm>
          <a:prstGeom prst="rect">
            <a:avLst/>
          </a:prstGeom>
          <a:solidFill>
            <a:srgbClr val="77B700"/>
          </a:solidFill>
          <a:ln>
            <a:noFill/>
          </a:ln>
          <a:effectLst/>
          <a:extLst/>
        </p:spPr>
        <p:txBody>
          <a:bodyPr wrap="none" lIns="90487" tIns="44450" rIns="90487" bIns="44450" anchor="ctr"/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rgbClr val="FFFFFF"/>
                </a:solidFill>
                <a:cs typeface="Arial" charset="0"/>
              </a:rPr>
              <a:t>Investment </a:t>
            </a:r>
          </a:p>
          <a:p>
            <a:pPr algn="ctr">
              <a:spcAft>
                <a:spcPts val="0"/>
              </a:spcAft>
            </a:pPr>
            <a:r>
              <a:rPr lang="en-GB" sz="1200" dirty="0" smtClean="0">
                <a:solidFill>
                  <a:srgbClr val="FFFFFF"/>
                </a:solidFill>
                <a:cs typeface="Arial" charset="0"/>
              </a:rPr>
              <a:t>House</a:t>
            </a:r>
            <a:endParaRPr lang="en-GB" sz="12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DD9E-8001-43B8-B6BB-16AD324790E9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sp>
        <p:nvSpPr>
          <p:cNvPr id="49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749143" y="1177925"/>
            <a:ext cx="2039257" cy="5040313"/>
          </a:xfrm>
        </p:spPr>
        <p:txBody>
          <a:bodyPr/>
          <a:lstStyle/>
          <a:p>
            <a:pPr marL="0" indent="0" defTabSz="457200">
              <a:buFontTx/>
              <a:buNone/>
            </a:pPr>
            <a:r>
              <a:rPr lang="en-GB" sz="900" b="1" dirty="0" smtClean="0">
                <a:solidFill>
                  <a:srgbClr val="666666"/>
                </a:solidFill>
              </a:rPr>
              <a:t>Our core beliefs</a:t>
            </a:r>
            <a:endParaRPr lang="en-GB" sz="900" b="1" dirty="0">
              <a:solidFill>
                <a:srgbClr val="666666"/>
              </a:solidFill>
            </a:endParaRPr>
          </a:p>
          <a:p>
            <a:pPr marL="88900" indent="-88900" defTabSz="457200"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000" dirty="0">
                <a:solidFill>
                  <a:srgbClr val="666666"/>
                </a:solidFill>
              </a:rPr>
              <a:t>Investment funds should follow the same trading, settlement &amp; custody process as equities and bonds wherever possible </a:t>
            </a:r>
          </a:p>
          <a:p>
            <a:pPr marL="88900" indent="-88900" defTabSz="457200"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000" dirty="0">
                <a:solidFill>
                  <a:srgbClr val="666666"/>
                </a:solidFill>
              </a:rPr>
              <a:t>Vestima: A </a:t>
            </a:r>
            <a:r>
              <a:rPr lang="en-GB" sz="1000" dirty="0" smtClean="0">
                <a:solidFill>
                  <a:srgbClr val="666666"/>
                </a:solidFill>
              </a:rPr>
              <a:t>standardised </a:t>
            </a:r>
            <a:r>
              <a:rPr lang="en-GB" sz="1000" dirty="0">
                <a:solidFill>
                  <a:srgbClr val="666666"/>
                </a:solidFill>
              </a:rPr>
              <a:t>and automated order management &amp; central custody solution for </a:t>
            </a:r>
            <a:r>
              <a:rPr lang="en-GB" sz="1000" dirty="0" smtClean="0">
                <a:solidFill>
                  <a:srgbClr val="666666"/>
                </a:solidFill>
              </a:rPr>
              <a:t>institutions </a:t>
            </a:r>
          </a:p>
          <a:p>
            <a:pPr marL="88900" indent="-88900" defTabSz="457200">
              <a:buClr>
                <a:srgbClr val="666666"/>
              </a:buClr>
              <a:buFont typeface="Arial" pitchFamily="34" charset="0"/>
              <a:buChar char="−"/>
            </a:pPr>
            <a:endParaRPr lang="en-GB" sz="900" dirty="0">
              <a:solidFill>
                <a:srgbClr val="666666"/>
              </a:solidFill>
            </a:endParaRPr>
          </a:p>
          <a:p>
            <a:pPr marL="0" indent="0" defTabSz="457200">
              <a:buClr>
                <a:srgbClr val="666666"/>
              </a:buClr>
              <a:buNone/>
            </a:pPr>
            <a:r>
              <a:rPr lang="en-GB" sz="900" b="1" dirty="0">
                <a:solidFill>
                  <a:srgbClr val="666666"/>
                </a:solidFill>
              </a:rPr>
              <a:t>Facts &amp; Figures</a:t>
            </a:r>
          </a:p>
          <a:p>
            <a:pPr marL="88900" indent="-88900" defTabSz="457200"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000" dirty="0">
                <a:solidFill>
                  <a:srgbClr val="666666"/>
                </a:solidFill>
              </a:rPr>
              <a:t>Over </a:t>
            </a:r>
            <a:r>
              <a:rPr lang="en-GB" sz="1000" dirty="0">
                <a:solidFill>
                  <a:srgbClr val="00A5C0"/>
                </a:solidFill>
              </a:rPr>
              <a:t>120,000 ISINs </a:t>
            </a:r>
            <a:r>
              <a:rPr lang="en-GB" sz="1000" dirty="0">
                <a:solidFill>
                  <a:srgbClr val="666666"/>
                </a:solidFill>
              </a:rPr>
              <a:t>on Vestima (from around </a:t>
            </a:r>
            <a:r>
              <a:rPr lang="en-GB" sz="1000" dirty="0">
                <a:solidFill>
                  <a:srgbClr val="00A5C0"/>
                </a:solidFill>
              </a:rPr>
              <a:t>1,000 </a:t>
            </a:r>
            <a:r>
              <a:rPr lang="en-GB" sz="1000" dirty="0" smtClean="0">
                <a:solidFill>
                  <a:srgbClr val="00A5C0"/>
                </a:solidFill>
              </a:rPr>
              <a:t>asset </a:t>
            </a:r>
            <a:r>
              <a:rPr lang="en-GB" sz="1000" dirty="0">
                <a:solidFill>
                  <a:srgbClr val="00A5C0"/>
                </a:solidFill>
              </a:rPr>
              <a:t>managers </a:t>
            </a:r>
            <a:r>
              <a:rPr lang="en-GB" sz="1000" dirty="0">
                <a:solidFill>
                  <a:srgbClr val="666666"/>
                </a:solidFill>
              </a:rPr>
              <a:t>in </a:t>
            </a:r>
            <a:r>
              <a:rPr lang="en-GB" sz="1000" dirty="0">
                <a:solidFill>
                  <a:srgbClr val="00A5C0"/>
                </a:solidFill>
              </a:rPr>
              <a:t>34 fund jurisdictions</a:t>
            </a:r>
            <a:r>
              <a:rPr lang="en-GB" sz="1000" dirty="0">
                <a:solidFill>
                  <a:srgbClr val="666666"/>
                </a:solidFill>
              </a:rPr>
              <a:t>) </a:t>
            </a:r>
          </a:p>
          <a:p>
            <a:pPr marL="88900" indent="-88900" defTabSz="457200"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000" dirty="0">
                <a:solidFill>
                  <a:srgbClr val="666666"/>
                </a:solidFill>
              </a:rPr>
              <a:t>Around </a:t>
            </a:r>
            <a:r>
              <a:rPr lang="en-GB" sz="1000" dirty="0">
                <a:solidFill>
                  <a:srgbClr val="00A5C0"/>
                </a:solidFill>
              </a:rPr>
              <a:t>1,000 customers in 73 countries </a:t>
            </a:r>
            <a:r>
              <a:rPr lang="en-GB" sz="1000" dirty="0">
                <a:solidFill>
                  <a:srgbClr val="666666"/>
                </a:solidFill>
              </a:rPr>
              <a:t>use Vestima  as a unique venue for funds processing </a:t>
            </a:r>
            <a:r>
              <a:rPr lang="en-GB" sz="1000" dirty="0" smtClean="0">
                <a:solidFill>
                  <a:srgbClr val="666666"/>
                </a:solidFill>
              </a:rPr>
              <a:t>(mutual funds, ETFs</a:t>
            </a:r>
            <a:r>
              <a:rPr lang="en-GB" sz="1000" dirty="0">
                <a:solidFill>
                  <a:srgbClr val="666666"/>
                </a:solidFill>
              </a:rPr>
              <a:t>, </a:t>
            </a:r>
            <a:r>
              <a:rPr lang="en-GB" sz="1000" dirty="0" smtClean="0">
                <a:solidFill>
                  <a:srgbClr val="666666"/>
                </a:solidFill>
              </a:rPr>
              <a:t>hedge funds)</a:t>
            </a:r>
            <a:endParaRPr lang="en-GB" sz="1000" dirty="0">
              <a:solidFill>
                <a:srgbClr val="666666"/>
              </a:solidFill>
            </a:endParaRPr>
          </a:p>
          <a:p>
            <a:pPr marL="88900" indent="-88900" defTabSz="457200"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000" dirty="0">
                <a:solidFill>
                  <a:srgbClr val="00A5C0"/>
                </a:solidFill>
              </a:rPr>
              <a:t>Customer segments </a:t>
            </a:r>
            <a:r>
              <a:rPr lang="en-GB" sz="1000" dirty="0">
                <a:solidFill>
                  <a:srgbClr val="666666"/>
                </a:solidFill>
              </a:rPr>
              <a:t>cover </a:t>
            </a:r>
            <a:r>
              <a:rPr lang="en-GB" sz="1000" dirty="0" smtClean="0">
                <a:solidFill>
                  <a:srgbClr val="666666"/>
                </a:solidFill>
              </a:rPr>
              <a:t>universal </a:t>
            </a:r>
            <a:r>
              <a:rPr lang="en-GB" sz="1000" dirty="0">
                <a:solidFill>
                  <a:srgbClr val="666666"/>
                </a:solidFill>
              </a:rPr>
              <a:t>banks, </a:t>
            </a:r>
            <a:r>
              <a:rPr lang="en-GB" sz="1000" dirty="0" smtClean="0">
                <a:solidFill>
                  <a:srgbClr val="666666"/>
                </a:solidFill>
              </a:rPr>
              <a:t>private </a:t>
            </a:r>
            <a:r>
              <a:rPr lang="en-GB" sz="1000" dirty="0">
                <a:solidFill>
                  <a:srgbClr val="666666"/>
                </a:solidFill>
              </a:rPr>
              <a:t>banks, </a:t>
            </a:r>
            <a:r>
              <a:rPr lang="en-GB" sz="1000" dirty="0" smtClean="0">
                <a:solidFill>
                  <a:srgbClr val="666666"/>
                </a:solidFill>
              </a:rPr>
              <a:t>retail </a:t>
            </a:r>
            <a:r>
              <a:rPr lang="en-GB" sz="1000" dirty="0">
                <a:solidFill>
                  <a:srgbClr val="666666"/>
                </a:solidFill>
              </a:rPr>
              <a:t>banks, </a:t>
            </a:r>
            <a:r>
              <a:rPr lang="en-GB" sz="1000" dirty="0" smtClean="0">
                <a:solidFill>
                  <a:srgbClr val="666666"/>
                </a:solidFill>
              </a:rPr>
              <a:t>global </a:t>
            </a:r>
            <a:r>
              <a:rPr lang="en-GB" sz="1000" dirty="0">
                <a:solidFill>
                  <a:srgbClr val="666666"/>
                </a:solidFill>
              </a:rPr>
              <a:t>and local custodians, </a:t>
            </a:r>
            <a:r>
              <a:rPr lang="en-GB" sz="1000" dirty="0" smtClean="0">
                <a:solidFill>
                  <a:srgbClr val="666666"/>
                </a:solidFill>
              </a:rPr>
              <a:t>asset </a:t>
            </a:r>
            <a:r>
              <a:rPr lang="en-GB" sz="1000" dirty="0">
                <a:solidFill>
                  <a:srgbClr val="666666"/>
                </a:solidFill>
              </a:rPr>
              <a:t>managers, </a:t>
            </a:r>
            <a:r>
              <a:rPr lang="en-GB" sz="1000" dirty="0" smtClean="0">
                <a:solidFill>
                  <a:srgbClr val="666666"/>
                </a:solidFill>
              </a:rPr>
              <a:t>fund platforms </a:t>
            </a:r>
            <a:r>
              <a:rPr lang="en-GB" sz="1000" dirty="0">
                <a:solidFill>
                  <a:srgbClr val="666666"/>
                </a:solidFill>
              </a:rPr>
              <a:t>and other I</a:t>
            </a:r>
            <a:r>
              <a:rPr lang="en-GB" sz="1000" dirty="0" smtClean="0">
                <a:solidFill>
                  <a:srgbClr val="666666"/>
                </a:solidFill>
              </a:rPr>
              <a:t>nstitutional </a:t>
            </a:r>
            <a:r>
              <a:rPr lang="en-GB" sz="1000" dirty="0">
                <a:solidFill>
                  <a:srgbClr val="666666"/>
                </a:solidFill>
              </a:rPr>
              <a:t>investors</a:t>
            </a:r>
          </a:p>
          <a:p>
            <a:pPr marL="88900" indent="-88900" defTabSz="457200"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000" dirty="0" smtClean="0">
                <a:solidFill>
                  <a:srgbClr val="00A5C0"/>
                </a:solidFill>
              </a:rPr>
              <a:t>8 </a:t>
            </a:r>
            <a:r>
              <a:rPr lang="en-GB" sz="1000" dirty="0">
                <a:solidFill>
                  <a:srgbClr val="00A5C0"/>
                </a:solidFill>
              </a:rPr>
              <a:t>million STP transactions </a:t>
            </a:r>
            <a:r>
              <a:rPr lang="en-GB" sz="1000" dirty="0">
                <a:solidFill>
                  <a:srgbClr val="666666"/>
                </a:solidFill>
              </a:rPr>
              <a:t>per year with a turnover of around €150bn  </a:t>
            </a:r>
          </a:p>
          <a:p>
            <a:pPr marL="88900" indent="-88900" defTabSz="457200"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000" dirty="0">
                <a:solidFill>
                  <a:srgbClr val="00A5C0"/>
                </a:solidFill>
              </a:rPr>
              <a:t>€300bn international fund assets</a:t>
            </a:r>
            <a:r>
              <a:rPr lang="en-GB" sz="1000" dirty="0">
                <a:solidFill>
                  <a:srgbClr val="666666"/>
                </a:solidFill>
              </a:rPr>
              <a:t> deposited in Clearstream </a:t>
            </a:r>
            <a:endParaRPr lang="en-US" sz="1000" dirty="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29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156" grpId="0" animBg="1"/>
      <p:bldP spid="158" grpId="0" animBg="1"/>
      <p:bldP spid="162" grpId="0" animBg="1"/>
      <p:bldP spid="164" grpId="0" animBg="1"/>
      <p:bldP spid="194" grpId="0" animBg="1"/>
      <p:bldP spid="196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113" grpId="0" animBg="1"/>
      <p:bldP spid="56" grpId="0" animBg="1"/>
      <p:bldP spid="57" grpId="0" animBg="1"/>
      <p:bldP spid="58" grpId="0" animBg="1"/>
      <p:bldP spid="59" grpId="0" animBg="1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10C1E89-F834-4E40-90B4-F3080E6E807F}" type="slidenum">
              <a:rPr lang="de-DE">
                <a:solidFill>
                  <a:srgbClr val="666666"/>
                </a:solidFill>
                <a:cs typeface="Arial Unicode J" pitchFamily="34" charset="-128"/>
              </a:rPr>
              <a:pPr/>
              <a:t>7</a:t>
            </a:fld>
            <a:endParaRPr lang="de-DE" dirty="0">
              <a:solidFill>
                <a:srgbClr val="666666"/>
              </a:solidFill>
              <a:cs typeface="Arial Unicode J" pitchFamily="34" charset="-128"/>
            </a:endParaRPr>
          </a:p>
        </p:txBody>
      </p:sp>
      <p:sp>
        <p:nvSpPr>
          <p:cNvPr id="8200" name="Rectangle 6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3237" y="1656000"/>
            <a:ext cx="813752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marL="342900" indent="-342900">
              <a:buAutoNum type="arabicPeriod"/>
            </a:lvl1pPr>
          </a:lstStyle>
          <a:p>
            <a:pPr>
              <a:lnSpc>
                <a:spcPct val="200000"/>
              </a:lnSpc>
              <a:buClr>
                <a:srgbClr val="666666"/>
              </a:buClr>
              <a:buFont typeface="Arial" pitchFamily="34" charset="0"/>
              <a:buChar char="−"/>
            </a:pPr>
            <a:r>
              <a:rPr lang="de-DE" sz="2300" dirty="0" smtClean="0">
                <a:solidFill>
                  <a:srgbClr val="666666"/>
                </a:solidFill>
              </a:rPr>
              <a:t>Deutsche Börse – Clearstream – Vestima</a:t>
            </a:r>
          </a:p>
          <a:p>
            <a:pPr>
              <a:lnSpc>
                <a:spcPct val="200000"/>
              </a:lnSpc>
              <a:buClr>
                <a:srgbClr val="00A5C0"/>
              </a:buClr>
              <a:buFont typeface="Arial" pitchFamily="34" charset="0"/>
              <a:buChar char="−"/>
            </a:pPr>
            <a:r>
              <a:rPr lang="de-DE" sz="2300" dirty="0" smtClean="0">
                <a:solidFill>
                  <a:srgbClr val="00A5C0"/>
                </a:solidFill>
              </a:rPr>
              <a:t>The </a:t>
            </a:r>
            <a:r>
              <a:rPr lang="de-DE" sz="2300" dirty="0" err="1" smtClean="0">
                <a:solidFill>
                  <a:srgbClr val="00A5C0"/>
                </a:solidFill>
              </a:rPr>
              <a:t>Challenges</a:t>
            </a:r>
            <a:r>
              <a:rPr lang="de-DE" sz="2300" dirty="0" smtClean="0">
                <a:solidFill>
                  <a:srgbClr val="00A5C0"/>
                </a:solidFill>
              </a:rPr>
              <a:t> </a:t>
            </a:r>
            <a:r>
              <a:rPr lang="de-DE" sz="2300" dirty="0" err="1" smtClean="0">
                <a:solidFill>
                  <a:srgbClr val="00A5C0"/>
                </a:solidFill>
              </a:rPr>
              <a:t>of</a:t>
            </a:r>
            <a:r>
              <a:rPr lang="de-DE" sz="2300" dirty="0" smtClean="0">
                <a:solidFill>
                  <a:srgbClr val="00A5C0"/>
                </a:solidFill>
              </a:rPr>
              <a:t> </a:t>
            </a:r>
            <a:r>
              <a:rPr lang="de-DE" sz="2300" dirty="0" err="1" smtClean="0">
                <a:solidFill>
                  <a:srgbClr val="00A5C0"/>
                </a:solidFill>
              </a:rPr>
              <a:t>the</a:t>
            </a:r>
            <a:r>
              <a:rPr lang="de-DE" sz="2300" dirty="0" smtClean="0">
                <a:solidFill>
                  <a:srgbClr val="00A5C0"/>
                </a:solidFill>
              </a:rPr>
              <a:t> Investment Funds </a:t>
            </a:r>
            <a:r>
              <a:rPr lang="de-DE" sz="2300" dirty="0" err="1" smtClean="0">
                <a:solidFill>
                  <a:srgbClr val="00A5C0"/>
                </a:solidFill>
              </a:rPr>
              <a:t>Industry</a:t>
            </a:r>
            <a:r>
              <a:rPr lang="de-DE" sz="2300" dirty="0" smtClean="0">
                <a:solidFill>
                  <a:srgbClr val="00A5C0"/>
                </a:solidFill>
              </a:rPr>
              <a:t> &amp; CSDs</a:t>
            </a:r>
          </a:p>
          <a:p>
            <a:pPr>
              <a:lnSpc>
                <a:spcPct val="200000"/>
              </a:lnSpc>
              <a:buClr>
                <a:srgbClr val="666666"/>
              </a:buClr>
              <a:buFont typeface="Arial" pitchFamily="34" charset="0"/>
              <a:buChar char="−"/>
            </a:pPr>
            <a:r>
              <a:rPr lang="de-DE" sz="2300" dirty="0" smtClean="0"/>
              <a:t>The Investor View &amp; Challenge </a:t>
            </a:r>
          </a:p>
          <a:p>
            <a:pPr>
              <a:lnSpc>
                <a:spcPct val="200000"/>
              </a:lnSpc>
              <a:buClr>
                <a:srgbClr val="666666"/>
              </a:buClr>
              <a:buFont typeface="Arial" pitchFamily="34" charset="0"/>
              <a:buChar char="−"/>
            </a:pPr>
            <a:r>
              <a:rPr lang="de-DE" sz="2300" dirty="0" smtClean="0"/>
              <a:t>The Fund/TA View &amp; Challenge </a:t>
            </a:r>
          </a:p>
        </p:txBody>
      </p:sp>
    </p:spTree>
    <p:extLst>
      <p:ext uri="{BB962C8B-B14F-4D97-AF65-F5344CB8AC3E}">
        <p14:creationId xmlns:p14="http://schemas.microsoft.com/office/powerpoint/2010/main" val="97129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10C1E89-F834-4E40-90B4-F3080E6E807F}" type="slidenum">
              <a:rPr lang="de-DE">
                <a:solidFill>
                  <a:srgbClr val="666666"/>
                </a:solidFill>
                <a:cs typeface="Arial Unicode J" pitchFamily="34" charset="-128"/>
              </a:rPr>
              <a:pPr/>
              <a:t>8</a:t>
            </a:fld>
            <a:endParaRPr lang="de-DE" dirty="0">
              <a:solidFill>
                <a:srgbClr val="666666"/>
              </a:solidFill>
              <a:cs typeface="Arial Unicode J" pitchFamily="34" charset="-128"/>
            </a:endParaRPr>
          </a:p>
        </p:txBody>
      </p:sp>
      <p:sp>
        <p:nvSpPr>
          <p:cNvPr id="8200" name="Rectangle 6"/>
          <p:cNvSpPr>
            <a:spLocks noGrp="1" noChangeArrowheads="1"/>
          </p:cNvSpPr>
          <p:nvPr>
            <p:ph type="title"/>
          </p:nvPr>
        </p:nvSpPr>
        <p:spPr>
          <a:xfrm>
            <a:off x="503237" y="503239"/>
            <a:ext cx="7003692" cy="115276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/>
              <a:t>The Investment </a:t>
            </a:r>
            <a:r>
              <a:rPr lang="en-GB" dirty="0" smtClean="0"/>
              <a:t>Funds </a:t>
            </a:r>
            <a:r>
              <a:rPr lang="en-GB" dirty="0"/>
              <a:t>Service of CSDs </a:t>
            </a:r>
            <a:r>
              <a:rPr lang="en-GB" dirty="0" smtClean="0"/>
              <a:t>today</a:t>
            </a:r>
            <a:br>
              <a:rPr lang="en-GB" dirty="0" smtClean="0"/>
            </a:br>
            <a:r>
              <a:rPr lang="en-GB" b="0" dirty="0">
                <a:solidFill>
                  <a:srgbClr val="666666"/>
                </a:solidFill>
              </a:rPr>
              <a:t>A high level </a:t>
            </a:r>
            <a:r>
              <a:rPr lang="en-GB" b="0" dirty="0" smtClean="0">
                <a:solidFill>
                  <a:srgbClr val="666666"/>
                </a:solidFill>
              </a:rPr>
              <a:t>observation</a:t>
            </a:r>
            <a:endParaRPr lang="en-US" b="0" dirty="0">
              <a:solidFill>
                <a:srgbClr val="6666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3237" y="1656000"/>
            <a:ext cx="8137525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marL="342900" indent="-342900">
              <a:buAutoNum type="arabicPeriod"/>
            </a:lvl1pPr>
          </a:lstStyle>
          <a:p>
            <a:pPr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600" dirty="0" smtClean="0"/>
              <a:t>Most countries and the respective CSDs offer services for investment funds for locally domiciled funds</a:t>
            </a:r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endParaRPr lang="en-GB" sz="1600" dirty="0" smtClean="0"/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600" dirty="0" smtClean="0"/>
              <a:t>In most countries the full issuance of the investment funds are in the CSD (some countries have „mixed models“)</a:t>
            </a:r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endParaRPr lang="en-GB" sz="1600" dirty="0" smtClean="0"/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600" dirty="0" smtClean="0"/>
              <a:t>Most CSDs offer clearing, </a:t>
            </a:r>
            <a:r>
              <a:rPr lang="en-GB" sz="1600" dirty="0" err="1" smtClean="0"/>
              <a:t>DvP</a:t>
            </a:r>
            <a:r>
              <a:rPr lang="en-GB" sz="1600" dirty="0" smtClean="0"/>
              <a:t> settlement and/or cash netting services for investment funds in the same way as for equities, ETFs, certificates, etc.</a:t>
            </a:r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endParaRPr lang="en-GB" sz="1600" dirty="0" smtClean="0"/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600" dirty="0" smtClean="0"/>
              <a:t>Most CSDs have an efficient and automated secondary market settlement facility (resulting from either an OTC trade between two financial institutions – or from a stock exchange trade like in Germany, Switzerland, Austria)</a:t>
            </a:r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endParaRPr lang="en-GB" sz="1600" dirty="0" smtClean="0"/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r>
              <a:rPr lang="en-GB" sz="1600" dirty="0" smtClean="0"/>
              <a:t>Automation </a:t>
            </a:r>
            <a:r>
              <a:rPr lang="en-GB" sz="1600" dirty="0"/>
              <a:t>of the </a:t>
            </a:r>
            <a:r>
              <a:rPr lang="en-GB" sz="1600" dirty="0" smtClean="0"/>
              <a:t>fund order </a:t>
            </a:r>
            <a:r>
              <a:rPr lang="en-GB" sz="1600" dirty="0"/>
              <a:t>placement is in the focus of all institutions around the </a:t>
            </a:r>
            <a:r>
              <a:rPr lang="en-GB" sz="1600" dirty="0" smtClean="0"/>
              <a:t>world… but </a:t>
            </a:r>
            <a:r>
              <a:rPr lang="en-GB" sz="1600" dirty="0"/>
              <a:t>what is next?</a:t>
            </a:r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endParaRPr lang="en-GB" sz="1600" dirty="0" smtClean="0"/>
          </a:p>
          <a:p>
            <a:pPr marL="0" inden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80419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10C1E89-F834-4E40-90B4-F3080E6E807F}" type="slidenum">
              <a:rPr lang="de-DE">
                <a:solidFill>
                  <a:srgbClr val="666666"/>
                </a:solidFill>
                <a:cs typeface="Arial Unicode J" pitchFamily="34" charset="-128"/>
              </a:rPr>
              <a:pPr/>
              <a:t>9</a:t>
            </a:fld>
            <a:endParaRPr lang="de-DE" dirty="0">
              <a:solidFill>
                <a:srgbClr val="666666"/>
              </a:solidFill>
              <a:cs typeface="Arial Unicode J" pitchFamily="34" charset="-128"/>
            </a:endParaRPr>
          </a:p>
        </p:txBody>
      </p:sp>
      <p:sp>
        <p:nvSpPr>
          <p:cNvPr id="8200" name="Rectangle 6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0800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Trends and Challenges in the Investment Funds Industry</a:t>
            </a:r>
            <a:endParaRPr lang="en-US" b="0" dirty="0">
              <a:solidFill>
                <a:srgbClr val="6666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3237" y="1656000"/>
            <a:ext cx="8137525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marL="342900" indent="-342900">
              <a:buAutoNum type="arabicPeriod"/>
            </a:lvl1pPr>
          </a:lstStyle>
          <a:p>
            <a:pPr marL="0" indent="0">
              <a:buClr>
                <a:srgbClr val="666666"/>
              </a:buClr>
              <a:buNone/>
            </a:pPr>
            <a:r>
              <a:rPr lang="en-GB" sz="1600" b="1" dirty="0" smtClean="0">
                <a:solidFill>
                  <a:srgbClr val="00A5C0"/>
                </a:solidFill>
              </a:rPr>
              <a:t>Trends &amp; Observations</a:t>
            </a:r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endParaRPr lang="en-GB" sz="1200" dirty="0"/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r>
              <a:rPr lang="en-GB" dirty="0" smtClean="0"/>
              <a:t>Financial institutions </a:t>
            </a:r>
            <a:r>
              <a:rPr lang="en-GB" dirty="0"/>
              <a:t>or </a:t>
            </a:r>
            <a:r>
              <a:rPr lang="en-GB" dirty="0" smtClean="0"/>
              <a:t>institutional investors </a:t>
            </a:r>
            <a:r>
              <a:rPr lang="en-GB" dirty="0"/>
              <a:t>requesting </a:t>
            </a:r>
            <a:r>
              <a:rPr lang="en-GB" dirty="0" smtClean="0"/>
              <a:t>investment fund shares </a:t>
            </a:r>
            <a:r>
              <a:rPr lang="en-GB" dirty="0"/>
              <a:t>to be used </a:t>
            </a:r>
            <a:r>
              <a:rPr lang="en-GB" dirty="0" smtClean="0"/>
              <a:t>as collateral </a:t>
            </a:r>
            <a:r>
              <a:rPr lang="en-GB" dirty="0"/>
              <a:t>(domestic and cross </a:t>
            </a:r>
            <a:r>
              <a:rPr lang="en-GB" dirty="0" smtClean="0"/>
              <a:t>border</a:t>
            </a:r>
            <a:r>
              <a:rPr lang="en-GB" dirty="0"/>
              <a:t>) </a:t>
            </a:r>
            <a:endParaRPr lang="en-GB" dirty="0" smtClean="0"/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endParaRPr lang="en-GB" sz="800" dirty="0"/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r>
              <a:rPr lang="en-GB" dirty="0"/>
              <a:t>Trading of </a:t>
            </a:r>
            <a:r>
              <a:rPr lang="en-GB" dirty="0" smtClean="0"/>
              <a:t>investment fund shares </a:t>
            </a:r>
            <a:r>
              <a:rPr lang="en-GB" dirty="0"/>
              <a:t>on </a:t>
            </a:r>
            <a:r>
              <a:rPr lang="en-GB" dirty="0" smtClean="0"/>
              <a:t>stock exchanges </a:t>
            </a:r>
            <a:r>
              <a:rPr lang="en-GB" dirty="0"/>
              <a:t>and/or </a:t>
            </a:r>
            <a:r>
              <a:rPr lang="en-GB" dirty="0" smtClean="0"/>
              <a:t>OTC</a:t>
            </a:r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endParaRPr lang="en-GB" sz="800" dirty="0"/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r>
              <a:rPr lang="en-GB" dirty="0"/>
              <a:t>With T2S more and more funds will be held in the CSD </a:t>
            </a:r>
            <a:r>
              <a:rPr lang="en-GB" dirty="0" smtClean="0"/>
              <a:t>environment</a:t>
            </a:r>
          </a:p>
          <a:p>
            <a:pPr marL="0" indent="0">
              <a:buClr>
                <a:srgbClr val="666666"/>
              </a:buClr>
              <a:buNone/>
            </a:pPr>
            <a:endParaRPr lang="en-GB" sz="1200" dirty="0" smtClean="0"/>
          </a:p>
          <a:p>
            <a:pPr marL="0" indent="0">
              <a:buClr>
                <a:srgbClr val="666666"/>
              </a:buClr>
              <a:buNone/>
            </a:pPr>
            <a:r>
              <a:rPr lang="en-GB" sz="1600" b="1" dirty="0" smtClean="0">
                <a:solidFill>
                  <a:srgbClr val="00A5C0"/>
                </a:solidFill>
              </a:rPr>
              <a:t>Challenges </a:t>
            </a:r>
            <a:r>
              <a:rPr lang="en-GB" sz="1600" b="1" dirty="0">
                <a:solidFill>
                  <a:srgbClr val="00A5C0"/>
                </a:solidFill>
              </a:rPr>
              <a:t>&amp; Opportunities for </a:t>
            </a:r>
            <a:r>
              <a:rPr lang="en-GB" sz="1600" b="1" dirty="0" smtClean="0">
                <a:solidFill>
                  <a:srgbClr val="00A5C0"/>
                </a:solidFill>
              </a:rPr>
              <a:t>CSDs</a:t>
            </a:r>
          </a:p>
          <a:p>
            <a:pPr marL="0" indent="0">
              <a:buClr>
                <a:srgbClr val="666666"/>
              </a:buClr>
              <a:buNone/>
            </a:pPr>
            <a:endParaRPr lang="en-GB" sz="1200" dirty="0">
              <a:solidFill>
                <a:srgbClr val="00A5C0"/>
              </a:solidFill>
            </a:endParaRPr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r>
              <a:rPr lang="en-GB" dirty="0" smtClean="0"/>
              <a:t>More </a:t>
            </a:r>
            <a:r>
              <a:rPr lang="en-GB" dirty="0"/>
              <a:t>and more CSDs want to offer services and custody for </a:t>
            </a:r>
            <a:r>
              <a:rPr lang="en-GB" dirty="0" smtClean="0"/>
              <a:t>cross-border investment funds </a:t>
            </a:r>
            <a:r>
              <a:rPr lang="en-GB" dirty="0"/>
              <a:t>either by building direct links to other CSDs &amp; </a:t>
            </a:r>
            <a:r>
              <a:rPr lang="en-GB" dirty="0" smtClean="0"/>
              <a:t>TAs </a:t>
            </a:r>
            <a:r>
              <a:rPr lang="en-GB" dirty="0"/>
              <a:t>or </a:t>
            </a:r>
            <a:r>
              <a:rPr lang="en-GB" dirty="0" smtClean="0"/>
              <a:t>by partnering </a:t>
            </a:r>
            <a:r>
              <a:rPr lang="en-GB" dirty="0"/>
              <a:t>with </a:t>
            </a:r>
            <a:r>
              <a:rPr lang="en-GB" dirty="0" smtClean="0"/>
              <a:t>global </a:t>
            </a:r>
            <a:r>
              <a:rPr lang="en-GB" dirty="0"/>
              <a:t>p</a:t>
            </a:r>
            <a:r>
              <a:rPr lang="en-GB" dirty="0" smtClean="0"/>
              <a:t>layers who can offer all cross-border funds in a one-stop-shop</a:t>
            </a:r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endParaRPr lang="en-GB" sz="800" dirty="0"/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r>
              <a:rPr lang="en-GB" dirty="0"/>
              <a:t>More and more CSDs want to offer </a:t>
            </a:r>
            <a:r>
              <a:rPr lang="en-GB" dirty="0" smtClean="0"/>
              <a:t>financial institutions collateral services </a:t>
            </a:r>
            <a:r>
              <a:rPr lang="en-GB" dirty="0"/>
              <a:t>i.e. use their domestic </a:t>
            </a:r>
            <a:r>
              <a:rPr lang="en-GB" dirty="0" smtClean="0"/>
              <a:t>investment fund shares </a:t>
            </a:r>
            <a:r>
              <a:rPr lang="en-GB" dirty="0"/>
              <a:t>to </a:t>
            </a:r>
            <a:r>
              <a:rPr lang="en-GB" dirty="0" smtClean="0"/>
              <a:t>collateralise, e.g. cross-border </a:t>
            </a:r>
            <a:r>
              <a:rPr lang="en-GB" dirty="0"/>
              <a:t>OTC </a:t>
            </a:r>
            <a:r>
              <a:rPr lang="en-GB" dirty="0" smtClean="0"/>
              <a:t>deals</a:t>
            </a:r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endParaRPr lang="en-GB" sz="800" dirty="0"/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r>
              <a:rPr lang="en-GB" dirty="0"/>
              <a:t>Cooperation with </a:t>
            </a:r>
            <a:r>
              <a:rPr lang="en-GB" dirty="0" smtClean="0"/>
              <a:t>stock exchanges </a:t>
            </a:r>
            <a:r>
              <a:rPr lang="en-GB" dirty="0"/>
              <a:t>to </a:t>
            </a:r>
            <a:r>
              <a:rPr lang="en-GB" dirty="0" smtClean="0"/>
              <a:t>offer investment funds </a:t>
            </a:r>
            <a:r>
              <a:rPr lang="en-GB" dirty="0"/>
              <a:t>(next to ETFs) to be listed for </a:t>
            </a:r>
            <a:r>
              <a:rPr lang="en-GB" dirty="0" smtClean="0"/>
              <a:t>trading on the local stock exchange (Germany, Austria, Switzerland)</a:t>
            </a:r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endParaRPr lang="en-GB" sz="800" dirty="0"/>
          </a:p>
          <a:p>
            <a:pPr>
              <a:buClr>
                <a:srgbClr val="666666"/>
              </a:buClr>
              <a:buFont typeface="Arial" pitchFamily="34" charset="0"/>
              <a:buChar char="−"/>
            </a:pPr>
            <a:r>
              <a:rPr lang="en-GB" dirty="0"/>
              <a:t>T2S offers CSDs the opportunity to compete </a:t>
            </a:r>
            <a:r>
              <a:rPr lang="en-GB" dirty="0" smtClean="0"/>
              <a:t>a) on </a:t>
            </a:r>
            <a:r>
              <a:rPr lang="en-GB" dirty="0"/>
              <a:t>the issuance of the </a:t>
            </a:r>
            <a:r>
              <a:rPr lang="en-GB" dirty="0" smtClean="0"/>
              <a:t>investment funds </a:t>
            </a:r>
            <a:r>
              <a:rPr lang="en-GB" dirty="0"/>
              <a:t>and </a:t>
            </a:r>
            <a:r>
              <a:rPr lang="en-GB" dirty="0" smtClean="0"/>
              <a:t>b) on custody/asset </a:t>
            </a:r>
            <a:r>
              <a:rPr lang="en-GB" dirty="0"/>
              <a:t>servicing </a:t>
            </a:r>
            <a:r>
              <a:rPr lang="en-GB" dirty="0" smtClean="0"/>
              <a:t>for financial institutions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7690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earstream_standard">
  <a:themeElements>
    <a:clrScheme name="Clearstream colour pallette">
      <a:dk1>
        <a:srgbClr val="666666"/>
      </a:dk1>
      <a:lt1>
        <a:srgbClr val="FFFFFF"/>
      </a:lt1>
      <a:dk2>
        <a:srgbClr val="00A5C0"/>
      </a:dk2>
      <a:lt2>
        <a:srgbClr val="00C78B"/>
      </a:lt2>
      <a:accent1>
        <a:srgbClr val="77B700"/>
      </a:accent1>
      <a:accent2>
        <a:srgbClr val="FF6600"/>
      </a:accent2>
      <a:accent3>
        <a:srgbClr val="000099"/>
      </a:accent3>
      <a:accent4>
        <a:srgbClr val="5F3799"/>
      </a:accent4>
      <a:accent5>
        <a:srgbClr val="E00034"/>
      </a:accent5>
      <a:accent6>
        <a:srgbClr val="BF2296"/>
      </a:accent6>
      <a:hlink>
        <a:srgbClr val="FFCC00"/>
      </a:hlink>
      <a:folHlink>
        <a:srgbClr val="0000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</a:ln>
        <a:effectLst/>
        <a:extLst/>
      </a:spPr>
      <a:bodyPr vert="horz" wrap="square" lIns="0" tIns="45720" rIns="91440" bIns="45720" numCol="1" rtlCol="0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noFill/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646464"/>
        </a:dk1>
        <a:lt1>
          <a:srgbClr val="FFFFFF"/>
        </a:lt1>
        <a:dk2>
          <a:srgbClr val="339999"/>
        </a:dk2>
        <a:lt2>
          <a:srgbClr val="C8C8C8"/>
        </a:lt2>
        <a:accent1>
          <a:srgbClr val="77B700"/>
        </a:accent1>
        <a:accent2>
          <a:srgbClr val="E16600"/>
        </a:accent2>
        <a:accent3>
          <a:srgbClr val="FFFFFF"/>
        </a:accent3>
        <a:accent4>
          <a:srgbClr val="545454"/>
        </a:accent4>
        <a:accent5>
          <a:srgbClr val="BDD8AA"/>
        </a:accent5>
        <a:accent6>
          <a:srgbClr val="CC5C00"/>
        </a:accent6>
        <a:hlink>
          <a:srgbClr val="BF2296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reen Divider slide">
  <a:themeElements>
    <a:clrScheme name="Green Divider slide 13">
      <a:dk1>
        <a:srgbClr val="646464"/>
      </a:dk1>
      <a:lt1>
        <a:srgbClr val="FFFFFF"/>
      </a:lt1>
      <a:dk2>
        <a:srgbClr val="339999"/>
      </a:dk2>
      <a:lt2>
        <a:srgbClr val="C8C8C8"/>
      </a:lt2>
      <a:accent1>
        <a:srgbClr val="77B700"/>
      </a:accent1>
      <a:accent2>
        <a:srgbClr val="E16600"/>
      </a:accent2>
      <a:accent3>
        <a:srgbClr val="FFFFFF"/>
      </a:accent3>
      <a:accent4>
        <a:srgbClr val="545454"/>
      </a:accent4>
      <a:accent5>
        <a:srgbClr val="BDD8AA"/>
      </a:accent5>
      <a:accent6>
        <a:srgbClr val="CC5C00"/>
      </a:accent6>
      <a:hlink>
        <a:srgbClr val="BF2296"/>
      </a:hlink>
      <a:folHlink>
        <a:srgbClr val="FFCC00"/>
      </a:folHlink>
    </a:clrScheme>
    <a:fontScheme name="Green Divider slid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Green Divide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Divider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Divider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Divider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Divider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Divider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Divider slide 13">
        <a:dk1>
          <a:srgbClr val="646464"/>
        </a:dk1>
        <a:lt1>
          <a:srgbClr val="FFFFFF"/>
        </a:lt1>
        <a:dk2>
          <a:srgbClr val="339999"/>
        </a:dk2>
        <a:lt2>
          <a:srgbClr val="C8C8C8"/>
        </a:lt2>
        <a:accent1>
          <a:srgbClr val="77B700"/>
        </a:accent1>
        <a:accent2>
          <a:srgbClr val="E16600"/>
        </a:accent2>
        <a:accent3>
          <a:srgbClr val="FFFFFF"/>
        </a:accent3>
        <a:accent4>
          <a:srgbClr val="545454"/>
        </a:accent4>
        <a:accent5>
          <a:srgbClr val="BDD8AA"/>
        </a:accent5>
        <a:accent6>
          <a:srgbClr val="CC5C00"/>
        </a:accent6>
        <a:hlink>
          <a:srgbClr val="BF2296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wo line header">
  <a:themeElements>
    <a:clrScheme name="1_two line header 13">
      <a:dk1>
        <a:srgbClr val="646464"/>
      </a:dk1>
      <a:lt1>
        <a:srgbClr val="FFFFFF"/>
      </a:lt1>
      <a:dk2>
        <a:srgbClr val="339999"/>
      </a:dk2>
      <a:lt2>
        <a:srgbClr val="C8C8C8"/>
      </a:lt2>
      <a:accent1>
        <a:srgbClr val="77B700"/>
      </a:accent1>
      <a:accent2>
        <a:srgbClr val="E16600"/>
      </a:accent2>
      <a:accent3>
        <a:srgbClr val="FFFFFF"/>
      </a:accent3>
      <a:accent4>
        <a:srgbClr val="545454"/>
      </a:accent4>
      <a:accent5>
        <a:srgbClr val="BDD8AA"/>
      </a:accent5>
      <a:accent6>
        <a:srgbClr val="CC5C00"/>
      </a:accent6>
      <a:hlink>
        <a:srgbClr val="BF2296"/>
      </a:hlink>
      <a:folHlink>
        <a:srgbClr val="FFCC00"/>
      </a:folHlink>
    </a:clrScheme>
    <a:fontScheme name="1_two line head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two line head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wo line head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wo line head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wo line head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wo line head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wo line head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wo line header 13">
        <a:dk1>
          <a:srgbClr val="646464"/>
        </a:dk1>
        <a:lt1>
          <a:srgbClr val="FFFFFF"/>
        </a:lt1>
        <a:dk2>
          <a:srgbClr val="339999"/>
        </a:dk2>
        <a:lt2>
          <a:srgbClr val="C8C8C8"/>
        </a:lt2>
        <a:accent1>
          <a:srgbClr val="77B700"/>
        </a:accent1>
        <a:accent2>
          <a:srgbClr val="E16600"/>
        </a:accent2>
        <a:accent3>
          <a:srgbClr val="FFFFFF"/>
        </a:accent3>
        <a:accent4>
          <a:srgbClr val="545454"/>
        </a:accent4>
        <a:accent5>
          <a:srgbClr val="BDD8AA"/>
        </a:accent5>
        <a:accent6>
          <a:srgbClr val="CC5C00"/>
        </a:accent6>
        <a:hlink>
          <a:srgbClr val="BF2296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two line header">
  <a:themeElements>
    <a:clrScheme name="2_two line header 13">
      <a:dk1>
        <a:srgbClr val="646464"/>
      </a:dk1>
      <a:lt1>
        <a:srgbClr val="FFFFFF"/>
      </a:lt1>
      <a:dk2>
        <a:srgbClr val="339999"/>
      </a:dk2>
      <a:lt2>
        <a:srgbClr val="C8C8C8"/>
      </a:lt2>
      <a:accent1>
        <a:srgbClr val="77B700"/>
      </a:accent1>
      <a:accent2>
        <a:srgbClr val="E16600"/>
      </a:accent2>
      <a:accent3>
        <a:srgbClr val="FFFFFF"/>
      </a:accent3>
      <a:accent4>
        <a:srgbClr val="545454"/>
      </a:accent4>
      <a:accent5>
        <a:srgbClr val="BDD8AA"/>
      </a:accent5>
      <a:accent6>
        <a:srgbClr val="CC5C00"/>
      </a:accent6>
      <a:hlink>
        <a:srgbClr val="BF2296"/>
      </a:hlink>
      <a:folHlink>
        <a:srgbClr val="FFCC00"/>
      </a:folHlink>
    </a:clrScheme>
    <a:fontScheme name="2_two line head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_two line head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wo line head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wo line head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wo line head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wo line head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wo line head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wo line header 13">
        <a:dk1>
          <a:srgbClr val="646464"/>
        </a:dk1>
        <a:lt1>
          <a:srgbClr val="FFFFFF"/>
        </a:lt1>
        <a:dk2>
          <a:srgbClr val="339999"/>
        </a:dk2>
        <a:lt2>
          <a:srgbClr val="C8C8C8"/>
        </a:lt2>
        <a:accent1>
          <a:srgbClr val="77B700"/>
        </a:accent1>
        <a:accent2>
          <a:srgbClr val="E16600"/>
        </a:accent2>
        <a:accent3>
          <a:srgbClr val="FFFFFF"/>
        </a:accent3>
        <a:accent4>
          <a:srgbClr val="545454"/>
        </a:accent4>
        <a:accent5>
          <a:srgbClr val="BDD8AA"/>
        </a:accent5>
        <a:accent6>
          <a:srgbClr val="CC5C00"/>
        </a:accent6>
        <a:hlink>
          <a:srgbClr val="BF2296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two line header">
  <a:themeElements>
    <a:clrScheme name="3_two line header 13">
      <a:dk1>
        <a:srgbClr val="646464"/>
      </a:dk1>
      <a:lt1>
        <a:srgbClr val="FFFFFF"/>
      </a:lt1>
      <a:dk2>
        <a:srgbClr val="339999"/>
      </a:dk2>
      <a:lt2>
        <a:srgbClr val="C8C8C8"/>
      </a:lt2>
      <a:accent1>
        <a:srgbClr val="77B700"/>
      </a:accent1>
      <a:accent2>
        <a:srgbClr val="E16600"/>
      </a:accent2>
      <a:accent3>
        <a:srgbClr val="FFFFFF"/>
      </a:accent3>
      <a:accent4>
        <a:srgbClr val="545454"/>
      </a:accent4>
      <a:accent5>
        <a:srgbClr val="BDD8AA"/>
      </a:accent5>
      <a:accent6>
        <a:srgbClr val="CC5C00"/>
      </a:accent6>
      <a:hlink>
        <a:srgbClr val="BF2296"/>
      </a:hlink>
      <a:folHlink>
        <a:srgbClr val="FFCC00"/>
      </a:folHlink>
    </a:clrScheme>
    <a:fontScheme name="3_two line head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two line head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wo line head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wo line head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wo line head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wo line head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wo line head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wo line header 13">
        <a:dk1>
          <a:srgbClr val="646464"/>
        </a:dk1>
        <a:lt1>
          <a:srgbClr val="FFFFFF"/>
        </a:lt1>
        <a:dk2>
          <a:srgbClr val="339999"/>
        </a:dk2>
        <a:lt2>
          <a:srgbClr val="C8C8C8"/>
        </a:lt2>
        <a:accent1>
          <a:srgbClr val="77B700"/>
        </a:accent1>
        <a:accent2>
          <a:srgbClr val="E16600"/>
        </a:accent2>
        <a:accent3>
          <a:srgbClr val="FFFFFF"/>
        </a:accent3>
        <a:accent4>
          <a:srgbClr val="545454"/>
        </a:accent4>
        <a:accent5>
          <a:srgbClr val="BDD8AA"/>
        </a:accent5>
        <a:accent6>
          <a:srgbClr val="CC5C00"/>
        </a:accent6>
        <a:hlink>
          <a:srgbClr val="BF2296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two line header">
  <a:themeElements>
    <a:clrScheme name="4_two line header 13">
      <a:dk1>
        <a:srgbClr val="646464"/>
      </a:dk1>
      <a:lt1>
        <a:srgbClr val="FFFFFF"/>
      </a:lt1>
      <a:dk2>
        <a:srgbClr val="339999"/>
      </a:dk2>
      <a:lt2>
        <a:srgbClr val="C8C8C8"/>
      </a:lt2>
      <a:accent1>
        <a:srgbClr val="77B700"/>
      </a:accent1>
      <a:accent2>
        <a:srgbClr val="E16600"/>
      </a:accent2>
      <a:accent3>
        <a:srgbClr val="FFFFFF"/>
      </a:accent3>
      <a:accent4>
        <a:srgbClr val="545454"/>
      </a:accent4>
      <a:accent5>
        <a:srgbClr val="BDD8AA"/>
      </a:accent5>
      <a:accent6>
        <a:srgbClr val="CC5C00"/>
      </a:accent6>
      <a:hlink>
        <a:srgbClr val="BF2296"/>
      </a:hlink>
      <a:folHlink>
        <a:srgbClr val="FFCC00"/>
      </a:folHlink>
    </a:clrScheme>
    <a:fontScheme name="4_two line head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4_two line head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wo line head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wo line head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wo line head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wo line head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wo line head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wo line header 13">
        <a:dk1>
          <a:srgbClr val="646464"/>
        </a:dk1>
        <a:lt1>
          <a:srgbClr val="FFFFFF"/>
        </a:lt1>
        <a:dk2>
          <a:srgbClr val="339999"/>
        </a:dk2>
        <a:lt2>
          <a:srgbClr val="C8C8C8"/>
        </a:lt2>
        <a:accent1>
          <a:srgbClr val="77B700"/>
        </a:accent1>
        <a:accent2>
          <a:srgbClr val="E16600"/>
        </a:accent2>
        <a:accent3>
          <a:srgbClr val="FFFFFF"/>
        </a:accent3>
        <a:accent4>
          <a:srgbClr val="545454"/>
        </a:accent4>
        <a:accent5>
          <a:srgbClr val="BDD8AA"/>
        </a:accent5>
        <a:accent6>
          <a:srgbClr val="CC5C00"/>
        </a:accent6>
        <a:hlink>
          <a:srgbClr val="BF2296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Clearstream_standard">
  <a:themeElements>
    <a:clrScheme name="Clearstream colour pallette">
      <a:dk1>
        <a:srgbClr val="666666"/>
      </a:dk1>
      <a:lt1>
        <a:srgbClr val="FFFFFF"/>
      </a:lt1>
      <a:dk2>
        <a:srgbClr val="00A5C0"/>
      </a:dk2>
      <a:lt2>
        <a:srgbClr val="00C78B"/>
      </a:lt2>
      <a:accent1>
        <a:srgbClr val="77B700"/>
      </a:accent1>
      <a:accent2>
        <a:srgbClr val="FF6600"/>
      </a:accent2>
      <a:accent3>
        <a:srgbClr val="000099"/>
      </a:accent3>
      <a:accent4>
        <a:srgbClr val="5F3799"/>
      </a:accent4>
      <a:accent5>
        <a:srgbClr val="E00034"/>
      </a:accent5>
      <a:accent6>
        <a:srgbClr val="BF2296"/>
      </a:accent6>
      <a:hlink>
        <a:srgbClr val="FFCC00"/>
      </a:hlink>
      <a:folHlink>
        <a:srgbClr val="0000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</a:ln>
        <a:effectLst/>
        <a:extLst/>
      </a:spPr>
      <a:bodyPr vert="horz" wrap="square" lIns="0" tIns="45720" rIns="91440" bIns="45720" numCol="1" rtlCol="0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noFill/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tx2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646464"/>
        </a:dk1>
        <a:lt1>
          <a:srgbClr val="FFFFFF"/>
        </a:lt1>
        <a:dk2>
          <a:srgbClr val="339999"/>
        </a:dk2>
        <a:lt2>
          <a:srgbClr val="C8C8C8"/>
        </a:lt2>
        <a:accent1>
          <a:srgbClr val="77B700"/>
        </a:accent1>
        <a:accent2>
          <a:srgbClr val="E16600"/>
        </a:accent2>
        <a:accent3>
          <a:srgbClr val="FFFFFF"/>
        </a:accent3>
        <a:accent4>
          <a:srgbClr val="545454"/>
        </a:accent4>
        <a:accent5>
          <a:srgbClr val="BDD8AA"/>
        </a:accent5>
        <a:accent6>
          <a:srgbClr val="CC5C00"/>
        </a:accent6>
        <a:hlink>
          <a:srgbClr val="BF2296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Clearstream_standard</Template>
  <TotalTime>0</TotalTime>
  <Words>1522</Words>
  <Application>Microsoft Office PowerPoint</Application>
  <PresentationFormat>On-screen Show (4:3)</PresentationFormat>
  <Paragraphs>505</Paragraphs>
  <Slides>19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Clearstream_standard</vt:lpstr>
      <vt:lpstr>Green Divider slide</vt:lpstr>
      <vt:lpstr>1_two line header</vt:lpstr>
      <vt:lpstr>2_two line header</vt:lpstr>
      <vt:lpstr>3_two line header</vt:lpstr>
      <vt:lpstr>4_two line header</vt:lpstr>
      <vt:lpstr>1_Clearstream_standard</vt:lpstr>
      <vt:lpstr>The Challenges of the Investment Funds Industry &amp; CSDs </vt:lpstr>
      <vt:lpstr>Agenda</vt:lpstr>
      <vt:lpstr>The “Markets Company” Integrated solutions for clients</vt:lpstr>
      <vt:lpstr>The Traditional Investment Funds Process (High level TA Model)</vt:lpstr>
      <vt:lpstr>The Challenge for the Investor/Bank came with the “Open Architecture” </vt:lpstr>
      <vt:lpstr>The Solution of Clearstream Established for years… </vt:lpstr>
      <vt:lpstr>Agenda</vt:lpstr>
      <vt:lpstr>The Investment Funds Service of CSDs today A high level observation</vt:lpstr>
      <vt:lpstr>Trends and Challenges in the Investment Funds Industry</vt:lpstr>
      <vt:lpstr>Agenda</vt:lpstr>
      <vt:lpstr>The Investor Perspective Mandatory or by Choice?</vt:lpstr>
      <vt:lpstr>The Investor Perspective Example: German Bank</vt:lpstr>
      <vt:lpstr>The Investor Perspective Example: International Bank (including sub-custody)</vt:lpstr>
      <vt:lpstr>The Investor Perspective Advantages with Clearstream’s Custody Solution</vt:lpstr>
      <vt:lpstr>The Investor Perspective An example: Trading, Collateral &amp; OTC Transfer </vt:lpstr>
      <vt:lpstr>Agenda</vt:lpstr>
      <vt:lpstr>The TA/Fund perspective e.g. in Luxembourg LuxCSD connects the Luxembourg Fund Industry  to T2S – offering Central Bank Money Settlement </vt:lpstr>
      <vt:lpstr>Summary A reflection on the opportunities for CSDs </vt:lpstr>
      <vt:lpstr>PowerPoint Presentation</vt:lpstr>
    </vt:vector>
  </TitlesOfParts>
  <Company>Deutsche Börse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to client Date for example</dc:title>
  <dc:creator>Zigrand Tom</dc:creator>
  <cp:lastModifiedBy>Zigrand Tom</cp:lastModifiedBy>
  <cp:revision>136</cp:revision>
  <cp:lastPrinted>2013-05-29T09:39:53Z</cp:lastPrinted>
  <dcterms:created xsi:type="dcterms:W3CDTF">2013-05-15T07:23:52Z</dcterms:created>
  <dcterms:modified xsi:type="dcterms:W3CDTF">2013-05-29T10:11:09Z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oOpen">
    <vt:lpwstr>1</vt:lpwstr>
  </property>
</Properties>
</file>