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2"/>
    <p:sldMasterId id="2147483678" r:id="rId3"/>
  </p:sldMasterIdLst>
  <p:notesMasterIdLst>
    <p:notesMasterId r:id="rId12"/>
  </p:notesMasterIdLst>
  <p:handoutMasterIdLst>
    <p:handoutMasterId r:id="rId13"/>
  </p:handoutMasterIdLst>
  <p:sldIdLst>
    <p:sldId id="256" r:id="rId4"/>
    <p:sldId id="257" r:id="rId5"/>
    <p:sldId id="290" r:id="rId6"/>
    <p:sldId id="293" r:id="rId7"/>
    <p:sldId id="292" r:id="rId8"/>
    <p:sldId id="268" r:id="rId9"/>
    <p:sldId id="283" r:id="rId10"/>
    <p:sldId id="270" r:id="rId11"/>
  </p:sldIdLst>
  <p:sldSz cx="9144000" cy="6858000" type="screen4x3"/>
  <p:notesSz cx="6881813" cy="9296400"/>
  <p:custDataLst>
    <p:tags r:id="rId14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AF2"/>
    <a:srgbClr val="014EA3"/>
    <a:srgbClr val="AADDFC"/>
    <a:srgbClr val="C9F2B8"/>
    <a:srgbClr val="FBD5D5"/>
    <a:srgbClr val="FFBDBD"/>
    <a:srgbClr val="FFD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5" d="100"/>
          <a:sy n="65" d="100"/>
        </p:scale>
        <p:origin x="-2940" y="-102"/>
      </p:cViewPr>
      <p:guideLst>
        <p:guide orient="horz" pos="2928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82119" cy="464820"/>
          </a:xfrm>
          <a:prstGeom prst="rect">
            <a:avLst/>
          </a:prstGeom>
        </p:spPr>
        <p:txBody>
          <a:bodyPr vert="horz" lIns="91434" tIns="45718" rIns="91434" bIns="45718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4" y="0"/>
            <a:ext cx="2982119" cy="464820"/>
          </a:xfrm>
          <a:prstGeom prst="rect">
            <a:avLst/>
          </a:prstGeom>
        </p:spPr>
        <p:txBody>
          <a:bodyPr vert="horz" lIns="91434" tIns="45718" rIns="91434" bIns="45718" rtlCol="0"/>
          <a:lstStyle>
            <a:lvl1pPr algn="r">
              <a:defRPr sz="1200"/>
            </a:lvl1pPr>
          </a:lstStyle>
          <a:p>
            <a:fld id="{24B6F97B-4154-4B99-B6E1-FE9F5C9871A7}" type="datetimeFigureOut">
              <a:rPr lang="en-GB" smtClean="0"/>
              <a:pPr/>
              <a:t>26/04/2013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8829969"/>
            <a:ext cx="2982119" cy="464820"/>
          </a:xfrm>
          <a:prstGeom prst="rect">
            <a:avLst/>
          </a:prstGeom>
        </p:spPr>
        <p:txBody>
          <a:bodyPr vert="horz" lIns="91434" tIns="45718" rIns="91434" bIns="45718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4" y="8829969"/>
            <a:ext cx="2982119" cy="464820"/>
          </a:xfrm>
          <a:prstGeom prst="rect">
            <a:avLst/>
          </a:prstGeom>
        </p:spPr>
        <p:txBody>
          <a:bodyPr vert="horz" lIns="91434" tIns="45718" rIns="91434" bIns="45718" rtlCol="0" anchor="b"/>
          <a:lstStyle>
            <a:lvl1pPr algn="r">
              <a:defRPr sz="1200"/>
            </a:lvl1pPr>
          </a:lstStyle>
          <a:p>
            <a:fld id="{42C51E6D-4F09-4D7D-BEC4-4792DC343B6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39168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82119" cy="464820"/>
          </a:xfrm>
          <a:prstGeom prst="rect">
            <a:avLst/>
          </a:prstGeom>
        </p:spPr>
        <p:txBody>
          <a:bodyPr vert="horz" lIns="91434" tIns="45718" rIns="91434" bIns="45718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4" y="0"/>
            <a:ext cx="2982119" cy="464820"/>
          </a:xfrm>
          <a:prstGeom prst="rect">
            <a:avLst/>
          </a:prstGeom>
        </p:spPr>
        <p:txBody>
          <a:bodyPr vert="horz" lIns="91434" tIns="45718" rIns="91434" bIns="45718" rtlCol="0"/>
          <a:lstStyle>
            <a:lvl1pPr algn="r">
              <a:defRPr sz="1200"/>
            </a:lvl1pPr>
          </a:lstStyle>
          <a:p>
            <a:fld id="{17B6C743-A10E-47C8-BC59-1F4C5357CECD}" type="datetimeFigureOut">
              <a:rPr lang="en-GB" smtClean="0"/>
              <a:pPr/>
              <a:t>26/04/2013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6013" y="696913"/>
            <a:ext cx="4649787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4" tIns="45718" rIns="91434" bIns="45718" rtlCol="0" anchor="ctr"/>
          <a:lstStyle/>
          <a:p>
            <a:endParaRPr lang="de-C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2"/>
            <a:ext cx="5505450" cy="4183380"/>
          </a:xfrm>
          <a:prstGeom prst="rect">
            <a:avLst/>
          </a:prstGeom>
        </p:spPr>
        <p:txBody>
          <a:bodyPr vert="horz" lIns="91434" tIns="45718" rIns="91434" bIns="45718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8829969"/>
            <a:ext cx="2982119" cy="464820"/>
          </a:xfrm>
          <a:prstGeom prst="rect">
            <a:avLst/>
          </a:prstGeom>
        </p:spPr>
        <p:txBody>
          <a:bodyPr vert="horz" lIns="91434" tIns="45718" rIns="91434" bIns="45718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4" y="8829969"/>
            <a:ext cx="2982119" cy="464820"/>
          </a:xfrm>
          <a:prstGeom prst="rect">
            <a:avLst/>
          </a:prstGeom>
        </p:spPr>
        <p:txBody>
          <a:bodyPr vert="horz" lIns="91434" tIns="45718" rIns="91434" bIns="45718" rtlCol="0" anchor="b"/>
          <a:lstStyle>
            <a:lvl1pPr algn="r">
              <a:defRPr sz="1200"/>
            </a:lvl1pPr>
          </a:lstStyle>
          <a:p>
            <a:fld id="{658E930A-5398-49B6-87A7-9857631F53A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6604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jpg"/><Relationship Id="rId4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2.jpg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3.jpg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3.jpg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1.jpg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_Fir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>
            <p:custDataLst>
              <p:tags r:id="rId2"/>
            </p:custDataLst>
          </p:nvPr>
        </p:nvSpPr>
        <p:spPr>
          <a:xfrm>
            <a:off x="1080000" y="1188000"/>
            <a:ext cx="7524000" cy="972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de-CH" sz="3000" dirty="0"/>
          </a:p>
        </p:txBody>
      </p:sp>
      <p:sp>
        <p:nvSpPr>
          <p:cNvPr id="7" name="TextBox 6"/>
          <p:cNvSpPr txBox="1"/>
          <p:nvPr>
            <p:custDataLst>
              <p:tags r:id="rId3"/>
            </p:custDataLst>
          </p:nvPr>
        </p:nvSpPr>
        <p:spPr>
          <a:xfrm>
            <a:off x="1080000" y="2088000"/>
            <a:ext cx="7524000" cy="401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de-CH" sz="1600" smtClean="0"/>
              <a:t>Zurich, 7 May 2012</a:t>
            </a:r>
            <a:endParaRPr lang="de-CH" sz="1600" dirty="0"/>
          </a:p>
        </p:txBody>
      </p:sp>
    </p:spTree>
    <p:extLst>
      <p:ext uri="{BB962C8B-B14F-4D97-AF65-F5344CB8AC3E}">
        <p14:creationId xmlns:p14="http://schemas.microsoft.com/office/powerpoint/2010/main" val="2992630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A8B25-4936-48A4-9C90-99F654C8C0F5}" type="datetimeFigureOut">
              <a:rPr lang="en-GB" smtClean="0"/>
              <a:t>26/04/2013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9145A-C98F-46AB-883D-A3748EE7F0D2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A8B25-4936-48A4-9C90-99F654C8C0F5}" type="datetimeFigureOut">
              <a:rPr lang="en-GB" smtClean="0"/>
              <a:t>26/04/2013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9145A-C98F-46AB-883D-A3748EE7F0D2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A8B25-4936-48A4-9C90-99F654C8C0F5}" type="datetimeFigureOut">
              <a:rPr lang="en-GB" smtClean="0"/>
              <a:t>26/04/2013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9145A-C98F-46AB-883D-A3748EE7F0D2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A8B25-4936-48A4-9C90-99F654C8C0F5}" type="datetimeFigureOut">
              <a:rPr lang="en-GB" smtClean="0"/>
              <a:t>26/04/2013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9145A-C98F-46AB-883D-A3748EE7F0D2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A8B25-4936-48A4-9C90-99F654C8C0F5}" type="datetimeFigureOut">
              <a:rPr lang="en-GB" smtClean="0"/>
              <a:t>26/04/2013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9145A-C98F-46AB-883D-A3748EE7F0D2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A8B25-4936-48A4-9C90-99F654C8C0F5}" type="datetimeFigureOut">
              <a:rPr lang="en-GB" smtClean="0"/>
              <a:t>26/04/2013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9145A-C98F-46AB-883D-A3748EE7F0D2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A8B25-4936-48A4-9C90-99F654C8C0F5}" type="datetimeFigureOut">
              <a:rPr lang="en-GB" smtClean="0"/>
              <a:t>26/04/2013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9145A-C98F-46AB-883D-A3748EE7F0D2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080000" y="378000"/>
            <a:ext cx="7524000" cy="720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CH" dirty="0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1080000" y="1198800"/>
            <a:ext cx="7524000" cy="48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8424" y="6502819"/>
            <a:ext cx="216000" cy="144000"/>
          </a:xfrm>
          <a:prstGeom prst="rect">
            <a:avLst/>
          </a:prstGeom>
        </p:spPr>
        <p:txBody>
          <a:bodyPr lIns="0" tIns="0" rIns="0" bIns="0" anchor="t" anchorCtr="0"/>
          <a:lstStyle>
            <a:lvl1pPr algn="r">
              <a:defRPr sz="800"/>
            </a:lvl1pPr>
          </a:lstStyle>
          <a:p>
            <a:fld id="{78D435B7-62E6-47BD-B9F3-5DC931E81AC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TextBox 13"/>
          <p:cNvSpPr txBox="1"/>
          <p:nvPr>
            <p:custDataLst>
              <p:tags r:id="rId2"/>
            </p:custDataLst>
          </p:nvPr>
        </p:nvSpPr>
        <p:spPr>
          <a:xfrm>
            <a:off x="3131840" y="6503337"/>
            <a:ext cx="3730130" cy="14401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de-CH" sz="800" dirty="0" smtClean="0"/>
              <a:t>St Petersburg, 30 May 2013</a:t>
            </a:r>
            <a:endParaRPr lang="de-CH" sz="800" dirty="0"/>
          </a:p>
        </p:txBody>
      </p:sp>
      <p:sp>
        <p:nvSpPr>
          <p:cNvPr id="15" name="TextBox 14"/>
          <p:cNvSpPr txBox="1"/>
          <p:nvPr>
            <p:custDataLst>
              <p:tags r:id="rId3"/>
            </p:custDataLst>
          </p:nvPr>
        </p:nvSpPr>
        <p:spPr>
          <a:xfrm>
            <a:off x="7178574" y="6503337"/>
            <a:ext cx="1209850" cy="14401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800" smtClean="0"/>
              <a:t>
</a:t>
            </a:r>
            <a:endParaRPr lang="de-CH" sz="800" dirty="0"/>
          </a:p>
        </p:txBody>
      </p:sp>
    </p:spTree>
    <p:extLst>
      <p:ext uri="{BB962C8B-B14F-4D97-AF65-F5344CB8AC3E}">
        <p14:creationId xmlns:p14="http://schemas.microsoft.com/office/powerpoint/2010/main" val="2116785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_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0000" y="378000"/>
            <a:ext cx="5580000" cy="720000"/>
          </a:xfrm>
        </p:spPr>
        <p:txBody>
          <a:bodyPr anchor="t"/>
          <a:lstStyle>
            <a:lvl1pPr algn="l">
              <a:defRPr sz="22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de-CH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8424" y="6502819"/>
            <a:ext cx="216000" cy="144000"/>
          </a:xfrm>
          <a:prstGeom prst="rect">
            <a:avLst/>
          </a:prstGeom>
        </p:spPr>
        <p:txBody>
          <a:bodyPr lIns="0" tIns="0" rIns="0" bIns="0" anchor="t" anchorCtr="0"/>
          <a:lstStyle>
            <a:lvl1pPr algn="r">
              <a:defRPr sz="800"/>
            </a:lvl1pPr>
          </a:lstStyle>
          <a:p>
            <a:fld id="{78D435B7-62E6-47BD-B9F3-5DC931E81AC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3441770" y="6484493"/>
            <a:ext cx="3730130" cy="14401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de-CH" sz="800" dirty="0" smtClean="0"/>
              <a:t>St Petersburg, 30 May 2013</a:t>
            </a:r>
            <a:endParaRPr lang="de-CH" sz="800" dirty="0"/>
          </a:p>
        </p:txBody>
      </p:sp>
      <p:sp>
        <p:nvSpPr>
          <p:cNvPr id="6" name="TextBox 5"/>
          <p:cNvSpPr txBox="1"/>
          <p:nvPr>
            <p:custDataLst>
              <p:tags r:id="rId3"/>
            </p:custDataLst>
          </p:nvPr>
        </p:nvSpPr>
        <p:spPr>
          <a:xfrm>
            <a:off x="7178574" y="6503337"/>
            <a:ext cx="1209850" cy="14401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endParaRPr lang="de-CH" sz="8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080000" y="2088000"/>
            <a:ext cx="7524000" cy="4014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57130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0000" y="378000"/>
            <a:ext cx="5580000" cy="720000"/>
          </a:xfrm>
        </p:spPr>
        <p:txBody>
          <a:bodyPr anchor="t"/>
          <a:lstStyle>
            <a:lvl1pPr algn="l">
              <a:defRPr sz="22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de-CH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8424" y="6502819"/>
            <a:ext cx="216000" cy="144000"/>
          </a:xfrm>
          <a:prstGeom prst="rect">
            <a:avLst/>
          </a:prstGeom>
        </p:spPr>
        <p:txBody>
          <a:bodyPr lIns="0" tIns="0" rIns="0" bIns="0" anchor="t" anchorCtr="0"/>
          <a:lstStyle>
            <a:lvl1pPr algn="r">
              <a:defRPr sz="800"/>
            </a:lvl1pPr>
          </a:lstStyle>
          <a:p>
            <a:fld id="{78D435B7-62E6-47BD-B9F3-5DC931E81AC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3131840" y="6503337"/>
            <a:ext cx="3730130" cy="14401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de-CH" sz="800" smtClean="0"/>
              <a:t>Zurich, 7 May 2012</a:t>
            </a:r>
            <a:endParaRPr lang="de-CH" sz="800" dirty="0"/>
          </a:p>
        </p:txBody>
      </p:sp>
      <p:sp>
        <p:nvSpPr>
          <p:cNvPr id="6" name="TextBox 5"/>
          <p:cNvSpPr txBox="1"/>
          <p:nvPr>
            <p:custDataLst>
              <p:tags r:id="rId3"/>
            </p:custDataLst>
          </p:nvPr>
        </p:nvSpPr>
        <p:spPr>
          <a:xfrm>
            <a:off x="7178574" y="6503337"/>
            <a:ext cx="1209850" cy="14401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endParaRPr lang="de-CH" sz="8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080000" y="2088000"/>
            <a:ext cx="7524000" cy="4014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05148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_La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>
            <p:custDataLst>
              <p:tags r:id="rId2"/>
            </p:custDataLst>
          </p:nvPr>
        </p:nvSpPr>
        <p:spPr>
          <a:xfrm>
            <a:off x="1080000" y="1188000"/>
            <a:ext cx="7524000" cy="972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3000" smtClean="0"/>
              <a:t>Thank you for your attention.</a:t>
            </a:r>
            <a:endParaRPr lang="de-CH" sz="3000" dirty="0"/>
          </a:p>
        </p:txBody>
      </p:sp>
      <p:sp>
        <p:nvSpPr>
          <p:cNvPr id="7" name="TextBox 6"/>
          <p:cNvSpPr txBox="1"/>
          <p:nvPr>
            <p:custDataLst>
              <p:tags r:id="rId3"/>
            </p:custDataLst>
          </p:nvPr>
        </p:nvSpPr>
        <p:spPr>
          <a:xfrm>
            <a:off x="1080000" y="2088000"/>
            <a:ext cx="7524000" cy="401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de-CH" sz="1600" smtClean="0"/>
              <a:t>Zurich, 7 May 2012</a:t>
            </a:r>
            <a:endParaRPr lang="de-CH" sz="1600" dirty="0"/>
          </a:p>
        </p:txBody>
      </p:sp>
    </p:spTree>
    <p:extLst>
      <p:ext uri="{BB962C8B-B14F-4D97-AF65-F5344CB8AC3E}">
        <p14:creationId xmlns:p14="http://schemas.microsoft.com/office/powerpoint/2010/main" val="2314414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A8B25-4936-48A4-9C90-99F654C8C0F5}" type="datetimeFigureOut">
              <a:rPr lang="en-GB" smtClean="0"/>
              <a:t>26/04/2013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9145A-C98F-46AB-883D-A3748EE7F0D2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A8B25-4936-48A4-9C90-99F654C8C0F5}" type="datetimeFigureOut">
              <a:rPr lang="en-GB" smtClean="0"/>
              <a:t>26/04/2013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9145A-C98F-46AB-883D-A3748EE7F0D2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A8B25-4936-48A4-9C90-99F654C8C0F5}" type="datetimeFigureOut">
              <a:rPr lang="en-GB" smtClean="0"/>
              <a:t>26/04/2013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9145A-C98F-46AB-883D-A3748EE7F0D2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A8B25-4936-48A4-9C90-99F654C8C0F5}" type="datetimeFigureOut">
              <a:rPr lang="en-GB" smtClean="0"/>
              <a:t>26/04/2013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9145A-C98F-46AB-883D-A3748EE7F0D2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customXml" Target="../../customXml/item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80000" y="378000"/>
            <a:ext cx="7524000" cy="72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de-C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0000" y="1198800"/>
            <a:ext cx="7524000" cy="4896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custDataLst>
      <p:custData r:id="rId7"/>
    </p:custDataLst>
    <p:extLst>
      <p:ext uri="{BB962C8B-B14F-4D97-AF65-F5344CB8AC3E}">
        <p14:creationId xmlns:p14="http://schemas.microsoft.com/office/powerpoint/2010/main" val="170973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itchFamily="34" charset="0"/>
        <a:buChar char="‍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Symbol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Symbol" pitchFamily="18" charset="2"/>
        <a:buChar char="-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Symbol" pitchFamily="18" charset="2"/>
        <a:buChar char="-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08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Symbol" pitchFamily="18" charset="2"/>
        <a:buChar char="-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26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Symbol" pitchFamily="18" charset="2"/>
        <a:buChar char="-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44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Symbol" pitchFamily="18" charset="2"/>
        <a:buChar char="-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A8B25-4936-48A4-9C90-99F654C8C0F5}" type="datetimeFigureOut">
              <a:rPr lang="en-GB" smtClean="0"/>
              <a:t>26/04/2013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9145A-C98F-46AB-883D-A3748EE7F0D2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alexander.merriman@six-group.com" TargetMode="Externa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1550" y="1196752"/>
            <a:ext cx="6624786" cy="2232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Presentation to CSD 12 Conference on Self-Assessment under the CPSS-IOSCO PFMIs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>
                <a:solidFill>
                  <a:schemeClr val="tx1"/>
                </a:solidFill>
              </a:rPr>
              <a:t>Alex Merriman, Head of Market Policy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 smtClean="0">
                <a:solidFill>
                  <a:schemeClr val="tx1"/>
                </a:solidFill>
              </a:rPr>
              <a:t>St Petersburg, 30</a:t>
            </a:r>
            <a:r>
              <a:rPr lang="en-GB" sz="1200" baseline="30000" dirty="0" smtClean="0">
                <a:solidFill>
                  <a:schemeClr val="tx1"/>
                </a:solidFill>
              </a:rPr>
              <a:t>th</a:t>
            </a:r>
            <a:r>
              <a:rPr lang="en-GB" sz="1200" dirty="0" smtClean="0">
                <a:solidFill>
                  <a:schemeClr val="tx1"/>
                </a:solidFill>
              </a:rPr>
              <a:t> May 2013</a:t>
            </a:r>
            <a:endParaRPr lang="en-GB" sz="1200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50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7497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algn="ctr"/>
            <a:r>
              <a:rPr lang="en-GB" sz="2400" b="1" dirty="0" smtClean="0"/>
              <a:t>Summary of presentation</a:t>
            </a:r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78D435B7-62E6-47BD-B9F3-5DC931E81AC9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187624" y="2492896"/>
            <a:ext cx="5504156" cy="3168352"/>
          </a:xfrm>
        </p:spPr>
        <p:txBody>
          <a:bodyPr/>
          <a:lstStyle/>
          <a:p>
            <a:pPr indent="177800">
              <a:spcAft>
                <a:spcPts val="1800"/>
              </a:spcAft>
              <a:buFont typeface="Wingdings" pitchFamily="2" charset="2"/>
              <a:buChar char="Ø"/>
            </a:pPr>
            <a:r>
              <a:rPr lang="en-US" b="1" dirty="0" smtClean="0"/>
              <a:t> </a:t>
            </a:r>
            <a:r>
              <a:rPr lang="en-US" sz="2000" b="1" dirty="0" smtClean="0"/>
              <a:t>Quick Outline of SIX SIS Ltd</a:t>
            </a:r>
          </a:p>
          <a:p>
            <a:pPr indent="177800">
              <a:spcAft>
                <a:spcPts val="1800"/>
              </a:spcAft>
              <a:buFont typeface="Wingdings" pitchFamily="2" charset="2"/>
              <a:buChar char="Ø"/>
            </a:pPr>
            <a:r>
              <a:rPr lang="en-US" sz="2000" b="1" dirty="0" smtClean="0"/>
              <a:t> National Bank Focus on the new Principles</a:t>
            </a:r>
          </a:p>
          <a:p>
            <a:pPr indent="177800">
              <a:spcAft>
                <a:spcPts val="1800"/>
              </a:spcAft>
              <a:buFont typeface="Wingdings" pitchFamily="2" charset="2"/>
              <a:buChar char="Ø"/>
            </a:pPr>
            <a:r>
              <a:rPr lang="en-US" sz="2000" b="1" dirty="0" smtClean="0"/>
              <a:t> Completed SIX SIS </a:t>
            </a:r>
            <a:r>
              <a:rPr lang="en-US" sz="2000" b="1" dirty="0"/>
              <a:t>Ltd Self-Assessment </a:t>
            </a:r>
            <a:endParaRPr lang="en-US" sz="2000" b="1" dirty="0" smtClean="0"/>
          </a:p>
          <a:p>
            <a:pPr indent="177800">
              <a:spcAft>
                <a:spcPts val="1800"/>
              </a:spcAft>
              <a:buFont typeface="Wingdings" pitchFamily="2" charset="2"/>
              <a:buChar char="Ø"/>
            </a:pPr>
            <a:r>
              <a:rPr lang="en-US" sz="2000" b="1" dirty="0" smtClean="0"/>
              <a:t> Follow-up </a:t>
            </a:r>
          </a:p>
          <a:p>
            <a:pPr indent="177800">
              <a:spcAft>
                <a:spcPts val="1800"/>
              </a:spcAft>
              <a:buFont typeface="Wingdings" pitchFamily="2" charset="2"/>
              <a:buChar char="Ø"/>
            </a:pPr>
            <a:r>
              <a:rPr lang="en-US" sz="2000" b="1" dirty="0" smtClean="0"/>
              <a:t> What next? IMF FSAP in the Autumn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17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80000" y="378000"/>
            <a:ext cx="7524000" cy="314696"/>
          </a:xfrm>
        </p:spPr>
        <p:txBody>
          <a:bodyPr/>
          <a:lstStyle/>
          <a:p>
            <a:pPr algn="ctr"/>
            <a:r>
              <a:rPr lang="en-GB" sz="2800" b="1" dirty="0" smtClean="0"/>
              <a:t>QUICK OUTLINE OF SIX SIS LTD</a:t>
            </a:r>
            <a:endParaRPr lang="en-GB" sz="2800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115616" y="908720"/>
            <a:ext cx="7524000" cy="54006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GB" sz="1400" dirty="0" smtClean="0"/>
              <a:t>The SIX Group is the infrastructure provider for the Swiss domestic market, with a developing international franchise (particularly in Europe), formed by the merger of three companies in 2008</a:t>
            </a:r>
          </a:p>
          <a:p>
            <a:pPr>
              <a:buFont typeface="Wingdings" pitchFamily="2" charset="2"/>
              <a:buChar char="Ø"/>
            </a:pPr>
            <a:endParaRPr lang="en-GB" sz="1400" dirty="0" smtClean="0"/>
          </a:p>
          <a:p>
            <a:pPr>
              <a:buFont typeface="Wingdings" pitchFamily="2" charset="2"/>
              <a:buChar char="Ø"/>
            </a:pPr>
            <a:r>
              <a:rPr lang="en-GB" sz="1400" dirty="0" smtClean="0"/>
              <a:t>Covers the Swiss Exchange (DSX), Financial Information (DFI), Payments and Cards (DPS), as well as Securities Services (DSS).  </a:t>
            </a:r>
          </a:p>
          <a:p>
            <a:pPr>
              <a:buFont typeface="Wingdings" pitchFamily="2" charset="2"/>
              <a:buChar char="Ø"/>
            </a:pPr>
            <a:endParaRPr lang="en-GB" sz="1400" dirty="0" smtClean="0"/>
          </a:p>
          <a:p>
            <a:pPr>
              <a:buFont typeface="Wingdings" pitchFamily="2" charset="2"/>
              <a:buChar char="Ø"/>
            </a:pPr>
            <a:r>
              <a:rPr lang="en-GB" sz="1400" dirty="0" smtClean="0"/>
              <a:t> SIX SIS Ltd is a part of SIX Securities Services, the post-trade arm, which covers the clearing, settlement  and custody business (both domestic and international)</a:t>
            </a:r>
          </a:p>
          <a:p>
            <a:pPr>
              <a:buFont typeface="Wingdings" pitchFamily="2" charset="2"/>
              <a:buChar char="Ø"/>
            </a:pPr>
            <a:endParaRPr lang="en-GB" sz="1400" dirty="0" smtClean="0"/>
          </a:p>
          <a:p>
            <a:pPr>
              <a:buFont typeface="Wingdings" pitchFamily="2" charset="2"/>
              <a:buChar char="Ø"/>
            </a:pPr>
            <a:r>
              <a:rPr lang="en-GB" sz="1400" dirty="0"/>
              <a:t>SIX SIS </a:t>
            </a:r>
            <a:r>
              <a:rPr lang="en-GB" sz="1400" dirty="0" smtClean="0"/>
              <a:t>Ltd - the CSD - is a main operational entity and is authorised in Switzerland as a bank.   Also overseen by the Swiss National Bank.  It is both an issuer and an investor CSD.  Staffing of about 400.  Member of ECSDA. </a:t>
            </a:r>
          </a:p>
          <a:p>
            <a:pPr>
              <a:buFont typeface="Wingdings" pitchFamily="2" charset="2"/>
              <a:buChar char="Ø"/>
            </a:pPr>
            <a:endParaRPr lang="en-GB" sz="1400" dirty="0" smtClean="0"/>
          </a:p>
          <a:p>
            <a:pPr>
              <a:buFont typeface="Wingdings" pitchFamily="2" charset="2"/>
              <a:buChar char="Ø"/>
            </a:pPr>
            <a:r>
              <a:rPr lang="en-GB" sz="1400" dirty="0" smtClean="0"/>
              <a:t> Main international focus is Europe, particularly the EU: </a:t>
            </a:r>
          </a:p>
          <a:p>
            <a:pPr marL="252000" indent="-457200">
              <a:buFont typeface="Wingdings" pitchFamily="2" charset="2"/>
              <a:buChar char="§"/>
            </a:pPr>
            <a:r>
              <a:rPr lang="en-GB" sz="1400" dirty="0" smtClean="0"/>
              <a:t>37% of settlement transactions (by value)</a:t>
            </a:r>
          </a:p>
          <a:p>
            <a:pPr marL="252000" indent="-457200">
              <a:buFont typeface="Wingdings" pitchFamily="2" charset="2"/>
              <a:buChar char="§"/>
            </a:pPr>
            <a:r>
              <a:rPr lang="en-GB" sz="1400" dirty="0" smtClean="0"/>
              <a:t>10 % of Assets Under Custody </a:t>
            </a:r>
          </a:p>
          <a:p>
            <a:pPr>
              <a:buFont typeface="Wingdings" pitchFamily="2" charset="2"/>
              <a:buChar char="Ø"/>
            </a:pPr>
            <a:endParaRPr lang="en-GB" sz="1400" dirty="0" smtClean="0"/>
          </a:p>
          <a:p>
            <a:pPr>
              <a:buFont typeface="Wingdings" pitchFamily="2" charset="2"/>
              <a:buChar char="Ø"/>
            </a:pPr>
            <a:r>
              <a:rPr lang="en-GB" sz="1400" dirty="0" smtClean="0"/>
              <a:t>Key regulatory challenge, apart from the implementation of the revised CPSS-IOSCO Principles, is the development of the EU CSD Regulation and continued access to the EU market.</a:t>
            </a:r>
          </a:p>
          <a:p>
            <a:pPr>
              <a:buFont typeface="Wingdings" pitchFamily="2" charset="2"/>
              <a:buChar char="Ø"/>
            </a:pPr>
            <a:endParaRPr lang="en-GB" sz="14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78D435B7-62E6-47BD-B9F3-5DC931E81AC9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080000" y="378000"/>
            <a:ext cx="7524000" cy="386704"/>
          </a:xfrm>
        </p:spPr>
        <p:txBody>
          <a:bodyPr/>
          <a:lstStyle/>
          <a:p>
            <a:pPr algn="ctr"/>
            <a:r>
              <a:rPr lang="en-GB" b="1" dirty="0" smtClean="0"/>
              <a:t>NATIONAL BANK FOCUS ON PRINCIPLES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080000" y="764704"/>
            <a:ext cx="7524000" cy="5544616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GB" dirty="0" smtClean="0"/>
              <a:t>  </a:t>
            </a:r>
            <a:r>
              <a:rPr lang="en-GB" sz="1800" dirty="0" smtClean="0"/>
              <a:t>September 2012: Request </a:t>
            </a:r>
            <a:r>
              <a:rPr lang="en-GB" sz="1800" dirty="0" smtClean="0"/>
              <a:t>from the National Bank to </a:t>
            </a:r>
            <a:r>
              <a:rPr lang="en-GB" sz="1800" dirty="0" smtClean="0"/>
              <a:t>undertake a self-assessment of compliance with Key Considerations of selected Principles (new ones in </a:t>
            </a:r>
            <a:r>
              <a:rPr lang="en-GB" sz="1800" b="1" dirty="0" smtClean="0"/>
              <a:t>bold</a:t>
            </a:r>
            <a:r>
              <a:rPr lang="en-GB" sz="1800" dirty="0" smtClean="0"/>
              <a:t>), as follows: </a:t>
            </a:r>
          </a:p>
          <a:p>
            <a:pPr>
              <a:buFont typeface="Wingdings" pitchFamily="2" charset="2"/>
              <a:buChar char="Ø"/>
            </a:pPr>
            <a:endParaRPr lang="en-GB" sz="1800" dirty="0" smtClean="0"/>
          </a:p>
          <a:p>
            <a:pPr>
              <a:buFont typeface="Wingdings" pitchFamily="2" charset="2"/>
              <a:buChar char="Ø"/>
            </a:pPr>
            <a:r>
              <a:rPr lang="en-GB" sz="1800" dirty="0" smtClean="0"/>
              <a:t>  Principle 2: Governance</a:t>
            </a:r>
          </a:p>
          <a:p>
            <a:pPr>
              <a:buFont typeface="Wingdings" pitchFamily="2" charset="2"/>
              <a:buChar char="Ø"/>
            </a:pPr>
            <a:r>
              <a:rPr lang="en-GB" sz="1800" dirty="0" smtClean="0"/>
              <a:t>  </a:t>
            </a:r>
            <a:r>
              <a:rPr lang="en-GB" sz="1800" b="1" dirty="0" smtClean="0"/>
              <a:t>Principle 3: Risk Management Framework</a:t>
            </a:r>
          </a:p>
          <a:p>
            <a:pPr>
              <a:buFont typeface="Wingdings" pitchFamily="2" charset="2"/>
              <a:buChar char="Ø"/>
            </a:pPr>
            <a:r>
              <a:rPr lang="en-GB" sz="1800" dirty="0" smtClean="0"/>
              <a:t>  Principle 4: Credit Risk </a:t>
            </a:r>
          </a:p>
          <a:p>
            <a:pPr>
              <a:buFont typeface="Wingdings" pitchFamily="2" charset="2"/>
              <a:buChar char="Ø"/>
            </a:pPr>
            <a:r>
              <a:rPr lang="en-GB" sz="1800" dirty="0" smtClean="0"/>
              <a:t>  Principle 5: Collateral</a:t>
            </a:r>
          </a:p>
          <a:p>
            <a:pPr>
              <a:buFont typeface="Wingdings" pitchFamily="2" charset="2"/>
              <a:buChar char="Ø"/>
            </a:pPr>
            <a:r>
              <a:rPr lang="en-GB" sz="1800" dirty="0" smtClean="0"/>
              <a:t>  Principle 7: Liquidity Risk Management </a:t>
            </a:r>
          </a:p>
          <a:p>
            <a:pPr>
              <a:buFont typeface="Wingdings" pitchFamily="2" charset="2"/>
              <a:buChar char="Ø"/>
            </a:pPr>
            <a:r>
              <a:rPr lang="en-GB" sz="1800" dirty="0"/>
              <a:t> </a:t>
            </a:r>
            <a:r>
              <a:rPr lang="en-GB" sz="1800" dirty="0" smtClean="0"/>
              <a:t> Principle 11: Central Securities Depositories</a:t>
            </a:r>
          </a:p>
          <a:p>
            <a:pPr>
              <a:buFont typeface="Wingdings" pitchFamily="2" charset="2"/>
              <a:buChar char="Ø"/>
            </a:pPr>
            <a:r>
              <a:rPr lang="en-GB" sz="1800" dirty="0" smtClean="0"/>
              <a:t>  </a:t>
            </a:r>
            <a:r>
              <a:rPr lang="en-GB" sz="1800" b="1" dirty="0" smtClean="0"/>
              <a:t>Principle 13: Participant Default Rules</a:t>
            </a:r>
          </a:p>
          <a:p>
            <a:pPr>
              <a:buFont typeface="Wingdings" pitchFamily="2" charset="2"/>
              <a:buChar char="Ø"/>
            </a:pPr>
            <a:r>
              <a:rPr lang="en-GB" sz="1800" dirty="0" smtClean="0"/>
              <a:t>  </a:t>
            </a:r>
            <a:r>
              <a:rPr lang="en-GB" sz="1800" b="1" dirty="0" smtClean="0"/>
              <a:t>Principle 15: General Business Risks</a:t>
            </a:r>
          </a:p>
          <a:p>
            <a:pPr>
              <a:buFont typeface="Wingdings" pitchFamily="2" charset="2"/>
              <a:buChar char="Ø"/>
            </a:pPr>
            <a:r>
              <a:rPr lang="en-GB" sz="1800" dirty="0"/>
              <a:t> </a:t>
            </a:r>
            <a:r>
              <a:rPr lang="en-GB" sz="1800" dirty="0" smtClean="0"/>
              <a:t> Principle 16: Custody &amp; Investment Risks  </a:t>
            </a:r>
          </a:p>
          <a:p>
            <a:pPr>
              <a:buFont typeface="Wingdings" pitchFamily="2" charset="2"/>
              <a:buChar char="Ø"/>
            </a:pPr>
            <a:r>
              <a:rPr lang="en-GB" sz="1800" dirty="0" smtClean="0"/>
              <a:t>  </a:t>
            </a:r>
            <a:r>
              <a:rPr lang="en-GB" sz="1800" b="1" dirty="0" smtClean="0"/>
              <a:t>Principle 19: Tiered Participants</a:t>
            </a:r>
          </a:p>
          <a:p>
            <a:pPr>
              <a:buFont typeface="Wingdings" pitchFamily="2" charset="2"/>
              <a:buChar char="Ø"/>
            </a:pPr>
            <a:r>
              <a:rPr lang="en-GB" sz="1800" dirty="0" smtClean="0"/>
              <a:t>  Principle 20: FMI Links</a:t>
            </a:r>
          </a:p>
          <a:p>
            <a:pPr lvl="1">
              <a:buNone/>
            </a:pPr>
            <a:endParaRPr lang="en-GB" dirty="0" smtClean="0"/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5603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080000" y="378000"/>
            <a:ext cx="7524000" cy="386704"/>
          </a:xfrm>
        </p:spPr>
        <p:txBody>
          <a:bodyPr/>
          <a:lstStyle/>
          <a:p>
            <a:pPr algn="ctr"/>
            <a:r>
              <a:rPr lang="en-GB" b="1" dirty="0" smtClean="0"/>
              <a:t>COMPLETED SELF-ASSESSMENT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080000" y="908720"/>
            <a:ext cx="7524000" cy="5328592"/>
          </a:xfrm>
        </p:spPr>
        <p:txBody>
          <a:bodyPr/>
          <a:lstStyle/>
          <a:p>
            <a:pPr>
              <a:buNone/>
            </a:pPr>
            <a:r>
              <a:rPr lang="en-GB" b="1" dirty="0" smtClean="0"/>
              <a:t>Technical Adaptations</a:t>
            </a:r>
          </a:p>
          <a:p>
            <a:pPr>
              <a:buNone/>
            </a:pPr>
            <a:r>
              <a:rPr lang="en-GB" dirty="0" smtClean="0"/>
              <a:t>The main refinements and improvements identified by the National Bank are in the areas of:</a:t>
            </a:r>
          </a:p>
          <a:p>
            <a:pPr>
              <a:buNone/>
            </a:pPr>
            <a:endParaRPr lang="en-GB" dirty="0" smtClean="0"/>
          </a:p>
          <a:p>
            <a:pPr>
              <a:buFont typeface="Wingdings" pitchFamily="2" charset="2"/>
              <a:buChar char="Ø"/>
            </a:pPr>
            <a:r>
              <a:rPr lang="en-GB" dirty="0" smtClean="0"/>
              <a:t>   Liquidity Risk Management, particularly the development of a Liquidity Plan, and more granular stressing of Liquidity Risks (notably participants’ liquidity)</a:t>
            </a:r>
          </a:p>
          <a:p>
            <a:pPr>
              <a:buFont typeface="Wingdings" pitchFamily="2" charset="2"/>
              <a:buChar char="Ø"/>
            </a:pPr>
            <a:endParaRPr lang="en-GB" dirty="0" smtClean="0"/>
          </a:p>
          <a:p>
            <a:pPr>
              <a:buFont typeface="Wingdings" pitchFamily="2" charset="2"/>
              <a:buChar char="Ø"/>
            </a:pPr>
            <a:r>
              <a:rPr lang="en-GB" dirty="0" smtClean="0"/>
              <a:t>   </a:t>
            </a:r>
            <a:r>
              <a:rPr lang="en-GB" dirty="0" err="1" smtClean="0"/>
              <a:t>Credi</a:t>
            </a:r>
            <a:r>
              <a:rPr lang="en-US" dirty="0" smtClean="0"/>
              <a:t>t </a:t>
            </a:r>
            <a:r>
              <a:rPr lang="en-US" dirty="0"/>
              <a:t>risk and notably the management of credit lines, as well as exposures to custodians </a:t>
            </a:r>
            <a:r>
              <a:rPr lang="en-US" dirty="0" smtClean="0"/>
              <a:t>and </a:t>
            </a:r>
            <a:r>
              <a:rPr lang="en-US" dirty="0"/>
              <a:t>re-use of </a:t>
            </a:r>
            <a:r>
              <a:rPr lang="en-US" dirty="0" smtClean="0"/>
              <a:t>collateral</a:t>
            </a:r>
          </a:p>
          <a:p>
            <a:pPr>
              <a:buNone/>
            </a:pPr>
            <a:r>
              <a:rPr lang="en-US" dirty="0" smtClean="0"/>
              <a:t> </a:t>
            </a:r>
            <a:endParaRPr lang="en-GB" dirty="0" smtClean="0"/>
          </a:p>
          <a:p>
            <a:pPr>
              <a:buFont typeface="Wingdings" pitchFamily="2" charset="2"/>
              <a:buChar char="Ø"/>
            </a:pPr>
            <a:r>
              <a:rPr lang="en-GB" dirty="0" smtClean="0"/>
              <a:t>  Collateral, particularly stressing of positions, beyond quality of collateral and haircut reliability</a:t>
            </a:r>
          </a:p>
          <a:p>
            <a:pPr>
              <a:buFont typeface="Wingdings" pitchFamily="2" charset="2"/>
              <a:buChar char="Ø"/>
            </a:pPr>
            <a:endParaRPr lang="en-GB" dirty="0"/>
          </a:p>
          <a:p>
            <a:pPr>
              <a:buFont typeface="Wingdings" pitchFamily="2" charset="2"/>
              <a:buChar char="Ø"/>
            </a:pPr>
            <a:r>
              <a:rPr lang="en-GB" dirty="0" smtClean="0"/>
              <a:t>  More f</a:t>
            </a:r>
            <a:r>
              <a:rPr lang="en-US" dirty="0" err="1" smtClean="0"/>
              <a:t>ormalised</a:t>
            </a:r>
            <a:r>
              <a:rPr lang="en-US" dirty="0" smtClean="0"/>
              <a:t> </a:t>
            </a:r>
            <a:r>
              <a:rPr lang="en-US" dirty="0"/>
              <a:t>default procedures in the form of a recovery and wind down </a:t>
            </a:r>
            <a:r>
              <a:rPr lang="en-US" dirty="0" smtClean="0"/>
              <a:t>plan</a:t>
            </a:r>
          </a:p>
          <a:p>
            <a:pPr>
              <a:buNone/>
            </a:pPr>
            <a:r>
              <a:rPr lang="en-GB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GB" dirty="0" smtClean="0"/>
              <a:t>  Other General </a:t>
            </a:r>
            <a:r>
              <a:rPr lang="en-GB" dirty="0"/>
              <a:t>Business Risks, </a:t>
            </a:r>
            <a:r>
              <a:rPr lang="en-GB" dirty="0" smtClean="0"/>
              <a:t>particularly a capital replenishment plan  </a:t>
            </a:r>
          </a:p>
        </p:txBody>
      </p:sp>
    </p:spTree>
    <p:extLst>
      <p:ext uri="{BB962C8B-B14F-4D97-AF65-F5344CB8AC3E}">
        <p14:creationId xmlns:p14="http://schemas.microsoft.com/office/powerpoint/2010/main" val="1732190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080000" y="378000"/>
            <a:ext cx="7524000" cy="386704"/>
          </a:xfrm>
        </p:spPr>
        <p:txBody>
          <a:bodyPr/>
          <a:lstStyle/>
          <a:p>
            <a:pPr algn="ctr"/>
            <a:r>
              <a:rPr lang="en-GB" b="1" dirty="0" smtClean="0"/>
              <a:t>FOLLOW UP</a:t>
            </a:r>
            <a:endParaRPr lang="en-GB" b="1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043608" y="836712"/>
            <a:ext cx="7524000" cy="5472608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endParaRPr lang="en-GB" sz="1800" dirty="0"/>
          </a:p>
          <a:p>
            <a:pPr>
              <a:buFont typeface="Wingdings" pitchFamily="2" charset="2"/>
              <a:buChar char="Ø"/>
            </a:pPr>
            <a:r>
              <a:rPr lang="en-GB" sz="1800" dirty="0" smtClean="0"/>
              <a:t> Revised National Bank Ordinance implementing the Principles in Switzerland will be finalised in the summer </a:t>
            </a:r>
          </a:p>
          <a:p>
            <a:pPr>
              <a:buFont typeface="Wingdings" pitchFamily="2" charset="2"/>
              <a:buChar char="Ø"/>
            </a:pPr>
            <a:endParaRPr lang="en-GB" sz="1800" b="1" dirty="0" smtClean="0"/>
          </a:p>
          <a:p>
            <a:pPr>
              <a:buFont typeface="Wingdings" pitchFamily="2" charset="2"/>
              <a:buChar char="Ø"/>
            </a:pPr>
            <a:r>
              <a:rPr lang="en-GB" sz="1800" dirty="0" smtClean="0"/>
              <a:t> Implementation against the new Principles to be rolled out in the remainder of 2013 and into 2014 </a:t>
            </a:r>
          </a:p>
          <a:p>
            <a:pPr>
              <a:buNone/>
            </a:pPr>
            <a:r>
              <a:rPr lang="en-GB" sz="1800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GB" sz="1800" dirty="0" smtClean="0"/>
              <a:t> We are currently working on an Action Plan to concretise the necessary changes to systems, processes etc. and to assess the resources necessary</a:t>
            </a:r>
          </a:p>
          <a:p>
            <a:pPr>
              <a:buFont typeface="Wingdings" pitchFamily="2" charset="2"/>
              <a:buChar char="Ø"/>
            </a:pPr>
            <a:endParaRPr lang="en-GB" sz="1800" dirty="0"/>
          </a:p>
          <a:p>
            <a:pPr>
              <a:buFont typeface="Wingdings" pitchFamily="2" charset="2"/>
              <a:buChar char="Ø"/>
            </a:pPr>
            <a:r>
              <a:rPr lang="en-GB" sz="1800" dirty="0" smtClean="0"/>
              <a:t> NB: For an integrated value chain infrastructure such as SIX, the Principles cannot be viewed in isolation</a:t>
            </a:r>
          </a:p>
          <a:p>
            <a:pPr>
              <a:buFont typeface="Wingdings" pitchFamily="2" charset="2"/>
              <a:buChar char="Ø"/>
            </a:pPr>
            <a:endParaRPr lang="en-GB" sz="1800" dirty="0"/>
          </a:p>
          <a:p>
            <a:pPr>
              <a:buFont typeface="Wingdings" pitchFamily="2" charset="2"/>
              <a:buChar char="Ø"/>
            </a:pPr>
            <a:r>
              <a:rPr lang="en-GB" sz="1800" dirty="0" smtClean="0"/>
              <a:t> Has to be part of a wider internal Regulatory Project which will take in other initiatives impacting on FMIs (e.g. EU regulations)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78D435B7-62E6-47BD-B9F3-5DC931E81AC9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080000" y="378000"/>
            <a:ext cx="7524000" cy="386704"/>
          </a:xfrm>
        </p:spPr>
        <p:txBody>
          <a:bodyPr/>
          <a:lstStyle/>
          <a:p>
            <a:pPr algn="ctr"/>
            <a:r>
              <a:rPr lang="en-GB" b="1" dirty="0" smtClean="0"/>
              <a:t>IMF FSAP VISIT TO SWITZERLAND IN THE AUTUMN </a:t>
            </a:r>
            <a:endParaRPr lang="en-GB" b="1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080000" y="836712"/>
            <a:ext cx="7524000" cy="5472608"/>
          </a:xfrm>
        </p:spPr>
        <p:txBody>
          <a:bodyPr/>
          <a:lstStyle/>
          <a:p>
            <a:pPr marL="285750" indent="-285750">
              <a:buFont typeface="Wingdings" pitchFamily="2" charset="2"/>
              <a:buChar char="Ø"/>
            </a:pPr>
            <a:r>
              <a:rPr lang="en-GB" sz="1800" dirty="0" smtClean="0"/>
              <a:t>Last FSAP in 2009 </a:t>
            </a:r>
          </a:p>
          <a:p>
            <a:pPr>
              <a:buNone/>
            </a:pPr>
            <a:endParaRPr lang="en-GB" sz="1800" dirty="0" smtClean="0"/>
          </a:p>
          <a:p>
            <a:pPr>
              <a:buFont typeface="Wingdings" pitchFamily="2" charset="2"/>
              <a:buChar char="Ø"/>
            </a:pPr>
            <a:r>
              <a:rPr lang="en-GB" sz="1800" dirty="0" smtClean="0"/>
              <a:t>  IMF Pre-FSAP visit in July; Main FSAP likely in the Autumn</a:t>
            </a:r>
          </a:p>
          <a:p>
            <a:pPr>
              <a:buFont typeface="Wingdings" pitchFamily="2" charset="2"/>
              <a:buChar char="Ø"/>
            </a:pPr>
            <a:endParaRPr lang="en-GB" sz="1800" dirty="0"/>
          </a:p>
          <a:p>
            <a:pPr>
              <a:buFont typeface="Wingdings" pitchFamily="2" charset="2"/>
              <a:buChar char="Ø"/>
            </a:pPr>
            <a:r>
              <a:rPr lang="en-GB" sz="1800" dirty="0" smtClean="0"/>
              <a:t>  Agenda not yet clear</a:t>
            </a:r>
          </a:p>
          <a:p>
            <a:pPr>
              <a:buFont typeface="Wingdings" pitchFamily="2" charset="2"/>
              <a:buChar char="Ø"/>
            </a:pPr>
            <a:endParaRPr lang="en-GB" sz="1800" dirty="0"/>
          </a:p>
          <a:p>
            <a:pPr>
              <a:buFont typeface="Wingdings" pitchFamily="2" charset="2"/>
              <a:buChar char="Ø"/>
            </a:pPr>
            <a:r>
              <a:rPr lang="en-GB" sz="1800" dirty="0" smtClean="0"/>
              <a:t>  But focus on financial stability issues and systemically-important institutions (major banks, SIX) is likely, as well as quality of supervision, stress-testing and crisis response </a:t>
            </a:r>
          </a:p>
          <a:p>
            <a:pPr>
              <a:buFont typeface="Wingdings" pitchFamily="2" charset="2"/>
              <a:buChar char="Ø"/>
            </a:pPr>
            <a:endParaRPr lang="en-GB" sz="1800" dirty="0"/>
          </a:p>
          <a:p>
            <a:pPr>
              <a:buFont typeface="Wingdings" pitchFamily="2" charset="2"/>
              <a:buChar char="Ø"/>
            </a:pPr>
            <a:r>
              <a:rPr lang="en-GB" sz="1800" dirty="0" smtClean="0"/>
              <a:t>  For FMIs, this could include status of implementation of PFMIs in Switzerland, and SIX adherence to them</a:t>
            </a:r>
          </a:p>
          <a:p>
            <a:pPr>
              <a:buFont typeface="Wingdings" pitchFamily="2" charset="2"/>
              <a:buChar char="Ø"/>
            </a:pPr>
            <a:endParaRPr lang="en-GB" sz="1800" dirty="0"/>
          </a:p>
          <a:p>
            <a:pPr>
              <a:buFont typeface="Wingdings" pitchFamily="2" charset="2"/>
              <a:buChar char="Ø"/>
            </a:pPr>
            <a:r>
              <a:rPr lang="en-GB" sz="1800" dirty="0" smtClean="0"/>
              <a:t>  (Perhaps) Principles relating to Recovery and Resolution Plans will be covered in particular  </a:t>
            </a:r>
            <a:endParaRPr lang="en-GB" sz="1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78D435B7-62E6-47BD-B9F3-5DC931E81AC9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prstGeom prst="rect">
            <a:avLst/>
          </a:prstGeom>
        </p:spPr>
        <p:txBody>
          <a:bodyPr/>
          <a:lstStyle/>
          <a:p>
            <a:fld id="{78D435B7-62E6-47BD-B9F3-5DC931E81AC9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GB" sz="2400" b="1" dirty="0" smtClean="0"/>
              <a:t>THANK YOU FOR LISTENING</a:t>
            </a:r>
          </a:p>
          <a:p>
            <a:pPr algn="ctr"/>
            <a:endParaRPr lang="en-GB" sz="2400" b="1" dirty="0" smtClean="0"/>
          </a:p>
          <a:p>
            <a:pPr algn="ctr"/>
            <a:endParaRPr lang="en-GB" sz="2400" b="1" dirty="0" smtClean="0"/>
          </a:p>
          <a:p>
            <a:pPr algn="ctr"/>
            <a:r>
              <a:rPr lang="en-GB" sz="2400" b="1" dirty="0" smtClean="0"/>
              <a:t>For further Information, please contact:</a:t>
            </a:r>
          </a:p>
          <a:p>
            <a:pPr algn="ctr"/>
            <a:endParaRPr lang="en-GB" sz="2400" b="1" dirty="0" smtClean="0"/>
          </a:p>
          <a:p>
            <a:pPr algn="ctr"/>
            <a:r>
              <a:rPr lang="en-GB" sz="1800" b="1" dirty="0" smtClean="0">
                <a:hlinkClick r:id="rId3"/>
              </a:rPr>
              <a:t>alexander.merriman@six-group.com</a:t>
            </a:r>
            <a:endParaRPr lang="en-GB" sz="1800" b="1" dirty="0" smtClean="0"/>
          </a:p>
          <a:p>
            <a:pPr algn="ctr"/>
            <a:endParaRPr lang="en-GB" sz="1800" b="1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ATWORKPOWERPOINTMASTERTEMPLATECONFIGURATION" val="&lt;!--Created with officeatwork--&gt;&#10;&lt;MasterTemplateConfiguration&gt;&#10;  &lt;TableOfContentsCollection&gt;&#10;    &lt;TableOfContents&gt;&#10;      &lt;Id&gt;fc918dab-ac3c-4016-a35c-e1b0cc542da6&lt;/Id&gt;&#10;      &lt;IdName&gt;Agenda&lt;/IdName&gt;&#10;      &lt;Label&gt;Agenda&lt;/Label&gt;&#10;      &lt;ImageMso&gt;&lt;/ImageMso&gt;&#10;      &lt;Image&gt;&lt;/Image&gt;&#10;      &lt;ShowToc&gt;true&lt;/ShowToc&gt;&#10;      &lt;Layout&gt;Titelfolie_Agenda&lt;/Layout&gt;&#10;      &lt;TableOfContentsTitle&gt;[[Translate(&quot;Doc.Agenda&quot;)]]&lt;/TableOfContentsTitle&gt;&#10;      &lt;Insert&gt;Titelfolie_First&lt;/Insert&gt;&#10;      &lt;InsertRelativePosition&gt;After&lt;/InsertRelativePosition&gt;&#10;      &lt;Level1&gt;Titelfolie_Basic&lt;/Level1&gt;&#10;      &lt;Level2&gt;&lt;/Level2&gt;&#10;      &lt;Level3&gt;&lt;/Level3&gt;&#10;      &lt;Level4&gt;&lt;/Level4&gt;&#10;      &lt;Level5&gt;&lt;/Level5&gt;&#10;      &lt;ShowPositionIndicatorSlides&gt;false&lt;/ShowPositionIndicatorSlides&gt;&#10;      &lt;UseSeparatePositionIndicatorSlides&gt;false&lt;/UseSeparatePositionIndicatorSlides&gt;&#10;      &lt;PositionIndicatorSlidesLayout&gt;&lt;/PositionIndicatorSlidesLayout&gt;&#10;      &lt;PositionIndicatorSlidesTitle&gt;&lt;/PositionIndicatorSlidesTitle&gt;&#10;      &lt;PositionIndicatorSlidesInsertRelativePosition&gt;Before&lt;/PositionIndicatorSlidesInsertRelativePosition&gt;&#10;      &lt;PositionIndicatorSlidesLevel1&gt;&lt;/PositionIndicatorSlidesLevel1&gt;&#10;      &lt;PositionIndicatorSlidesLevel2&gt;&lt;/PositionIndicatorSlidesLevel2&gt;&#10;      &lt;PositionIndicatorSlidesLevel3&gt;&lt;/PositionIndicatorSlidesLevel3&gt;&#10;      &lt;PositionIndicatorSlidesLevel4&gt;&lt;/PositionIndicatorSlidesLevel4&gt;&#10;      &lt;IsSelected&gt;false&lt;/IsSelected&gt;&#10;      &lt;IsExpanded&gt;false&lt;/IsExpanded&gt;&#10;    &lt;/TableOfContents&gt;&#10;  &lt;/TableOfContentsCollection&gt;&#10;  &lt;ThemeDefinition&gt;&#10;    &lt;DefaultThemeDefinition&gt;[[GetMasterPropertyValue(&quot;SlideBackgrounds&quot;, &quot;ThemeDefault&quot;)]]&lt;/DefaultThemeDefinition&gt;&#10;    &lt;PresentationThemeDefinition&gt;[[GetMasterPropertyValue(&quot;SlideBackgrounds&quot;, &quot;ThemesPresentation&quot;)]]&lt;/PresentationThemeDefinition&gt;&#10;    &lt;SlideThemeDefinition&gt;[[GetMasterPropertyValue(&quot;SlideBackgrounds&quot;, &quot;ThemesSlides&quot;)]]&lt;/SlideThemeDefinition&gt;&#10;    &lt;ObjectThemeDefinition&gt;[[GetMasterPropertyValue(&quot;SlideBackgrounds&quot;, &quot;ThemesObjects&quot;)]]&lt;/ObjectThemeDefinition&gt;&#10;  &lt;/ThemeDefinition&gt;&#10;  &lt;MasterProperties&gt;&#10;    &lt;MasterProperty Id=&quot;2004112217333376588294&quot;&gt;&#10;      &lt;Fields&gt;&#10;        &lt;Field Id=&quot;2010071616312990191265&quot; ShowField=&quot;true&quot; /&gt;&#10;        &lt;Field Id=&quot;2012040523062620104488&quot; ShowField=&quot;true&quot; /&gt;&#10;        &lt;Field Id=&quot;2010032915520270663768&quot; ShowField=&quot;true&quot; /&gt;&#10;        &lt;Field Id=&quot;2011050211061636844783&quot; ShowField=&quot;false&quot; /&gt;&#10;        &lt;Field Id=&quot;2011050213513807649379&quot; ShowField=&quot;true&quot; /&gt;&#10;        &lt;Field Id=&quot;2012042015151635847027&quot; ShowField=&quot;true&quot; /&gt;&#10;        &lt;Field Id=&quot;2009346473455534565434&quot; ShowField=&quot;false&quot; /&gt;&#10;        &lt;Field Id=&quot;2010484358747778588585&quot; ShowField=&quot;false&quot; /&gt;&#10;        &lt;Field Id=&quot;2009298567638762347576&quot; ShowField=&quot;false&quot; /&gt;&#10;        &lt;Field Id=&quot;2010938776637366667384&quot; ShowField=&quot;false&quot; /&gt;&#10;        &lt;Field Id=&quot;2009409359875698723785&quot; ShowField=&quot;false&quot; /&gt;&#10;        &lt;Field Id=&quot;2009450968748963487544&quot; ShowField=&quot;false&quot; /&gt;&#10;        &lt;Field Id=&quot;2009345985687438764387&quot; ShowField=&quot;false&quot; /&gt;&#10;        &lt;Field Id=&quot;2009439084398739248345&quot; ShowField=&quot;false&quot; /&gt;&#10;        &lt;Field Id=&quot;2010052709203568168697&quot; ShowField=&quot;false&quot; /&gt;&#10;        &lt;Field Id=&quot;2010052709203568168999&quot; ShowField=&quot;false&quot; /&gt;&#10;        &lt;Field Id=&quot;2010081314235040761226&quot; ShowField=&quot;false&quot; /&gt;&#10;        &lt;Field Id=&quot;2010081314370484946407&quot; ShowField=&quot;false&quot; /&gt;&#10;        &lt;Field Id=&quot;2010081908365766068447&quot; ShowField=&quot;false&quot; /&gt;&#10;        &lt;Field Id=&quot;2010071409505564153896&quot; ShowField=&quot;false&quot; /&gt;&#10;        &lt;Field Id=&quot;2010457458648437435754&quot; ShowField=&quot;false&quot; /&gt;&#10;        &lt;Field Id=&quot;2010334843563587435756&quot; ShowField=&quot;false&quot; /&gt;&#10;        &lt;Field Id=&quot;2010454765657565467885&quot; ShowField=&quot;false&quot; /&gt;&#10;        &lt;Field Id=&quot;2010071609505234126262&quot; ShowField=&quot;false&quot; /&gt;&#10;        &lt;Field Id=&quot;2010071410352572598385&quot; ShowField=&quot;false&quot; /&gt;&#10;        &lt;Field Id=&quot;2010071410490511749920&quot; ShowField=&quot;false&quot; /&gt;&#10;        &lt;Field Id=&quot;2010122109381298551754&quot; ShowField=&quot;false&quot; /&gt;&#10;        &lt;Field Id=&quot;2010062409493217471752&quot; ShowField=&quot;false&quot; /&gt;&#10;        &lt;Field Id=&quot;2010509847846663535346&quot; ShowField=&quot;false&quot; /&gt;&#10;        &lt;Field Id=&quot;2009113010035001892635&quot; ShowField=&quot;false&quot; /&gt;&#10;        &lt;Field Id=&quot;2009934757239572378463&quot; ShowField=&quot;false&quot; /&gt;&#10;        &lt;Field Id=&quot;2010437563857684363535&quot; ShowField=&quot;false&quot; /&gt;&#10;        &lt;Field Id=&quot;2009329784534874278274&quot; ShowField=&quot;false&quot; /&gt;&#10;        &lt;Field Id=&quot;2010112308540528949596&quot; ShowField=&quot;false&quot; /&gt;&#10;        &lt;Field Id=&quot;2005042611175985034679&quot; ShowField=&quot;false&quot; /&gt;&#10;        &lt;Field Id=&quot;2010112214180739507457&quot; ShowField=&quot;false&quot; /&gt;&#10;        &lt;Field Id=&quot;2010052614322973813015&quot; ShowField=&quot;false&quot; /&gt;&#10;        &lt;Field Id=&quot;2010459567854674576463&quot; ShowField=&quot;false&quot; /&gt;&#10;        &lt;Field Id=&quot;2010485676746363534446&quot; ShowField=&quot;false&quot; /&gt;&#10;        &lt;Field Id=&quot;2010439856435874586538&quot; ShowField=&quot;false&quot; /&gt;&#10;        &lt;Field Id=&quot;2010493849878452368455&quot; ShowField=&quot;false&quot; /&gt;&#10;        &lt;Field Id=&quot;2010560986789746465343&quot; ShowField=&quot;false&quot; /&gt;&#10;        &lt;Field Id=&quot;2010071413442097633129&quot; ShowField=&quot;false&quot; /&gt;&#10;        &lt;Field Id=&quot;2010112308202494613918&quot; ShowField=&quot;false&quot; /&gt;&#10;        &lt;Field Id=&quot;2010122113041275135235&quot; ShowField=&quot;false&quot; /&gt;&#10;        &lt;Field Id=&quot;2010112308210202802196&quot; ShowField=&quot;false&quot; /&gt;&#10;        &lt;Field Id=&quot;2010112308213529200466&quot; ShowField=&quot;false&quot; /&gt;&#10;        &lt;Field Id=&quot;2010112308261544157207&quot; ShowField=&quot;false&quot; /&gt;&#10;        &lt;Field Id=&quot;2010052708544662262432&quot; ShowField=&quot;false&quot; /&gt;&#10;        &lt;Field Id=&quot;2010081114192663248119&quot; ShowField=&quot;false&quot; /&gt;&#10;        &lt;Field Id=&quot;2010052711051194897777&quot; ShowField=&quot;false&quot; /&gt;&#10;        &lt;Field Id=&quot;2010052712375349591198&quot; ShowField=&quot;false&quot; /&gt;&#10;        &lt;Field Id=&quot;2010052711051194899593&quot; ShowField=&quot;false&quot; /&gt;&#10;        &lt;Field Id=&quot;2010052711060581611583&quot; ShowField=&quot;false&quot; /&gt;&#10;        &lt;Field Id=&quot;2010081315341800844570&quot; ShowField=&quot;false&quot; /&gt;&#10;        &lt;Field Id=&quot;2010081316193575025509&quot; ShowField=&quot;false&quot; /&gt;&#10;        &lt;Field Id=&quot;2010081609182049873699&quot; ShowField=&quot;false&quot; /&gt;&#10;        &lt;Field Id=&quot;2010052713064159394527&quot; ShowField=&quot;false&quot; /&gt;&#10;        &lt;Field Id=&quot;2010052713065092670086&quot; ShowField=&quot;false&quot; /&gt;&#10;        &lt;Field Id=&quot;2011042910550556583034&quot; ShowField=&quot;false&quot; /&gt;&#10;        &lt;Field Id=&quot;2011042910460727443859&quot; ShowField=&quot;false&quot; /&gt;&#10;        &lt;Field Id=&quot;2011042910464744783764&quot; ShowField=&quot;false&quot; /&gt;&#10;      &lt;/Fields&gt;&#10;    &lt;/MasterProperty&gt;&#10;  &lt;/MasterProperties&gt;&#10;  &lt;ContentItems&gt;&#10;    &lt;ContentItem Language=&quot;2057&quot; IsDefault=&quot;false&quot;&gt;&#10;      &lt;File HasContent=&quot;false&quot; LinkToLanguage=&quot;&quot; /&gt;&#10;    &lt;/ContentItem&gt;&#10;    &lt;ContentItem Language=&quot;1033&quot; IsDefault=&quot;false&quot;&gt;&#10;      &lt;File HasContent=&quot;false&quot; LinkToLanguage=&quot;&quot; /&gt;&#10;    &lt;/ContentItem&gt;&#10;    &lt;ContentItem Language=&quot;1036&quot; IsDefault=&quot;false&quot;&gt;&#10;      &lt;File HasContent=&quot;false&quot; LinkToLanguage=&quot;&quot; /&gt;&#10;    &lt;/ContentItem&gt;&#10;    &lt;ContentItem Language=&quot;4108&quot; IsDefault=&quot;false&quot;&gt;&#10;      &lt;File HasContent=&quot;false&quot; LinkToLanguage=&quot;&quot; /&gt;&#10;    &lt;/ContentItem&gt;&#10;    &lt;ContentItem Language=&quot;1031&quot; IsDefault=&quot;false&quot;&gt;&#10;      &lt;File HasContent=&quot;false&quot; LinkToLanguage=&quot;&quot; /&gt;&#10;    &lt;/ContentItem&gt;&#10;    &lt;ContentItem Language=&quot;2055&quot; IsDefault=&quot;true&quot;&gt;&#10;      &lt;File HasContent=&quot;true&quot; LinkToLanguage=&quot;&quot; /&gt;&#10;    &lt;/ContentItem&gt;&#10;    &lt;ContentItem Language=&quot;1040&quot; IsDefault=&quot;false&quot;&gt;&#10;      &lt;File HasContent=&quot;false&quot; LinkToLanguage=&quot;&quot; /&gt;&#10;    &lt;/ContentItem&gt;&#10;    &lt;ContentItem Language=&quot;2064&quot; IsDefault=&quot;false&quot;&gt;&#10;      &lt;File HasContent=&quot;false&quot; LinkToLanguage=&quot;&quot; /&gt;&#10;    &lt;/ContentItem&gt;&#10;  &lt;/ContentItems&gt;&#10;&lt;/MasterTemplateConfiguration&gt;"/>
  <p:tag name="OFFICEATWORKPOWERPOINTMASTERTEMPLATEID" val="Presentation"/>
  <p:tag name="OAWWIZARDSTEPS" val="0|1|4"/>
  <p:tag name="ZOAWLANGID" val="2057"/>
  <p:tag name="OAWDOCPROPSOURCE" val="&lt;DocProps&gt;&lt;DocProp UID=&quot;2002122011014149059130932&quot; EntryUID=&quot;2010081809443560097716&quot;&gt;&lt;Field Name=&quot;IDName&quot; Value=&quot;SSS, SIX Securities Services, Zurich, Brandschenkestrasse&quot;/&gt;&lt;Field Name=&quot;Organisation&quot; Value=&quot;SIX Securities Services&quot;/&gt;&lt;Field Name=&quot;Address1&quot; Value=&quot;Brandschenkestrasse 47&quot;/&gt;&lt;Field Name=&quot;Address2&quot; Value=&quot;CH-8002 Zurich&quot;/&gt;&lt;Field Name=&quot;Address3&quot; Value=&quot;&quot;/&gt;&lt;Field Name=&quot;Address4&quot; Value=&quot;&quot;/&gt;&lt;Field Name=&quot;Telefon&quot; Value=&quot;+41 58 399 4511&quot;/&gt;&lt;Field Name=&quot;Fax&quot; Value=&quot;+41 58 499 4511&quot;/&gt;&lt;Field Name=&quot;Country&quot; Value=&quot;&quot;/&gt;&lt;Field Name=&quot;LogoColor&quot; Value=&quot;%Logos%\SIX_logo_SSS_a4_rgb_2100.200.emf&quot;/&gt;&lt;Field Name=&quot;LogoBlackWhite&quot; Value=&quot;%Logos%\SIX_logo_SSS_a4_black_rgb_2100.200.emf&quot;/&gt;&lt;Field Name=&quot;Address5&quot; Value=&quot;&quot;/&gt;&lt;Field Name=&quot;Address6&quot; Value=&quot;&quot;/&gt;&lt;Field Name=&quot;Email&quot; Value=&quot;&quot;/&gt;&lt;Field Name=&quot;Internet&quot; Value=&quot;www.six-securities-services.com&quot;/&gt;&lt;Field Name=&quot;City&quot; Value=&quot;Zurich&quot;/&gt;&lt;Field Name=&quot;Footer1&quot; Value=&quot;&quot;/&gt;&lt;Field Name=&quot;Footer2&quot; Value=&quot;&quot;/&gt;&lt;Field Name=&quot;Footer3&quot; Value=&quot;&quot;/&gt;&lt;Field Name=&quot;Footer4&quot; Value=&quot;CCP Clearing | International Custody | Securities Financing | Global Fund Services | Shareholder Services | Solutions for the future. Now.&quot;/&gt;&lt;Field Name=&quot;MailingAddress1&quot; Value=&quot;P.O. Box 1758&quot;/&gt;&lt;Field Name=&quot;MailingAddress4&quot; Value=&quot;&quot;/&gt;&lt;Field Name=&quot;MailingAddress3&quot; Value=&quot;&quot;/&gt;&lt;Field Name=&quot;MailingAddress2&quot; Value=&quot;CH-8021 Zurich&quot;/&gt;&lt;Field Name=&quot;Payment1&quot; Value=&quot;&quot;/&gt;&lt;Field Name=&quot;Payment2&quot; Value=&quot;&quot;/&gt;&lt;Field Name=&quot;Payment3&quot; Value=&quot;&quot;/&gt;&lt;Field Name=&quot;Payment4&quot; Value=&quot;&quot;/&gt;&lt;Field Name=&quot;Department&quot; Value=&quot;&quot;/&gt;&lt;Field Name=&quot;CardsCombiColor&quot; Value=&quot;&quot;/&gt;&lt;Field Name=&quot;CardsCombiBlackWhite&quot; Value=&quot;&quot;/&gt;&lt;Field Name=&quot;FLSISColor&quot; Value=&quot;%Logos%\DSS_Logo_RGB_LOB.2100.560.jpg&quot;/&gt;&lt;Field Name=&quot;FLSISBlackWhite&quot; Value=&quot;%Logos%\DSS_Logo_K_LOB.2100.560.jpg&quot;/&gt;&lt;Field Name=&quot;Data_UID&quot; Value=&quot;2010081809443560097716&quot;/&gt;&lt;Field Name=&quot;Field_Name&quot; Value=&quot;City&quot;/&gt;&lt;Field Name=&quot;Field_UID&quot; Value=&quot;2004030313030558705547&quot;/&gt;&lt;Field Name=&quot;ML_LCID&quot; Value=&quot;2057&quot;/&gt;&lt;Field Name=&quot;ML_Value&quot; Value=&quot;Zurich&quot;/&gt;&lt;/DocProp&gt;&lt;DocProp UID=&quot;2006040509495284662868&quot; EntryUID=&quot;2003121817293296325874&quot;&gt;&lt;Field Name=&quot;IDName&quot; Value=&quot;(None)&quot;/&gt;&lt;/DocProp&gt;&lt;DocProp UID=&quot;200212191811121321310321301031x&quot; EntryUID=&quot;2003121817293296325874&quot;&gt;&lt;Field Name=&quot;IDName&quot; Value=&quot;(None)&quot;/&gt;&lt;/DocProp&gt;&lt;DocProp UID=&quot;2002122010583847234010578&quot; EntryUID=&quot;2003121817293296325874&quot;&gt;&lt;Field Name=&quot;IDName&quot; Value=&quot;(None)&quot;/&gt;&lt;/DocProp&gt;&lt;DocProp UID=&quot;2003061115381095709037&quot; EntryUID=&quot;2003121817293296325874&quot;&gt;&lt;Field Name=&quot;IDName&quot; Value=&quot;(None)&quot;/&gt;&lt;/DocProp&gt;&lt;DocProp UID=&quot;2010349849758974438574&quot; EntryUID=&quot;2012041113573501646165&quot;&gt;&lt;Field Name=&quot;IDName&quot; Value=&quot;DSS, Securities Services Ship bow&quot;/&gt;&lt;Field Name=&quot;Content&quot; Value=&quot;%Backgrounds%\DSS\DSS_content_ship_bow.jpg&quot;/&gt;&lt;Field Name=&quot;First&quot; Value=&quot;%Backgrounds%\DSS\DSS_first_ship_bow.jpg&quot;/&gt;&lt;Field Name=&quot;Chapter&quot; Value=&quot;%Backgrounds%\DSS\DSS_chapter_ship_bow.jpg&quot;/&gt;&lt;Field Name=&quot;Last&quot; Value=&quot;%Backgrounds%\DSS\DSS_last_ship_bow.jpg&quot;/&gt;&lt;Field Name=&quot;ThemeDefault&quot; Value=&quot;%Themes%\SIX.thmx&quot;/&gt;&lt;Field Name=&quot;ThemesPresentation&quot; Value=&quot;%Themes%\SIX.thmx|%Themes%\SIX_2.thmx;%Themes%\DCM.thmx|%Themes%\DCM_2.thmx;%Themes%\DSS.thmx|%Themes%\DSS_2.thmx;%Themes%\DFI.thmx|%Themes%\DFI_2.thmx;%Themes%\DPS.thmx|%Themes%\DPS_2.thmx&quot;/&gt;&lt;Field Name=&quot;ThemesSlides&quot; Value=&quot;%Themes%\SIX.thmx|%Themes%\SIX_2.thmx;%Themes%\DCM.thmx|%Themes%\DCM_2.thmx;%Themes%\DSS.thmx|%Themes%\DSS_2.thmx;%Themes%\DFI.thmx|%Themes%\DFI_2.thmx;%Themes%\DPS.thmx|%Themes%\DPS_2.thmx&quot;/&gt;&lt;Field Name=&quot;ThemesObjects&quot; Value=&quot;%Themes%\SIX.thmx|%Themes%\SIX_2.thmx;%Themes%\DCM.thmx|%Themes%\DCM_2.thmx;%Themes%\DSS.thmx|%Themes%\DSS_2.thmx;%Themes%\DFI.thmx|%Themes%\DFI_2.thmx;%Themes%\DPS.thmx|%Themes%\DPS_2.thmx&quot;/&gt;&lt;Field Name=&quot;Data_UID&quot; Value=&quot;2012041113573501646165&quot;/&gt;&lt;Field Name=&quot;Field_Name&quot; Value=&quot;IDName&quot;/&gt;&lt;Field Name=&quot;Field_UID&quot; Value=&quot;20030218192734312289040517&quot;/&gt;&lt;Field Name=&quot;ML_LCID&quot; Value=&quot;2057&quot;/&gt;&lt;Field Name=&quot;ML_Value&quot; Value=&quot;&quot;/&gt;&lt;/DocProp&gt;&lt;DocProp UID=&quot;2004112217333376588294&quot; EntryUID=&quot;2004123010144120300001&quot;&gt;&lt;Field UID=&quot;2010071616312990191265&quot; Name=&quot;PPTitle&quot; Value=&quot;&quot;/&gt;&lt;Field UID=&quot;2012040523062620104488&quot; Name=&quot;PPSubtitle&quot; Value=&quot;&quot;/&gt;&lt;Field UID=&quot;2010032915520270663768&quot; Name=&quot;PPDate&quot; Value=&quot;7 May 2012&quot;/&gt;&lt;Field UID=&quot;2011050213513807649379&quot; Name=&quot;PPClassificationFooter&quot; Value=&quot;&quot;/&gt;&lt;Field UID=&quot;2012042015151635847027&quot; Name=&quot;PPClosing&quot; Value=&quot;Thank you for your attention.&quot;/&gt;&lt;/DocProp&gt;&lt;/DocProps&gt;&#10;"/>
  <p:tag name="OFFICEATWORKPRESENTATIONPROJECTID" val="sixgroupcom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Translate(&quot;Doc.Page&quot;)]]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PowerPointImage(&quot;BackgroundChapter&quot;, GetMasterPropertyValue(&quot;SlideBackgrounds&quot;, &quot;Chapter&quot;))]]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GetMasterPropertyValue(&quot;Organisation&quot;, &quot;City&quot;) &amp; &quot;, &quot; &amp; GetMasterPropertyValue(&quot;CustomField&quot;, &quot;PPDate&quot;) &amp; IF(GetMasterPropertyValue(&quot;CustomField&quot;, &quot;PPClassificationFooter&quot;)=&quot;&quot;, &quot;&quot;, &quot;, &quot; &amp; GetMasterPropertyValue(&quot;CustomField&quot;, &quot;PPClassificationFooter&quot;))]]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Translate(&quot;Doc.Page&quot;)]]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PowerPointImage(&quot;BackgroundLast&quot;, GetMasterPropertyValue(&quot;SlideBackgrounds&quot;, &quot;Last&quot;))]]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GetMasterPropertyValue(&quot;CustomField&quot;, &quot;PPClosing&quot;)]]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IF(GetMasterPropertyValue(&quot;Author&quot;, &quot;Name&quot;)=&quot;&quot;, &quot;&quot;, GetMasterPropertyValue(&quot;Author&quot;, &quot;Name&quot;) &amp; &quot;&#10;&quot;) &amp; GetMasterPropertyValue(&quot;Organisation&quot;, &quot;City&quot;) &amp; &quot;, &quot; &amp; GetMasterPropertyValue(&quot;CustomField&quot;, &quot;PPDate&quot;) &amp; IF(GetMasterPropertyValue(&quot;CustomField&quot;, &quot;PPClassificationFooter&quot;)=&quot;&quot;, &quot;&quot;, &quot;&#10;&quot; &amp; Translate(&quot;Doc.Clasification&quot;) &amp; &quot;: &quot; &amp; GetMasterPropertyValue(&quot;CustomField&quot;, &quot;PPClassificationFooter&quot;))]]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ATWORKSLIDETHEMENAME" val="SIX.thmx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ATWORKSLIDETHEMENAME" val="SIX.thmx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ATWORKSHAPETHEMENAME" val="SIX.thm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PowerPointImage(&quot;BackgroundFirst&quot;, GetMasterPropertyValue(&quot;SlideBackgrounds&quot;, &quot;First&quot;))]]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ATWORKSHAPETHEMENAME" val="SIX.thmx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ATWORKSHAPETHEMENAME" val="SIX.thmx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ATWORKSHAPETHEMENAME" val="SIX.thmx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ATWORKSHAPETHEMENAME" val="SIX.thmx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ATWORKSHAPETHEMENAME" val="SIX.thmx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ATWORKSHAPETHEMENAME" val="SIX.thmx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ATWORKSHAPETHEMENAME" val="SIX.thmx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ATWORKSHAPETHEMENAME" val="SIX.thmx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ATWORKSHAPETHEMENAME" val="SIX.thmx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ATWORKSHAPETHEMENAME" val="SIX.thmx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GetMasterPropertyValue(&quot;CustomField&quot;, &quot;PPTitle&quot;)]]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ATWORKSHAPETHEMENAME" val="SIX.thmx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ATWORKSHAPETHEMENAME" val="SIX.thmx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ATWORKSHAPETHEMENAME" val="SIX.thmx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IF(GetMasterPropertyValue(&quot;CustomField&quot;, &quot;PPSubtitle&quot;)=&quot;&quot;, &quot;&quot;, GetMasterPropertyValue(&quot;CustomField&quot;, &quot;PPSubtitle&quot;) &amp; &quot;&#10;&quot;) &amp; IF(GetMasterPropertyValue(&quot;Author&quot;, &quot;Name&quot;)=&quot;&quot;, &quot;&quot;, GetMasterPropertyValue(&quot;Author&quot;, &quot;Name&quot;) &amp; &quot;&#10;&quot;) &amp; GetMasterPropertyValue(&quot;Organisation&quot;, &quot;City&quot;) &amp; &quot;, &quot; &amp; GetMasterPropertyValue(&quot;CustomField&quot;, &quot;PPDate&quot;) &amp; IF(GetMasterPropertyValue(&quot;CustomField&quot;, &quot;PPClassificationFooter&quot;)=&quot;&quot;, &quot;&quot;, &quot;&#10;&quot; &amp; Translate(&quot;Doc.Clasification&quot;) &amp; &quot;: &quot; &amp; GetMasterPropertyValue(&quot;CustomField&quot;, &quot;PPClassificationFooter&quot;))]]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PowerPointImage(&quot;BackgroundContent&quot;, GetMasterPropertyValue(&quot;SlideBackgrounds&quot;, &quot;Content&quot;))]]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GetMasterPropertyValue(&quot;Organisation&quot;, &quot;City&quot;) &amp; &quot;, &quot; &amp; GetMasterPropertyValue(&quot;CustomField&quot;, &quot;PPDate&quot;) &amp; IF(GetMasterPropertyValue(&quot;CustomField&quot;, &quot;PPClassificationFooter&quot;)=&quot;&quot;, &quot;&quot;, &quot;, &quot; &amp; GetMasterPropertyValue(&quot;CustomField&quot;, &quot;PPClassificationFooter&quot;))]]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Translate(&quot;Doc.Page&quot;)]]&#10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PowerPointImage(&quot;BackgroundChapter&quot;, GetMasterPropertyValue(&quot;SlideBackgrounds&quot;, &quot;Chapter&quot;))]]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GetMasterPropertyValue(&quot;Organisation&quot;, &quot;City&quot;) &amp; &quot;, &quot; &amp; GetMasterPropertyValue(&quot;CustomField&quot;, &quot;PPDate&quot;) &amp; IF(GetMasterPropertyValue(&quot;CustomField&quot;, &quot;PPClassificationFooter&quot;)=&quot;&quot;, &quot;&quot;, &quot;, &quot; &amp; GetMasterPropertyValue(&quot;CustomField&quot;, &quot;PPClassificationFooter&quot;))]]"/>
</p:tagLst>
</file>

<file path=ppt/theme/theme1.xml><?xml version="1.0" encoding="utf-8"?>
<a:theme xmlns:a="http://schemas.openxmlformats.org/drawingml/2006/main" name="1_SIX">
  <a:themeElements>
    <a:clrScheme name="SIX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E4E4E"/>
      </a:accent1>
      <a:accent2>
        <a:srgbClr val="D1D2CB"/>
      </a:accent2>
      <a:accent3>
        <a:srgbClr val="004046"/>
      </a:accent3>
      <a:accent4>
        <a:srgbClr val="C3CB00"/>
      </a:accent4>
      <a:accent5>
        <a:srgbClr val="496E82"/>
      </a:accent5>
      <a:accent6>
        <a:srgbClr val="82BFCF"/>
      </a:accent6>
      <a:hlink>
        <a:srgbClr val="0000FF"/>
      </a:hlink>
      <a:folHlink>
        <a:srgbClr val="800080"/>
      </a:folHlink>
    </a:clrScheme>
    <a:fontScheme name="SIX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IX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DesignTheme>%Themes%\SIX.thmx</DesignTheme>
</file>

<file path=customXml/itemProps1.xml><?xml version="1.0" encoding="utf-8"?>
<ds:datastoreItem xmlns:ds="http://schemas.openxmlformats.org/officeDocument/2006/customXml" ds:itemID="{E977B31D-8121-4082-9683-CBE6B82174E3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699</Words>
  <Application>Microsoft Office PowerPoint</Application>
  <PresentationFormat>On-screen Show (4:3)</PresentationFormat>
  <Paragraphs>91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1_SIX</vt:lpstr>
      <vt:lpstr>Custom Design</vt:lpstr>
      <vt:lpstr>PowerPoint Presentation</vt:lpstr>
      <vt:lpstr>Summary of presentation</vt:lpstr>
      <vt:lpstr>QUICK OUTLINE OF SIX SIS LTD</vt:lpstr>
      <vt:lpstr>NATIONAL BANK FOCUS ON PRINCIPLES</vt:lpstr>
      <vt:lpstr>COMPLETED SELF-ASSESSMENT</vt:lpstr>
      <vt:lpstr>FOLLOW UP</vt:lpstr>
      <vt:lpstr>IMF FSAP VISIT TO SWITZERLAND IN THE AUTUMN </vt:lpstr>
      <vt:lpstr>PowerPoint Presentation</vt:lpstr>
    </vt:vector>
  </TitlesOfParts>
  <Company>officeatwork AG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Patrick Vorburger</dc:creator>
  <cp:lastModifiedBy>Merriman, Alexander</cp:lastModifiedBy>
  <cp:revision>123</cp:revision>
  <cp:lastPrinted>2013-04-23T13:49:40Z</cp:lastPrinted>
  <dcterms:created xsi:type="dcterms:W3CDTF">2012-04-05T23:58:32Z</dcterms:created>
  <dcterms:modified xsi:type="dcterms:W3CDTF">2013-04-26T04:33:33Z</dcterms:modified>
</cp:coreProperties>
</file>