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441" r:id="rId5"/>
    <p:sldId id="604" r:id="rId6"/>
    <p:sldId id="624" r:id="rId7"/>
    <p:sldId id="625" r:id="rId8"/>
    <p:sldId id="630" r:id="rId9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92833" autoAdjust="0"/>
  </p:normalViewPr>
  <p:slideViewPr>
    <p:cSldViewPr snapToGrid="0">
      <p:cViewPr varScale="1">
        <p:scale>
          <a:sx n="104" d="100"/>
          <a:sy n="104" d="100"/>
        </p:scale>
        <p:origin x="-13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90"/>
      </p:cViewPr>
      <p:guideLst>
        <p:guide orient="horz" pos="2933"/>
        <p:guide pos="221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44371" cy="466294"/>
          </a:xfrm>
          <a:prstGeom prst="rect">
            <a:avLst/>
          </a:prstGeom>
        </p:spPr>
        <p:txBody>
          <a:bodyPr vert="horz" lIns="99017" tIns="49508" rIns="99017" bIns="495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80162" y="1"/>
            <a:ext cx="3044371" cy="466294"/>
          </a:xfrm>
          <a:prstGeom prst="rect">
            <a:avLst/>
          </a:prstGeom>
        </p:spPr>
        <p:txBody>
          <a:bodyPr vert="horz" lIns="99017" tIns="49508" rIns="99017" bIns="49508" rtlCol="0"/>
          <a:lstStyle>
            <a:lvl1pPr algn="r">
              <a:defRPr sz="1300"/>
            </a:lvl1pPr>
          </a:lstStyle>
          <a:p>
            <a:fld id="{B801E8EB-DE9F-472A-B95B-B8AF32E391CC}" type="datetimeFigureOut">
              <a:rPr lang="en-US" smtClean="0"/>
              <a:pPr/>
              <a:t>4/25/2013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44280"/>
            <a:ext cx="3044371" cy="466294"/>
          </a:xfrm>
          <a:prstGeom prst="rect">
            <a:avLst/>
          </a:prstGeom>
        </p:spPr>
        <p:txBody>
          <a:bodyPr vert="horz" lIns="99017" tIns="49508" rIns="99017" bIns="495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80162" y="8844280"/>
            <a:ext cx="3044371" cy="466294"/>
          </a:xfrm>
          <a:prstGeom prst="rect">
            <a:avLst/>
          </a:prstGeom>
        </p:spPr>
        <p:txBody>
          <a:bodyPr vert="horz" lIns="99017" tIns="49508" rIns="99017" bIns="49508" rtlCol="0" anchor="b"/>
          <a:lstStyle>
            <a:lvl1pPr algn="r">
              <a:defRPr sz="1300"/>
            </a:lvl1pPr>
          </a:lstStyle>
          <a:p>
            <a:fld id="{67CF5ED7-7D4C-469A-964D-9FC1F40CF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3044371" cy="46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5" tIns="46677" rIns="93355" bIns="46677" numCol="1" anchor="t" anchorCtr="0" compatLnSpc="1">
            <a:prstTxWarp prst="textNoShape">
              <a:avLst/>
            </a:prstTxWarp>
          </a:bodyPr>
          <a:lstStyle>
            <a:lvl1pPr defTabSz="933443">
              <a:defRPr sz="1200"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0162" y="0"/>
            <a:ext cx="3044371" cy="46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5" tIns="46677" rIns="93355" bIns="46677" numCol="1" anchor="t" anchorCtr="0" compatLnSpc="1">
            <a:prstTxWarp prst="textNoShape">
              <a:avLst/>
            </a:prstTxWarp>
          </a:bodyPr>
          <a:lstStyle>
            <a:lvl1pPr algn="r" defTabSz="933443">
              <a:defRPr sz="1200">
                <a:latin typeface="Calibri" pitchFamily="34" charset="0"/>
              </a:defRPr>
            </a:lvl1pPr>
          </a:lstStyle>
          <a:p>
            <a:fld id="{3D50B7FB-90EE-40A3-893C-9FF49A5E6808}" type="datetimeFigureOut">
              <a:rPr lang="it-IT"/>
              <a:pPr/>
              <a:t>25/04/2013</a:t>
            </a:fld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7450" y="700088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280" y="4422992"/>
            <a:ext cx="5621717" cy="4189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5" tIns="46677" rIns="93355" bIns="46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45981"/>
            <a:ext cx="3044371" cy="46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5" tIns="46677" rIns="93355" bIns="46677" numCol="1" anchor="b" anchorCtr="0" compatLnSpc="1">
            <a:prstTxWarp prst="textNoShape">
              <a:avLst/>
            </a:prstTxWarp>
          </a:bodyPr>
          <a:lstStyle>
            <a:lvl1pPr defTabSz="933443">
              <a:defRPr sz="1200"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0162" y="8845981"/>
            <a:ext cx="3044371" cy="46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5" tIns="46677" rIns="93355" bIns="46677" numCol="1" anchor="b" anchorCtr="0" compatLnSpc="1">
            <a:prstTxWarp prst="textNoShape">
              <a:avLst/>
            </a:prstTxWarp>
          </a:bodyPr>
          <a:lstStyle>
            <a:lvl1pPr algn="r" defTabSz="933443">
              <a:defRPr sz="1200">
                <a:latin typeface="Calibri" pitchFamily="34" charset="0"/>
              </a:defRPr>
            </a:lvl1pPr>
          </a:lstStyle>
          <a:p>
            <a:fld id="{13D560A2-BC7D-4CC3-9A87-D7D61720A367}" type="slidenum">
              <a:rPr lang="it-IT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6200775"/>
            <a:ext cx="9180513" cy="684213"/>
          </a:xfrm>
          <a:prstGeom prst="rect">
            <a:avLst/>
          </a:prstGeom>
          <a:solidFill>
            <a:srgbClr val="002F6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"/>
          <p:cNvGrpSpPr>
            <a:grpSpLocks/>
          </p:cNvGrpSpPr>
          <p:nvPr userDrawn="1"/>
        </p:nvGrpSpPr>
        <p:grpSpPr bwMode="auto">
          <a:xfrm>
            <a:off x="1588" y="796925"/>
            <a:ext cx="9144000" cy="73025"/>
            <a:chOff x="-12" y="385"/>
            <a:chExt cx="5807" cy="46"/>
          </a:xfrm>
        </p:grpSpPr>
        <p:sp>
          <p:nvSpPr>
            <p:cNvPr id="4" name="AutoShape 6"/>
            <p:cNvSpPr>
              <a:spLocks noChangeArrowheads="1"/>
            </p:cNvSpPr>
            <p:nvPr userDrawn="1"/>
          </p:nvSpPr>
          <p:spPr bwMode="auto">
            <a:xfrm>
              <a:off x="-12" y="385"/>
              <a:ext cx="794" cy="46"/>
            </a:xfrm>
            <a:prstGeom prst="roundRect">
              <a:avLst>
                <a:gd name="adj" fmla="val 2171"/>
              </a:avLst>
            </a:prstGeom>
            <a:solidFill>
              <a:srgbClr val="002F63"/>
            </a:solidFill>
            <a:ln w="9525">
              <a:solidFill>
                <a:srgbClr val="00386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AutoShape 7"/>
            <p:cNvSpPr>
              <a:spLocks noChangeArrowheads="1"/>
            </p:cNvSpPr>
            <p:nvPr userDrawn="1"/>
          </p:nvSpPr>
          <p:spPr bwMode="auto">
            <a:xfrm>
              <a:off x="5001" y="385"/>
              <a:ext cx="794" cy="46"/>
            </a:xfrm>
            <a:prstGeom prst="roundRect">
              <a:avLst>
                <a:gd name="adj" fmla="val 2171"/>
              </a:avLst>
            </a:prstGeom>
            <a:solidFill>
              <a:srgbClr val="003867"/>
            </a:solidFill>
            <a:ln w="9525">
              <a:solidFill>
                <a:srgbClr val="00386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8"/>
            <p:cNvSpPr>
              <a:spLocks noChangeShapeType="1"/>
            </p:cNvSpPr>
            <p:nvPr userDrawn="1"/>
          </p:nvSpPr>
          <p:spPr bwMode="auto">
            <a:xfrm>
              <a:off x="579" y="407"/>
              <a:ext cx="4535" cy="1"/>
            </a:xfrm>
            <a:prstGeom prst="line">
              <a:avLst/>
            </a:prstGeom>
            <a:noFill/>
            <a:ln w="9525">
              <a:solidFill>
                <a:srgbClr val="002F6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Rectangle 11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400800"/>
            <a:ext cx="1905000" cy="457200"/>
          </a:xfr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AF61999B-216B-4CEB-ADDD-658CD0294BE7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27EB0-436A-4BD0-B916-3DB002269A3D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514E-E1CB-425F-B926-90E55ECEF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3ED2A-D59A-4F42-8897-F770A5AFF060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D38B8-C791-42A0-B09E-CFA92DDC6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D350-1703-4E8C-BF0B-FE615545E67A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AB567-9071-4DB6-982D-8E972F688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F5A6-F177-4B25-AD98-66CDAE4A35A3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A713C-C7C0-4046-B4F4-7AC008102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637F5-76F3-46B3-AC2D-003A4D03CF50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B0E79-A2F1-41F1-8976-C958E566B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CCC4-B595-4B21-B9F5-A27C56516A62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56953-342B-4B36-B0EB-4C7E0DD4B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B567-6CF6-4D57-B40B-7ED1455FA403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05C2E-483D-4A5A-B68E-94753651BC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9F8A-081B-48D6-86AD-EE2445443D2D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8D1AE-014A-4EEC-BF4C-436F2BFE7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FF8E-46C7-40F4-9835-CD0E70B28687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D736-A5E3-4B83-BD8D-BC60240ED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1E007-90D6-4A6F-8C49-3980410423DD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DD8FA-37E0-4450-8E39-DB4D10894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5FA79F-131B-4619-BECB-1E3EF46533E9}" type="datetime1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70F1A3-491F-41CA-A2FD-056C5E3CE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B8344DE9-0277-40E7-877D-9FEF01FE2987}" type="slidenum">
              <a:rPr lang="it-IT"/>
              <a:pPr/>
              <a:t>1</a:t>
            </a:fld>
            <a:endParaRPr lang="it-IT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02151" y="985222"/>
            <a:ext cx="3219450" cy="2195513"/>
            <a:chOff x="2350" y="96"/>
            <a:chExt cx="3026" cy="2160"/>
          </a:xfrm>
        </p:grpSpPr>
        <p:pic>
          <p:nvPicPr>
            <p:cNvPr id="13315" name="Picture 3" descr="imf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FF"/>
                </a:clrFrom>
                <a:clrTo>
                  <a:srgbClr val="0000FF">
                    <a:alpha val="0"/>
                  </a:srgbClr>
                </a:clrTo>
              </a:clrChange>
              <a:lum bright="12000" contrast="12000"/>
              <a:grayscl/>
              <a:biLevel thresh="50000"/>
            </a:blip>
            <a:srcRect b="51111"/>
            <a:stretch>
              <a:fillRect/>
            </a:stretch>
          </p:blipFill>
          <p:spPr bwMode="auto">
            <a:xfrm>
              <a:off x="2352" y="96"/>
              <a:ext cx="3024" cy="105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4" descr="imf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FF"/>
                </a:clrFrom>
                <a:clrTo>
                  <a:srgbClr val="0000FF">
                    <a:alpha val="0"/>
                  </a:srgbClr>
                </a:clrTo>
              </a:clrChange>
              <a:lum bright="12000" contrast="12000"/>
              <a:grayscl/>
              <a:biLevel thresh="50000"/>
            </a:blip>
            <a:srcRect t="48801"/>
            <a:stretch>
              <a:fillRect/>
            </a:stretch>
          </p:blipFill>
          <p:spPr bwMode="auto">
            <a:xfrm>
              <a:off x="2350" y="1150"/>
              <a:ext cx="3024" cy="110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34925" y="2685980"/>
            <a:ext cx="9109075" cy="39703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5720" rIns="45720" anchor="ctr">
            <a:spAutoFit/>
          </a:bodyPr>
          <a:lstStyle/>
          <a:p>
            <a:pPr algn="ctr" eaLnBrk="0" hangingPunct="0"/>
            <a:endParaRPr lang="en-US" sz="2800" b="1" dirty="0" smtClean="0">
              <a:latin typeface="Calibri" pitchFamily="34" charset="0"/>
            </a:endParaRPr>
          </a:p>
          <a:p>
            <a:pPr algn="ctr" eaLnBrk="0" hangingPunct="0"/>
            <a:endParaRPr lang="en-US" sz="2800" b="1" dirty="0" smtClean="0">
              <a:latin typeface="Calibri" pitchFamily="34" charset="0"/>
            </a:endParaRPr>
          </a:p>
          <a:p>
            <a:pPr algn="ctr" eaLnBrk="0" hangingPunct="0"/>
            <a:r>
              <a:rPr lang="en-US" sz="2400" b="1" dirty="0" smtClean="0">
                <a:solidFill>
                  <a:srgbClr val="002060"/>
                </a:solidFill>
                <a:latin typeface="Calibri" pitchFamily="34" charset="0"/>
              </a:rPr>
              <a:t>CPSS-IOSCO Principles for FMIs</a:t>
            </a:r>
          </a:p>
          <a:p>
            <a:pPr algn="ctr" eaLnBrk="0" hangingPunct="0"/>
            <a:endParaRPr lang="en-US" sz="12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0" hangingPunct="0"/>
            <a:r>
              <a:rPr lang="en-US" sz="2400" b="1" dirty="0" smtClean="0">
                <a:solidFill>
                  <a:srgbClr val="002060"/>
                </a:solidFill>
                <a:latin typeface="Calibri" pitchFamily="34" charset="0"/>
              </a:rPr>
              <a:t>&amp; FSAP assessments of CSDs</a:t>
            </a:r>
          </a:p>
          <a:p>
            <a:pPr algn="ctr" eaLnBrk="0" hangingPunct="0"/>
            <a:endParaRPr lang="en-US" sz="12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0" hangingPunct="0"/>
            <a:endParaRPr lang="en-US" sz="12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Froukelien Wendt </a:t>
            </a:r>
          </a:p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Monetary and Capital Markets Department, IMF </a:t>
            </a:r>
          </a:p>
          <a:p>
            <a:pPr algn="ctr" eaLnBrk="0" hangingPunct="0"/>
            <a:endParaRPr lang="en-US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30 May 2013</a:t>
            </a:r>
          </a:p>
          <a:p>
            <a:pPr algn="ctr" eaLnBrk="0" hangingPunct="0"/>
            <a:endParaRPr lang="en-US" sz="2800" i="1" dirty="0">
              <a:latin typeface="Calibri" pitchFamily="34" charset="0"/>
            </a:endParaRPr>
          </a:p>
          <a:p>
            <a:pPr algn="ctr" eaLnBrk="0" hangingPunct="0"/>
            <a:endParaRPr lang="en-US" sz="28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162800" cy="838200"/>
          </a:xfrm>
        </p:spPr>
        <p:txBody>
          <a:bodyPr/>
          <a:lstStyle/>
          <a:p>
            <a:r>
              <a:rPr lang="en-US" sz="2400" dirty="0" smtClean="0"/>
              <a:t>History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2FAF-E888-427D-AEFF-83F5FF8429EA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rot="5400000">
            <a:off x="8343900" y="2628900"/>
            <a:ext cx="609600" cy="762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7772400" y="3886200"/>
            <a:ext cx="114300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100" dirty="0" smtClean="0"/>
              <a:t>New principle on general business risk</a:t>
            </a:r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7772400" y="4724400"/>
            <a:ext cx="114300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100" dirty="0" smtClean="0"/>
              <a:t>New principle on tiered participation</a:t>
            </a:r>
            <a:endParaRPr lang="en-US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7696200" y="1828800"/>
            <a:ext cx="114300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100" dirty="0" smtClean="0"/>
              <a:t>New distinct principles on liquidity and credit risks</a:t>
            </a:r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00" y="2895600"/>
            <a:ext cx="137160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100" dirty="0" smtClean="0"/>
              <a:t>New principle on default procedures and segregation and portability</a:t>
            </a:r>
            <a:endParaRPr lang="en-US" sz="1100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339634" y="936385"/>
          <a:ext cx="7262948" cy="5660358"/>
        </p:xfrm>
        <a:graphic>
          <a:graphicData uri="http://schemas.openxmlformats.org/drawingml/2006/table">
            <a:tbl>
              <a:tblPr/>
              <a:tblGrid>
                <a:gridCol w="1440068"/>
                <a:gridCol w="1164576"/>
                <a:gridCol w="1164576"/>
                <a:gridCol w="1164576"/>
                <a:gridCol w="1164576"/>
                <a:gridCol w="1164576"/>
              </a:tblGrid>
              <a:tr h="16632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General organization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1-3)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2328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Credit risk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4-7)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Settlement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8-10)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CSD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11,12)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2522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Default management </a:t>
                      </a: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13,14)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399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Operational risk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15-17)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Access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18-20)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66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Efficiency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21, 22)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2522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32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Transparency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latin typeface="Calibri"/>
                          <a:ea typeface="Calibri"/>
                          <a:cs typeface="Times New Roman"/>
                        </a:rPr>
                        <a:t>(Principle 23, 24)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3525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>
                      <a:noFill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rgbClr val="80808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0070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1990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alibri"/>
                          <a:ea typeface="Calibri"/>
                          <a:cs typeface="Times New Roman"/>
                        </a:rPr>
                        <a:t>Lamfalussy</a:t>
                      </a: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 report</a:t>
                      </a: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2001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CPSS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Core Principles for SIPS</a:t>
                      </a: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2001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CPSS-IOSCO </a:t>
                      </a:r>
                      <a:r>
                        <a:rPr lang="en-US" sz="1200" dirty="0" err="1">
                          <a:latin typeface="Calibri"/>
                          <a:ea typeface="Calibri"/>
                          <a:cs typeface="Times New Roman"/>
                        </a:rPr>
                        <a:t>Recommenda-tions</a:t>
                      </a: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 for SSS</a:t>
                      </a: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2004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CPSS-IOSCO </a:t>
                      </a:r>
                      <a:r>
                        <a:rPr lang="en-US" sz="1200" dirty="0" err="1">
                          <a:latin typeface="Calibri"/>
                          <a:ea typeface="Calibri"/>
                          <a:cs typeface="Times New Roman"/>
                        </a:rPr>
                        <a:t>Recommenda-tions</a:t>
                      </a: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 for CCPs</a:t>
                      </a: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Calibri"/>
                          <a:cs typeface="Times New Roman"/>
                        </a:rPr>
                        <a:t>CPSS-IOSCO Principles for FMIs</a:t>
                      </a:r>
                    </a:p>
                  </a:txBody>
                  <a:tcPr marL="50970" marR="509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0" name="Straight Arrow Connector 19"/>
          <p:cNvCxnSpPr/>
          <p:nvPr/>
        </p:nvCxnSpPr>
        <p:spPr bwMode="auto">
          <a:xfrm flipH="1" flipV="1">
            <a:off x="6967728" y="1920240"/>
            <a:ext cx="813816" cy="7315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flipH="1">
            <a:off x="6976873" y="3163824"/>
            <a:ext cx="731519" cy="22860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H="1" flipV="1">
            <a:off x="6986016" y="3767328"/>
            <a:ext cx="850393" cy="25603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flipH="1" flipV="1">
            <a:off x="7040880" y="4416552"/>
            <a:ext cx="832104" cy="46634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FMI Principles - Objectives</a:t>
            </a:r>
            <a:endParaRPr lang="en-US" sz="2400" b="1" dirty="0" smtClean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2697" y="1058092"/>
            <a:ext cx="84647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r>
              <a:rPr lang="en-US" sz="2000" dirty="0" smtClean="0"/>
              <a:t>Harmonize existing standards</a:t>
            </a:r>
          </a:p>
          <a:p>
            <a:pPr marL="0">
              <a:buFont typeface="Wingdings" pitchFamily="2" charset="2"/>
              <a:buChar char="Ø"/>
            </a:pPr>
            <a:endParaRPr lang="en-US" sz="2000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Core Principles for systemically important payment systems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Recommendations for securities settlement systems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Recommendations for central counterparties</a:t>
            </a:r>
          </a:p>
          <a:p>
            <a:pPr marL="644525" lvl="2">
              <a:buFont typeface="Wingdings" pitchFamily="2" charset="2"/>
              <a:buChar char="Ø"/>
            </a:pPr>
            <a:endParaRPr lang="en-US" sz="1600" dirty="0" smtClean="0"/>
          </a:p>
          <a:p>
            <a:pPr marL="0"/>
            <a:r>
              <a:rPr lang="en-US" sz="2000" dirty="0" smtClean="0"/>
              <a:t>Strengthen existing standards</a:t>
            </a:r>
          </a:p>
          <a:p>
            <a:pPr marL="0">
              <a:buFont typeface="Wingdings" pitchFamily="2" charset="2"/>
              <a:buChar char="Ø"/>
            </a:pPr>
            <a:endParaRPr lang="en-US" sz="2000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Lessons from the crisis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Experience in applying standards</a:t>
            </a:r>
          </a:p>
          <a:p>
            <a:pPr marL="644525" lvl="2">
              <a:buFont typeface="Wingdings" pitchFamily="2" charset="2"/>
              <a:buChar char="Ø"/>
            </a:pPr>
            <a:endParaRPr lang="en-US" sz="1600" dirty="0" smtClean="0"/>
          </a:p>
          <a:p>
            <a:r>
              <a:rPr lang="en-US" sz="2000" dirty="0" smtClean="0"/>
              <a:t>Ensure consistent applications</a:t>
            </a:r>
          </a:p>
          <a:p>
            <a:pPr marL="0">
              <a:buFont typeface="Wingdings" pitchFamily="2" charset="2"/>
              <a:buChar char="Ø"/>
            </a:pPr>
            <a:endParaRPr lang="en-US" sz="2000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 CPSS-IOSCO members commit to apply ‘to the fullest extent possible</a:t>
            </a:r>
            <a:r>
              <a:rPr lang="en-US" sz="1500" dirty="0" smtClean="0"/>
              <a:t>’</a:t>
            </a:r>
          </a:p>
          <a:p>
            <a:pPr marL="187325" lvl="1"/>
            <a:endParaRPr lang="en-US" sz="2000" dirty="0" smtClean="0"/>
          </a:p>
          <a:p>
            <a:pPr marL="187325" lvl="1"/>
            <a:r>
              <a:rPr lang="en-US" sz="2000" dirty="0" smtClean="0"/>
              <a:t>Enhance safety and efficiency in payment, clearing, settlement and recording arrangements </a:t>
            </a:r>
            <a:r>
              <a:rPr lang="en-US" sz="2000" b="1" dirty="0" smtClean="0">
                <a:solidFill>
                  <a:schemeClr val="tx2"/>
                </a:solidFill>
              </a:rPr>
              <a:t>– limit systemic risk!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FMI Principles – Implementation</a:t>
            </a:r>
            <a:endParaRPr lang="en-US" sz="2400" b="1" dirty="0" smtClean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1162594"/>
            <a:ext cx="88304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/>
            <a:r>
              <a:rPr lang="en-US" dirty="0" smtClean="0"/>
              <a:t>Implementation in legal and regulatory framework</a:t>
            </a:r>
          </a:p>
          <a:p>
            <a:pPr marL="347472">
              <a:buFont typeface="Wingdings" pitchFamily="2" charset="2"/>
              <a:buChar char="Ø"/>
            </a:pPr>
            <a:endParaRPr lang="en-US" dirty="0" smtClean="0"/>
          </a:p>
          <a:p>
            <a:pPr marL="347472"/>
            <a:r>
              <a:rPr lang="en-US" dirty="0" smtClean="0"/>
              <a:t>Self assessments by FMI</a:t>
            </a:r>
          </a:p>
          <a:p>
            <a:pPr marL="347472"/>
            <a:endParaRPr lang="en-US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Ongoing basis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Discuss findings with authorities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Complete the CPSS-IOSCO disclosure framework (Principle 23)</a:t>
            </a:r>
          </a:p>
          <a:p>
            <a:pPr marL="644525" lvl="2">
              <a:buFont typeface="Wingdings" pitchFamily="2" charset="2"/>
              <a:buChar char="Ø"/>
            </a:pPr>
            <a:endParaRPr lang="en-US" dirty="0" smtClean="0"/>
          </a:p>
          <a:p>
            <a:pPr marL="347472"/>
            <a:r>
              <a:rPr lang="en-US" dirty="0" smtClean="0"/>
              <a:t>Assessments by authorities (central bank, regulators,…)</a:t>
            </a:r>
          </a:p>
          <a:p>
            <a:pPr marL="347472"/>
            <a:endParaRPr lang="en-US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Assessment of FMIs in jurisdiction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Promote observance</a:t>
            </a:r>
          </a:p>
          <a:p>
            <a:pPr marL="644525" lvl="2">
              <a:buFont typeface="Wingdings" pitchFamily="2" charset="2"/>
              <a:buChar char="Ø"/>
            </a:pPr>
            <a:endParaRPr lang="en-US" dirty="0" smtClean="0"/>
          </a:p>
          <a:p>
            <a:pPr marL="347472"/>
            <a:r>
              <a:rPr lang="en-US" dirty="0" smtClean="0"/>
              <a:t>Assessments by international financial institutions (IMF, World Bank)</a:t>
            </a:r>
          </a:p>
          <a:p>
            <a:pPr marL="347472"/>
            <a:endParaRPr lang="en-US" dirty="0" smtClean="0"/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Financial Sector Assessment Program (FSAP)</a:t>
            </a:r>
          </a:p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Technical assistance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Speakers </a:t>
            </a:r>
            <a:r>
              <a:rPr lang="en-US" sz="2400" dirty="0" smtClean="0"/>
              <a:t>and program</a:t>
            </a:r>
            <a:endParaRPr lang="en-US" sz="2400" b="1" dirty="0" smtClean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1162594"/>
            <a:ext cx="88304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4525" lvl="2">
              <a:buClr>
                <a:schemeClr val="accent1"/>
              </a:buClr>
              <a:buFont typeface="Wingdings" pitchFamily="2" charset="2"/>
              <a:buChar char="Ø"/>
            </a:pPr>
            <a:endParaRPr lang="en-US" dirty="0" smtClean="0"/>
          </a:p>
          <a:p>
            <a:pPr marL="644525" lvl="2">
              <a:buClr>
                <a:schemeClr val="accent1"/>
              </a:buClr>
            </a:pPr>
            <a:r>
              <a:rPr lang="en-US" dirty="0" smtClean="0"/>
              <a:t>Mr. Alex Merriman, SIX SIS: </a:t>
            </a:r>
          </a:p>
          <a:p>
            <a:pPr marL="1101725" lvl="3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experience </a:t>
            </a:r>
            <a:r>
              <a:rPr lang="en-US" dirty="0" smtClean="0"/>
              <a:t>self assessment using new principles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644525" lvl="2">
              <a:buClr>
                <a:schemeClr val="accent1"/>
              </a:buClr>
            </a:pPr>
            <a:r>
              <a:rPr lang="en-US" dirty="0" smtClean="0"/>
              <a:t>Mr. Jorge Hernan Jaramillo, </a:t>
            </a:r>
            <a:r>
              <a:rPr lang="en-US" dirty="0" err="1" smtClean="0"/>
              <a:t>Deceval</a:t>
            </a:r>
            <a:r>
              <a:rPr lang="en-US" dirty="0" smtClean="0"/>
              <a:t>, Colombia:</a:t>
            </a:r>
          </a:p>
          <a:p>
            <a:pPr marL="1101725" lvl="3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experience </a:t>
            </a:r>
            <a:r>
              <a:rPr lang="en-US" dirty="0" smtClean="0"/>
              <a:t>FSAP assessment in Colombia against new principles</a:t>
            </a:r>
            <a:br>
              <a:rPr lang="en-US" dirty="0" smtClean="0"/>
            </a:br>
            <a:endParaRPr lang="en-US" dirty="0" smtClean="0"/>
          </a:p>
          <a:p>
            <a:pPr marL="644525" lvl="2">
              <a:buClr>
                <a:schemeClr val="accent1"/>
              </a:buClr>
            </a:pPr>
            <a:r>
              <a:rPr lang="en-US" dirty="0" smtClean="0"/>
              <a:t>Mr</a:t>
            </a:r>
            <a:r>
              <a:rPr lang="en-US" dirty="0" smtClean="0"/>
              <a:t>. </a:t>
            </a:r>
            <a:r>
              <a:rPr lang="en-US" dirty="0" err="1" smtClean="0"/>
              <a:t>Gao</a:t>
            </a:r>
            <a:r>
              <a:rPr lang="en-US" dirty="0" smtClean="0"/>
              <a:t> </a:t>
            </a:r>
            <a:r>
              <a:rPr lang="en-US" dirty="0" smtClean="0"/>
              <a:t>Bin, SD&amp;C, China: </a:t>
            </a:r>
          </a:p>
          <a:p>
            <a:pPr marL="1101725" lvl="3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key lessons FSAP assessment in China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644525" lvl="2">
              <a:buClr>
                <a:schemeClr val="accent1"/>
              </a:buClr>
            </a:pPr>
            <a:r>
              <a:rPr lang="en-US" dirty="0" smtClean="0"/>
              <a:t>Mr. Bruce Butterill and/or Mrs. Soraya Belghazi: </a:t>
            </a:r>
          </a:p>
          <a:p>
            <a:pPr marL="1101725" lvl="3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dirty="0" smtClean="0"/>
              <a:t> WFC </a:t>
            </a:r>
            <a:r>
              <a:rPr lang="en-US" dirty="0" smtClean="0"/>
              <a:t>disclosure project</a:t>
            </a:r>
            <a:br>
              <a:rPr lang="en-US" dirty="0" smtClean="0"/>
            </a:br>
            <a:endParaRPr lang="en-US" dirty="0" smtClean="0"/>
          </a:p>
          <a:p>
            <a:pPr marL="644525" lvl="2">
              <a:buClr>
                <a:schemeClr val="accent1"/>
              </a:buClr>
            </a:pPr>
            <a:r>
              <a:rPr lang="en-US" dirty="0" smtClean="0"/>
              <a:t>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ptDiv xmlns="32c9486a-2141-4384-9bcd-f81e8fcf05ac">SPRSP</DeptDiv>
    <Subjects xmlns="32c9486a-2141-4384-9bcd-f81e8fcf05ac" xsi:nil="true"/>
    <DocumentType xmlns="32c9486a-2141-4384-9bcd-f81e8fcf05ac">Presentation</DocumentType>
    <SecurityClassification xmlns="32c9486a-2141-4384-9bcd-f81e8fcf05ac">FOR OFFICIAL USE ONLY</SecurityClassification>
    <Countries xmlns="32c9486a-2141-4384-9bcd-f81e8fcf05a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F Word Document" ma:contentTypeID="0x01010029FD5F51DD39FD4F89B4F7C143B41B8300A7E71F7EDB47EB4D9E7DA023DF336E96" ma:contentTypeVersion="4" ma:contentTypeDescription="Create a new document." ma:contentTypeScope="" ma:versionID="1943e2c22033fe729fc08213f92d0feb">
  <xsd:schema xmlns:xsd="http://www.w3.org/2001/XMLSchema" xmlns:p="http://schemas.microsoft.com/office/2006/metadata/properties" xmlns:ns2="32c9486a-2141-4384-9bcd-f81e8fcf05ac" targetNamespace="http://schemas.microsoft.com/office/2006/metadata/properties" ma:root="true" ma:fieldsID="b7af4580375b8d71c45a465bf6dba2a6" ns2:_="">
    <xsd:import namespace="32c9486a-2141-4384-9bcd-f81e8fcf05ac"/>
    <xsd:element name="properties">
      <xsd:complexType>
        <xsd:sequence>
          <xsd:element name="documentManagement">
            <xsd:complexType>
              <xsd:all>
                <xsd:element ref="ns2:DeptDiv"/>
                <xsd:element ref="ns2:SecurityClassification"/>
                <xsd:element ref="ns2:Countries" minOccurs="0"/>
                <xsd:element ref="ns2:Subjects" minOccurs="0"/>
                <xsd:element ref="ns2:Document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32c9486a-2141-4384-9bcd-f81e8fcf05ac" elementFormDefault="qualified">
    <xsd:import namespace="http://schemas.microsoft.com/office/2006/documentManagement/types"/>
    <xsd:element name="DeptDiv" ma:index="2" ma:displayName="Dept/Div" ma:default="MCMCM" ma:description="Unit/sub unit responsible for making the information resource available." ma:format="Dropdown" ma:internalName="DeptDiv">
      <xsd:simpleType>
        <xsd:restriction base="dms:Choice">
          <xsd:enumeration value="None"/>
          <xsd:enumeration value="AFR"/>
          <xsd:enumeration value="AFRAI"/>
          <xsd:enumeration value="AFRC1"/>
          <xsd:enumeration value="AFRC2"/>
          <xsd:enumeration value="AFRC3"/>
          <xsd:enumeration value="AFRE1"/>
          <xsd:enumeration value="AFRE2"/>
          <xsd:enumeration value="AFRRS"/>
          <xsd:enumeration value="AFRS1"/>
          <xsd:enumeration value="AFRS2"/>
          <xsd:enumeration value="AFRW1"/>
          <xsd:enumeration value="AFRW2"/>
          <xsd:enumeration value="AFRW3"/>
          <xsd:enumeration value="APD"/>
          <xsd:enumeration value="APDAI"/>
          <xsd:enumeration value="APDD1"/>
          <xsd:enumeration value="APDD2"/>
          <xsd:enumeration value="APDD3"/>
          <xsd:enumeration value="APDD4"/>
          <xsd:enumeration value="APDD5"/>
          <xsd:enumeration value="APDD6"/>
          <xsd:enumeration value="APDD7"/>
          <xsd:enumeration value="APDRS"/>
          <xsd:enumeration value="ATB"/>
          <xsd:enumeration value="BRI"/>
          <xsd:enumeration value="CEF"/>
          <xsd:enumeration value="DMD"/>
          <xsd:enumeration value="DMDAD"/>
          <xsd:enumeration value="DMDND"/>
          <xsd:enumeration value="DMDOD"/>
          <xsd:enumeration value="ETO"/>
          <xsd:enumeration value="EUO"/>
          <xsd:enumeration value="EUOIO"/>
          <xsd:enumeration value="EUOPA"/>
          <xsd:enumeration value="EUR"/>
          <xsd:enumeration value="EURAI"/>
          <xsd:enumeration value="EURCE"/>
          <xsd:enumeration value="EURE1"/>
          <xsd:enumeration value="EURE2"/>
          <xsd:enumeration value="EUREE"/>
          <xsd:enumeration value="EUREM"/>
          <xsd:enumeration value="EURER"/>
          <xsd:enumeration value="EUROA"/>
          <xsd:enumeration value="EURS1"/>
          <xsd:enumeration value="EURS2"/>
          <xsd:enumeration value="EXR"/>
          <xsd:enumeration value="EXRAI"/>
          <xsd:enumeration value="EXRCC"/>
          <xsd:enumeration value="EXREP"/>
          <xsd:enumeration value="EXRMR"/>
          <xsd:enumeration value="EXRPU"/>
          <xsd:enumeration value="FAD"/>
          <xsd:enumeration value="FADAI"/>
          <xsd:enumeration value="FADEP"/>
          <xsd:enumeration value="FADF1"/>
          <xsd:enumeration value="FADF2"/>
          <xsd:enumeration value="FADFP"/>
          <xsd:enumeration value="FADM1"/>
          <xsd:enumeration value="FADM2"/>
          <xsd:enumeration value="FADRA"/>
          <xsd:enumeration value="FADRM"/>
          <xsd:enumeration value="FADTP"/>
          <xsd:enumeration value="FED"/>
          <xsd:enumeration value="FEDAE"/>
          <xsd:enumeration value="FEDAF"/>
          <xsd:enumeration value="FEDAG"/>
          <xsd:enumeration value="FEDAU"/>
          <xsd:enumeration value="FEDBE"/>
          <xsd:enumeration value="FEDBR"/>
          <xsd:enumeration value="FEDCC"/>
          <xsd:enumeration value="FEDCE"/>
          <xsd:enumeration value="FEDCO"/>
          <xsd:enumeration value="FEDFF"/>
          <xsd:enumeration value="FEDGR"/>
          <xsd:enumeration value="FEDIN"/>
          <xsd:enumeration value="FEDIT"/>
          <xsd:enumeration value="FEDJA"/>
          <xsd:enumeration value="FEDMD"/>
          <xsd:enumeration value="FEDMI"/>
          <xsd:enumeration value="FEDNE"/>
          <xsd:enumeration value="FEDNO"/>
          <xsd:enumeration value="FEDRU"/>
          <xsd:enumeration value="FEDSA"/>
          <xsd:enumeration value="FEDST"/>
          <xsd:enumeration value="FEDSZ"/>
          <xsd:enumeration value="FEDUA"/>
          <xsd:enumeration value="FEDUK"/>
          <xsd:enumeration value="FIN"/>
          <xsd:enumeration value="FINAI"/>
          <xsd:enumeration value="FINAX"/>
          <xsd:enumeration value="FINCF"/>
          <xsd:enumeration value="FINFR"/>
          <xsd:enumeration value="FINGR"/>
          <xsd:enumeration value="FINSA"/>
          <xsd:enumeration value="FRI"/>
          <xsd:enumeration value="GRC"/>
          <xsd:enumeration value="HRD"/>
          <xsd:enumeration value="HRDAI"/>
          <xsd:enumeration value="HRDCB"/>
          <xsd:enumeration value="HRDRS"/>
          <xsd:enumeration value="HRDSC"/>
          <xsd:enumeration value="HRDSD"/>
          <xsd:enumeration value="HRDSG"/>
          <xsd:enumeration value="IEO"/>
          <xsd:enumeration value="INS"/>
          <xsd:enumeration value="INSAC"/>
          <xsd:enumeration value="INSAI"/>
          <xsd:enumeration value="INSAN"/>
          <xsd:enumeration value="INSEU"/>
          <xsd:enumeration value="INSMS"/>
          <xsd:enumeration value="INSTO"/>
          <xsd:enumeration value="INSWH"/>
          <xsd:enumeration value="INV"/>
          <xsd:enumeration value="JVI"/>
          <xsd:enumeration value="LEG"/>
          <xsd:enumeration value="MCD"/>
          <xsd:enumeration value="MCDAI"/>
          <xsd:enumeration value="MCDDA"/>
          <xsd:enumeration value="MCDDB"/>
          <xsd:enumeration value="MCDDC"/>
          <xsd:enumeration value="MCDDD"/>
          <xsd:enumeration value="MCDDE"/>
          <xsd:enumeration value="MCDDF"/>
          <xsd:enumeration value="MCDDG"/>
          <xsd:enumeration value="MCDRS"/>
          <xsd:enumeration value="MCM"/>
          <xsd:enumeration value="MCMAI"/>
          <xsd:enumeration value="MCMAL"/>
          <xsd:enumeration value="MCMCM"/>
          <xsd:enumeration value="MCMFA"/>
          <xsd:enumeration value="MCMFO"/>
          <xsd:enumeration value="MCMFS"/>
          <xsd:enumeration value="MCMFSG"/>
          <xsd:enumeration value="MCMGA"/>
          <xsd:enumeration value="MCMGS"/>
          <xsd:enumeration value="MCMR1"/>
          <xsd:enumeration value="MCMR2"/>
          <xsd:enumeration value="MCMR3"/>
          <xsd:enumeration value="MCMRM"/>
          <xsd:enumeration value="OAP"/>
          <xsd:enumeration value="OBP"/>
          <xsd:enumeration value="OBPAI"/>
          <xsd:enumeration value="OBPSP"/>
          <xsd:enumeration value="OED"/>
          <xsd:enumeration value="OEDAE"/>
          <xsd:enumeration value="OEDAF"/>
          <xsd:enumeration value="OEDAG"/>
          <xsd:enumeration value="OEDAU"/>
          <xsd:enumeration value="OEDBE"/>
          <xsd:enumeration value="OEDBR"/>
          <xsd:enumeration value="OEDCC"/>
          <xsd:enumeration value="OEDCE"/>
          <xsd:enumeration value="OEDCO"/>
          <xsd:enumeration value="OEDFF"/>
          <xsd:enumeration value="OEDGR"/>
          <xsd:enumeration value="OEDIN"/>
          <xsd:enumeration value="OEDIT"/>
          <xsd:enumeration value="OEDJA"/>
          <xsd:enumeration value="OEDMD"/>
          <xsd:enumeration value="OEDMI"/>
          <xsd:enumeration value="OEDNE"/>
          <xsd:enumeration value="OEDNO"/>
          <xsd:enumeration value="OEDRU"/>
          <xsd:enumeration value="OEDSA"/>
          <xsd:enumeration value="OEDST"/>
          <xsd:enumeration value="OEDSZ"/>
          <xsd:enumeration value="OEDUA"/>
          <xsd:enumeration value="OEDUK"/>
          <xsd:enumeration value="OIA"/>
          <xsd:enumeration value="OIA WP"/>
          <xsd:enumeration value="OMB"/>
          <xsd:enumeration value="OMD"/>
          <xsd:enumeration value="OTM"/>
          <xsd:enumeration value="RES"/>
          <xsd:enumeration value="RESAI"/>
          <xsd:enumeration value="RESDM"/>
          <xsd:enumeration value="RESMS"/>
          <xsd:enumeration value="RESOE"/>
          <xsd:enumeration value="RESSI"/>
          <xsd:enumeration value="RESWO"/>
          <xsd:enumeration value="SBF"/>
          <xsd:enumeration value="SEC"/>
          <xsd:enumeration value="SECAI"/>
          <xsd:enumeration value="SECAS"/>
          <xsd:enumeration value="SECBF"/>
          <xsd:enumeration value="SECOP"/>
          <xsd:enumeration value="SPR"/>
          <xsd:enumeration value="SPRAI"/>
          <xsd:enumeration value="SPRAM"/>
          <xsd:enumeration value="SPRDP"/>
          <xsd:enumeration value="SPREM"/>
          <xsd:enumeration value="SPRLC"/>
          <xsd:enumeration value="SPRSP"/>
          <xsd:enumeration value="SPRTP"/>
          <xsd:enumeration value="SSG"/>
          <xsd:enumeration value="SSGED"/>
          <xsd:enumeration value="SSGPS"/>
          <xsd:enumeration value="STA"/>
          <xsd:enumeration value="STAAI"/>
          <xsd:enumeration value="STABP"/>
          <xsd:enumeration value="STADR"/>
          <xsd:enumeration value="STAFI"/>
          <xsd:enumeration value="STAGO"/>
          <xsd:enumeration value="STARE"/>
          <xsd:enumeration value="STARM"/>
          <xsd:enumeration value="STASI"/>
          <xsd:enumeration value="STI"/>
          <xsd:enumeration value="TGS"/>
          <xsd:enumeration value="TGSAI"/>
          <xsd:enumeration value="TGSDF"/>
          <xsd:enumeration value="TGSDG"/>
          <xsd:enumeration value="TGSDI"/>
          <xsd:enumeration value="TGSIC"/>
          <xsd:enumeration value="TGSIE"/>
          <xsd:enumeration value="TGSIF"/>
          <xsd:enumeration value="TGSIK"/>
          <xsd:enumeration value="TGSIR"/>
          <xsd:enumeration value="TGSLT"/>
          <xsd:enumeration value="TGSPB"/>
          <xsd:enumeration value="TGSSE"/>
          <xsd:enumeration value="UNO"/>
          <xsd:enumeration value="WHD"/>
          <xsd:enumeration value="WHDAI"/>
          <xsd:enumeration value="WHDC1"/>
          <xsd:enumeration value="WHDC2"/>
          <xsd:enumeration value="WHDCA"/>
          <xsd:enumeration value="WHDLC"/>
          <xsd:enumeration value="WHDNB"/>
          <xsd:enumeration value="WHDRS"/>
          <xsd:enumeration value="WHDS1"/>
          <xsd:enumeration value="WHDS2"/>
        </xsd:restriction>
      </xsd:simpleType>
    </xsd:element>
    <xsd:element name="SecurityClassification" ma:index="4" ma:displayName="Security Classification" ma:default="FOR OFFICIAL USE ONLY" ma:description="Information about who can access the resource or an indication of its security status." ma:internalName="SecurityClassification">
      <xsd:simpleType>
        <xsd:restriction base="dms:Choice">
          <xsd:enumeration value="FOR OFFICIAL USE ONLY"/>
          <xsd:enumeration value="Confidential"/>
          <xsd:enumeration value="Strictly Confidential"/>
          <xsd:enumeration value="Unclassified"/>
          <xsd:enumeration value="Personal and Confidential"/>
          <xsd:enumeration value="Personal and Strictly Confidential"/>
        </xsd:restriction>
      </xsd:simpleType>
    </xsd:element>
    <xsd:element name="Countries" ma:index="5" nillable="true" ma:displayName="Country(s)" ma:default="" ma:description="Geographic coverage of site if applicable." ma:format="Dropdown" ma:internalName="Countries">
      <xsd:simpleType>
        <xsd:restriction base="dms:Choice">
          <xsd:enumeration value="All Countries"/>
          <xsd:enumeration value="Afghanistan, I.R. of"/>
          <xsd:enumeration value="Äland Islands"/>
          <xsd:enumeration value="Albania"/>
          <xsd:enumeration value="Algeria"/>
          <xsd:enumeration value="American Samoa"/>
          <xsd:enumeration value="Andorra"/>
          <xsd:enumeration value="Angola"/>
          <xsd:enumeration value="Anguilla"/>
          <xsd:enumeration value="Antigua and Barbuda"/>
          <xsd:enumeration value="Argentina"/>
          <xsd:enumeration value="Armenia"/>
          <xsd:enumeration value="Aruba"/>
          <xsd:enumeration value="Australia"/>
          <xsd:enumeration value="Austria"/>
          <xsd:enumeration value="Azerbaijan"/>
          <xsd:enumeration value="Bahamas, The"/>
          <xsd:enumeration value="Bahrain"/>
          <xsd:enumeration value="Bangladesh"/>
          <xsd:enumeration value="Barbados"/>
          <xsd:enumeration value="Belarus"/>
          <xsd:enumeration value="Belgium"/>
          <xsd:enumeration value="Belize"/>
          <xsd:enumeration value="Benin"/>
          <xsd:enumeration value="Bermuda"/>
          <xsd:enumeration value="Bhutan"/>
          <xsd:enumeration value="Bolivia"/>
          <xsd:enumeration value="Bosnia and Herzegovina"/>
          <xsd:enumeration value="Botswana"/>
          <xsd:enumeration value="Brazil"/>
          <xsd:enumeration value="British Virgin Islands"/>
          <xsd:enumeration value="Brunei Darussalam"/>
          <xsd:enumeration value="Bulgaria"/>
          <xsd:enumeration value="Burkina Faso"/>
          <xsd:enumeration value="Burundi"/>
          <xsd:enumeration value="Cambodia"/>
          <xsd:enumeration value="Cameroon"/>
          <xsd:enumeration value="Canada"/>
          <xsd:enumeration value="Cape Verde"/>
          <xsd:enumeration value="Cayman Islands"/>
          <xsd:enumeration value="Central African Republic"/>
          <xsd:enumeration value="Chad"/>
          <xsd:enumeration value="Chile"/>
          <xsd:enumeration value="China"/>
          <xsd:enumeration value="Colombia"/>
          <xsd:enumeration value="Comoros"/>
          <xsd:enumeration value="Congo, Dem. Rep. of"/>
          <xsd:enumeration value="Congo, Rep. of"/>
          <xsd:enumeration value="Cook Islands"/>
          <xsd:enumeration value="Costa Rica"/>
          <xsd:enumeration value="Côte d'Ivoire"/>
          <xsd:enumeration value="Croatia"/>
          <xsd:enumeration value="Cuba"/>
          <xsd:enumeration value="Cyprus"/>
          <xsd:enumeration value="Czech Republic"/>
          <xsd:enumeration value="Denmark"/>
          <xsd:enumeration value="Djibouti"/>
          <xsd:enumeration value="Dominica"/>
          <xsd:enumeration value="Dominican Republic"/>
          <xsd:enumeration value="Ecuador"/>
          <xsd:enumeration value="Egypt"/>
          <xsd:enumeration value="El Salvador"/>
          <xsd:enumeration value="Equatorial Guinea"/>
          <xsd:enumeration value="Eritrea"/>
          <xsd:enumeration value="Estonia"/>
          <xsd:enumeration value="Ethiopia"/>
          <xsd:enumeration value="Faeroe Islands"/>
          <xsd:enumeration value="Falkland Islands (Malvinas)"/>
          <xsd:enumeration value="Fiji"/>
          <xsd:enumeration value="Finland"/>
          <xsd:enumeration value="France"/>
          <xsd:enumeration value="French Guiana"/>
          <xsd:enumeration value="French Polynesia"/>
          <xsd:enumeration value="Gabon"/>
          <xsd:enumeration value="Gambia, The"/>
          <xsd:enumeration value="Georgia"/>
          <xsd:enumeration value="Germany"/>
          <xsd:enumeration value="Ghana"/>
          <xsd:enumeration value="Gibraltar"/>
          <xsd:enumeration value="Greece"/>
          <xsd:enumeration value="Greenland"/>
          <xsd:enumeration value="Grenada"/>
          <xsd:enumeration value="Guadeloupe"/>
          <xsd:enumeration value="Guam"/>
          <xsd:enumeration value="Guatemala"/>
          <xsd:enumeration value="Guernsey"/>
          <xsd:enumeration value="Guinea"/>
          <xsd:enumeration value="Guinea-Bissau"/>
          <xsd:enumeration value="Guyana"/>
          <xsd:enumeration value="Haiti"/>
          <xsd:enumeration value="Holy See"/>
          <xsd:enumeration value="Honduras"/>
          <xsd:enumeration value="Hong Kong SAR"/>
          <xsd:enumeration value="Hungary"/>
          <xsd:enumeration value="Iceland"/>
          <xsd:enumeration value="India"/>
          <xsd:enumeration value="Indonesia"/>
          <xsd:enumeration value="Iran, I. R. of"/>
          <xsd:enumeration value="Iraq"/>
          <xsd:enumeration value="Ireland"/>
          <xsd:enumeration value="Isle of Man"/>
          <xsd:enumeration value="Israel"/>
          <xsd:enumeration value="Italy"/>
          <xsd:enumeration value="Jamaica"/>
          <xsd:enumeration value="Japan"/>
          <xsd:enumeration value="Jersey"/>
          <xsd:enumeration value="Jordan"/>
          <xsd:enumeration value="Kazakhstan"/>
          <xsd:enumeration value="Kenya"/>
          <xsd:enumeration value="Kiribati"/>
          <xsd:enumeration value="Korea"/>
          <xsd:enumeration value="Korea"/>
          <xsd:enumeration value="Kosovo"/>
          <xsd:enumeration value="Kuwait"/>
          <xsd:enumeration value="Kyrgyz Republic"/>
          <xsd:enumeration value="Labuan (Malaysia)"/>
          <xsd:enumeration value="Lao P.D.R."/>
          <xsd:enumeration value="Latvia"/>
          <xsd:enumeration value="Lebanon"/>
          <xsd:enumeration value="Lesotho"/>
          <xsd:enumeration value="Liberia"/>
          <xsd:enumeration value="Libya"/>
          <xsd:enumeration value="Liechtenstein"/>
          <xsd:enumeration value="Lithuania"/>
          <xsd:enumeration value="Luxembourg"/>
          <xsd:enumeration value="Macao SAR"/>
          <xsd:enumeration value="Macedonia, former Yugoslav Republic of"/>
          <xsd:enumeration value="Madagascar"/>
          <xsd:enumeration value="Malawi"/>
          <xsd:enumeration value="Malaysia"/>
          <xsd:enumeration value="Maldives"/>
          <xsd:enumeration value="Mali"/>
          <xsd:enumeration value="Malta"/>
          <xsd:enumeration value="Marshall Islands"/>
          <xsd:enumeration value="Martinique"/>
          <xsd:enumeration value="Mauritania"/>
          <xsd:enumeration value="Mauritius"/>
          <xsd:enumeration value="Mayotte"/>
          <xsd:enumeration value="Mexico"/>
          <xsd:enumeration value="Micronesia"/>
          <xsd:enumeration value="Moldova"/>
          <xsd:enumeration value="Monaco"/>
          <xsd:enumeration value="Mongolia"/>
          <xsd:enumeration value="Montenegro"/>
          <xsd:enumeration value="Montserrat"/>
          <xsd:enumeration value="Morocco"/>
          <xsd:enumeration value="Mozambique"/>
          <xsd:enumeration value="Myanmar"/>
          <xsd:enumeration value="Namibia"/>
          <xsd:enumeration value="Nauru"/>
          <xsd:enumeration value="Nepal"/>
          <xsd:enumeration value="Netherlands"/>
          <xsd:enumeration value="Netherlands Antilles"/>
          <xsd:enumeration value="New Caledonia"/>
          <xsd:enumeration value="New Zealand"/>
          <xsd:enumeration value="Nicaragua"/>
          <xsd:enumeration value="Niger"/>
          <xsd:enumeration value="Nigeria"/>
          <xsd:enumeration value="Niue"/>
          <xsd:enumeration value="Norfolk Island"/>
          <xsd:enumeration value="Northern Mariana Islands"/>
          <xsd:enumeration value="Norway"/>
          <xsd:enumeration value="Oman"/>
          <xsd:enumeration value="Pakistan"/>
          <xsd:enumeration value="Palau"/>
          <xsd:enumeration value="Panama"/>
          <xsd:enumeration value="Papua New Guinea"/>
          <xsd:enumeration value="Paraguay"/>
          <xsd:enumeration value="Peru"/>
          <xsd:enumeration value="Philippines"/>
          <xsd:enumeration value="Pitcairn"/>
          <xsd:enumeration value="Poland"/>
          <xsd:enumeration value="Portugal"/>
          <xsd:enumeration value="Puerto Rico"/>
          <xsd:enumeration value="Qatar"/>
          <xsd:enumeration value="Réunion"/>
          <xsd:enumeration value="Romania"/>
          <xsd:enumeration value="Russian Federation"/>
          <xsd:enumeration value="Rwanda"/>
          <xsd:enumeration value="Saint Helena"/>
          <xsd:enumeration value="Saint Kitts and Nevis"/>
          <xsd:enumeration value="Saint Lucia"/>
          <xsd:enumeration value="Saint Pierre and Miquelon"/>
          <xsd:enumeration value="Saint Vincent and the Grenadines"/>
          <xsd:enumeration value="Samoa"/>
          <xsd:enumeration value="San Marino"/>
          <xsd:enumeration value="Säo Tomé and Príncipe"/>
          <xsd:enumeration value="Saudi Arabia"/>
          <xsd:enumeration value="Senegal"/>
          <xsd:enumeration value="Serbia"/>
          <xsd:enumeration value="Seychelles"/>
          <xsd:enumeration value="Sierra Leone"/>
          <xsd:enumeration value="Singapore"/>
          <xsd:enumeration value="Slovak Republic"/>
          <xsd:enumeration value="Slovenia"/>
          <xsd:enumeration value="Solomon Islands"/>
          <xsd:enumeration value="Somalia"/>
          <xsd:enumeration value="South Africa"/>
          <xsd:enumeration value="Spain"/>
          <xsd:enumeration value="Sri Lanka"/>
          <xsd:enumeration value="Sudan"/>
          <xsd:enumeration value="Suriname"/>
          <xsd:enumeration value="Svalbard and Jan Mayen Islands"/>
          <xsd:enumeration value="Swaziland"/>
          <xsd:enumeration value="Sweden"/>
          <xsd:enumeration value="Switzerland"/>
          <xsd:enumeration value="Syrian Arab Republic"/>
          <xsd:enumeration value="Taiwan Province of China"/>
          <xsd:enumeration value="Tajikistan"/>
          <xsd:enumeration value="Tanzania"/>
          <xsd:enumeration value="Thailand"/>
          <xsd:enumeration value="Timor-Leste"/>
          <xsd:enumeration value="Togo"/>
          <xsd:enumeration value="Tokelau"/>
          <xsd:enumeration value="Tonga"/>
          <xsd:enumeration value="Trinidad and Tobago"/>
          <xsd:enumeration value="Tunisia"/>
          <xsd:enumeration value="Turkey"/>
          <xsd:enumeration value="Turkmenistan"/>
          <xsd:enumeration value="Turks and Caicos Islands"/>
          <xsd:enumeration value="Tuvalu"/>
          <xsd:enumeration value="Uganda"/>
          <xsd:enumeration value="Ukraine"/>
          <xsd:enumeration value="United Arab Emirates"/>
          <xsd:enumeration value="United Kingdom"/>
          <xsd:enumeration value="United States"/>
          <xsd:enumeration value="United States Virgin Islands"/>
          <xsd:enumeration value="Uruguay"/>
          <xsd:enumeration value="Uzbekistan"/>
          <xsd:enumeration value="Vanuatu"/>
          <xsd:enumeration value="Venezuela"/>
          <xsd:enumeration value="Vietnam"/>
          <xsd:enumeration value="Wallis and Futuna Islands"/>
          <xsd:enumeration value="West Bank and Gaza"/>
          <xsd:enumeration value="Yemen"/>
          <xsd:enumeration value="Zambia"/>
          <xsd:enumeration value="Zimbabwe"/>
        </xsd:restriction>
      </xsd:simpleType>
    </xsd:element>
    <xsd:element name="Subjects" ma:index="6" nillable="true" ma:displayName="Subject(s)" ma:default="" ma:description="The topic of the content of the site." ma:internalName="Subjects">
      <xsd:simpleType>
        <xsd:union memberTypes="dms:Text">
          <xsd:simpleType>
            <xsd:restriction base="dms:Choice">
              <xsd:enumeration value="No Subject"/>
            </xsd:restriction>
          </xsd:simpleType>
        </xsd:union>
      </xsd:simpleType>
    </xsd:element>
    <xsd:element name="DocumentType" ma:index="7" ma:displayName="Document Type" ma:default="" ma:format="Dropdown" ma:internalName="DocumentType">
      <xsd:simpleType>
        <xsd:restriction base="dms:Choice">
          <xsd:enumeration value="Agenda"/>
          <xsd:enumeration value="Aide-Memoire"/>
          <xsd:enumeration value="Annual Performance Review"/>
          <xsd:enumeration value="Attachment"/>
          <xsd:enumeration value="Basic Data"/>
          <xsd:enumeration value="Briefing"/>
          <xsd:enumeration value="Back to Office Report"/>
          <xsd:enumeration value="Contracts/Agreements/Leases"/>
          <xsd:enumeration value="Course, Seminar"/>
          <xsd:enumeration value="Curriculum Vitae"/>
          <xsd:enumeration value="Executive Board Document"/>
          <xsd:enumeration value="Email Message"/>
          <xsd:enumeration value="Facsimile"/>
          <xsd:enumeration value="Figures and Charts"/>
          <xsd:enumeration value="Folder"/>
          <xsd:enumeration value="Form"/>
          <xsd:enumeration value="Itinerary"/>
          <xsd:enumeration value="Laws/Legal matter"/>
          <xsd:enumeration value="List"/>
          <xsd:enumeration value="Letter"/>
          <xsd:enumeration value="Manuals &amp; Guides"/>
          <xsd:enumeration value="Memorandum"/>
          <xsd:enumeration value="Memorandum for Files"/>
          <xsd:enumeration value="Minute"/>
          <xsd:enumeration value="Note"/>
          <xsd:enumeration value="Plan"/>
          <xsd:enumeration value="Paper"/>
          <xsd:enumeration value="Press Releases"/>
          <xsd:enumeration value="Presentation"/>
          <xsd:enumeration value="Publication, Booklet, Leaflet"/>
          <xsd:enumeration value="Questionnaire"/>
          <xsd:enumeration value="Request for Proposal"/>
          <xsd:enumeration value="Report"/>
          <xsd:enumeration value="Review Comments"/>
          <xsd:enumeration value="Speech"/>
          <xsd:enumeration value="Statements to the Board"/>
          <xsd:enumeration value="Summary/Summing Up"/>
          <xsd:enumeration value="Table"/>
          <xsd:enumeration value="Terms of Reference"/>
          <xsd:enumeration value="Translation Servic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3" ma:displayName="Author(s)"/>
        <xsd:element ref="dcterms:created" minOccurs="0" maxOccurs="1"/>
        <xsd:element ref="dc:identifier" minOccurs="0" maxOccurs="1"/>
        <xsd:element name="contentType" minOccurs="0" maxOccurs="1" type="xsd:string" ma:index="12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E901247-F763-4440-9C3B-CD0613A5EC0D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32c9486a-2141-4384-9bcd-f81e8fcf05ac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28E5CC1-688A-496A-8A61-B8A038E0A5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373199-0FB7-41DE-BB9F-46389B27DB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c9486a-2141-4384-9bcd-f81e8fcf05ac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8951</TotalTime>
  <Words>298</Words>
  <Application>Microsoft Office PowerPoint</Application>
  <PresentationFormat>On-screen Show (4:3)</PresentationFormat>
  <Paragraphs>102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History </vt:lpstr>
      <vt:lpstr>Slide 3</vt:lpstr>
      <vt:lpstr>Slide 4</vt:lpstr>
      <vt:lpstr>Slide 5</vt:lpstr>
    </vt:vector>
  </TitlesOfParts>
  <Company>International Monetary Fund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Implications of Basel III for Different Bank Business Models and Regions</dc:title>
  <dc:creator>ABuffadiPerrero</dc:creator>
  <cp:lastModifiedBy>fwendt</cp:lastModifiedBy>
  <cp:revision>833</cp:revision>
  <dcterms:created xsi:type="dcterms:W3CDTF">2010-06-25T15:49:59Z</dcterms:created>
  <dcterms:modified xsi:type="dcterms:W3CDTF">2013-04-25T14:40:38Z</dcterms:modified>
  <cp:contentType>IMF Word 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-94919435</vt:i4>
  </property>
  <property fmtid="{D5CDD505-2E9C-101B-9397-08002B2CF9AE}" pid="4" name="_EmailSubject">
    <vt:lpwstr>Basle III for the FSG</vt:lpwstr>
  </property>
  <property fmtid="{D5CDD505-2E9C-101B-9397-08002B2CF9AE}" pid="5" name="_AuthorEmail">
    <vt:lpwstr>NSacasa@imf.org</vt:lpwstr>
  </property>
  <property fmtid="{D5CDD505-2E9C-101B-9397-08002B2CF9AE}" pid="6" name="_AuthorEmailDisplayName">
    <vt:lpwstr>Sacasa, Noel J.</vt:lpwstr>
  </property>
  <property fmtid="{D5CDD505-2E9C-101B-9397-08002B2CF9AE}" pid="7" name="_PreviousAdHocReviewCycleID">
    <vt:i4>2137805415</vt:i4>
  </property>
  <property fmtid="{D5CDD505-2E9C-101B-9397-08002B2CF9AE}" pid="8" name="ContentTypeId">
    <vt:lpwstr>0x01010029FD5F51DD39FD4F89B4F7C143B41B8300A7E71F7EDB47EB4D9E7DA023DF336E96</vt:lpwstr>
  </property>
</Properties>
</file>