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49" r:id="rId1"/>
  </p:sldMasterIdLst>
  <p:notesMasterIdLst>
    <p:notesMasterId r:id="rId11"/>
  </p:notesMasterIdLst>
  <p:handoutMasterIdLst>
    <p:handoutMasterId r:id="rId12"/>
  </p:handoutMasterIdLst>
  <p:sldIdLst>
    <p:sldId id="285" r:id="rId2"/>
    <p:sldId id="316" r:id="rId3"/>
    <p:sldId id="320" r:id="rId4"/>
    <p:sldId id="318" r:id="rId5"/>
    <p:sldId id="319" r:id="rId6"/>
    <p:sldId id="322" r:id="rId7"/>
    <p:sldId id="323" r:id="rId8"/>
    <p:sldId id="324" r:id="rId9"/>
    <p:sldId id="314" r:id="rId10"/>
  </p:sldIdLst>
  <p:sldSz cx="9144000" cy="6858000" type="screen4x3"/>
  <p:notesSz cx="6735763" cy="9866313"/>
  <p:embeddedFontLst>
    <p:embeddedFont>
      <p:font typeface="CorpoS" pitchFamily="2" charset="0"/>
      <p:regular r:id="rId13"/>
      <p:bold r:id="rId14"/>
      <p:italic r:id="rId15"/>
      <p:boldItalic r:id="rId16"/>
    </p:embeddedFont>
    <p:embeddedFont>
      <p:font typeface="Arabic Typesetting" pitchFamily="66" charset="-78"/>
      <p:regular r:id="rId17"/>
    </p:embeddedFont>
  </p:embeddedFontLst>
  <p:defaultTextStyle>
    <a:defPPr>
      <a:defRPr lang="de-DE"/>
    </a:defPPr>
    <a:lvl1pPr marL="0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5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89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82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77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72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6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60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54" algn="l" defTabSz="914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EF5F74"/>
    <a:srgbClr val="CBCBCB"/>
    <a:srgbClr val="ACAAAC"/>
    <a:srgbClr val="387CE0"/>
    <a:srgbClr val="486ED8"/>
    <a:srgbClr val="2B55CB"/>
    <a:srgbClr val="004BC4"/>
    <a:srgbClr val="013F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140" autoAdjust="0"/>
    <p:restoredTop sz="98225" autoAdjust="0"/>
  </p:normalViewPr>
  <p:slideViewPr>
    <p:cSldViewPr>
      <p:cViewPr varScale="1">
        <p:scale>
          <a:sx n="95" d="100"/>
          <a:sy n="95" d="100"/>
        </p:scale>
        <p:origin x="-90" y="-282"/>
      </p:cViewPr>
      <p:guideLst>
        <p:guide orient="horz" pos="3875"/>
        <p:guide orient="horz" pos="255"/>
        <p:guide orient="horz" pos="853"/>
        <p:guide orient="horz" pos="1751"/>
        <p:guide orient="horz" pos="1480"/>
        <p:guide pos="5432"/>
        <p:guide pos="308"/>
        <p:guide pos="554"/>
        <p:guide pos="4881"/>
      </p:guideLst>
    </p:cSldViewPr>
  </p:slideViewPr>
  <p:outlineViewPr>
    <p:cViewPr>
      <p:scale>
        <a:sx n="33" d="100"/>
        <a:sy n="33" d="100"/>
      </p:scale>
      <p:origin x="0" y="31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80" y="-96"/>
      </p:cViewPr>
      <p:guideLst>
        <p:guide orient="horz" pos="170"/>
        <p:guide pos="25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530BD-FF37-4EDC-807A-A3F455D42642}" type="datetimeFigureOut">
              <a:rPr lang="de-DE" smtClean="0"/>
              <a:pPr/>
              <a:t>16.05.2013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C41C8-5367-490D-BCF9-67029433CA5B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2433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560388" y="5118100"/>
            <a:ext cx="5608637" cy="4208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813861" y="385371"/>
            <a:ext cx="5109280" cy="45960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93855-B651-469B-A5FF-970EE70F5E06}" type="slidenum">
              <a:rPr lang="de-AT" smtClean="0"/>
              <a:pPr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92174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3000" rtl="0" eaLnBrk="1" latinLnBrk="0" hangingPunct="1">
      <a:defRPr sz="1300" kern="1200">
        <a:solidFill>
          <a:schemeClr val="tx1"/>
        </a:solidFill>
        <a:latin typeface="CorpoS" pitchFamily="2" charset="0"/>
        <a:ea typeface="+mn-ea"/>
        <a:cs typeface="+mn-cs"/>
      </a:defRPr>
    </a:lvl1pPr>
    <a:lvl2pPr marL="411499" algn="l" defTabSz="823000" rtl="0" eaLnBrk="1" latinLnBrk="0" hangingPunct="1">
      <a:defRPr sz="1300" kern="1200">
        <a:solidFill>
          <a:schemeClr val="tx1"/>
        </a:solidFill>
        <a:latin typeface="CorpoS" pitchFamily="2" charset="0"/>
        <a:ea typeface="+mn-ea"/>
        <a:cs typeface="+mn-cs"/>
      </a:defRPr>
    </a:lvl2pPr>
    <a:lvl3pPr marL="823000" algn="l" defTabSz="823000" rtl="0" eaLnBrk="1" latinLnBrk="0" hangingPunct="1">
      <a:defRPr sz="1300" kern="1200">
        <a:solidFill>
          <a:schemeClr val="tx1"/>
        </a:solidFill>
        <a:latin typeface="CorpoS" pitchFamily="2" charset="0"/>
        <a:ea typeface="+mn-ea"/>
        <a:cs typeface="+mn-cs"/>
      </a:defRPr>
    </a:lvl3pPr>
    <a:lvl4pPr marL="1234498" algn="l" defTabSz="823000" rtl="0" eaLnBrk="1" latinLnBrk="0" hangingPunct="1">
      <a:defRPr sz="1300" kern="1200">
        <a:solidFill>
          <a:schemeClr val="tx1"/>
        </a:solidFill>
        <a:latin typeface="CorpoS" pitchFamily="2" charset="0"/>
        <a:ea typeface="+mn-ea"/>
        <a:cs typeface="+mn-cs"/>
      </a:defRPr>
    </a:lvl4pPr>
    <a:lvl5pPr marL="1645999" algn="l" defTabSz="823000" rtl="0" eaLnBrk="1" latinLnBrk="0" hangingPunct="1">
      <a:defRPr sz="1300" kern="1200">
        <a:solidFill>
          <a:schemeClr val="tx1"/>
        </a:solidFill>
        <a:latin typeface="CorpoS" pitchFamily="2" charset="0"/>
        <a:ea typeface="+mn-ea"/>
        <a:cs typeface="+mn-cs"/>
      </a:defRPr>
    </a:lvl5pPr>
    <a:lvl6pPr marL="2057500" algn="l" defTabSz="8230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69000" algn="l" defTabSz="8230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80500" algn="l" defTabSz="8230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92002" algn="l" defTabSz="8230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5118100"/>
            <a:ext cx="5608637" cy="42084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93855-B651-469B-A5FF-970EE70F5E06}" type="slidenum">
              <a:rPr lang="de-AT" smtClean="0"/>
              <a:pPr/>
              <a:t>1</a:t>
            </a:fld>
            <a:endParaRPr lang="de-A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5118100"/>
            <a:ext cx="5608637" cy="42084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93855-B651-469B-A5FF-970EE70F5E06}" type="slidenum">
              <a:rPr lang="de-AT" smtClean="0"/>
              <a:pPr/>
              <a:t>2</a:t>
            </a:fld>
            <a:endParaRPr lang="de-A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sz="2000" dirty="0"/>
              <a:t>Einfügen einer Folie und Festlegen des Layouts</a:t>
            </a:r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endParaRPr lang="de-AT" dirty="0" smtClean="0"/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endParaRPr lang="de-AT" dirty="0" smtClean="0"/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Einfügen einer Folie: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&lt;Start&gt; und &lt;Neue Folie&gt;</a:t>
            </a:r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endParaRPr lang="de-AT" dirty="0" smtClean="0"/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Festlegen des Layouts: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&lt;Start&gt; und &lt;Layout&gt;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tabLst>
                <a:tab pos="2149129" algn="l"/>
              </a:tabLst>
              <a:defRPr/>
            </a:pPr>
            <a:endParaRPr lang="de-AT" dirty="0" smtClean="0"/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tabLst>
                <a:tab pos="2149129" algn="l"/>
              </a:tabLst>
              <a:defRPr/>
            </a:pPr>
            <a:r>
              <a:rPr lang="de-AT" dirty="0" smtClean="0"/>
              <a:t>Folgende Layouts sind verfügbar: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endParaRPr lang="de-AT" dirty="0" smtClean="0"/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Titelfolie	</a:t>
            </a: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Tabellenvarianten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Zwischentitel	</a:t>
            </a:r>
            <a:r>
              <a:rPr lang="de-AT" baseline="30000" dirty="0" smtClean="0">
                <a:solidFill>
                  <a:schemeClr val="accent1"/>
                </a:solidFill>
              </a:rPr>
              <a:t>■ </a:t>
            </a:r>
            <a:r>
              <a:rPr lang="de-AT" dirty="0" smtClean="0"/>
              <a:t>Bildvarianten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Titel &amp; Inhalt	</a:t>
            </a:r>
            <a:r>
              <a:rPr lang="de-AT" baseline="30000" dirty="0" smtClean="0">
                <a:solidFill>
                  <a:schemeClr val="accent1"/>
                </a:solidFill>
              </a:rPr>
              <a:t>■ </a:t>
            </a:r>
            <a:r>
              <a:rPr lang="de-AT" dirty="0" smtClean="0"/>
              <a:t>Kontaktinformationen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Diagramme	</a:t>
            </a:r>
            <a:r>
              <a:rPr lang="de-AT" baseline="30000" dirty="0" smtClean="0">
                <a:solidFill>
                  <a:schemeClr val="accent1"/>
                </a:solidFill>
              </a:rPr>
              <a:t>■ </a:t>
            </a:r>
            <a:r>
              <a:rPr lang="de-AT" dirty="0" smtClean="0"/>
              <a:t>Organigramm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>
                <a:solidFill>
                  <a:schemeClr val="accent1"/>
                </a:solidFill>
              </a:rPr>
              <a:t> Nur Titel</a:t>
            </a: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pPr marL="0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dirty="0" smtClean="0"/>
              <a:t>Hinweise: </a:t>
            </a:r>
          </a:p>
          <a:p>
            <a:pPr marL="92060" lvl="2" indent="-92060" defTabSz="822867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§"/>
              <a:defRPr/>
            </a:pPr>
            <a:r>
              <a:rPr lang="de-AT" dirty="0" smtClean="0"/>
              <a:t>In diesen Layouts sind schon alle notwendigen Platzhalter eingefügt.</a:t>
            </a:r>
          </a:p>
          <a:p>
            <a:pPr marL="92060" lvl="2" indent="-92060" defTabSz="822867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§"/>
              <a:defRPr/>
            </a:pPr>
            <a:r>
              <a:rPr lang="de-AT" dirty="0" smtClean="0"/>
              <a:t>Layouts können auch nachträglich zugewiesen werden.</a:t>
            </a:r>
          </a:p>
        </p:txBody>
      </p:sp>
      <p:sp>
        <p:nvSpPr>
          <p:cNvPr id="28675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666" fontAlgn="base">
              <a:spcBef>
                <a:spcPct val="0"/>
              </a:spcBef>
              <a:spcAft>
                <a:spcPct val="0"/>
              </a:spcAft>
            </a:pPr>
            <a:fld id="{557692C8-4587-4B0E-B92C-41A10BD4746A}" type="slidenum">
              <a:rPr lang="de-AT"/>
              <a:pPr defTabSz="912666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e-AT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AT" sz="2000" dirty="0">
                <a:latin typeface="CorpoS"/>
              </a:rPr>
              <a:t>Layout allgemein</a:t>
            </a:r>
          </a:p>
          <a:p>
            <a:pPr>
              <a:spcBef>
                <a:spcPct val="0"/>
              </a:spcBef>
            </a:pPr>
            <a:endParaRPr lang="de-AT" dirty="0" smtClean="0">
              <a:latin typeface="CorpoS"/>
            </a:endParaRPr>
          </a:p>
          <a:p>
            <a:pPr>
              <a:spcBef>
                <a:spcPct val="0"/>
              </a:spcBef>
            </a:pPr>
            <a:endParaRPr lang="de-AT" dirty="0" smtClean="0">
              <a:latin typeface="CorpoS"/>
            </a:endParaRPr>
          </a:p>
          <a:p>
            <a:pPr>
              <a:spcBef>
                <a:spcPct val="0"/>
              </a:spcBef>
            </a:pPr>
            <a:r>
              <a:rPr lang="de-AT" dirty="0" smtClean="0">
                <a:latin typeface="CorpoS"/>
              </a:rPr>
              <a:t>Auswählen des Layouts unter &lt;Start&gt; - &lt;Layout&gt;</a:t>
            </a:r>
          </a:p>
          <a:p>
            <a:pPr>
              <a:spcBef>
                <a:spcPct val="0"/>
              </a:spcBef>
            </a:pPr>
            <a:endParaRPr lang="de-AT" dirty="0" smtClean="0">
              <a:latin typeface="CorpoS"/>
            </a:endParaRPr>
          </a:p>
          <a:p>
            <a:pPr>
              <a:spcBef>
                <a:spcPct val="0"/>
              </a:spcBef>
            </a:pPr>
            <a:r>
              <a:rPr lang="de-AT" dirty="0" smtClean="0">
                <a:latin typeface="CorpoS"/>
              </a:rPr>
              <a:t>Um Text in eine Folie einzugeben, muss das entsprechende Textfeld angeklickt werden.</a:t>
            </a:r>
          </a:p>
          <a:p>
            <a:pPr>
              <a:spcBef>
                <a:spcPct val="0"/>
              </a:spcBef>
            </a:pPr>
            <a:endParaRPr lang="de-AT" dirty="0" smtClean="0">
              <a:latin typeface="CorpoS"/>
            </a:endParaRPr>
          </a:p>
          <a:p>
            <a:pPr>
              <a:spcBef>
                <a:spcPct val="0"/>
              </a:spcBef>
            </a:pPr>
            <a:endParaRPr lang="de-AT" dirty="0" smtClean="0">
              <a:latin typeface="CorpoS"/>
            </a:endParaRPr>
          </a:p>
          <a:p>
            <a:pPr>
              <a:spcBef>
                <a:spcPct val="0"/>
              </a:spcBef>
            </a:pPr>
            <a:r>
              <a:rPr lang="de-AT" dirty="0" smtClean="0">
                <a:latin typeface="CorpoS"/>
              </a:rPr>
              <a:t>Der Inhalt wird automatisch mit Aufzählungszeichen formatiert. </a:t>
            </a:r>
          </a:p>
          <a:p>
            <a:pPr>
              <a:spcBef>
                <a:spcPct val="0"/>
              </a:spcBef>
            </a:pPr>
            <a:r>
              <a:rPr lang="de-AT" dirty="0" smtClean="0">
                <a:latin typeface="CorpoS"/>
              </a:rPr>
              <a:t/>
            </a:r>
            <a:br>
              <a:rPr lang="de-AT" dirty="0" smtClean="0">
                <a:latin typeface="CorpoS"/>
              </a:rPr>
            </a:br>
            <a:r>
              <a:rPr lang="de-AT" dirty="0" smtClean="0">
                <a:latin typeface="CorpoS"/>
              </a:rPr>
              <a:t>Um in die nächste Ebene zu gelangen (z.B.  von Ebene 1 zu Ebene 2), markieren Sie die Zeile und drücken Sie &lt;Tabulator&gt;.</a:t>
            </a:r>
          </a:p>
          <a:p>
            <a:pPr>
              <a:spcBef>
                <a:spcPct val="0"/>
              </a:spcBef>
            </a:pPr>
            <a:r>
              <a:rPr lang="de-AT" dirty="0" smtClean="0">
                <a:latin typeface="CorpoS"/>
              </a:rPr>
              <a:t/>
            </a:r>
            <a:br>
              <a:rPr lang="de-AT" dirty="0" smtClean="0">
                <a:latin typeface="CorpoS"/>
              </a:rPr>
            </a:br>
            <a:r>
              <a:rPr lang="de-AT" dirty="0" smtClean="0">
                <a:latin typeface="CorpoS"/>
              </a:rPr>
              <a:t>Um in die vorherige Ebene zu gelangen (z.B. von Ebene 3 zu Ebene 2), markieren Sie die Zeile und drücken Sie &lt;</a:t>
            </a:r>
            <a:r>
              <a:rPr lang="de-AT" dirty="0" err="1" smtClean="0">
                <a:latin typeface="CorpoS"/>
              </a:rPr>
              <a:t>Shift</a:t>
            </a:r>
            <a:r>
              <a:rPr lang="de-AT" dirty="0" smtClean="0">
                <a:latin typeface="CorpoS"/>
              </a:rPr>
              <a:t>&gt; und &lt;Tabulator&gt;.</a:t>
            </a:r>
          </a:p>
        </p:txBody>
      </p:sp>
      <p:sp>
        <p:nvSpPr>
          <p:cNvPr id="30723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666" fontAlgn="base">
              <a:spcBef>
                <a:spcPct val="0"/>
              </a:spcBef>
              <a:spcAft>
                <a:spcPct val="0"/>
              </a:spcAft>
            </a:pPr>
            <a:fld id="{154F837F-0A32-4E5C-B6BB-E42AC1417CDC}" type="slidenum">
              <a:rPr lang="de-AT"/>
              <a:pPr defTabSz="912666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e-AT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sz="2000" dirty="0"/>
              <a:t>Einfügen einer Folie und Festlegen des Layouts</a:t>
            </a:r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endParaRPr lang="de-AT" dirty="0" smtClean="0"/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endParaRPr lang="de-AT" dirty="0" smtClean="0"/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Einfügen einer Folie: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&lt;Start&gt; und &lt;Neue Folie&gt;</a:t>
            </a:r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endParaRPr lang="de-AT" dirty="0" smtClean="0"/>
          </a:p>
          <a:p>
            <a:pPr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Festlegen des Layouts: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dirty="0" smtClean="0"/>
              <a:t>&lt;Start&gt; und &lt;Layout&gt;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tabLst>
                <a:tab pos="2149129" algn="l"/>
              </a:tabLst>
              <a:defRPr/>
            </a:pPr>
            <a:endParaRPr lang="de-AT" dirty="0" smtClean="0"/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tabLst>
                <a:tab pos="2149129" algn="l"/>
              </a:tabLst>
              <a:defRPr/>
            </a:pPr>
            <a:r>
              <a:rPr lang="de-AT" dirty="0" smtClean="0"/>
              <a:t>Folgende Layouts sind verfügbar:</a:t>
            </a:r>
          </a:p>
          <a:p>
            <a:pPr marL="358717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endParaRPr lang="de-AT" dirty="0" smtClean="0"/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Titelfolie	</a:t>
            </a: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Tabellenvarianten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Zwischentitel	</a:t>
            </a:r>
            <a:r>
              <a:rPr lang="de-AT" baseline="30000" dirty="0" smtClean="0">
                <a:solidFill>
                  <a:schemeClr val="accent1"/>
                </a:solidFill>
              </a:rPr>
              <a:t>■ </a:t>
            </a:r>
            <a:r>
              <a:rPr lang="de-AT" dirty="0" smtClean="0"/>
              <a:t>Bildvarianten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Titel &amp; Inhalt	</a:t>
            </a:r>
            <a:r>
              <a:rPr lang="de-AT" baseline="30000" dirty="0" smtClean="0">
                <a:solidFill>
                  <a:schemeClr val="accent1"/>
                </a:solidFill>
              </a:rPr>
              <a:t>■ </a:t>
            </a:r>
            <a:r>
              <a:rPr lang="de-AT" dirty="0" smtClean="0"/>
              <a:t>Kontaktinformationen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/>
              <a:t> Diagramme	</a:t>
            </a:r>
            <a:r>
              <a:rPr lang="de-AT" baseline="30000" dirty="0" smtClean="0">
                <a:solidFill>
                  <a:schemeClr val="accent1"/>
                </a:solidFill>
              </a:rPr>
              <a:t>■ </a:t>
            </a:r>
            <a:r>
              <a:rPr lang="de-AT" dirty="0" smtClean="0"/>
              <a:t>Organigramm</a:t>
            </a:r>
          </a:p>
          <a:p>
            <a:pPr marL="358717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baseline="30000" dirty="0" smtClean="0">
                <a:solidFill>
                  <a:schemeClr val="accent1"/>
                </a:solidFill>
              </a:rPr>
              <a:t>■</a:t>
            </a:r>
            <a:r>
              <a:rPr lang="de-AT" dirty="0" smtClean="0">
                <a:solidFill>
                  <a:schemeClr val="accent1"/>
                </a:solidFill>
              </a:rPr>
              <a:t> Nur Titel</a:t>
            </a: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pPr marL="0" lvl="2" defTabSz="822867" fontAlgn="auto">
              <a:spcBef>
                <a:spcPts val="0"/>
              </a:spcBef>
              <a:spcAft>
                <a:spcPts val="0"/>
              </a:spcAft>
              <a:tabLst>
                <a:tab pos="1976119" algn="l"/>
              </a:tabLst>
              <a:defRPr/>
            </a:pPr>
            <a:r>
              <a:rPr lang="de-AT" dirty="0" smtClean="0"/>
              <a:t>Hinweise: </a:t>
            </a:r>
          </a:p>
          <a:p>
            <a:pPr marL="92060" lvl="2" indent="-92060" defTabSz="822867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§"/>
              <a:defRPr/>
            </a:pPr>
            <a:r>
              <a:rPr lang="de-AT" dirty="0" smtClean="0"/>
              <a:t>In diesen Layouts sind schon alle notwendigen Platzhalter eingefügt.</a:t>
            </a:r>
          </a:p>
          <a:p>
            <a:pPr marL="92060" lvl="2" indent="-92060" defTabSz="822867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§"/>
              <a:defRPr/>
            </a:pPr>
            <a:r>
              <a:rPr lang="de-AT" dirty="0" smtClean="0"/>
              <a:t>Layouts können auch nachträglich zugewiesen werden.</a:t>
            </a:r>
          </a:p>
        </p:txBody>
      </p:sp>
      <p:sp>
        <p:nvSpPr>
          <p:cNvPr id="28675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666" fontAlgn="base">
              <a:spcBef>
                <a:spcPct val="0"/>
              </a:spcBef>
              <a:spcAft>
                <a:spcPct val="0"/>
              </a:spcAft>
            </a:pPr>
            <a:fld id="{557692C8-4587-4B0E-B92C-41A10BD4746A}" type="slidenum">
              <a:rPr lang="de-AT"/>
              <a:pPr defTabSz="912666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de-AT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5118100"/>
            <a:ext cx="5608637" cy="42084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93855-B651-469B-A5FF-970EE70F5E06}" type="slidenum">
              <a:rPr lang="de-AT" smtClean="0"/>
              <a:pPr/>
              <a:t>6</a:t>
            </a:fld>
            <a:endParaRPr lang="de-A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5118100"/>
            <a:ext cx="5608637" cy="42084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93855-B651-469B-A5FF-970EE70F5E06}" type="slidenum">
              <a:rPr lang="de-AT" smtClean="0"/>
              <a:pPr/>
              <a:t>7</a:t>
            </a:fld>
            <a:endParaRPr lang="de-A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5118100"/>
            <a:ext cx="5608637" cy="42084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93855-B651-469B-A5FF-970EE70F5E06}" type="slidenum">
              <a:rPr lang="de-AT" smtClean="0"/>
              <a:pPr/>
              <a:t>8</a:t>
            </a:fld>
            <a:endParaRPr lang="de-A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5118100"/>
            <a:ext cx="5608637" cy="42084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93855-B651-469B-A5FF-970EE70F5E06}" type="slidenum">
              <a:rPr lang="de-AT" smtClean="0"/>
              <a:pPr/>
              <a:t>9</a:t>
            </a:fld>
            <a:endParaRPr lang="de-A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1305966"/>
            <a:ext cx="9142572" cy="4790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lIns="82309" tIns="41154" rIns="82309" bIns="41154" anchor="ctr"/>
          <a:lstStyle/>
          <a:p>
            <a:pPr algn="ctr" defTabSz="824572"/>
            <a:endParaRPr lang="de-AT" dirty="0">
              <a:solidFill>
                <a:srgbClr val="EAEAEA"/>
              </a:solidFill>
              <a:latin typeface="CorpoS " charset="0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>
            <a:off x="554355" y="3879341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88" tIns="32143" rIns="64288" bIns="32143"/>
          <a:lstStyle/>
          <a:p>
            <a:endParaRPr lang="de-AT" dirty="0"/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554355" y="5101695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88" tIns="32143" rIns="64288" bIns="32143"/>
          <a:lstStyle/>
          <a:p>
            <a:endParaRPr lang="de-AT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4355" y="2592653"/>
            <a:ext cx="8068152" cy="1286688"/>
          </a:xfrm>
        </p:spPr>
        <p:txBody>
          <a:bodyPr lIns="0">
            <a:noAutofit/>
          </a:bodyPr>
          <a:lstStyle>
            <a:lvl1pPr>
              <a:defRPr sz="3600" i="1"/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8622507" y="2656987"/>
            <a:ext cx="537288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88" tIns="32143" rIns="64288" bIns="32143"/>
          <a:lstStyle/>
          <a:p>
            <a:endParaRPr lang="de-AT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882129"/>
            <a:ext cx="8622505" cy="885873"/>
          </a:xfrm>
          <a:prstGeom prst="rect">
            <a:avLst/>
          </a:prstGeom>
        </p:spPr>
      </p:pic>
      <p:sp>
        <p:nvSpPr>
          <p:cNvPr id="25" name="Textplatzhalt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54355" y="4008010"/>
            <a:ext cx="8068152" cy="1029343"/>
          </a:xfrm>
        </p:spPr>
        <p:txBody>
          <a:bodyPr lIns="0">
            <a:normAutofit/>
          </a:bodyPr>
          <a:lstStyle>
            <a:lvl1pPr>
              <a:buNone/>
              <a:defRPr kumimoji="0" lang="de-AT" sz="2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Arabic Typesetting" pitchFamily="66" charset="-78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6" name="Textplatzhalter 24"/>
          <p:cNvSpPr>
            <a:spLocks noGrp="1"/>
          </p:cNvSpPr>
          <p:nvPr>
            <p:ph type="body" sz="quarter" idx="12" hasCustomPrompt="1"/>
          </p:nvPr>
        </p:nvSpPr>
        <p:spPr>
          <a:xfrm>
            <a:off x="554355" y="5122413"/>
            <a:ext cx="8068152" cy="1029343"/>
          </a:xfrm>
        </p:spPr>
        <p:txBody>
          <a:bodyPr lIns="0">
            <a:normAutofit/>
          </a:bodyPr>
          <a:lstStyle>
            <a:lvl1pPr marL="0" marR="0" indent="0" algn="l" defTabSz="9143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de-AT" sz="2700" b="0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Arabic Typesetting" pitchFamily="66" charset="-78"/>
              </a:defRPr>
            </a:lvl1pPr>
          </a:lstStyle>
          <a:p>
            <a:pPr marL="0" marR="0" lvl="0" indent="0" algn="l" defTabSz="9143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Arabic Typesetting" pitchFamily="66" charset="-78"/>
              </a:rPr>
              <a:t>Textmasterformate durch Klicken bearbeiten</a:t>
            </a:r>
          </a:p>
        </p:txBody>
      </p:sp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1305966"/>
            <a:ext cx="9142572" cy="4790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lIns="82294" tIns="41147" rIns="82294" bIns="41147" anchor="ctr"/>
          <a:lstStyle/>
          <a:p>
            <a:pPr algn="ctr" defTabSz="824429"/>
            <a:endParaRPr lang="de-AT" dirty="0">
              <a:solidFill>
                <a:srgbClr val="EAEAEA"/>
              </a:solidFill>
              <a:latin typeface="CorpoS " charset="0"/>
            </a:endParaRPr>
          </a:p>
        </p:txBody>
      </p:sp>
      <p:sp>
        <p:nvSpPr>
          <p:cNvPr id="12" name="Line 25"/>
          <p:cNvSpPr>
            <a:spLocks noChangeShapeType="1"/>
          </p:cNvSpPr>
          <p:nvPr userDrawn="1"/>
        </p:nvSpPr>
        <p:spPr bwMode="auto">
          <a:xfrm>
            <a:off x="554355" y="3879341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77" tIns="32137" rIns="64277" bIns="32137"/>
          <a:lstStyle/>
          <a:p>
            <a:endParaRPr lang="de-AT" dirty="0"/>
          </a:p>
        </p:txBody>
      </p:sp>
      <p:sp>
        <p:nvSpPr>
          <p:cNvPr id="13" name="Line 27"/>
          <p:cNvSpPr>
            <a:spLocks noChangeShapeType="1"/>
          </p:cNvSpPr>
          <p:nvPr userDrawn="1"/>
        </p:nvSpPr>
        <p:spPr bwMode="auto">
          <a:xfrm>
            <a:off x="554355" y="5101695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77" tIns="32137" rIns="64277" bIns="32137"/>
          <a:lstStyle/>
          <a:p>
            <a:endParaRPr lang="de-AT" dirty="0"/>
          </a:p>
        </p:txBody>
      </p:sp>
      <p:sp>
        <p:nvSpPr>
          <p:cNvPr id="14" name="Line 27"/>
          <p:cNvSpPr>
            <a:spLocks noChangeShapeType="1"/>
          </p:cNvSpPr>
          <p:nvPr userDrawn="1"/>
        </p:nvSpPr>
        <p:spPr bwMode="auto">
          <a:xfrm>
            <a:off x="8623301" y="2656987"/>
            <a:ext cx="536495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77" tIns="32137" rIns="64277" bIns="32137"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015354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ellenvari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ellenplatzhalter 4"/>
          <p:cNvSpPr>
            <a:spLocks noGrp="1"/>
          </p:cNvSpPr>
          <p:nvPr>
            <p:ph type="tbl" sz="quarter" idx="10"/>
          </p:nvPr>
        </p:nvSpPr>
        <p:spPr>
          <a:xfrm>
            <a:off x="554355" y="1979655"/>
            <a:ext cx="8068152" cy="4246071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Tabelle durch Klicken auf Symbol hinzufügen</a:t>
            </a:r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554355" y="1318456"/>
            <a:ext cx="8101013" cy="64840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Tabelle + Textzeile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link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1347424"/>
            <a:ext cx="2964645" cy="4804332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Bildüberschrift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/>
          </p:nvPr>
        </p:nvSpPr>
        <p:spPr>
          <a:xfrm>
            <a:off x="2951798" y="1318388"/>
            <a:ext cx="5637848" cy="486364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0" y="1330280"/>
            <a:ext cx="4571640" cy="4918154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572360" y="1330280"/>
            <a:ext cx="4571640" cy="4918154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4" name="Titel 1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Bildüberschrift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0" y="1347073"/>
            <a:ext cx="3045600" cy="4804683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3045600" y="1347073"/>
            <a:ext cx="3045600" cy="4804683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/>
          </p:nvPr>
        </p:nvSpPr>
        <p:spPr>
          <a:xfrm>
            <a:off x="6091200" y="1347073"/>
            <a:ext cx="3045600" cy="4804683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5" name="Titel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Bildüberschrift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oben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0" y="1349583"/>
            <a:ext cx="9144000" cy="2532147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>
            <a:lvl1pPr algn="ctr">
              <a:buFontTx/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88633" y="3879341"/>
            <a:ext cx="8100000" cy="2272415"/>
          </a:xfrm>
          <a:prstGeom prst="rect">
            <a:avLst/>
          </a:prstGeom>
        </p:spPr>
        <p:txBody>
          <a:bodyPr anchor="t"/>
          <a:lstStyle>
            <a:lvl1pPr>
              <a:buClr>
                <a:schemeClr val="accent1"/>
              </a:buClr>
              <a:buFont typeface="Wingdings" pitchFamily="2" charset="2"/>
              <a:buChar char="§"/>
              <a:defRPr lang="de-AT" sz="3200" kern="1200" dirty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2900">
                <a:latin typeface="+mn-lt"/>
                <a:cs typeface="Arial" pitchFamily="34" charset="0"/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2500">
                <a:latin typeface="+mn-lt"/>
                <a:cs typeface="Arial" pitchFamily="34" charset="0"/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2200">
                <a:latin typeface="+mn-lt"/>
                <a:cs typeface="Arial" pitchFamily="34" charset="0"/>
              </a:defRPr>
            </a:lvl4pPr>
            <a:lvl5pPr>
              <a:buClr>
                <a:schemeClr val="accent1"/>
              </a:buClr>
              <a:buFont typeface="Wingdings" pitchFamily="2" charset="2"/>
              <a:buNone/>
              <a:defRPr sz="2000"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Bildüberschrift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rgani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Organigramm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5" name="SmartArt-Platzhalter 4"/>
          <p:cNvSpPr>
            <a:spLocks noGrp="1"/>
          </p:cNvSpPr>
          <p:nvPr>
            <p:ph type="dgm" sz="quarter" idx="11"/>
          </p:nvPr>
        </p:nvSpPr>
        <p:spPr>
          <a:xfrm>
            <a:off x="457144" y="1364937"/>
            <a:ext cx="8165363" cy="4865483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de-DE" smtClean="0"/>
              <a:t>Klicken Sie auf das Symbol, um die SmartArt-Grafik hinzuzufügen</a:t>
            </a:r>
            <a:endParaRPr lang="de-AT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ntakte mi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1"/>
          </p:nvPr>
        </p:nvSpPr>
        <p:spPr>
          <a:xfrm>
            <a:off x="488632" y="1824535"/>
            <a:ext cx="1482338" cy="1523752"/>
          </a:xfrm>
          <a:prstGeom prst="rect">
            <a:avLst/>
          </a:prstGeom>
        </p:spPr>
        <p:txBody>
          <a:bodyPr tIns="42129">
            <a:noAutofit/>
          </a:bodyPr>
          <a:lstStyle>
            <a:lvl1pPr>
              <a:buNone/>
              <a:defRPr sz="1100"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2" hasCustomPrompt="1"/>
          </p:nvPr>
        </p:nvSpPr>
        <p:spPr>
          <a:xfrm>
            <a:off x="453600" y="3566229"/>
            <a:ext cx="1814400" cy="259362"/>
          </a:xfrm>
          <a:prstGeom prst="rect">
            <a:avLst/>
          </a:prstGeom>
        </p:spPr>
        <p:txBody>
          <a:bodyPr lIns="0" tIns="42129">
            <a:noAutofit/>
          </a:bodyPr>
          <a:lstStyle>
            <a:lvl1pPr marL="0" indent="0">
              <a:buNone/>
              <a:defRPr sz="1200" i="1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 Nachname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3"/>
          </p:nvPr>
        </p:nvSpPr>
        <p:spPr>
          <a:xfrm>
            <a:off x="2591393" y="1820640"/>
            <a:ext cx="1458000" cy="1523752"/>
          </a:xfrm>
          <a:prstGeom prst="rect">
            <a:avLst/>
          </a:prstGeom>
        </p:spPr>
        <p:txBody>
          <a:bodyPr tIns="42129">
            <a:noAutofit/>
          </a:bodyPr>
          <a:lstStyle>
            <a:lvl1pPr>
              <a:buNone/>
              <a:defRPr lang="de-AT" sz="1100" kern="1200" dirty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694152" y="1820640"/>
            <a:ext cx="1458000" cy="1523752"/>
          </a:xfrm>
          <a:prstGeom prst="rect">
            <a:avLst/>
          </a:prstGeom>
        </p:spPr>
        <p:txBody>
          <a:bodyPr tIns="42129">
            <a:noAutofit/>
          </a:bodyPr>
          <a:lstStyle>
            <a:lvl1pPr>
              <a:buNone/>
              <a:defRPr lang="de-AT" sz="1100" kern="1200" dirty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 smtClean="0"/>
              <a:t>Bild durch Klicken auf Symbol </a:t>
            </a:r>
            <a:r>
              <a:rPr lang="de-DE" dirty="0" err="1" smtClean="0"/>
              <a:t>hinzufü</a:t>
            </a:r>
            <a:r>
              <a:rPr lang="de-DE" dirty="0" smtClean="0"/>
              <a:t>		gen</a:t>
            </a:r>
            <a:endParaRPr lang="de-AT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7"/>
          </p:nvPr>
        </p:nvSpPr>
        <p:spPr>
          <a:xfrm>
            <a:off x="6796913" y="1820640"/>
            <a:ext cx="1458000" cy="1523752"/>
          </a:xfrm>
          <a:prstGeom prst="rect">
            <a:avLst/>
          </a:prstGeom>
        </p:spPr>
        <p:txBody>
          <a:bodyPr tIns="42129">
            <a:noAutofit/>
          </a:bodyPr>
          <a:lstStyle>
            <a:lvl1pPr>
              <a:buNone/>
              <a:defRPr lang="de-AT" sz="1100" kern="1200" dirty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AT" dirty="0"/>
          </a:p>
        </p:txBody>
      </p:sp>
      <p:sp>
        <p:nvSpPr>
          <p:cNvPr id="19" name="Titel 18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de-DE" dirty="0" smtClean="0"/>
              <a:t>Kontakt</a:t>
            </a:r>
            <a:endParaRPr lang="de-AT" dirty="0"/>
          </a:p>
        </p:txBody>
      </p:sp>
      <p:sp>
        <p:nvSpPr>
          <p:cNvPr id="26" name="Textfeld 25"/>
          <p:cNvSpPr txBox="1"/>
          <p:nvPr/>
        </p:nvSpPr>
        <p:spPr>
          <a:xfrm>
            <a:off x="453600" y="4715687"/>
            <a:ext cx="8100000" cy="421463"/>
          </a:xfrm>
          <a:prstGeom prst="rect">
            <a:avLst/>
          </a:prstGeom>
          <a:noFill/>
        </p:spPr>
        <p:txBody>
          <a:bodyPr wrap="square" lIns="0" tIns="42129" rIns="82314" bIns="41157" rtlCol="0">
            <a:noAutofit/>
          </a:bodyPr>
          <a:lstStyle/>
          <a:p>
            <a:r>
              <a:rPr lang="de-AT" sz="2200" dirty="0" err="1" smtClean="0">
                <a:latin typeface="+mn-lt"/>
                <a:ea typeface="Times New Roman"/>
                <a:cs typeface="Times New Roman"/>
              </a:rPr>
              <a:t>Oesterreichische</a:t>
            </a:r>
            <a:r>
              <a:rPr lang="de-AT" sz="2200" dirty="0" smtClean="0">
                <a:latin typeface="+mn-lt"/>
                <a:ea typeface="Times New Roman"/>
                <a:cs typeface="Times New Roman"/>
              </a:rPr>
              <a:t> Kontrollbank AG</a:t>
            </a:r>
            <a:endParaRPr lang="de-AT" sz="2200" dirty="0"/>
          </a:p>
        </p:txBody>
      </p:sp>
      <p:sp>
        <p:nvSpPr>
          <p:cNvPr id="23" name="Textplatzhalter 21"/>
          <p:cNvSpPr>
            <a:spLocks noGrp="1"/>
          </p:cNvSpPr>
          <p:nvPr>
            <p:ph type="body" sz="quarter" idx="24" hasCustomPrompt="1"/>
          </p:nvPr>
        </p:nvSpPr>
        <p:spPr>
          <a:xfrm>
            <a:off x="457171" y="5101695"/>
            <a:ext cx="4114800" cy="421463"/>
          </a:xfrm>
        </p:spPr>
        <p:txBody>
          <a:bodyPr lIns="0" tIns="42129">
            <a:noAutofit/>
          </a:bodyPr>
          <a:lstStyle>
            <a:lvl1pPr>
              <a:buNone/>
              <a:defRPr sz="2200" baseline="0"/>
            </a:lvl1pPr>
          </a:lstStyle>
          <a:p>
            <a:pPr lvl="0"/>
            <a:r>
              <a:rPr lang="de-AT" dirty="0" smtClean="0"/>
              <a:t>Abteilung - Referat</a:t>
            </a:r>
            <a:endParaRPr lang="de-AT" dirty="0"/>
          </a:p>
        </p:txBody>
      </p:sp>
      <p:sp>
        <p:nvSpPr>
          <p:cNvPr id="27" name="Textfeld 26"/>
          <p:cNvSpPr txBox="1"/>
          <p:nvPr/>
        </p:nvSpPr>
        <p:spPr>
          <a:xfrm>
            <a:off x="4657720" y="5101695"/>
            <a:ext cx="3921946" cy="421463"/>
          </a:xfrm>
          <a:prstGeom prst="rect">
            <a:avLst/>
          </a:prstGeom>
          <a:noFill/>
        </p:spPr>
        <p:txBody>
          <a:bodyPr wrap="square" lIns="0" tIns="42129" rIns="82314" bIns="41157" rtlCol="0">
            <a:noAutofit/>
          </a:bodyPr>
          <a:lstStyle/>
          <a:p>
            <a:pPr lvl="0"/>
            <a:r>
              <a:rPr lang="de-AT" sz="2200" dirty="0" smtClean="0"/>
              <a:t>Tel. +43 1</a:t>
            </a:r>
            <a:r>
              <a:rPr lang="de-AT" sz="2200" baseline="0" dirty="0" smtClean="0"/>
              <a:t> </a:t>
            </a:r>
            <a:r>
              <a:rPr lang="de-AT" sz="2200" dirty="0" smtClean="0"/>
              <a:t>531 27-0</a:t>
            </a:r>
            <a:endParaRPr lang="de-AT" sz="2200" dirty="0"/>
          </a:p>
        </p:txBody>
      </p:sp>
      <p:sp>
        <p:nvSpPr>
          <p:cNvPr id="28" name="Textfeld 27"/>
          <p:cNvSpPr txBox="1"/>
          <p:nvPr/>
        </p:nvSpPr>
        <p:spPr>
          <a:xfrm>
            <a:off x="4659120" y="5552036"/>
            <a:ext cx="3921946" cy="421463"/>
          </a:xfrm>
          <a:prstGeom prst="rect">
            <a:avLst/>
          </a:prstGeom>
          <a:noFill/>
        </p:spPr>
        <p:txBody>
          <a:bodyPr wrap="square" lIns="0" tIns="42129" rIns="82314" bIns="41157" rtlCol="0">
            <a:noAutofit/>
          </a:bodyPr>
          <a:lstStyle/>
          <a:p>
            <a:pPr lvl="0"/>
            <a:r>
              <a:rPr lang="de-AT" sz="2200" i="1" dirty="0" smtClean="0"/>
              <a:t>vorname.nachname</a:t>
            </a:r>
            <a:r>
              <a:rPr lang="de-AT" sz="2200" i="0" dirty="0" smtClean="0"/>
              <a:t>@oekb.at</a:t>
            </a:r>
            <a:endParaRPr lang="de-AT" sz="2200" i="0" dirty="0"/>
          </a:p>
        </p:txBody>
      </p:sp>
      <p:sp>
        <p:nvSpPr>
          <p:cNvPr id="24" name="Textplatzhalter 23"/>
          <p:cNvSpPr>
            <a:spLocks noGrp="1"/>
          </p:cNvSpPr>
          <p:nvPr>
            <p:ph type="body" sz="quarter" idx="25" hasCustomPrompt="1"/>
          </p:nvPr>
        </p:nvSpPr>
        <p:spPr>
          <a:xfrm>
            <a:off x="453600" y="3825591"/>
            <a:ext cx="1814400" cy="259362"/>
          </a:xfrm>
        </p:spPr>
        <p:txBody>
          <a:bodyPr lIns="0" tIns="42129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marL="342880" marR="0" lvl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de-AT" dirty="0" smtClean="0"/>
              <a:t>Position</a:t>
            </a:r>
          </a:p>
          <a:p>
            <a:pPr lvl="0"/>
            <a:endParaRPr lang="de-AT" dirty="0" smtClean="0"/>
          </a:p>
        </p:txBody>
      </p:sp>
      <p:sp>
        <p:nvSpPr>
          <p:cNvPr id="29" name="Textplatzhalt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556360" y="3566229"/>
            <a:ext cx="1814400" cy="259362"/>
          </a:xfrm>
          <a:prstGeom prst="rect">
            <a:avLst/>
          </a:prstGeom>
        </p:spPr>
        <p:txBody>
          <a:bodyPr lIns="0" tIns="42129">
            <a:noAutofit/>
          </a:bodyPr>
          <a:lstStyle>
            <a:lvl1pPr marL="0" indent="0">
              <a:buNone/>
              <a:defRPr sz="1200" i="1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 Nachname</a:t>
            </a:r>
          </a:p>
        </p:txBody>
      </p:sp>
      <p:sp>
        <p:nvSpPr>
          <p:cNvPr id="30" name="Textplatzhalter 23"/>
          <p:cNvSpPr>
            <a:spLocks noGrp="1"/>
          </p:cNvSpPr>
          <p:nvPr>
            <p:ph type="body" sz="quarter" idx="28" hasCustomPrompt="1"/>
          </p:nvPr>
        </p:nvSpPr>
        <p:spPr>
          <a:xfrm>
            <a:off x="2556360" y="3825591"/>
            <a:ext cx="1814400" cy="259362"/>
          </a:xfrm>
        </p:spPr>
        <p:txBody>
          <a:bodyPr lIns="0" tIns="42129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marL="342880" marR="0" lvl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de-AT" dirty="0" smtClean="0"/>
              <a:t>Position</a:t>
            </a:r>
          </a:p>
          <a:p>
            <a:pPr lvl="0"/>
            <a:endParaRPr lang="de-AT" dirty="0" smtClean="0"/>
          </a:p>
        </p:txBody>
      </p:sp>
      <p:sp>
        <p:nvSpPr>
          <p:cNvPr id="31" name="Textplatzhalter 23"/>
          <p:cNvSpPr>
            <a:spLocks noGrp="1"/>
          </p:cNvSpPr>
          <p:nvPr>
            <p:ph type="body" sz="quarter" idx="29" hasCustomPrompt="1"/>
          </p:nvPr>
        </p:nvSpPr>
        <p:spPr>
          <a:xfrm>
            <a:off x="2556360" y="4084953"/>
            <a:ext cx="550800" cy="244729"/>
          </a:xfrm>
        </p:spPr>
        <p:txBody>
          <a:bodyPr lIns="0" tIns="42129" rIns="0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de-AT" dirty="0" smtClean="0"/>
              <a:t>Tel. DW -</a:t>
            </a:r>
          </a:p>
          <a:p>
            <a:pPr lvl="0"/>
            <a:endParaRPr lang="de-AT" dirty="0" smtClean="0"/>
          </a:p>
        </p:txBody>
      </p:sp>
      <p:sp>
        <p:nvSpPr>
          <p:cNvPr id="32" name="Textplatzhalter 8"/>
          <p:cNvSpPr>
            <a:spLocks noGrp="1"/>
          </p:cNvSpPr>
          <p:nvPr>
            <p:ph type="body" sz="quarter" idx="30" hasCustomPrompt="1"/>
          </p:nvPr>
        </p:nvSpPr>
        <p:spPr>
          <a:xfrm>
            <a:off x="4659120" y="3566229"/>
            <a:ext cx="1814400" cy="259362"/>
          </a:xfrm>
          <a:prstGeom prst="rect">
            <a:avLst/>
          </a:prstGeom>
        </p:spPr>
        <p:txBody>
          <a:bodyPr lIns="0" tIns="42129">
            <a:noAutofit/>
          </a:bodyPr>
          <a:lstStyle>
            <a:lvl1pPr marL="0" indent="0">
              <a:buNone/>
              <a:defRPr sz="1200" i="1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 Nachname</a:t>
            </a:r>
          </a:p>
        </p:txBody>
      </p:sp>
      <p:sp>
        <p:nvSpPr>
          <p:cNvPr id="33" name="Textplatzhalter 23"/>
          <p:cNvSpPr>
            <a:spLocks noGrp="1"/>
          </p:cNvSpPr>
          <p:nvPr>
            <p:ph type="body" sz="quarter" idx="31" hasCustomPrompt="1"/>
          </p:nvPr>
        </p:nvSpPr>
        <p:spPr>
          <a:xfrm>
            <a:off x="4659120" y="3825591"/>
            <a:ext cx="1814400" cy="259362"/>
          </a:xfrm>
        </p:spPr>
        <p:txBody>
          <a:bodyPr lIns="0" tIns="42129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marL="342880" marR="0" lvl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de-AT" dirty="0" smtClean="0"/>
              <a:t>Position</a:t>
            </a:r>
          </a:p>
          <a:p>
            <a:pPr lvl="0"/>
            <a:endParaRPr lang="de-AT" dirty="0" smtClean="0"/>
          </a:p>
        </p:txBody>
      </p:sp>
      <p:sp>
        <p:nvSpPr>
          <p:cNvPr id="34" name="Textplatzhalter 23"/>
          <p:cNvSpPr>
            <a:spLocks noGrp="1"/>
          </p:cNvSpPr>
          <p:nvPr>
            <p:ph type="body" sz="quarter" idx="32" hasCustomPrompt="1"/>
          </p:nvPr>
        </p:nvSpPr>
        <p:spPr>
          <a:xfrm>
            <a:off x="4659120" y="4084953"/>
            <a:ext cx="550800" cy="259362"/>
          </a:xfrm>
        </p:spPr>
        <p:txBody>
          <a:bodyPr lIns="0" tIns="42129" rIns="0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de-AT" dirty="0" smtClean="0"/>
              <a:t>Tel. DW -</a:t>
            </a:r>
          </a:p>
          <a:p>
            <a:pPr lvl="0"/>
            <a:endParaRPr lang="de-AT" dirty="0" smtClean="0"/>
          </a:p>
        </p:txBody>
      </p:sp>
      <p:sp>
        <p:nvSpPr>
          <p:cNvPr id="35" name="Textplatzhalter 8"/>
          <p:cNvSpPr>
            <a:spLocks noGrp="1"/>
          </p:cNvSpPr>
          <p:nvPr>
            <p:ph type="body" sz="quarter" idx="33" hasCustomPrompt="1"/>
          </p:nvPr>
        </p:nvSpPr>
        <p:spPr>
          <a:xfrm>
            <a:off x="6761880" y="3566229"/>
            <a:ext cx="1814400" cy="259362"/>
          </a:xfrm>
          <a:prstGeom prst="rect">
            <a:avLst/>
          </a:prstGeom>
        </p:spPr>
        <p:txBody>
          <a:bodyPr lIns="0" tIns="42129">
            <a:noAutofit/>
          </a:bodyPr>
          <a:lstStyle>
            <a:lvl1pPr marL="0" indent="0">
              <a:buNone/>
              <a:defRPr sz="1200" i="1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 Nachname</a:t>
            </a:r>
          </a:p>
        </p:txBody>
      </p:sp>
      <p:sp>
        <p:nvSpPr>
          <p:cNvPr id="36" name="Textplatzhalter 23"/>
          <p:cNvSpPr>
            <a:spLocks noGrp="1"/>
          </p:cNvSpPr>
          <p:nvPr>
            <p:ph type="body" sz="quarter" idx="34" hasCustomPrompt="1"/>
          </p:nvPr>
        </p:nvSpPr>
        <p:spPr>
          <a:xfrm>
            <a:off x="6761880" y="3825591"/>
            <a:ext cx="1814400" cy="259362"/>
          </a:xfrm>
        </p:spPr>
        <p:txBody>
          <a:bodyPr lIns="0" tIns="42129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marL="342880" marR="0" lvl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de-AT" dirty="0" smtClean="0"/>
              <a:t>Position</a:t>
            </a:r>
          </a:p>
          <a:p>
            <a:pPr lvl="0"/>
            <a:endParaRPr lang="de-AT" dirty="0" smtClean="0"/>
          </a:p>
        </p:txBody>
      </p:sp>
      <p:sp>
        <p:nvSpPr>
          <p:cNvPr id="37" name="Textplatzhalter 23"/>
          <p:cNvSpPr>
            <a:spLocks noGrp="1"/>
          </p:cNvSpPr>
          <p:nvPr>
            <p:ph type="body" sz="quarter" idx="35" hasCustomPrompt="1"/>
          </p:nvPr>
        </p:nvSpPr>
        <p:spPr>
          <a:xfrm>
            <a:off x="6761880" y="4084953"/>
            <a:ext cx="550800" cy="259362"/>
          </a:xfrm>
        </p:spPr>
        <p:txBody>
          <a:bodyPr lIns="0" tIns="42129" rIns="0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de-AT" dirty="0" smtClean="0"/>
              <a:t>Tel. DW -</a:t>
            </a:r>
          </a:p>
          <a:p>
            <a:pPr lvl="0"/>
            <a:endParaRPr lang="de-AT" dirty="0" smtClean="0"/>
          </a:p>
        </p:txBody>
      </p:sp>
      <p:sp>
        <p:nvSpPr>
          <p:cNvPr id="38" name="Textplatzhalter 21"/>
          <p:cNvSpPr>
            <a:spLocks noGrp="1"/>
          </p:cNvSpPr>
          <p:nvPr>
            <p:ph type="body" sz="quarter" idx="36" hasCustomPrompt="1"/>
          </p:nvPr>
        </p:nvSpPr>
        <p:spPr>
          <a:xfrm>
            <a:off x="1807349" y="5552036"/>
            <a:ext cx="2764651" cy="421463"/>
          </a:xfrm>
        </p:spPr>
        <p:txBody>
          <a:bodyPr lIns="0" tIns="42129">
            <a:noAutofit/>
          </a:bodyPr>
          <a:lstStyle>
            <a:lvl1pPr>
              <a:buNone/>
              <a:defRPr sz="2200" baseline="0"/>
            </a:lvl1pPr>
          </a:lstStyle>
          <a:p>
            <a:pPr lvl="0"/>
            <a:r>
              <a:rPr lang="de-AT" dirty="0" smtClean="0"/>
              <a:t>Strauchgasse 3</a:t>
            </a:r>
            <a:endParaRPr lang="de-AT" dirty="0"/>
          </a:p>
        </p:txBody>
      </p:sp>
      <p:sp>
        <p:nvSpPr>
          <p:cNvPr id="44" name="Textfeld 43"/>
          <p:cNvSpPr txBox="1"/>
          <p:nvPr/>
        </p:nvSpPr>
        <p:spPr>
          <a:xfrm>
            <a:off x="431483" y="5552036"/>
            <a:ext cx="1375867" cy="415758"/>
          </a:xfrm>
          <a:prstGeom prst="rect">
            <a:avLst/>
          </a:prstGeom>
          <a:noFill/>
        </p:spPr>
        <p:txBody>
          <a:bodyPr wrap="square" lIns="0" tIns="42129" rIns="0" bIns="41157" rtlCol="0">
            <a:noAutofit/>
          </a:bodyPr>
          <a:lstStyle/>
          <a:p>
            <a:pPr lvl="0"/>
            <a:r>
              <a:rPr lang="de-AT" sz="2200" dirty="0" smtClean="0"/>
              <a:t>1010 Wien, </a:t>
            </a:r>
            <a:endParaRPr lang="de-AT" sz="2200" dirty="0"/>
          </a:p>
        </p:txBody>
      </p:sp>
      <p:sp>
        <p:nvSpPr>
          <p:cNvPr id="43" name="Textplatzhalter 42"/>
          <p:cNvSpPr>
            <a:spLocks noGrp="1"/>
          </p:cNvSpPr>
          <p:nvPr>
            <p:ph type="body" sz="quarter" idx="37" hasCustomPrompt="1"/>
          </p:nvPr>
        </p:nvSpPr>
        <p:spPr>
          <a:xfrm>
            <a:off x="1020600" y="4084953"/>
            <a:ext cx="1157296" cy="246394"/>
          </a:xfrm>
        </p:spPr>
        <p:txBody>
          <a:bodyPr lIns="0" tIns="42129"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dirty="0" smtClean="0"/>
              <a:t>0000</a:t>
            </a:r>
            <a:endParaRPr lang="de-AT" dirty="0"/>
          </a:p>
        </p:txBody>
      </p:sp>
      <p:sp>
        <p:nvSpPr>
          <p:cNvPr id="45" name="Textplatzhalter 42"/>
          <p:cNvSpPr>
            <a:spLocks noGrp="1"/>
          </p:cNvSpPr>
          <p:nvPr>
            <p:ph type="body" sz="quarter" idx="38" hasCustomPrompt="1"/>
          </p:nvPr>
        </p:nvSpPr>
        <p:spPr>
          <a:xfrm>
            <a:off x="3107160" y="4084953"/>
            <a:ext cx="1157296" cy="246394"/>
          </a:xfrm>
        </p:spPr>
        <p:txBody>
          <a:bodyPr lIns="0" tIns="42129"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dirty="0" smtClean="0"/>
              <a:t>0000</a:t>
            </a:r>
            <a:endParaRPr lang="de-AT" dirty="0"/>
          </a:p>
        </p:txBody>
      </p:sp>
      <p:sp>
        <p:nvSpPr>
          <p:cNvPr id="46" name="Textplatzhalter 42"/>
          <p:cNvSpPr>
            <a:spLocks noGrp="1"/>
          </p:cNvSpPr>
          <p:nvPr>
            <p:ph type="body" sz="quarter" idx="39" hasCustomPrompt="1"/>
          </p:nvPr>
        </p:nvSpPr>
        <p:spPr>
          <a:xfrm>
            <a:off x="7312680" y="4084953"/>
            <a:ext cx="1157296" cy="246394"/>
          </a:xfrm>
        </p:spPr>
        <p:txBody>
          <a:bodyPr lIns="0" tIns="42129"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dirty="0" smtClean="0"/>
              <a:t>0000</a:t>
            </a:r>
            <a:endParaRPr lang="de-AT" dirty="0"/>
          </a:p>
        </p:txBody>
      </p:sp>
      <p:sp>
        <p:nvSpPr>
          <p:cNvPr id="47" name="Textplatzhalter 42"/>
          <p:cNvSpPr>
            <a:spLocks noGrp="1"/>
          </p:cNvSpPr>
          <p:nvPr>
            <p:ph type="body" sz="quarter" idx="40" hasCustomPrompt="1"/>
          </p:nvPr>
        </p:nvSpPr>
        <p:spPr>
          <a:xfrm>
            <a:off x="5209920" y="4084953"/>
            <a:ext cx="1157296" cy="246394"/>
          </a:xfrm>
        </p:spPr>
        <p:txBody>
          <a:bodyPr lIns="0" tIns="42129"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dirty="0" smtClean="0"/>
              <a:t>0000</a:t>
            </a:r>
            <a:endParaRPr lang="de-AT" dirty="0"/>
          </a:p>
        </p:txBody>
      </p:sp>
      <p:sp>
        <p:nvSpPr>
          <p:cNvPr id="48" name="Textplatzhalter 23"/>
          <p:cNvSpPr>
            <a:spLocks noGrp="1"/>
          </p:cNvSpPr>
          <p:nvPr>
            <p:ph type="body" sz="quarter" idx="41" hasCustomPrompt="1"/>
          </p:nvPr>
        </p:nvSpPr>
        <p:spPr>
          <a:xfrm>
            <a:off x="453600" y="4084953"/>
            <a:ext cx="550800" cy="244729"/>
          </a:xfrm>
        </p:spPr>
        <p:txBody>
          <a:bodyPr lIns="0" tIns="42129" rIns="0">
            <a:noAutofit/>
          </a:bodyPr>
          <a:lstStyle>
            <a:lvl1pPr marL="342880" marR="0" indent="-342880" algn="l" defTabSz="9143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lang="de-A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de-AT" dirty="0" smtClean="0"/>
              <a:t>Tel. DW -</a:t>
            </a:r>
          </a:p>
          <a:p>
            <a:pPr lvl="0"/>
            <a:endParaRPr lang="de-AT" dirty="0" smtClean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39" name="Textfeld 38"/>
          <p:cNvSpPr txBox="1"/>
          <p:nvPr userDrawn="1"/>
        </p:nvSpPr>
        <p:spPr>
          <a:xfrm>
            <a:off x="453600" y="4715687"/>
            <a:ext cx="8100000" cy="421463"/>
          </a:xfrm>
          <a:prstGeom prst="rect">
            <a:avLst/>
          </a:prstGeom>
          <a:noFill/>
        </p:spPr>
        <p:txBody>
          <a:bodyPr wrap="square" lIns="0" tIns="42122" rIns="82299" bIns="41150" rtlCol="0">
            <a:noAutofit/>
          </a:bodyPr>
          <a:lstStyle/>
          <a:p>
            <a:r>
              <a:rPr lang="de-AT" sz="2200" dirty="0" err="1" smtClean="0">
                <a:latin typeface="+mn-lt"/>
                <a:ea typeface="Times New Roman"/>
                <a:cs typeface="Times New Roman"/>
              </a:rPr>
              <a:t>Oesterreichische</a:t>
            </a:r>
            <a:r>
              <a:rPr lang="de-AT" sz="2200" dirty="0" smtClean="0">
                <a:latin typeface="+mn-lt"/>
                <a:ea typeface="Times New Roman"/>
                <a:cs typeface="Times New Roman"/>
              </a:rPr>
              <a:t> Kontrollbank AG</a:t>
            </a:r>
            <a:endParaRPr lang="de-AT" sz="2200" dirty="0"/>
          </a:p>
        </p:txBody>
      </p:sp>
      <p:sp>
        <p:nvSpPr>
          <p:cNvPr id="40" name="Textfeld 39"/>
          <p:cNvSpPr txBox="1"/>
          <p:nvPr userDrawn="1"/>
        </p:nvSpPr>
        <p:spPr>
          <a:xfrm>
            <a:off x="4657720" y="5101697"/>
            <a:ext cx="3921946" cy="421463"/>
          </a:xfrm>
          <a:prstGeom prst="rect">
            <a:avLst/>
          </a:prstGeom>
          <a:noFill/>
        </p:spPr>
        <p:txBody>
          <a:bodyPr wrap="square" lIns="0" tIns="42122" rIns="82299" bIns="41150" rtlCol="0">
            <a:noAutofit/>
          </a:bodyPr>
          <a:lstStyle/>
          <a:p>
            <a:pPr lvl="0"/>
            <a:r>
              <a:rPr lang="de-AT" sz="2200" dirty="0" smtClean="0"/>
              <a:t>Tel. +43 1</a:t>
            </a:r>
            <a:r>
              <a:rPr lang="de-AT" sz="2200" baseline="0" dirty="0" smtClean="0"/>
              <a:t> </a:t>
            </a:r>
            <a:r>
              <a:rPr lang="de-AT" sz="2200" dirty="0" smtClean="0"/>
              <a:t>531 27-0</a:t>
            </a:r>
            <a:endParaRPr lang="de-AT" sz="2200" dirty="0"/>
          </a:p>
        </p:txBody>
      </p:sp>
      <p:sp>
        <p:nvSpPr>
          <p:cNvPr id="41" name="Textfeld 40"/>
          <p:cNvSpPr txBox="1"/>
          <p:nvPr userDrawn="1"/>
        </p:nvSpPr>
        <p:spPr>
          <a:xfrm>
            <a:off x="4659120" y="5552036"/>
            <a:ext cx="3921946" cy="421463"/>
          </a:xfrm>
          <a:prstGeom prst="rect">
            <a:avLst/>
          </a:prstGeom>
          <a:noFill/>
        </p:spPr>
        <p:txBody>
          <a:bodyPr wrap="square" lIns="0" tIns="42122" rIns="82299" bIns="41150" rtlCol="0">
            <a:noAutofit/>
          </a:bodyPr>
          <a:lstStyle/>
          <a:p>
            <a:pPr lvl="0"/>
            <a:r>
              <a:rPr lang="de-AT" sz="2200" i="1" dirty="0" smtClean="0"/>
              <a:t>vorname.nachname</a:t>
            </a:r>
            <a:r>
              <a:rPr lang="de-AT" sz="2200" i="0" dirty="0" smtClean="0"/>
              <a:t>@oekb.at</a:t>
            </a:r>
            <a:endParaRPr lang="de-AT" sz="2200" i="0" dirty="0"/>
          </a:p>
        </p:txBody>
      </p:sp>
      <p:sp>
        <p:nvSpPr>
          <p:cNvPr id="42" name="Textfeld 41"/>
          <p:cNvSpPr txBox="1"/>
          <p:nvPr userDrawn="1"/>
        </p:nvSpPr>
        <p:spPr>
          <a:xfrm>
            <a:off x="431486" y="5552039"/>
            <a:ext cx="1375867" cy="415758"/>
          </a:xfrm>
          <a:prstGeom prst="rect">
            <a:avLst/>
          </a:prstGeom>
          <a:noFill/>
        </p:spPr>
        <p:txBody>
          <a:bodyPr wrap="square" lIns="0" tIns="42122" rIns="0" bIns="41150" rtlCol="0">
            <a:noAutofit/>
          </a:bodyPr>
          <a:lstStyle/>
          <a:p>
            <a:pPr lvl="0"/>
            <a:r>
              <a:rPr lang="de-AT" sz="2200" dirty="0" smtClean="0"/>
              <a:t>1010 Wien, </a:t>
            </a:r>
            <a:endParaRPr lang="de-AT" sz="22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ntakte ohn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2" hasCustomPrompt="1"/>
          </p:nvPr>
        </p:nvSpPr>
        <p:spPr>
          <a:xfrm>
            <a:off x="488633" y="1811355"/>
            <a:ext cx="4007879" cy="514675"/>
          </a:xfrm>
          <a:prstGeom prst="rect">
            <a:avLst/>
          </a:prstGeom>
        </p:spPr>
        <p:txBody>
          <a:bodyPr wrap="square" lIns="0" tIns="550922" bIns="0" anchor="b">
            <a:noAutofit/>
          </a:bodyPr>
          <a:lstStyle>
            <a:lvl1pPr marL="0" indent="0">
              <a:buNone/>
              <a:defRPr sz="29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 Nachname</a:t>
            </a:r>
          </a:p>
        </p:txBody>
      </p:sp>
      <p:sp>
        <p:nvSpPr>
          <p:cNvPr id="19" name="Titel 18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de-DE" dirty="0" smtClean="0"/>
              <a:t>Kontakt</a:t>
            </a:r>
            <a:endParaRPr lang="de-AT" dirty="0"/>
          </a:p>
        </p:txBody>
      </p:sp>
      <p:sp>
        <p:nvSpPr>
          <p:cNvPr id="26" name="Textfeld 25"/>
          <p:cNvSpPr txBox="1"/>
          <p:nvPr/>
        </p:nvSpPr>
        <p:spPr>
          <a:xfrm>
            <a:off x="456840" y="4651354"/>
            <a:ext cx="8100000" cy="421463"/>
          </a:xfrm>
          <a:prstGeom prst="rect">
            <a:avLst/>
          </a:prstGeom>
          <a:noFill/>
        </p:spPr>
        <p:txBody>
          <a:bodyPr wrap="square" lIns="0" tIns="42129" rIns="82314" bIns="41157" rtlCol="0">
            <a:noAutofit/>
          </a:bodyPr>
          <a:lstStyle/>
          <a:p>
            <a:r>
              <a:rPr lang="de-AT" sz="2900" dirty="0" err="1" smtClean="0">
                <a:latin typeface="+mn-lt"/>
                <a:ea typeface="Times New Roman"/>
                <a:cs typeface="Times New Roman"/>
              </a:rPr>
              <a:t>Oesterreichische</a:t>
            </a:r>
            <a:r>
              <a:rPr lang="de-AT" sz="2900" dirty="0" smtClean="0">
                <a:latin typeface="+mn-lt"/>
                <a:ea typeface="Times New Roman"/>
                <a:cs typeface="Times New Roman"/>
              </a:rPr>
              <a:t> Kontrollbank AG</a:t>
            </a:r>
            <a:endParaRPr lang="de-AT" sz="2900" dirty="0"/>
          </a:p>
        </p:txBody>
      </p:sp>
      <p:sp>
        <p:nvSpPr>
          <p:cNvPr id="23" name="Textplatzhalter 21"/>
          <p:cNvSpPr>
            <a:spLocks noGrp="1"/>
          </p:cNvSpPr>
          <p:nvPr>
            <p:ph type="body" sz="quarter" idx="24" hasCustomPrompt="1"/>
          </p:nvPr>
        </p:nvSpPr>
        <p:spPr>
          <a:xfrm>
            <a:off x="456840" y="5101695"/>
            <a:ext cx="4114800" cy="421463"/>
          </a:xfrm>
        </p:spPr>
        <p:txBody>
          <a:bodyPr lIns="0" tIns="42129">
            <a:noAutofit/>
          </a:bodyPr>
          <a:lstStyle>
            <a:lvl1pPr>
              <a:buNone/>
              <a:defRPr sz="2200" baseline="0"/>
            </a:lvl1pPr>
          </a:lstStyle>
          <a:p>
            <a:pPr lvl="0"/>
            <a:r>
              <a:rPr lang="de-AT" dirty="0" smtClean="0"/>
              <a:t>Abteilung - Referat</a:t>
            </a:r>
            <a:endParaRPr lang="de-AT" dirty="0"/>
          </a:p>
        </p:txBody>
      </p:sp>
      <p:sp>
        <p:nvSpPr>
          <p:cNvPr id="32" name="Textplatzhalter 8"/>
          <p:cNvSpPr>
            <a:spLocks noGrp="1"/>
          </p:cNvSpPr>
          <p:nvPr>
            <p:ph type="body" sz="quarter" idx="30" hasCustomPrompt="1"/>
          </p:nvPr>
        </p:nvSpPr>
        <p:spPr>
          <a:xfrm>
            <a:off x="4700589" y="1811355"/>
            <a:ext cx="3615827" cy="514675"/>
          </a:xfrm>
          <a:prstGeom prst="rect">
            <a:avLst/>
          </a:prstGeom>
        </p:spPr>
        <p:txBody>
          <a:bodyPr wrap="square" lIns="0" tIns="550922" bIns="0" anchor="b">
            <a:noAutofit/>
          </a:bodyPr>
          <a:lstStyle>
            <a:lvl1pPr marL="0" indent="0">
              <a:buNone/>
              <a:defRPr sz="22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+43 1 531 27 - 0000</a:t>
            </a:r>
          </a:p>
        </p:txBody>
      </p:sp>
      <p:sp>
        <p:nvSpPr>
          <p:cNvPr id="38" name="Textplatzhalter 21"/>
          <p:cNvSpPr>
            <a:spLocks noGrp="1"/>
          </p:cNvSpPr>
          <p:nvPr>
            <p:ph type="body" sz="quarter" idx="36" hasCustomPrompt="1"/>
          </p:nvPr>
        </p:nvSpPr>
        <p:spPr>
          <a:xfrm>
            <a:off x="1979712" y="5552036"/>
            <a:ext cx="2764651" cy="421463"/>
          </a:xfrm>
        </p:spPr>
        <p:txBody>
          <a:bodyPr lIns="0" tIns="42129">
            <a:noAutofit/>
          </a:bodyPr>
          <a:lstStyle>
            <a:lvl1pPr>
              <a:buNone/>
              <a:defRPr sz="2200" baseline="0"/>
            </a:lvl1pPr>
          </a:lstStyle>
          <a:p>
            <a:pPr lvl="0"/>
            <a:r>
              <a:rPr lang="de-AT" dirty="0" smtClean="0"/>
              <a:t>Strauchgasse 3</a:t>
            </a:r>
            <a:endParaRPr lang="de-AT" dirty="0"/>
          </a:p>
        </p:txBody>
      </p:sp>
      <p:sp>
        <p:nvSpPr>
          <p:cNvPr id="39" name="Textplatzhalter 8"/>
          <p:cNvSpPr>
            <a:spLocks noGrp="1"/>
          </p:cNvSpPr>
          <p:nvPr>
            <p:ph type="body" sz="quarter" idx="42" hasCustomPrompt="1"/>
          </p:nvPr>
        </p:nvSpPr>
        <p:spPr>
          <a:xfrm>
            <a:off x="488632" y="2326031"/>
            <a:ext cx="4019073" cy="453197"/>
          </a:xfrm>
          <a:prstGeom prst="rect">
            <a:avLst/>
          </a:prstGeom>
        </p:spPr>
        <p:txBody>
          <a:bodyPr wrap="square" lIns="0" tIns="0">
            <a:noAutofit/>
          </a:bodyPr>
          <a:lstStyle>
            <a:lvl1pPr marL="0" indent="0">
              <a:buNone/>
              <a:defRPr sz="22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Position</a:t>
            </a:r>
          </a:p>
        </p:txBody>
      </p:sp>
      <p:sp>
        <p:nvSpPr>
          <p:cNvPr id="41" name="Textplatzhalter 8"/>
          <p:cNvSpPr>
            <a:spLocks noGrp="1"/>
          </p:cNvSpPr>
          <p:nvPr>
            <p:ph type="body" sz="quarter" idx="44" hasCustomPrompt="1"/>
          </p:nvPr>
        </p:nvSpPr>
        <p:spPr>
          <a:xfrm>
            <a:off x="4700589" y="2326031"/>
            <a:ext cx="3606911" cy="453197"/>
          </a:xfrm>
          <a:prstGeom prst="rect">
            <a:avLst/>
          </a:prstGeom>
        </p:spPr>
        <p:txBody>
          <a:bodyPr wrap="square" lIns="0" tIns="0">
            <a:noAutofit/>
          </a:bodyPr>
          <a:lstStyle>
            <a:lvl1pPr marL="0" indent="0">
              <a:buNone/>
              <a:defRPr sz="22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vorname.nachname@oekb.at</a:t>
            </a:r>
          </a:p>
        </p:txBody>
      </p:sp>
      <p:sp>
        <p:nvSpPr>
          <p:cNvPr id="49" name="Textplatzhalter 8"/>
          <p:cNvSpPr>
            <a:spLocks noGrp="1"/>
          </p:cNvSpPr>
          <p:nvPr>
            <p:ph type="body" sz="quarter" idx="45" hasCustomPrompt="1"/>
          </p:nvPr>
        </p:nvSpPr>
        <p:spPr>
          <a:xfrm>
            <a:off x="488633" y="3194223"/>
            <a:ext cx="4007879" cy="514675"/>
          </a:xfrm>
          <a:prstGeom prst="rect">
            <a:avLst/>
          </a:prstGeom>
        </p:spPr>
        <p:txBody>
          <a:bodyPr wrap="square" lIns="0" tIns="550922" bIns="0" anchor="b">
            <a:noAutofit/>
          </a:bodyPr>
          <a:lstStyle>
            <a:lvl1pPr marL="0" indent="0">
              <a:buNone/>
              <a:defRPr sz="29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 Nachname</a:t>
            </a:r>
          </a:p>
        </p:txBody>
      </p:sp>
      <p:sp>
        <p:nvSpPr>
          <p:cNvPr id="50" name="Textplatzhalter 8"/>
          <p:cNvSpPr>
            <a:spLocks noGrp="1"/>
          </p:cNvSpPr>
          <p:nvPr>
            <p:ph type="body" sz="quarter" idx="46" hasCustomPrompt="1"/>
          </p:nvPr>
        </p:nvSpPr>
        <p:spPr>
          <a:xfrm>
            <a:off x="4700589" y="3194223"/>
            <a:ext cx="3615827" cy="514675"/>
          </a:xfrm>
          <a:prstGeom prst="rect">
            <a:avLst/>
          </a:prstGeom>
        </p:spPr>
        <p:txBody>
          <a:bodyPr wrap="square" lIns="0" tIns="550922" bIns="0" anchor="b">
            <a:noAutofit/>
          </a:bodyPr>
          <a:lstStyle>
            <a:lvl1pPr marL="0" indent="0">
              <a:buNone/>
              <a:defRPr sz="22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+43 1 531 27 - 0000</a:t>
            </a:r>
          </a:p>
        </p:txBody>
      </p:sp>
      <p:sp>
        <p:nvSpPr>
          <p:cNvPr id="51" name="Textplatzhalter 8"/>
          <p:cNvSpPr>
            <a:spLocks noGrp="1"/>
          </p:cNvSpPr>
          <p:nvPr>
            <p:ph type="body" sz="quarter" idx="47" hasCustomPrompt="1"/>
          </p:nvPr>
        </p:nvSpPr>
        <p:spPr>
          <a:xfrm>
            <a:off x="488632" y="3708899"/>
            <a:ext cx="4019073" cy="453197"/>
          </a:xfrm>
          <a:prstGeom prst="rect">
            <a:avLst/>
          </a:prstGeom>
        </p:spPr>
        <p:txBody>
          <a:bodyPr wrap="square" lIns="0" tIns="0">
            <a:noAutofit/>
          </a:bodyPr>
          <a:lstStyle>
            <a:lvl1pPr marL="0" indent="0">
              <a:buNone/>
              <a:defRPr sz="22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Position</a:t>
            </a:r>
          </a:p>
        </p:txBody>
      </p:sp>
      <p:sp>
        <p:nvSpPr>
          <p:cNvPr id="52" name="Textplatzhalter 8"/>
          <p:cNvSpPr>
            <a:spLocks noGrp="1"/>
          </p:cNvSpPr>
          <p:nvPr>
            <p:ph type="body" sz="quarter" idx="48" hasCustomPrompt="1"/>
          </p:nvPr>
        </p:nvSpPr>
        <p:spPr>
          <a:xfrm>
            <a:off x="4700589" y="3708899"/>
            <a:ext cx="3606911" cy="453197"/>
          </a:xfrm>
          <a:prstGeom prst="rect">
            <a:avLst/>
          </a:prstGeom>
        </p:spPr>
        <p:txBody>
          <a:bodyPr wrap="square" lIns="0" tIns="0">
            <a:noAutofit/>
          </a:bodyPr>
          <a:lstStyle>
            <a:lvl1pPr marL="0" indent="0">
              <a:buNone/>
              <a:defRPr sz="2200" i="0" baseline="0">
                <a:latin typeface="+mn-lt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AT" dirty="0" smtClean="0"/>
              <a:t>vorname.nachname@oekb.at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31483" y="5552036"/>
            <a:ext cx="1548229" cy="415758"/>
          </a:xfrm>
          <a:prstGeom prst="rect">
            <a:avLst/>
          </a:prstGeom>
          <a:noFill/>
        </p:spPr>
        <p:txBody>
          <a:bodyPr wrap="square" lIns="0" tIns="42129" rIns="0" bIns="41157" rtlCol="0">
            <a:noAutofit/>
          </a:bodyPr>
          <a:lstStyle/>
          <a:p>
            <a:pPr lvl="0"/>
            <a:r>
              <a:rPr lang="de-AT" sz="2200" dirty="0" smtClean="0"/>
              <a:t>1010 Vienna, </a:t>
            </a:r>
            <a:endParaRPr lang="de-AT" sz="22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9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16" name="Textfeld 15"/>
          <p:cNvSpPr txBox="1"/>
          <p:nvPr userDrawn="1"/>
        </p:nvSpPr>
        <p:spPr>
          <a:xfrm>
            <a:off x="456840" y="4651357"/>
            <a:ext cx="8100000" cy="421463"/>
          </a:xfrm>
          <a:prstGeom prst="rect">
            <a:avLst/>
          </a:prstGeom>
          <a:noFill/>
        </p:spPr>
        <p:txBody>
          <a:bodyPr wrap="square" lIns="0" tIns="42122" rIns="82299" bIns="41150" rtlCol="0">
            <a:noAutofit/>
          </a:bodyPr>
          <a:lstStyle/>
          <a:p>
            <a:r>
              <a:rPr lang="de-AT" sz="2900" dirty="0" err="1" smtClean="0">
                <a:latin typeface="+mn-lt"/>
                <a:ea typeface="Times New Roman"/>
                <a:cs typeface="Times New Roman"/>
              </a:rPr>
              <a:t>Oesterreichische</a:t>
            </a:r>
            <a:r>
              <a:rPr lang="de-AT" sz="2900" dirty="0" smtClean="0">
                <a:latin typeface="+mn-lt"/>
                <a:ea typeface="Times New Roman"/>
                <a:cs typeface="Times New Roman"/>
              </a:rPr>
              <a:t> Kontrollbank AG</a:t>
            </a:r>
            <a:endParaRPr lang="de-AT" sz="29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8622535" y="6492011"/>
            <a:ext cx="521465" cy="365989"/>
          </a:xfrm>
        </p:spPr>
        <p:txBody>
          <a:bodyPr/>
          <a:lstStyle>
            <a:lvl1pPr algn="ctr">
              <a:defRPr/>
            </a:lvl1pPr>
          </a:lstStyle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9" name="Inhaltsplatzhalter 8"/>
          <p:cNvSpPr>
            <a:spLocks noGrp="1"/>
          </p:cNvSpPr>
          <p:nvPr>
            <p:ph sz="quarter" idx="12"/>
          </p:nvPr>
        </p:nvSpPr>
        <p:spPr>
          <a:xfrm>
            <a:off x="459734" y="1353873"/>
            <a:ext cx="8165306" cy="483650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1305966"/>
            <a:ext cx="9142572" cy="4790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lIns="82309" tIns="41154" rIns="82309" bIns="41154" anchor="ctr"/>
          <a:lstStyle/>
          <a:p>
            <a:pPr algn="ctr" defTabSz="824572"/>
            <a:endParaRPr lang="de-AT" dirty="0">
              <a:solidFill>
                <a:srgbClr val="EAEAEA"/>
              </a:solidFill>
              <a:latin typeface="CorpoS " charset="0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>
            <a:off x="554355" y="3879341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88" tIns="32143" rIns="64288" bIns="32143"/>
          <a:lstStyle/>
          <a:p>
            <a:endParaRPr lang="de-AT" dirty="0"/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554355" y="5101695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88" tIns="32143" rIns="64288" bIns="32143"/>
          <a:lstStyle/>
          <a:p>
            <a:endParaRPr lang="de-AT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4355" y="2592653"/>
            <a:ext cx="8133874" cy="1286688"/>
          </a:xfrm>
        </p:spPr>
        <p:txBody>
          <a:bodyPr lIns="0">
            <a:noAutofit/>
          </a:bodyPr>
          <a:lstStyle>
            <a:lvl1pPr>
              <a:defRPr sz="3600" i="1"/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554355" y="2656987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88" tIns="32143" rIns="64288" bIns="32143"/>
          <a:lstStyle/>
          <a:p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0"/>
          </p:nvPr>
        </p:nvSpPr>
        <p:spPr>
          <a:xfrm>
            <a:off x="554355" y="4008010"/>
            <a:ext cx="8068152" cy="1093685"/>
          </a:xfrm>
        </p:spPr>
        <p:txBody>
          <a:bodyPr lIns="0">
            <a:noAutofit/>
          </a:bodyPr>
          <a:lstStyle>
            <a:lvl1pPr>
              <a:buNone/>
              <a:defRPr lang="de-DE" sz="2700" i="1" kern="1200" dirty="0" smtClean="0">
                <a:solidFill>
                  <a:schemeClr val="accent1"/>
                </a:solidFill>
                <a:latin typeface="+mj-lt"/>
                <a:ea typeface="+mj-ea"/>
                <a:cs typeface="Arabic Typesetting" pitchFamily="66" charset="-78"/>
              </a:defRPr>
            </a:lvl1pPr>
            <a:lvl2pPr>
              <a:buNone/>
              <a:defRPr lang="de-DE" sz="2700" i="1" kern="1200" dirty="0" smtClean="0">
                <a:solidFill>
                  <a:schemeClr val="accent1"/>
                </a:solidFill>
                <a:latin typeface="+mj-lt"/>
                <a:ea typeface="+mj-ea"/>
                <a:cs typeface="Arabic Typesetting" pitchFamily="66" charset="-78"/>
              </a:defRPr>
            </a:lvl2pPr>
            <a:lvl3pPr>
              <a:defRPr lang="de-DE" sz="2700" i="1" kern="1200" dirty="0" smtClean="0">
                <a:solidFill>
                  <a:schemeClr val="accent1"/>
                </a:solidFill>
                <a:latin typeface="+mj-lt"/>
                <a:ea typeface="+mj-ea"/>
                <a:cs typeface="Arabic Typesetting" pitchFamily="66" charset="-78"/>
              </a:defRPr>
            </a:lvl3pPr>
            <a:lvl4pPr>
              <a:defRPr lang="de-DE" sz="2700" i="1" kern="1200" dirty="0" smtClean="0">
                <a:solidFill>
                  <a:schemeClr val="accent1"/>
                </a:solidFill>
                <a:latin typeface="+mj-lt"/>
                <a:ea typeface="+mj-ea"/>
                <a:cs typeface="Arabic Typesetting" pitchFamily="66" charset="-78"/>
              </a:defRPr>
            </a:lvl4pPr>
            <a:lvl5pPr>
              <a:defRPr lang="de-AT" sz="2700" i="1" kern="1200" dirty="0" smtClean="0">
                <a:solidFill>
                  <a:schemeClr val="accent1"/>
                </a:solidFill>
                <a:latin typeface="+mj-lt"/>
                <a:ea typeface="+mj-ea"/>
                <a:cs typeface="Arabic Typesetting" pitchFamily="66" charset="-78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1305966"/>
            <a:ext cx="9142572" cy="4790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lIns="82294" tIns="41147" rIns="82294" bIns="41147" anchor="ctr"/>
          <a:lstStyle/>
          <a:p>
            <a:pPr algn="ctr" defTabSz="824429"/>
            <a:endParaRPr lang="de-AT" dirty="0">
              <a:solidFill>
                <a:srgbClr val="EAEAEA"/>
              </a:solidFill>
              <a:latin typeface="CorpoS " charset="0"/>
            </a:endParaRPr>
          </a:p>
        </p:txBody>
      </p:sp>
      <p:sp>
        <p:nvSpPr>
          <p:cNvPr id="10" name="Line 25"/>
          <p:cNvSpPr>
            <a:spLocks noChangeShapeType="1"/>
          </p:cNvSpPr>
          <p:nvPr userDrawn="1"/>
        </p:nvSpPr>
        <p:spPr bwMode="auto">
          <a:xfrm>
            <a:off x="554355" y="3879341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77" tIns="32137" rIns="64277" bIns="32137"/>
          <a:lstStyle/>
          <a:p>
            <a:endParaRPr lang="de-AT" dirty="0"/>
          </a:p>
        </p:txBody>
      </p:sp>
      <p:sp>
        <p:nvSpPr>
          <p:cNvPr id="12" name="Line 27"/>
          <p:cNvSpPr>
            <a:spLocks noChangeShapeType="1"/>
          </p:cNvSpPr>
          <p:nvPr userDrawn="1"/>
        </p:nvSpPr>
        <p:spPr bwMode="auto">
          <a:xfrm>
            <a:off x="554355" y="5101695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77" tIns="32137" rIns="64277" bIns="32137"/>
          <a:lstStyle/>
          <a:p>
            <a:endParaRPr lang="de-AT" dirty="0"/>
          </a:p>
        </p:txBody>
      </p:sp>
      <p:sp>
        <p:nvSpPr>
          <p:cNvPr id="13" name="Line 27"/>
          <p:cNvSpPr>
            <a:spLocks noChangeShapeType="1"/>
          </p:cNvSpPr>
          <p:nvPr userDrawn="1"/>
        </p:nvSpPr>
        <p:spPr bwMode="auto">
          <a:xfrm>
            <a:off x="554355" y="2656987"/>
            <a:ext cx="8605440" cy="0"/>
          </a:xfrm>
          <a:prstGeom prst="line">
            <a:avLst/>
          </a:prstGeom>
          <a:noFill/>
          <a:ln w="22225">
            <a:solidFill>
              <a:srgbClr val="FFFFFF"/>
            </a:solidFill>
            <a:round/>
            <a:headEnd/>
            <a:tailEnd/>
          </a:ln>
          <a:effectLst/>
        </p:spPr>
        <p:txBody>
          <a:bodyPr lIns="64277" tIns="32137" rIns="64277" bIns="32137"/>
          <a:lstStyle/>
          <a:p>
            <a:endParaRPr lang="de-A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8622535" y="6492011"/>
            <a:ext cx="521465" cy="365989"/>
          </a:xfrm>
        </p:spPr>
        <p:txBody>
          <a:bodyPr/>
          <a:lstStyle>
            <a:lvl1pPr algn="ctr">
              <a:defRPr/>
            </a:lvl1pPr>
          </a:lstStyle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2"/>
          </p:nvPr>
        </p:nvSpPr>
        <p:spPr>
          <a:xfrm>
            <a:off x="459736" y="1353873"/>
            <a:ext cx="4047458" cy="483650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 dirty="0"/>
          </a:p>
        </p:txBody>
      </p:sp>
      <p:sp>
        <p:nvSpPr>
          <p:cNvPr id="5" name="Inhaltsplatzhalter 8"/>
          <p:cNvSpPr>
            <a:spLocks noGrp="1"/>
          </p:cNvSpPr>
          <p:nvPr>
            <p:ph sz="quarter" idx="13"/>
          </p:nvPr>
        </p:nvSpPr>
        <p:spPr>
          <a:xfrm>
            <a:off x="4572001" y="1353873"/>
            <a:ext cx="4056866" cy="483650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8622535" y="6492011"/>
            <a:ext cx="521465" cy="365989"/>
          </a:xfrm>
        </p:spPr>
        <p:txBody>
          <a:bodyPr/>
          <a:lstStyle>
            <a:lvl1pPr algn="ctr">
              <a:defRPr/>
            </a:lvl1pPr>
          </a:lstStyle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3458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gramm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mplatzhalter 7"/>
          <p:cNvSpPr>
            <a:spLocks noGrp="1"/>
          </p:cNvSpPr>
          <p:nvPr>
            <p:ph type="chart" sz="quarter" idx="10"/>
          </p:nvPr>
        </p:nvSpPr>
        <p:spPr>
          <a:xfrm>
            <a:off x="460057" y="2656987"/>
            <a:ext cx="8162478" cy="3494769"/>
          </a:xfrm>
          <a:prstGeom prst="rect">
            <a:avLst/>
          </a:prstGeom>
        </p:spPr>
        <p:txBody>
          <a:bodyPr/>
          <a:lstStyle>
            <a:lvl1pPr marL="0">
              <a:buNone/>
              <a:defRPr sz="2200"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Diagramm durch Klicken auf Symbol hinzufügen</a:t>
            </a:r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457171" y="1319561"/>
            <a:ext cx="8165336" cy="1337426"/>
          </a:xfrm>
          <a:prstGeom prst="rect">
            <a:avLst/>
          </a:prstGeom>
        </p:spPr>
        <p:txBody>
          <a:bodyPr/>
          <a:lstStyle>
            <a:lvl1pPr marL="0" indent="-342880" algn="l" defTabSz="914348" rtl="0" eaLnBrk="1" latinLnBrk="0" hangingPunct="1">
              <a:spcBef>
                <a:spcPct val="20000"/>
              </a:spcBef>
              <a:buFont typeface="Arial" pitchFamily="34" charset="0"/>
              <a:buNone/>
              <a:defRPr lang="de-DE" sz="220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Diagramm + Text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mplatzhalter 7"/>
          <p:cNvSpPr>
            <a:spLocks noGrp="1"/>
          </p:cNvSpPr>
          <p:nvPr>
            <p:ph type="chart" sz="quarter" idx="10"/>
          </p:nvPr>
        </p:nvSpPr>
        <p:spPr>
          <a:xfrm>
            <a:off x="460058" y="1319561"/>
            <a:ext cx="8162449" cy="4832195"/>
          </a:xfrm>
          <a:prstGeom prst="rect">
            <a:avLst/>
          </a:prstGeom>
        </p:spPr>
        <p:txBody>
          <a:bodyPr/>
          <a:lstStyle>
            <a:lvl1pPr marL="0" indent="-342880" algn="l" defTabSz="914348" rtl="0" eaLnBrk="1" latinLnBrk="0" hangingPunct="1">
              <a:spcBef>
                <a:spcPct val="20000"/>
              </a:spcBef>
              <a:buFont typeface="Arial" pitchFamily="34" charset="0"/>
              <a:buNone/>
              <a:defRPr lang="de-AT" sz="2200" kern="1200" dirty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smtClean="0"/>
              <a:t>Diagramm durch Klicken auf Symbol hinzufügen</a:t>
            </a:r>
            <a:endParaRPr lang="de-AT" dirty="0"/>
          </a:p>
        </p:txBody>
      </p:sp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Diagramm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00ECD5E1-C901-4DE0-AB76-CEA3827F58AA}" type="slidenum">
              <a:rPr lang="de-AT" smtClean="0"/>
              <a:pPr algn="ctr"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grammk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grammplatzhalter 4"/>
          <p:cNvSpPr>
            <a:spLocks noGrp="1"/>
          </p:cNvSpPr>
          <p:nvPr>
            <p:ph type="chart" sz="quarter" idx="10"/>
          </p:nvPr>
        </p:nvSpPr>
        <p:spPr>
          <a:xfrm>
            <a:off x="460058" y="1319561"/>
            <a:ext cx="4050000" cy="4832195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Diagramm durch Klicken auf Symbol hinzufügen</a:t>
            </a:r>
            <a:endParaRPr lang="de-AT" dirty="0"/>
          </a:p>
        </p:txBody>
      </p:sp>
      <p:sp>
        <p:nvSpPr>
          <p:cNvPr id="7" name="Diagrammplatzhalter 6"/>
          <p:cNvSpPr>
            <a:spLocks noGrp="1"/>
          </p:cNvSpPr>
          <p:nvPr>
            <p:ph type="chart" sz="quarter" idx="11"/>
          </p:nvPr>
        </p:nvSpPr>
        <p:spPr>
          <a:xfrm>
            <a:off x="4571972" y="1319561"/>
            <a:ext cx="4050535" cy="4832195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Diagramm durch Klicken auf Symbol hinzufügen</a:t>
            </a:r>
            <a:endParaRPr lang="de-AT" dirty="0"/>
          </a:p>
        </p:txBody>
      </p:sp>
      <p:sp>
        <p:nvSpPr>
          <p:cNvPr id="10" name="Titel 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Diagrammkombination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ellenplatzhalter 4"/>
          <p:cNvSpPr>
            <a:spLocks noGrp="1"/>
          </p:cNvSpPr>
          <p:nvPr>
            <p:ph type="tbl" sz="quarter" idx="10"/>
          </p:nvPr>
        </p:nvSpPr>
        <p:spPr>
          <a:xfrm>
            <a:off x="554355" y="1500900"/>
            <a:ext cx="8068152" cy="4650856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+mn-lt"/>
                <a:cs typeface="Arial" pitchFamily="34" charset="0"/>
              </a:defRPr>
            </a:lvl1pPr>
          </a:lstStyle>
          <a:p>
            <a:r>
              <a:rPr lang="de-DE" smtClean="0"/>
              <a:t>Tabelle durch Klicken auf Symbol hinzufügen</a:t>
            </a:r>
            <a:endParaRPr lang="de-AT" dirty="0"/>
          </a:p>
        </p:txBody>
      </p:sp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Tabelle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305965"/>
            <a:ext cx="9142572" cy="4934936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lIns="82309" tIns="41154" rIns="82309" bIns="41154" anchor="ctr"/>
          <a:lstStyle/>
          <a:p>
            <a:pPr algn="ctr" defTabSz="824572"/>
            <a:endParaRPr lang="de-AT" dirty="0">
              <a:solidFill>
                <a:srgbClr val="EAEAEA"/>
              </a:solidFill>
              <a:latin typeface="CorpoS " charset="0"/>
            </a:endParaRPr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88633" y="336993"/>
            <a:ext cx="6783724" cy="972608"/>
          </a:xfrm>
          <a:prstGeom prst="rect">
            <a:avLst/>
          </a:prstGeom>
        </p:spPr>
        <p:txBody>
          <a:bodyPr vert="horz" lIns="0" tIns="41157" rIns="82314" bIns="41157" rtlCol="0" anchor="b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idx="1"/>
          </p:nvPr>
        </p:nvSpPr>
        <p:spPr>
          <a:xfrm>
            <a:off x="460057" y="1353873"/>
            <a:ext cx="8165308" cy="4845792"/>
          </a:xfrm>
          <a:prstGeom prst="rect">
            <a:avLst/>
          </a:prstGeom>
        </p:spPr>
        <p:txBody>
          <a:bodyPr vert="horz" lIns="82314" tIns="162036" rIns="82314" bIns="41157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pic>
        <p:nvPicPr>
          <p:cNvPr id="16" name="Grafik 15" descr="OeKB-Logo_MUR_CMYK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421281" y="0"/>
            <a:ext cx="1722720" cy="965016"/>
          </a:xfrm>
          <a:prstGeom prst="rect">
            <a:avLst/>
          </a:prstGeom>
        </p:spPr>
      </p:pic>
      <p:sp>
        <p:nvSpPr>
          <p:cNvPr id="25" name="Foliennummernplatzhalter 24"/>
          <p:cNvSpPr>
            <a:spLocks noGrp="1"/>
          </p:cNvSpPr>
          <p:nvPr>
            <p:ph type="sldNum" sz="quarter" idx="4"/>
          </p:nvPr>
        </p:nvSpPr>
        <p:spPr>
          <a:xfrm>
            <a:off x="8622534" y="6492011"/>
            <a:ext cx="514354" cy="365989"/>
          </a:xfrm>
          <a:prstGeom prst="rect">
            <a:avLst/>
          </a:prstGeom>
        </p:spPr>
        <p:txBody>
          <a:bodyPr vert="horz" lIns="82314" tIns="41157" rIns="82314" bIns="4115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D5E1-C901-4DE0-AB76-CEA3827F58AA}" type="slidenum">
              <a:rPr lang="de-AT" smtClean="0"/>
              <a:pPr/>
              <a:t>‹Nr.›</a:t>
            </a:fld>
            <a:endParaRPr lang="de-AT" dirty="0"/>
          </a:p>
        </p:txBody>
      </p:sp>
      <p:cxnSp>
        <p:nvCxnSpPr>
          <p:cNvPr id="14" name="Gerade Verbindung 13"/>
          <p:cNvCxnSpPr/>
          <p:nvPr/>
        </p:nvCxnSpPr>
        <p:spPr>
          <a:xfrm>
            <a:off x="482760" y="1313842"/>
            <a:ext cx="8683200" cy="70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 descr="OeKB_Balken_265x6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6240901"/>
            <a:ext cx="8622507" cy="1929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</p:sldLayoutIdLst>
  <p:hf hdr="0" ftr="0" dt="0"/>
  <p:txStyles>
    <p:titleStyle>
      <a:lvl1pPr marL="0" indent="0" algn="l" defTabSz="914348" rtl="0" eaLnBrk="1" latinLnBrk="0" hangingPunct="1">
        <a:spcBef>
          <a:spcPct val="0"/>
        </a:spcBef>
        <a:buNone/>
        <a:defRPr sz="3200" i="0" kern="1200">
          <a:solidFill>
            <a:schemeClr val="accent1"/>
          </a:solidFill>
          <a:latin typeface="+mj-lt"/>
          <a:ea typeface="+mj-ea"/>
          <a:cs typeface="Arabic Typesetting" pitchFamily="66" charset="-78"/>
        </a:defRPr>
      </a:lvl1pPr>
    </p:titleStyle>
    <p:bodyStyle>
      <a:lvl1pPr marL="342880" indent="-342880" algn="l" defTabSz="914348" rtl="0" eaLnBrk="1" latinLnBrk="0" hangingPunct="1">
        <a:spcBef>
          <a:spcPct val="20000"/>
        </a:spcBef>
        <a:spcAft>
          <a:spcPts val="1080"/>
        </a:spcAft>
        <a:buClr>
          <a:schemeClr val="accent1"/>
        </a:buClr>
        <a:buFont typeface="Wingdings" pitchFamily="2" charset="2"/>
        <a:buChar char="§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7" indent="-285733" algn="l" defTabSz="914348" rtl="0" eaLnBrk="1" latinLnBrk="0" hangingPunct="1">
        <a:spcBef>
          <a:spcPct val="20000"/>
        </a:spcBef>
        <a:spcAft>
          <a:spcPts val="540"/>
        </a:spcAft>
        <a:buClr>
          <a:schemeClr val="accent1"/>
        </a:buClr>
        <a:buFont typeface="Wingdings" pitchFamily="2" charset="2"/>
        <a:buChar char="§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8" rtl="0" eaLnBrk="1" latinLnBrk="0" hangingPunct="1">
        <a:spcBef>
          <a:spcPct val="20000"/>
        </a:spcBef>
        <a:spcAft>
          <a:spcPts val="540"/>
        </a:spcAft>
        <a:buClr>
          <a:schemeClr val="accent1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7" indent="-228587" algn="l" defTabSz="914348" rtl="0" eaLnBrk="1" latinLnBrk="0" hangingPunct="1">
        <a:spcBef>
          <a:spcPct val="20000"/>
        </a:spcBef>
        <a:spcAft>
          <a:spcPts val="540"/>
        </a:spcAft>
        <a:buClr>
          <a:schemeClr val="accent1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1" indent="-228587" algn="l" defTabSz="914348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5" indent="-228587" algn="l" defTabSz="9143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8" indent="-228587" algn="l" defTabSz="9143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1" indent="-228587" algn="l" defTabSz="9143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5" indent="-228587" algn="l" defTabSz="9143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4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8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0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4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8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2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5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8" algn="l" defTabSz="914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Governance</a:t>
            </a:r>
            <a:endParaRPr lang="de-AT" dirty="0"/>
          </a:p>
        </p:txBody>
      </p:sp>
      <p:sp>
        <p:nvSpPr>
          <p:cNvPr id="29" name="Textplatzhalter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AT" dirty="0" err="1" smtClean="0"/>
              <a:t>Balancing</a:t>
            </a:r>
            <a:r>
              <a:rPr lang="de-AT" dirty="0" smtClean="0"/>
              <a:t> the </a:t>
            </a:r>
            <a:r>
              <a:rPr lang="de-AT" dirty="0"/>
              <a:t>I</a:t>
            </a:r>
            <a:r>
              <a:rPr lang="de-AT" dirty="0" smtClean="0"/>
              <a:t>nterest </a:t>
            </a:r>
            <a:r>
              <a:rPr lang="de-AT" dirty="0" err="1" smtClean="0"/>
              <a:t>of</a:t>
            </a:r>
            <a:r>
              <a:rPr lang="de-AT" dirty="0" smtClean="0"/>
              <a:t> CSDs‘ </a:t>
            </a:r>
            <a:r>
              <a:rPr lang="de-AT" dirty="0" err="1" smtClean="0"/>
              <a:t>Stakeholders</a:t>
            </a:r>
            <a:endParaRPr lang="de-AT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AT" dirty="0" smtClean="0"/>
              <a:t>CSD12, 30 May 2013</a:t>
            </a:r>
          </a:p>
          <a:p>
            <a:r>
              <a:rPr lang="de-AT" dirty="0"/>
              <a:t>Georg Zinner</a:t>
            </a:r>
          </a:p>
          <a:p>
            <a:endParaRPr lang="de-AT" dirty="0"/>
          </a:p>
          <a:p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2</a:t>
            </a:fld>
            <a:endParaRPr lang="de-AT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CSDR: </a:t>
            </a:r>
            <a:r>
              <a:rPr lang="de-AT" dirty="0" err="1" smtClean="0"/>
              <a:t>Upcoming</a:t>
            </a:r>
            <a:r>
              <a:rPr lang="de-AT" dirty="0" smtClean="0"/>
              <a:t> </a:t>
            </a:r>
            <a:r>
              <a:rPr lang="de-AT" dirty="0" err="1" smtClean="0"/>
              <a:t>regulation</a:t>
            </a:r>
            <a:r>
              <a:rPr lang="de-AT" dirty="0" smtClean="0"/>
              <a:t> in the EU</a:t>
            </a: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=&gt; </a:t>
            </a:r>
            <a:r>
              <a:rPr lang="de-AT" dirty="0" err="1" smtClean="0"/>
              <a:t>Tight</a:t>
            </a:r>
            <a:r>
              <a:rPr lang="de-AT" dirty="0" smtClean="0"/>
              <a:t> Framework for CSD </a:t>
            </a:r>
            <a:r>
              <a:rPr lang="de-AT" dirty="0" err="1" smtClean="0"/>
              <a:t>Governance</a:t>
            </a:r>
            <a:endParaRPr lang="de-AT" dirty="0"/>
          </a:p>
        </p:txBody>
      </p:sp>
      <p:sp>
        <p:nvSpPr>
          <p:cNvPr id="2" name="Textplatzhalter 1"/>
          <p:cNvSpPr>
            <a:spLocks noGrp="1"/>
          </p:cNvSpPr>
          <p:nvPr>
            <p:ph sz="quarter" idx="12"/>
          </p:nvPr>
        </p:nvSpPr>
        <p:spPr>
          <a:xfrm>
            <a:off x="460058" y="1319561"/>
            <a:ext cx="8360414" cy="483219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de-AT" dirty="0" err="1" smtClean="0"/>
              <a:t>Upcoming</a:t>
            </a:r>
            <a:r>
              <a:rPr lang="de-AT" dirty="0" smtClean="0"/>
              <a:t> CSD Regulation will </a:t>
            </a:r>
            <a:r>
              <a:rPr lang="de-AT" dirty="0" err="1" smtClean="0"/>
              <a:t>provide</a:t>
            </a:r>
            <a:r>
              <a:rPr lang="de-AT" dirty="0" smtClean="0"/>
              <a:t> a </a:t>
            </a:r>
            <a:r>
              <a:rPr lang="de-AT" dirty="0" err="1" smtClean="0"/>
              <a:t>tight</a:t>
            </a:r>
            <a:r>
              <a:rPr lang="de-AT" dirty="0" smtClean="0"/>
              <a:t> </a:t>
            </a:r>
            <a:r>
              <a:rPr lang="de-AT" dirty="0" err="1" smtClean="0"/>
              <a:t>framework</a:t>
            </a:r>
            <a:r>
              <a:rPr lang="de-AT" dirty="0" smtClean="0"/>
              <a:t> for </a:t>
            </a:r>
            <a:r>
              <a:rPr lang="de-AT" dirty="0" err="1" smtClean="0"/>
              <a:t>governance</a:t>
            </a:r>
            <a:r>
              <a:rPr lang="de-AT" dirty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CSDs in the EU</a:t>
            </a:r>
          </a:p>
          <a:p>
            <a:pPr lvl="1"/>
            <a:r>
              <a:rPr lang="de-AT" dirty="0" smtClean="0"/>
              <a:t>Organisational requirements</a:t>
            </a:r>
          </a:p>
          <a:p>
            <a:pPr lvl="1"/>
            <a:r>
              <a:rPr lang="de-AT" dirty="0" err="1" smtClean="0"/>
              <a:t>Conduct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business</a:t>
            </a:r>
            <a:r>
              <a:rPr lang="de-AT" dirty="0" smtClean="0"/>
              <a:t> requirements</a:t>
            </a:r>
          </a:p>
          <a:p>
            <a:pPr lvl="1"/>
            <a:r>
              <a:rPr lang="de-AT" dirty="0" err="1" smtClean="0"/>
              <a:t>Restrictions</a:t>
            </a:r>
            <a:r>
              <a:rPr lang="de-AT" dirty="0" smtClean="0"/>
              <a:t> on </a:t>
            </a:r>
            <a:r>
              <a:rPr lang="de-AT" dirty="0" err="1" smtClean="0"/>
              <a:t>banking</a:t>
            </a:r>
            <a:r>
              <a:rPr lang="de-AT" dirty="0" smtClean="0"/>
              <a:t> </a:t>
            </a:r>
            <a:r>
              <a:rPr lang="de-AT" dirty="0" err="1" smtClean="0"/>
              <a:t>services</a:t>
            </a:r>
            <a:endParaRPr lang="de-AT" dirty="0" smtClean="0"/>
          </a:p>
          <a:p>
            <a:r>
              <a:rPr lang="de-AT" dirty="0" err="1" smtClean="0"/>
              <a:t>Relationship</a:t>
            </a:r>
            <a:r>
              <a:rPr lang="de-AT" dirty="0" smtClean="0"/>
              <a:t> </a:t>
            </a:r>
            <a:r>
              <a:rPr lang="de-AT" dirty="0" smtClean="0"/>
              <a:t>CSD </a:t>
            </a:r>
            <a:r>
              <a:rPr lang="de-AT" dirty="0" smtClean="0">
                <a:sym typeface="Wingdings" pitchFamily="2" charset="2"/>
              </a:rPr>
              <a:t> CSD: </a:t>
            </a:r>
            <a:r>
              <a:rPr lang="de-AT" dirty="0" err="1" smtClean="0">
                <a:sym typeface="Wingdings" pitchFamily="2" charset="2"/>
              </a:rPr>
              <a:t>Competition</a:t>
            </a:r>
            <a:endParaRPr lang="de-AT" dirty="0">
              <a:sym typeface="Wingdings" pitchFamily="2" charset="2"/>
            </a:endParaRPr>
          </a:p>
          <a:p>
            <a:r>
              <a:rPr lang="de-AT" dirty="0" err="1" smtClean="0">
                <a:sym typeface="Wingdings" pitchFamily="2" charset="2"/>
              </a:rPr>
              <a:t>Relationship</a:t>
            </a:r>
            <a:r>
              <a:rPr lang="de-AT" dirty="0" smtClean="0">
                <a:sym typeface="Wingdings" pitchFamily="2" charset="2"/>
              </a:rPr>
              <a:t> CSD  Banks: Limited CSD Banking </a:t>
            </a:r>
          </a:p>
          <a:p>
            <a:r>
              <a:rPr lang="de-AT" dirty="0" err="1" smtClean="0">
                <a:sym typeface="Wingdings" pitchFamily="2" charset="2"/>
              </a:rPr>
              <a:t>Relationship</a:t>
            </a:r>
            <a:r>
              <a:rPr lang="de-AT" dirty="0" smtClean="0">
                <a:sym typeface="Wingdings" pitchFamily="2" charset="2"/>
              </a:rPr>
              <a:t> CSD  Regulator: CSDs </a:t>
            </a:r>
            <a:r>
              <a:rPr lang="de-AT" dirty="0" err="1" smtClean="0">
                <a:sym typeface="Wingdings" pitchFamily="2" charset="2"/>
              </a:rPr>
              <a:t>to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avoid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risk</a:t>
            </a:r>
            <a:endParaRPr lang="de-AT" dirty="0"/>
          </a:p>
        </p:txBody>
      </p:sp>
      <p:sp>
        <p:nvSpPr>
          <p:cNvPr id="5" name="Geschweifte Klammer rechts 4"/>
          <p:cNvSpPr/>
          <p:nvPr/>
        </p:nvSpPr>
        <p:spPr>
          <a:xfrm>
            <a:off x="5692002" y="2492896"/>
            <a:ext cx="464174" cy="14401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6" name="Flussdiagramm: Prozess 5"/>
          <p:cNvSpPr/>
          <p:nvPr/>
        </p:nvSpPr>
        <p:spPr>
          <a:xfrm>
            <a:off x="5692002" y="2436788"/>
            <a:ext cx="3240360" cy="158417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174" lvl="1" defTabSz="914348" fontAlgn="auto">
              <a:spcBef>
                <a:spcPct val="20000"/>
              </a:spcBef>
              <a:spcAft>
                <a:spcPts val="540"/>
              </a:spcAft>
              <a:buClr>
                <a:schemeClr val="accent1"/>
              </a:buClr>
              <a:defRPr/>
            </a:pPr>
            <a:r>
              <a:rPr lang="de-AT" sz="2500" dirty="0" smtClean="0">
                <a:solidFill>
                  <a:schemeClr val="tx1"/>
                </a:solidFill>
              </a:rPr>
              <a:t>will </a:t>
            </a:r>
            <a:r>
              <a:rPr lang="de-AT" sz="2500" dirty="0" err="1">
                <a:solidFill>
                  <a:schemeClr val="tx1"/>
                </a:solidFill>
              </a:rPr>
              <a:t>have</a:t>
            </a:r>
            <a:r>
              <a:rPr lang="de-AT" sz="2500" dirty="0">
                <a:solidFill>
                  <a:schemeClr val="tx1"/>
                </a:solidFill>
              </a:rPr>
              <a:t> </a:t>
            </a:r>
            <a:r>
              <a:rPr lang="de-AT" sz="2500" dirty="0" err="1">
                <a:solidFill>
                  <a:schemeClr val="tx1"/>
                </a:solidFill>
              </a:rPr>
              <a:t>to</a:t>
            </a:r>
            <a:r>
              <a:rPr lang="de-AT" sz="2500" dirty="0">
                <a:solidFill>
                  <a:schemeClr val="tx1"/>
                </a:solidFill>
              </a:rPr>
              <a:t> </a:t>
            </a:r>
            <a:r>
              <a:rPr lang="de-AT" sz="2500" dirty="0" err="1">
                <a:solidFill>
                  <a:schemeClr val="tx1"/>
                </a:solidFill>
              </a:rPr>
              <a:t>be</a:t>
            </a:r>
            <a:r>
              <a:rPr lang="de-AT" sz="2500" dirty="0">
                <a:solidFill>
                  <a:schemeClr val="tx1"/>
                </a:solidFill>
              </a:rPr>
              <a:t> </a:t>
            </a:r>
            <a:r>
              <a:rPr lang="de-AT" sz="2500" dirty="0" err="1">
                <a:solidFill>
                  <a:schemeClr val="tx1"/>
                </a:solidFill>
              </a:rPr>
              <a:t>met</a:t>
            </a:r>
            <a:r>
              <a:rPr lang="de-AT" sz="2500" dirty="0">
                <a:solidFill>
                  <a:schemeClr val="tx1"/>
                </a:solidFill>
              </a:rPr>
              <a:t> in </a:t>
            </a:r>
            <a:r>
              <a:rPr lang="de-AT" sz="2500" dirty="0" err="1">
                <a:solidFill>
                  <a:schemeClr val="tx1"/>
                </a:solidFill>
              </a:rPr>
              <a:t>order</a:t>
            </a:r>
            <a:r>
              <a:rPr lang="de-AT" sz="2500" dirty="0">
                <a:solidFill>
                  <a:schemeClr val="tx1"/>
                </a:solidFill>
              </a:rPr>
              <a:t> </a:t>
            </a:r>
            <a:r>
              <a:rPr lang="de-AT" sz="2500" dirty="0" err="1">
                <a:solidFill>
                  <a:schemeClr val="tx1"/>
                </a:solidFill>
              </a:rPr>
              <a:t>to</a:t>
            </a:r>
            <a:r>
              <a:rPr lang="de-AT" sz="2500" dirty="0">
                <a:solidFill>
                  <a:schemeClr val="tx1"/>
                </a:solidFill>
              </a:rPr>
              <a:t> </a:t>
            </a:r>
            <a:r>
              <a:rPr lang="de-AT" sz="2500" dirty="0" err="1">
                <a:solidFill>
                  <a:schemeClr val="tx1"/>
                </a:solidFill>
              </a:rPr>
              <a:t>obtain</a:t>
            </a:r>
            <a:r>
              <a:rPr lang="de-AT" sz="2500" dirty="0">
                <a:solidFill>
                  <a:schemeClr val="tx1"/>
                </a:solidFill>
              </a:rPr>
              <a:t> a </a:t>
            </a:r>
            <a:r>
              <a:rPr lang="de-AT" sz="2500" dirty="0" smtClean="0">
                <a:solidFill>
                  <a:schemeClr val="tx1"/>
                </a:solidFill>
              </a:rPr>
              <a:t>CSD </a:t>
            </a:r>
            <a:r>
              <a:rPr lang="de-AT" sz="2500" dirty="0" err="1" smtClean="0">
                <a:solidFill>
                  <a:schemeClr val="tx1"/>
                </a:solidFill>
              </a:rPr>
              <a:t>licence</a:t>
            </a:r>
            <a:endParaRPr lang="de-AT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90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8623300" y="6491288"/>
            <a:ext cx="520700" cy="3667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DB7B055-25D4-4525-A96C-A6D8164AD169}" type="slidenum">
              <a:rPr lang="de-AT"/>
              <a:pPr>
                <a:defRPr/>
              </a:pPr>
              <a:t>3</a:t>
            </a:fld>
            <a:endParaRPr lang="de-AT" dirty="0"/>
          </a:p>
        </p:txBody>
      </p:sp>
      <p:sp>
        <p:nvSpPr>
          <p:cNvPr id="27650" name="Titel 2"/>
          <p:cNvSpPr>
            <a:spLocks noGrp="1"/>
          </p:cNvSpPr>
          <p:nvPr>
            <p:ph type="title"/>
          </p:nvPr>
        </p:nvSpPr>
        <p:spPr>
          <a:xfrm>
            <a:off x="488949" y="336550"/>
            <a:ext cx="8331523" cy="973138"/>
          </a:xfrm>
        </p:spPr>
        <p:txBody>
          <a:bodyPr/>
          <a:lstStyle/>
          <a:p>
            <a:r>
              <a:rPr lang="de-DE" dirty="0" smtClean="0"/>
              <a:t>CSDR: </a:t>
            </a:r>
            <a:r>
              <a:rPr lang="de-DE" dirty="0" err="1" smtClean="0"/>
              <a:t>Compromise</a:t>
            </a:r>
            <a:r>
              <a:rPr lang="de-DE" dirty="0" smtClean="0"/>
              <a:t> in CSD </a:t>
            </a:r>
            <a:r>
              <a:rPr lang="de-DE" dirty="0" err="1" smtClean="0"/>
              <a:t>definition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=&gt; </a:t>
            </a:r>
            <a:r>
              <a:rPr lang="de-DE" dirty="0" err="1" smtClean="0"/>
              <a:t>Only</a:t>
            </a:r>
            <a:r>
              <a:rPr lang="de-DE" dirty="0" smtClean="0"/>
              <a:t> 2 </a:t>
            </a:r>
            <a:r>
              <a:rPr lang="de-DE" dirty="0" smtClean="0"/>
              <a:t>out </a:t>
            </a:r>
            <a:r>
              <a:rPr lang="de-DE" dirty="0" err="1" smtClean="0"/>
              <a:t>of</a:t>
            </a:r>
            <a:r>
              <a:rPr lang="de-DE" dirty="0" smtClean="0"/>
              <a:t> 3 Core Services will </a:t>
            </a:r>
            <a:r>
              <a:rPr lang="de-DE" dirty="0" err="1" smtClean="0"/>
              <a:t>define</a:t>
            </a:r>
            <a:r>
              <a:rPr lang="de-DE" dirty="0" smtClean="0"/>
              <a:t> a CSD</a:t>
            </a:r>
            <a:endParaRPr lang="de-AT" dirty="0" smtClean="0">
              <a:cs typeface="Arabic Typesetting" charset="-18"/>
            </a:endParaRPr>
          </a:p>
        </p:txBody>
      </p:sp>
      <p:sp>
        <p:nvSpPr>
          <p:cNvPr id="27651" name="Textplatzhalter 1"/>
          <p:cNvSpPr>
            <a:spLocks noGrp="1"/>
          </p:cNvSpPr>
          <p:nvPr>
            <p:ph sz="quarter" idx="12"/>
          </p:nvPr>
        </p:nvSpPr>
        <p:spPr>
          <a:xfrm>
            <a:off x="395288" y="1268413"/>
            <a:ext cx="8162925" cy="48323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de-AT" dirty="0" smtClean="0"/>
          </a:p>
          <a:p>
            <a:pPr>
              <a:buFont typeface="Wingdings" pitchFamily="2" charset="2"/>
              <a:buNone/>
            </a:pPr>
            <a:endParaRPr lang="de-AT" dirty="0" smtClean="0"/>
          </a:p>
        </p:txBody>
      </p:sp>
      <p:grpSp>
        <p:nvGrpSpPr>
          <p:cNvPr id="2" name="Gruppieren 24"/>
          <p:cNvGrpSpPr>
            <a:grpSpLocks/>
          </p:cNvGrpSpPr>
          <p:nvPr/>
        </p:nvGrpSpPr>
        <p:grpSpPr bwMode="auto">
          <a:xfrm>
            <a:off x="610866" y="2996952"/>
            <a:ext cx="6552803" cy="1800225"/>
            <a:chOff x="1475656" y="4077072"/>
            <a:chExt cx="5688632" cy="1800200"/>
          </a:xfrm>
        </p:grpSpPr>
        <p:grpSp>
          <p:nvGrpSpPr>
            <p:cNvPr id="3" name="Gruppieren 14"/>
            <p:cNvGrpSpPr>
              <a:grpSpLocks/>
            </p:cNvGrpSpPr>
            <p:nvPr/>
          </p:nvGrpSpPr>
          <p:grpSpPr bwMode="auto">
            <a:xfrm>
              <a:off x="1475656" y="4077072"/>
              <a:ext cx="5688632" cy="1800200"/>
              <a:chOff x="3198914" y="1456956"/>
              <a:chExt cx="1884024" cy="942012"/>
            </a:xfrm>
          </p:grpSpPr>
          <p:sp>
            <p:nvSpPr>
              <p:cNvPr id="16" name="Rechteck 15"/>
              <p:cNvSpPr/>
              <p:nvPr/>
            </p:nvSpPr>
            <p:spPr>
              <a:xfrm>
                <a:off x="3198914" y="1456956"/>
                <a:ext cx="1884024" cy="942012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Rechteck 16"/>
              <p:cNvSpPr/>
              <p:nvPr/>
            </p:nvSpPr>
            <p:spPr>
              <a:xfrm>
                <a:off x="3198914" y="1456956"/>
                <a:ext cx="1884024" cy="94201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8" name="Flussdiagramm: Lochstreifen 7"/>
            <p:cNvSpPr/>
            <p:nvPr/>
          </p:nvSpPr>
          <p:spPr>
            <a:xfrm>
              <a:off x="3664169" y="5013782"/>
              <a:ext cx="2500469" cy="804754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smtClean="0"/>
                <a:t>Share Capital </a:t>
              </a:r>
              <a:r>
                <a:rPr lang="de-DE" dirty="0" err="1" smtClean="0"/>
                <a:t>Issue</a:t>
              </a:r>
              <a:r>
                <a:rPr lang="de-DE" dirty="0" smtClean="0"/>
                <a:t> </a:t>
              </a:r>
              <a:r>
                <a:rPr lang="de-DE" dirty="0"/>
                <a:t>X: </a:t>
              </a:r>
              <a:endParaRPr lang="de-DE" dirty="0" smtClean="0"/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smtClean="0"/>
                <a:t>1000 Units (Shares)</a:t>
              </a:r>
              <a:endParaRPr lang="de-AT" dirty="0"/>
            </a:p>
          </p:txBody>
        </p:sp>
        <p:sp>
          <p:nvSpPr>
            <p:cNvPr id="18" name="Flussdiagramm: Prozess 17"/>
            <p:cNvSpPr/>
            <p:nvPr/>
          </p:nvSpPr>
          <p:spPr>
            <a:xfrm rot="16200000">
              <a:off x="1125528" y="4698580"/>
              <a:ext cx="1602061" cy="612845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3200" dirty="0" smtClean="0">
                  <a:solidFill>
                    <a:schemeClr val="tx1"/>
                  </a:solidFill>
                </a:rPr>
                <a:t>CSD </a:t>
              </a:r>
              <a:r>
                <a:rPr lang="de-DE" sz="1600" dirty="0" smtClean="0">
                  <a:solidFill>
                    <a:schemeClr val="tx1"/>
                  </a:solidFill>
                </a:rPr>
                <a:t>operating an SSS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  <p:sp>
          <p:nvSpPr>
            <p:cNvPr id="19" name="Flussdiagramm: Alternativer Prozess 18"/>
            <p:cNvSpPr/>
            <p:nvPr/>
          </p:nvSpPr>
          <p:spPr>
            <a:xfrm>
              <a:off x="3039051" y="4221533"/>
              <a:ext cx="1687816" cy="612766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err="1" smtClean="0">
                  <a:solidFill>
                    <a:schemeClr val="tx1"/>
                  </a:solidFill>
                </a:rPr>
                <a:t>Acc</a:t>
              </a:r>
              <a:r>
                <a:rPr lang="de-DE" dirty="0" smtClean="0">
                  <a:solidFill>
                    <a:schemeClr val="tx1"/>
                  </a:solidFill>
                </a:rPr>
                <a:t>. </a:t>
              </a:r>
              <a:r>
                <a:rPr lang="de-DE" dirty="0">
                  <a:solidFill>
                    <a:schemeClr val="tx1"/>
                  </a:solidFill>
                </a:rPr>
                <a:t>Bank A: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chemeClr val="tx1"/>
                  </a:solidFill>
                </a:rPr>
                <a:t>300 </a:t>
              </a:r>
              <a:r>
                <a:rPr lang="de-DE" dirty="0" smtClean="0">
                  <a:solidFill>
                    <a:schemeClr val="tx1"/>
                  </a:solidFill>
                </a:rPr>
                <a:t>Units</a:t>
              </a:r>
              <a:endParaRPr lang="de-AT" dirty="0">
                <a:solidFill>
                  <a:schemeClr val="tx1"/>
                </a:solidFill>
              </a:endParaRPr>
            </a:p>
          </p:txBody>
        </p:sp>
        <p:sp>
          <p:nvSpPr>
            <p:cNvPr id="24" name="Flussdiagramm: Alternativer Prozess 23"/>
            <p:cNvSpPr/>
            <p:nvPr/>
          </p:nvSpPr>
          <p:spPr>
            <a:xfrm>
              <a:off x="5164449" y="4221533"/>
              <a:ext cx="1875415" cy="612767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err="1" smtClean="0">
                  <a:solidFill>
                    <a:schemeClr val="tx1"/>
                  </a:solidFill>
                </a:rPr>
                <a:t>Acc</a:t>
              </a:r>
              <a:r>
                <a:rPr lang="de-DE" dirty="0" smtClean="0">
                  <a:solidFill>
                    <a:schemeClr val="tx1"/>
                  </a:solidFill>
                </a:rPr>
                <a:t>. </a:t>
              </a:r>
              <a:r>
                <a:rPr lang="de-DE" dirty="0">
                  <a:solidFill>
                    <a:schemeClr val="tx1"/>
                  </a:solidFill>
                </a:rPr>
                <a:t>Bank B: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chemeClr val="tx1"/>
                  </a:solidFill>
                </a:rPr>
                <a:t>700 </a:t>
              </a:r>
              <a:r>
                <a:rPr lang="de-DE" dirty="0" smtClean="0">
                  <a:solidFill>
                    <a:schemeClr val="tx1"/>
                  </a:solidFill>
                </a:rPr>
                <a:t>Units</a:t>
              </a:r>
              <a:endParaRPr lang="de-AT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uppieren 52"/>
          <p:cNvGrpSpPr>
            <a:grpSpLocks/>
          </p:cNvGrpSpPr>
          <p:nvPr/>
        </p:nvGrpSpPr>
        <p:grpSpPr bwMode="auto">
          <a:xfrm>
            <a:off x="4283968" y="1556792"/>
            <a:ext cx="3601146" cy="2592932"/>
            <a:chOff x="466849" y="1413816"/>
            <a:chExt cx="3601096" cy="2591249"/>
          </a:xfrm>
        </p:grpSpPr>
        <p:grpSp>
          <p:nvGrpSpPr>
            <p:cNvPr id="9" name="Gruppieren 8"/>
            <p:cNvGrpSpPr>
              <a:grpSpLocks/>
            </p:cNvGrpSpPr>
            <p:nvPr/>
          </p:nvGrpSpPr>
          <p:grpSpPr bwMode="auto">
            <a:xfrm>
              <a:off x="466849" y="1413816"/>
              <a:ext cx="3601096" cy="2591249"/>
              <a:chOff x="3198550" y="515744"/>
              <a:chExt cx="1884388" cy="1994049"/>
            </a:xfrm>
          </p:grpSpPr>
          <p:sp>
            <p:nvSpPr>
              <p:cNvPr id="58" name="Rechteck 57"/>
              <p:cNvSpPr/>
              <p:nvPr/>
            </p:nvSpPr>
            <p:spPr>
              <a:xfrm>
                <a:off x="3198550" y="515744"/>
                <a:ext cx="1884024" cy="831391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9" name="Rechteck 58"/>
              <p:cNvSpPr/>
              <p:nvPr/>
            </p:nvSpPr>
            <p:spPr>
              <a:xfrm>
                <a:off x="3198914" y="1567305"/>
                <a:ext cx="1884024" cy="94248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55" name="Flussdiagramm: Prozess 54"/>
            <p:cNvSpPr/>
            <p:nvPr/>
          </p:nvSpPr>
          <p:spPr>
            <a:xfrm>
              <a:off x="682870" y="2133429"/>
              <a:ext cx="3097170" cy="287150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24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2400" dirty="0" smtClean="0">
                  <a:solidFill>
                    <a:schemeClr val="tx1"/>
                  </a:solidFill>
                </a:rPr>
                <a:t>. </a:t>
              </a:r>
              <a:r>
                <a:rPr lang="de-DE" sz="2400" dirty="0">
                  <a:solidFill>
                    <a:schemeClr val="tx1"/>
                  </a:solidFill>
                </a:rPr>
                <a:t>P</a:t>
              </a:r>
              <a:r>
                <a:rPr lang="de-DE" sz="2400" dirty="0" smtClean="0">
                  <a:solidFill>
                    <a:schemeClr val="tx1"/>
                  </a:solidFill>
                </a:rPr>
                <a:t>rovider </a:t>
              </a:r>
              <a:r>
                <a:rPr lang="de-DE" sz="2400" dirty="0">
                  <a:solidFill>
                    <a:schemeClr val="tx1"/>
                  </a:solidFill>
                </a:rPr>
                <a:t>Bank B</a:t>
              </a:r>
              <a:endParaRPr lang="de-AT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Flussdiagramm: Alternativer Prozess 55"/>
            <p:cNvSpPr/>
            <p:nvPr/>
          </p:nvSpPr>
          <p:spPr>
            <a:xfrm>
              <a:off x="538856" y="1485777"/>
              <a:ext cx="1584303" cy="613964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</a:t>
              </a:r>
              <a:r>
                <a:rPr lang="de-DE" sz="1600" dirty="0">
                  <a:solidFill>
                    <a:schemeClr val="tx1"/>
                  </a:solidFill>
                </a:rPr>
                <a:t>Investor 3: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200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  <p:sp>
          <p:nvSpPr>
            <p:cNvPr id="57" name="Flussdiagramm: Alternativer Prozess 56"/>
            <p:cNvSpPr/>
            <p:nvPr/>
          </p:nvSpPr>
          <p:spPr>
            <a:xfrm>
              <a:off x="2411038" y="1485777"/>
              <a:ext cx="1584303" cy="613964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</a:t>
              </a:r>
              <a:r>
                <a:rPr lang="de-DE" sz="1600" dirty="0">
                  <a:solidFill>
                    <a:schemeClr val="tx1"/>
                  </a:solidFill>
                </a:rPr>
                <a:t>Bank C: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500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uppieren 62"/>
          <p:cNvGrpSpPr>
            <a:grpSpLocks/>
          </p:cNvGrpSpPr>
          <p:nvPr/>
        </p:nvGrpSpPr>
        <p:grpSpPr bwMode="auto">
          <a:xfrm>
            <a:off x="323528" y="1556792"/>
            <a:ext cx="3600450" cy="1296987"/>
            <a:chOff x="467544" y="2708920"/>
            <a:chExt cx="3600400" cy="1296145"/>
          </a:xfrm>
        </p:grpSpPr>
        <p:grpSp>
          <p:nvGrpSpPr>
            <p:cNvPr id="11" name="Gruppieren 8"/>
            <p:cNvGrpSpPr>
              <a:grpSpLocks/>
            </p:cNvGrpSpPr>
            <p:nvPr/>
          </p:nvGrpSpPr>
          <p:grpSpPr bwMode="auto">
            <a:xfrm>
              <a:off x="467544" y="2708920"/>
              <a:ext cx="3600400" cy="1296145"/>
              <a:chOff x="3198914" y="1512368"/>
              <a:chExt cx="1884024" cy="997425"/>
            </a:xfrm>
          </p:grpSpPr>
          <p:sp>
            <p:nvSpPr>
              <p:cNvPr id="68" name="Rechteck 67"/>
              <p:cNvSpPr/>
              <p:nvPr/>
            </p:nvSpPr>
            <p:spPr>
              <a:xfrm>
                <a:off x="3198914" y="1512368"/>
                <a:ext cx="1884024" cy="831391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9" name="Rechteck 68"/>
              <p:cNvSpPr/>
              <p:nvPr/>
            </p:nvSpPr>
            <p:spPr>
              <a:xfrm>
                <a:off x="3198914" y="1567305"/>
                <a:ext cx="1884024" cy="94248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65" name="Flussdiagramm: Prozess 64"/>
            <p:cNvSpPr/>
            <p:nvPr/>
          </p:nvSpPr>
          <p:spPr>
            <a:xfrm>
              <a:off x="754878" y="3429177"/>
              <a:ext cx="3097169" cy="287150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24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2400" dirty="0" smtClean="0">
                  <a:solidFill>
                    <a:schemeClr val="tx1"/>
                  </a:solidFill>
                </a:rPr>
                <a:t>. Provider </a:t>
              </a:r>
              <a:r>
                <a:rPr lang="de-DE" sz="2400" dirty="0">
                  <a:solidFill>
                    <a:schemeClr val="tx1"/>
                  </a:solidFill>
                </a:rPr>
                <a:t>Bank A</a:t>
              </a:r>
              <a:endParaRPr lang="de-AT" sz="2400" dirty="0">
                <a:solidFill>
                  <a:schemeClr val="tx1"/>
                </a:solidFill>
              </a:endParaRPr>
            </a:p>
          </p:txBody>
        </p:sp>
        <p:sp>
          <p:nvSpPr>
            <p:cNvPr id="66" name="Flussdiagramm: Alternativer Prozess 65"/>
            <p:cNvSpPr/>
            <p:nvPr/>
          </p:nvSpPr>
          <p:spPr>
            <a:xfrm>
              <a:off x="612005" y="2780311"/>
              <a:ext cx="1584303" cy="613964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</a:t>
              </a:r>
              <a:r>
                <a:rPr lang="de-DE" sz="1600" dirty="0">
                  <a:solidFill>
                    <a:schemeClr val="tx1"/>
                  </a:solidFill>
                </a:rPr>
                <a:t>Investor 1: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200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  <p:sp>
          <p:nvSpPr>
            <p:cNvPr id="67" name="Flussdiagramm: Alternativer Prozess 66"/>
            <p:cNvSpPr/>
            <p:nvPr/>
          </p:nvSpPr>
          <p:spPr>
            <a:xfrm>
              <a:off x="2339181" y="2780311"/>
              <a:ext cx="1584303" cy="613964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</a:t>
              </a:r>
              <a:r>
                <a:rPr lang="de-DE" sz="1600" dirty="0">
                  <a:solidFill>
                    <a:schemeClr val="tx1"/>
                  </a:solidFill>
                </a:rPr>
                <a:t>Investor 2: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100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19" name="Gerade Verbindung mit Pfeil 118"/>
          <p:cNvCxnSpPr>
            <a:stCxn id="19" idx="0"/>
            <a:endCxn id="68" idx="2"/>
          </p:cNvCxnSpPr>
          <p:nvPr/>
        </p:nvCxnSpPr>
        <p:spPr>
          <a:xfrm flipH="1" flipV="1">
            <a:off x="2123753" y="2637879"/>
            <a:ext cx="1260114" cy="503536"/>
          </a:xfrm>
          <a:prstGeom prst="straightConnector1">
            <a:avLst/>
          </a:prstGeom>
          <a:ln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>
            <a:stCxn id="24" idx="0"/>
            <a:endCxn id="58" idx="2"/>
          </p:cNvCxnSpPr>
          <p:nvPr/>
        </p:nvCxnSpPr>
        <p:spPr>
          <a:xfrm flipV="1">
            <a:off x="5940188" y="2637879"/>
            <a:ext cx="144005" cy="5035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Gerade Verbindung mit Pfeil 126"/>
          <p:cNvCxnSpPr>
            <a:endCxn id="19" idx="2"/>
          </p:cNvCxnSpPr>
          <p:nvPr/>
        </p:nvCxnSpPr>
        <p:spPr>
          <a:xfrm flipH="1" flipV="1">
            <a:off x="3383867" y="3754190"/>
            <a:ext cx="755614" cy="3238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 Verbindung mit Pfeil 128"/>
          <p:cNvCxnSpPr>
            <a:endCxn id="24" idx="2"/>
          </p:cNvCxnSpPr>
          <p:nvPr/>
        </p:nvCxnSpPr>
        <p:spPr>
          <a:xfrm flipV="1">
            <a:off x="5147544" y="3754191"/>
            <a:ext cx="792644" cy="1793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Flussdiagramm: Prozess 134"/>
          <p:cNvSpPr/>
          <p:nvPr/>
        </p:nvSpPr>
        <p:spPr>
          <a:xfrm rot="5400000">
            <a:off x="6876255" y="4653138"/>
            <a:ext cx="1800201" cy="792088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err="1" smtClean="0">
                <a:solidFill>
                  <a:srgbClr val="FF0000"/>
                </a:solidFill>
              </a:rPr>
              <a:t>notary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service</a:t>
            </a:r>
            <a:endParaRPr lang="de-AT" sz="2400" dirty="0">
              <a:solidFill>
                <a:srgbClr val="FF0000"/>
              </a:solidFill>
            </a:endParaRPr>
          </a:p>
        </p:txBody>
      </p:sp>
      <p:sp>
        <p:nvSpPr>
          <p:cNvPr id="52" name="Flussdiagramm: Prozess 51"/>
          <p:cNvSpPr/>
          <p:nvPr/>
        </p:nvSpPr>
        <p:spPr>
          <a:xfrm rot="5400000">
            <a:off x="7236296" y="2348880"/>
            <a:ext cx="2376264" cy="792088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err="1" smtClean="0">
                <a:solidFill>
                  <a:srgbClr val="FF0000"/>
                </a:solidFill>
              </a:rPr>
              <a:t>central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main-tenance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service</a:t>
            </a:r>
            <a:endParaRPr lang="de-AT" sz="2400" dirty="0">
              <a:solidFill>
                <a:srgbClr val="FF0000"/>
              </a:solidFill>
            </a:endParaRPr>
          </a:p>
        </p:txBody>
      </p:sp>
      <p:grpSp>
        <p:nvGrpSpPr>
          <p:cNvPr id="53" name="Gruppieren 52"/>
          <p:cNvGrpSpPr>
            <a:grpSpLocks/>
          </p:cNvGrpSpPr>
          <p:nvPr/>
        </p:nvGrpSpPr>
        <p:grpSpPr bwMode="auto">
          <a:xfrm>
            <a:off x="2483768" y="4936584"/>
            <a:ext cx="3528392" cy="1156712"/>
            <a:chOff x="467544" y="2780310"/>
            <a:chExt cx="3600400" cy="1224755"/>
          </a:xfrm>
        </p:grpSpPr>
        <p:grpSp>
          <p:nvGrpSpPr>
            <p:cNvPr id="54" name="Gruppieren 8"/>
            <p:cNvGrpSpPr>
              <a:grpSpLocks/>
            </p:cNvGrpSpPr>
            <p:nvPr/>
          </p:nvGrpSpPr>
          <p:grpSpPr bwMode="auto">
            <a:xfrm>
              <a:off x="467544" y="2780310"/>
              <a:ext cx="3600400" cy="1224755"/>
              <a:chOff x="3198914" y="1567305"/>
              <a:chExt cx="1884024" cy="942488"/>
            </a:xfrm>
          </p:grpSpPr>
          <p:sp>
            <p:nvSpPr>
              <p:cNvPr id="64" name="Rechteck 63"/>
              <p:cNvSpPr/>
              <p:nvPr/>
            </p:nvSpPr>
            <p:spPr>
              <a:xfrm>
                <a:off x="3275813" y="1805727"/>
                <a:ext cx="1653327" cy="645392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4" name="Rechteck 73"/>
              <p:cNvSpPr/>
              <p:nvPr/>
            </p:nvSpPr>
            <p:spPr>
              <a:xfrm>
                <a:off x="3198914" y="1567305"/>
                <a:ext cx="1884024" cy="94248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60" name="Flussdiagramm: Prozess 59"/>
            <p:cNvSpPr/>
            <p:nvPr/>
          </p:nvSpPr>
          <p:spPr>
            <a:xfrm>
              <a:off x="834933" y="3318870"/>
              <a:ext cx="2645191" cy="287150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2400" dirty="0" err="1" smtClean="0">
                  <a:solidFill>
                    <a:schemeClr val="tx1"/>
                  </a:solidFill>
                </a:rPr>
                <a:t>Issuer</a:t>
              </a:r>
              <a:r>
                <a:rPr lang="de-DE" sz="2400" dirty="0" smtClean="0">
                  <a:solidFill>
                    <a:schemeClr val="tx1"/>
                  </a:solidFill>
                </a:rPr>
                <a:t> X</a:t>
              </a:r>
              <a:endParaRPr lang="de-AT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5" name="Gerade Verbindung mit Pfeil 74"/>
          <p:cNvCxnSpPr/>
          <p:nvPr/>
        </p:nvCxnSpPr>
        <p:spPr>
          <a:xfrm rot="5400000" flipH="1" flipV="1">
            <a:off x="4032734" y="4977172"/>
            <a:ext cx="503262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ussdiagramm: Prozess 48"/>
          <p:cNvSpPr/>
          <p:nvPr/>
        </p:nvSpPr>
        <p:spPr>
          <a:xfrm rot="16200000">
            <a:off x="1115442" y="3592209"/>
            <a:ext cx="1584524" cy="647811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err="1" smtClean="0">
                <a:solidFill>
                  <a:srgbClr val="FF0000"/>
                </a:solidFill>
              </a:rPr>
              <a:t>settlement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service</a:t>
            </a:r>
            <a:endParaRPr lang="de-AT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867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8623300" y="6491288"/>
            <a:ext cx="520700" cy="3667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D44A7E-7162-467C-97BB-2D3831584216}" type="slidenum">
              <a:rPr lang="de-AT"/>
              <a:pPr>
                <a:defRPr/>
              </a:pPr>
              <a:t>4</a:t>
            </a:fld>
            <a:endParaRPr lang="de-AT" dirty="0"/>
          </a:p>
        </p:txBody>
      </p:sp>
      <p:sp>
        <p:nvSpPr>
          <p:cNvPr id="29698" name="Titel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8640960" cy="973138"/>
          </a:xfrm>
        </p:spPr>
        <p:txBody>
          <a:bodyPr/>
          <a:lstStyle/>
          <a:p>
            <a:r>
              <a:rPr lang="de-DE" dirty="0" smtClean="0"/>
              <a:t>CSDR: </a:t>
            </a:r>
            <a:r>
              <a:rPr lang="de-DE" dirty="0" err="1" smtClean="0"/>
              <a:t>Compromise</a:t>
            </a:r>
            <a:r>
              <a:rPr lang="de-DE" dirty="0" smtClean="0"/>
              <a:t> in CSD </a:t>
            </a:r>
            <a:r>
              <a:rPr lang="de-DE" dirty="0" err="1" smtClean="0"/>
              <a:t>definition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=&gt;</a:t>
            </a:r>
            <a:r>
              <a:rPr lang="de-DE" dirty="0"/>
              <a:t> </a:t>
            </a:r>
            <a:r>
              <a:rPr lang="de-DE" dirty="0" err="1" smtClean="0">
                <a:sym typeface="Wingdings" pitchFamily="2" charset="2"/>
              </a:rPr>
              <a:t>Unintended</a:t>
            </a:r>
            <a:r>
              <a:rPr lang="de-DE" dirty="0">
                <a:sym typeface="Wingdings" pitchFamily="2" charset="2"/>
              </a:rPr>
              <a:t> </a:t>
            </a:r>
            <a:r>
              <a:rPr lang="de-DE" dirty="0" err="1" smtClean="0">
                <a:sym typeface="Wingdings" pitchFamily="2" charset="2"/>
              </a:rPr>
              <a:t>consequences</a:t>
            </a:r>
            <a:r>
              <a:rPr lang="de-DE" dirty="0" smtClean="0">
                <a:sym typeface="Wingdings" pitchFamily="2" charset="2"/>
              </a:rPr>
              <a:t>?</a:t>
            </a:r>
            <a:r>
              <a:rPr lang="de-DE" dirty="0" smtClean="0"/>
              <a:t> </a:t>
            </a:r>
            <a:endParaRPr lang="de-AT" dirty="0" smtClean="0">
              <a:cs typeface="Arabic Typesetting" charset="-18"/>
            </a:endParaRPr>
          </a:p>
        </p:txBody>
      </p:sp>
      <p:sp>
        <p:nvSpPr>
          <p:cNvPr id="29699" name="Textplatzhalter 4"/>
          <p:cNvSpPr>
            <a:spLocks noGrp="1"/>
          </p:cNvSpPr>
          <p:nvPr>
            <p:ph sz="quarter" idx="12"/>
          </p:nvPr>
        </p:nvSpPr>
        <p:spPr>
          <a:xfrm>
            <a:off x="395536" y="1319213"/>
            <a:ext cx="8507329" cy="483235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obtain</a:t>
            </a:r>
            <a:r>
              <a:rPr lang="de-DE" dirty="0" smtClean="0"/>
              <a:t> a CSD </a:t>
            </a:r>
            <a:r>
              <a:rPr lang="de-DE" dirty="0" err="1" smtClean="0"/>
              <a:t>licence</a:t>
            </a:r>
            <a:r>
              <a:rPr lang="de-DE" dirty="0" smtClean="0"/>
              <a:t> an </a:t>
            </a:r>
            <a:r>
              <a:rPr lang="de-DE" dirty="0" err="1" smtClean="0"/>
              <a:t>entity</a:t>
            </a:r>
            <a:r>
              <a:rPr lang="de-DE" dirty="0" smtClean="0"/>
              <a:t> will </a:t>
            </a:r>
            <a:r>
              <a:rPr lang="de-DE" dirty="0" err="1" smtClean="0"/>
              <a:t>have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</a:p>
          <a:p>
            <a:pPr lvl="1">
              <a:spcAft>
                <a:spcPts val="0"/>
              </a:spcAft>
            </a:pPr>
            <a:r>
              <a:rPr lang="de-DE" dirty="0" err="1" smtClean="0"/>
              <a:t>operate</a:t>
            </a:r>
            <a:r>
              <a:rPr lang="de-DE" dirty="0" smtClean="0"/>
              <a:t> an SSS (</a:t>
            </a:r>
            <a:r>
              <a:rPr lang="de-DE" dirty="0" err="1" smtClean="0"/>
              <a:t>system</a:t>
            </a:r>
            <a:r>
              <a:rPr lang="de-DE" dirty="0" smtClean="0"/>
              <a:t> </a:t>
            </a:r>
            <a:r>
              <a:rPr lang="de-DE" dirty="0" err="1" smtClean="0"/>
              <a:t>according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SFD)</a:t>
            </a:r>
            <a:r>
              <a:rPr lang="de-DE" sz="2800" dirty="0" smtClean="0"/>
              <a:t> </a:t>
            </a:r>
            <a:r>
              <a:rPr lang="de-DE" sz="2800" dirty="0" err="1" smtClean="0"/>
              <a:t>and</a:t>
            </a:r>
            <a:endParaRPr lang="de-DE" sz="2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dirty="0" err="1"/>
              <a:t>p</a:t>
            </a:r>
            <a:r>
              <a:rPr lang="de-DE" dirty="0" err="1" smtClean="0"/>
              <a:t>rovide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least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the </a:t>
            </a:r>
            <a:r>
              <a:rPr lang="de-DE" dirty="0" err="1" smtClean="0"/>
              <a:t>following</a:t>
            </a:r>
            <a:r>
              <a:rPr lang="de-DE" dirty="0" smtClean="0"/>
              <a:t> </a:t>
            </a:r>
            <a:r>
              <a:rPr lang="de-DE" dirty="0" err="1" smtClean="0"/>
              <a:t>services</a:t>
            </a:r>
            <a:r>
              <a:rPr lang="de-DE" dirty="0" smtClean="0"/>
              <a:t>:</a:t>
            </a:r>
          </a:p>
          <a:p>
            <a:pPr marL="914400" lvl="2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de-DE" dirty="0" smtClean="0"/>
              <a:t>Initial </a:t>
            </a:r>
            <a:r>
              <a:rPr lang="de-DE" dirty="0" err="1" smtClean="0"/>
              <a:t>recording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securities</a:t>
            </a:r>
            <a:r>
              <a:rPr lang="de-DE" dirty="0" smtClean="0"/>
              <a:t> in </a:t>
            </a:r>
            <a:r>
              <a:rPr lang="de-DE" dirty="0" err="1" smtClean="0"/>
              <a:t>book</a:t>
            </a:r>
            <a:r>
              <a:rPr lang="de-DE" dirty="0" smtClean="0"/>
              <a:t> </a:t>
            </a:r>
            <a:r>
              <a:rPr lang="de-DE" dirty="0" err="1" smtClean="0"/>
              <a:t>entry</a:t>
            </a:r>
            <a:r>
              <a:rPr lang="de-DE" dirty="0" smtClean="0"/>
              <a:t> </a:t>
            </a:r>
            <a:r>
              <a:rPr lang="de-DE" dirty="0" err="1" smtClean="0"/>
              <a:t>system</a:t>
            </a:r>
            <a:endParaRPr lang="de-DE" dirty="0" smtClean="0"/>
          </a:p>
          <a:p>
            <a:pPr marL="914400" lvl="2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de-DE" dirty="0" err="1" smtClean="0"/>
              <a:t>Maintaining</a:t>
            </a:r>
            <a:r>
              <a:rPr lang="de-DE" dirty="0" smtClean="0"/>
              <a:t> </a:t>
            </a:r>
            <a:r>
              <a:rPr lang="de-DE" dirty="0" err="1" smtClean="0"/>
              <a:t>securities</a:t>
            </a:r>
            <a:r>
              <a:rPr lang="de-DE" dirty="0" smtClean="0"/>
              <a:t> </a:t>
            </a:r>
            <a:r>
              <a:rPr lang="de-DE" dirty="0" err="1" smtClean="0"/>
              <a:t>accounts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the top </a:t>
            </a:r>
            <a:r>
              <a:rPr lang="de-DE" dirty="0" err="1" smtClean="0"/>
              <a:t>tier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marL="0" lvl="2" indent="0">
              <a:spcBef>
                <a:spcPts val="0"/>
              </a:spcBef>
              <a:spcAft>
                <a:spcPts val="0"/>
              </a:spcAft>
              <a:buNone/>
            </a:pPr>
            <a:endParaRPr lang="de-DE" sz="2900" dirty="0" smtClean="0"/>
          </a:p>
          <a:p>
            <a:pPr marL="342880" lvl="2" indent="-342880">
              <a:spcBef>
                <a:spcPts val="0"/>
              </a:spcBef>
              <a:spcAft>
                <a:spcPts val="0"/>
              </a:spcAft>
            </a:pPr>
            <a:r>
              <a:rPr lang="de-DE" sz="2900" dirty="0" smtClean="0"/>
              <a:t>Providing </a:t>
            </a:r>
            <a:r>
              <a:rPr lang="de-DE" sz="2900" dirty="0" err="1" smtClean="0"/>
              <a:t>Notary</a:t>
            </a:r>
            <a:r>
              <a:rPr lang="de-DE" sz="2900" dirty="0" smtClean="0"/>
              <a:t> </a:t>
            </a:r>
            <a:r>
              <a:rPr lang="de-DE" sz="2900" dirty="0"/>
              <a:t>Service o</a:t>
            </a:r>
            <a:r>
              <a:rPr lang="de-DE" sz="2900" dirty="0" smtClean="0"/>
              <a:t>n a substantial </a:t>
            </a:r>
            <a:r>
              <a:rPr lang="de-DE" sz="2900" dirty="0" err="1" smtClean="0"/>
              <a:t>scale</a:t>
            </a:r>
            <a:r>
              <a:rPr lang="de-DE" sz="2900" dirty="0" smtClean="0"/>
              <a:t> will </a:t>
            </a:r>
            <a:r>
              <a:rPr lang="de-DE" sz="2900" dirty="0"/>
              <a:t>not </a:t>
            </a:r>
            <a:r>
              <a:rPr lang="de-DE" sz="2900" dirty="0" err="1"/>
              <a:t>be</a:t>
            </a:r>
            <a:r>
              <a:rPr lang="de-DE" sz="2900" dirty="0"/>
              <a:t> an </a:t>
            </a:r>
            <a:r>
              <a:rPr lang="de-DE" sz="2900" dirty="0" err="1"/>
              <a:t>indispensible</a:t>
            </a:r>
            <a:r>
              <a:rPr lang="de-DE" sz="2900" dirty="0"/>
              <a:t> </a:t>
            </a:r>
            <a:r>
              <a:rPr lang="de-DE" sz="2900" dirty="0" err="1"/>
              <a:t>core</a:t>
            </a:r>
            <a:r>
              <a:rPr lang="de-DE" sz="2900" dirty="0"/>
              <a:t> </a:t>
            </a:r>
            <a:r>
              <a:rPr lang="de-DE" sz="2900" dirty="0" err="1"/>
              <a:t>service</a:t>
            </a:r>
            <a:r>
              <a:rPr lang="de-DE" sz="2900" dirty="0"/>
              <a:t> </a:t>
            </a:r>
            <a:r>
              <a:rPr lang="de-DE" sz="2900" dirty="0" err="1"/>
              <a:t>of</a:t>
            </a:r>
            <a:r>
              <a:rPr lang="de-DE" sz="2900" dirty="0"/>
              <a:t> </a:t>
            </a:r>
            <a:r>
              <a:rPr lang="de-DE" sz="2900" dirty="0" smtClean="0"/>
              <a:t>CSDs !</a:t>
            </a:r>
            <a:endParaRPr lang="de-DE" sz="2900" dirty="0"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de-DE" dirty="0" smtClean="0"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</p:txBody>
      </p:sp>
      <p:sp>
        <p:nvSpPr>
          <p:cNvPr id="5" name="Flussdiagramm: Prozess 4"/>
          <p:cNvSpPr/>
          <p:nvPr/>
        </p:nvSpPr>
        <p:spPr>
          <a:xfrm>
            <a:off x="7254967" y="3429000"/>
            <a:ext cx="1647898" cy="576064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err="1" smtClean="0">
                <a:solidFill>
                  <a:srgbClr val="FF0000"/>
                </a:solidFill>
              </a:rPr>
              <a:t>central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main-tenance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service</a:t>
            </a:r>
            <a:endParaRPr lang="de-AT" dirty="0">
              <a:solidFill>
                <a:srgbClr val="FF0000"/>
              </a:solidFill>
            </a:endParaRPr>
          </a:p>
        </p:txBody>
      </p:sp>
      <p:sp>
        <p:nvSpPr>
          <p:cNvPr id="6" name="Flussdiagramm: Prozess 5"/>
          <p:cNvSpPr/>
          <p:nvPr/>
        </p:nvSpPr>
        <p:spPr>
          <a:xfrm>
            <a:off x="7322832" y="2852936"/>
            <a:ext cx="1512168" cy="432048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err="1" smtClean="0">
                <a:solidFill>
                  <a:srgbClr val="FF0000"/>
                </a:solidFill>
              </a:rPr>
              <a:t>notary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service</a:t>
            </a:r>
            <a:endParaRPr lang="de-AT" dirty="0">
              <a:solidFill>
                <a:srgbClr val="FF0000"/>
              </a:solidFill>
            </a:endParaRPr>
          </a:p>
        </p:txBody>
      </p:sp>
      <p:sp>
        <p:nvSpPr>
          <p:cNvPr id="7" name="Flussdiagramm: Prozess 6"/>
          <p:cNvSpPr/>
          <p:nvPr/>
        </p:nvSpPr>
        <p:spPr>
          <a:xfrm>
            <a:off x="7610864" y="1988840"/>
            <a:ext cx="1224136" cy="576064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err="1" smtClean="0">
                <a:solidFill>
                  <a:srgbClr val="FF0000"/>
                </a:solidFill>
              </a:rPr>
              <a:t>settlement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service</a:t>
            </a:r>
            <a:endParaRPr lang="de-AT" dirty="0">
              <a:solidFill>
                <a:srgbClr val="FF0000"/>
              </a:solidFill>
            </a:endParaRPr>
          </a:p>
        </p:txBody>
      </p:sp>
      <p:sp>
        <p:nvSpPr>
          <p:cNvPr id="10" name="Flussdiagramm: Prozess 9"/>
          <p:cNvSpPr/>
          <p:nvPr/>
        </p:nvSpPr>
        <p:spPr>
          <a:xfrm>
            <a:off x="539552" y="5517233"/>
            <a:ext cx="7992887" cy="6800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Consequently an „ordinary“ custodian who registers as an SSS </a:t>
            </a:r>
            <a:r>
              <a:rPr lang="en-GB" sz="2000" dirty="0" smtClean="0">
                <a:solidFill>
                  <a:srgbClr val="FF0000"/>
                </a:solidFill>
              </a:rPr>
              <a:t>and claims to </a:t>
            </a:r>
            <a:r>
              <a:rPr lang="en-GB" sz="2000" dirty="0" err="1" smtClean="0">
                <a:solidFill>
                  <a:srgbClr val="FF0000"/>
                </a:solidFill>
              </a:rPr>
              <a:t>provice</a:t>
            </a:r>
            <a:r>
              <a:rPr lang="en-GB" sz="2000" dirty="0" smtClean="0">
                <a:solidFill>
                  <a:srgbClr val="FF0000"/>
                </a:solidFill>
              </a:rPr>
              <a:t> central maintenance service will </a:t>
            </a:r>
            <a:r>
              <a:rPr lang="en-GB" sz="2000" dirty="0" smtClean="0">
                <a:solidFill>
                  <a:srgbClr val="FF0000"/>
                </a:solidFill>
              </a:rPr>
              <a:t>be able to obtain a CSD </a:t>
            </a:r>
            <a:r>
              <a:rPr lang="en-GB" sz="2000" dirty="0" smtClean="0">
                <a:solidFill>
                  <a:srgbClr val="FF0000"/>
                </a:solidFill>
              </a:rPr>
              <a:t>licence 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3" name="Pfeil nach unten 12"/>
          <p:cNvSpPr/>
          <p:nvPr/>
        </p:nvSpPr>
        <p:spPr>
          <a:xfrm>
            <a:off x="3989949" y="4005064"/>
            <a:ext cx="340616" cy="3047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Pfeil nach unten 10"/>
          <p:cNvSpPr/>
          <p:nvPr/>
        </p:nvSpPr>
        <p:spPr>
          <a:xfrm>
            <a:off x="4017604" y="5212498"/>
            <a:ext cx="340616" cy="3047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6811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8623300" y="6491288"/>
            <a:ext cx="520700" cy="3667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DB7B055-25D4-4525-A96C-A6D8164AD169}" type="slidenum">
              <a:rPr lang="de-AT"/>
              <a:pPr>
                <a:defRPr/>
              </a:pPr>
              <a:t>5</a:t>
            </a:fld>
            <a:endParaRPr lang="de-AT" dirty="0"/>
          </a:p>
        </p:txBody>
      </p:sp>
      <p:sp>
        <p:nvSpPr>
          <p:cNvPr id="27650" name="Titel 2"/>
          <p:cNvSpPr>
            <a:spLocks noGrp="1"/>
          </p:cNvSpPr>
          <p:nvPr>
            <p:ph type="title"/>
          </p:nvPr>
        </p:nvSpPr>
        <p:spPr>
          <a:xfrm>
            <a:off x="488949" y="336550"/>
            <a:ext cx="8655051" cy="973138"/>
          </a:xfrm>
        </p:spPr>
        <p:txBody>
          <a:bodyPr/>
          <a:lstStyle/>
          <a:p>
            <a:r>
              <a:rPr lang="de-DE" dirty="0" smtClean="0"/>
              <a:t> CSDR</a:t>
            </a:r>
            <a:r>
              <a:rPr lang="de-DE" dirty="0"/>
              <a:t>: </a:t>
            </a:r>
            <a:r>
              <a:rPr lang="de-DE" dirty="0" err="1"/>
              <a:t>Compromise</a:t>
            </a:r>
            <a:r>
              <a:rPr lang="de-DE" dirty="0"/>
              <a:t> in CSD </a:t>
            </a:r>
            <a:r>
              <a:rPr lang="de-DE" dirty="0" err="1"/>
              <a:t>definition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=&gt; </a:t>
            </a:r>
            <a:r>
              <a:rPr lang="de-DE" dirty="0" err="1" smtClean="0"/>
              <a:t>unintended</a:t>
            </a:r>
            <a:r>
              <a:rPr lang="de-DE" dirty="0" smtClean="0"/>
              <a:t> </a:t>
            </a:r>
            <a:r>
              <a:rPr lang="de-DE" dirty="0" err="1" smtClean="0"/>
              <a:t>consequences</a:t>
            </a:r>
            <a:r>
              <a:rPr lang="de-DE" dirty="0" smtClean="0">
                <a:sym typeface="Wingdings" pitchFamily="2" charset="2"/>
              </a:rPr>
              <a:t>?</a:t>
            </a:r>
            <a:r>
              <a:rPr lang="de-DE" dirty="0" smtClean="0"/>
              <a:t> </a:t>
            </a:r>
            <a:endParaRPr lang="de-AT" dirty="0" smtClean="0">
              <a:cs typeface="Arabic Typesetting" charset="-18"/>
            </a:endParaRPr>
          </a:p>
        </p:txBody>
      </p:sp>
      <p:sp>
        <p:nvSpPr>
          <p:cNvPr id="27651" name="Textplatzhalter 1"/>
          <p:cNvSpPr>
            <a:spLocks noGrp="1"/>
          </p:cNvSpPr>
          <p:nvPr>
            <p:ph sz="quarter" idx="12"/>
          </p:nvPr>
        </p:nvSpPr>
        <p:spPr>
          <a:xfrm>
            <a:off x="395288" y="1268413"/>
            <a:ext cx="8162925" cy="48323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de-AT" dirty="0" smtClean="0"/>
          </a:p>
          <a:p>
            <a:pPr>
              <a:buFont typeface="Wingdings" pitchFamily="2" charset="2"/>
              <a:buNone/>
            </a:pPr>
            <a:endParaRPr lang="de-AT" dirty="0" smtClean="0">
              <a:solidFill>
                <a:srgbClr val="FF0000"/>
              </a:solidFill>
            </a:endParaRPr>
          </a:p>
        </p:txBody>
      </p:sp>
      <p:grpSp>
        <p:nvGrpSpPr>
          <p:cNvPr id="2" name="Gruppieren 24"/>
          <p:cNvGrpSpPr>
            <a:grpSpLocks/>
          </p:cNvGrpSpPr>
          <p:nvPr/>
        </p:nvGrpSpPr>
        <p:grpSpPr bwMode="auto">
          <a:xfrm>
            <a:off x="586611" y="2996952"/>
            <a:ext cx="6552803" cy="1800225"/>
            <a:chOff x="1475656" y="4077072"/>
            <a:chExt cx="5688632" cy="1800200"/>
          </a:xfrm>
        </p:grpSpPr>
        <p:grpSp>
          <p:nvGrpSpPr>
            <p:cNvPr id="3" name="Gruppieren 14"/>
            <p:cNvGrpSpPr>
              <a:grpSpLocks/>
            </p:cNvGrpSpPr>
            <p:nvPr/>
          </p:nvGrpSpPr>
          <p:grpSpPr bwMode="auto">
            <a:xfrm>
              <a:off x="1475656" y="4077072"/>
              <a:ext cx="5688632" cy="1800200"/>
              <a:chOff x="3198914" y="1456956"/>
              <a:chExt cx="1884024" cy="942012"/>
            </a:xfrm>
          </p:grpSpPr>
          <p:sp>
            <p:nvSpPr>
              <p:cNvPr id="16" name="Rechteck 15"/>
              <p:cNvSpPr/>
              <p:nvPr/>
            </p:nvSpPr>
            <p:spPr>
              <a:xfrm>
                <a:off x="3198914" y="1456956"/>
                <a:ext cx="1884024" cy="942012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Rechteck 16"/>
              <p:cNvSpPr/>
              <p:nvPr/>
            </p:nvSpPr>
            <p:spPr>
              <a:xfrm>
                <a:off x="3198914" y="1456956"/>
                <a:ext cx="1884024" cy="94201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8" name="Flussdiagramm: Lochstreifen 7"/>
            <p:cNvSpPr/>
            <p:nvPr/>
          </p:nvSpPr>
          <p:spPr>
            <a:xfrm>
              <a:off x="3664169" y="5013782"/>
              <a:ext cx="2500469" cy="804754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smtClean="0"/>
                <a:t>Share Capital </a:t>
              </a:r>
              <a:r>
                <a:rPr lang="de-DE" dirty="0" err="1" smtClean="0"/>
                <a:t>Issue</a:t>
              </a:r>
              <a:r>
                <a:rPr lang="de-DE" dirty="0" smtClean="0"/>
                <a:t> </a:t>
              </a:r>
              <a:r>
                <a:rPr lang="de-DE" dirty="0"/>
                <a:t>X: </a:t>
              </a:r>
              <a:endParaRPr lang="de-DE" dirty="0" smtClean="0"/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smtClean="0"/>
                <a:t>1000 </a:t>
              </a:r>
              <a:r>
                <a:rPr lang="de-DE" dirty="0"/>
                <a:t>U</a:t>
              </a:r>
              <a:r>
                <a:rPr lang="de-DE" dirty="0" smtClean="0"/>
                <a:t>nits (Shares)</a:t>
              </a:r>
              <a:endParaRPr lang="de-AT" dirty="0"/>
            </a:p>
          </p:txBody>
        </p:sp>
        <p:sp>
          <p:nvSpPr>
            <p:cNvPr id="18" name="Flussdiagramm: Prozess 17"/>
            <p:cNvSpPr/>
            <p:nvPr/>
          </p:nvSpPr>
          <p:spPr>
            <a:xfrm rot="16200000">
              <a:off x="1125528" y="4698580"/>
              <a:ext cx="1602061" cy="612845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3200" dirty="0" smtClean="0">
                  <a:solidFill>
                    <a:schemeClr val="tx1"/>
                  </a:solidFill>
                </a:rPr>
                <a:t>CSD </a:t>
              </a:r>
              <a:r>
                <a:rPr lang="de-DE" sz="1600" dirty="0" smtClean="0">
                  <a:solidFill>
                    <a:schemeClr val="tx1"/>
                  </a:solidFill>
                </a:rPr>
                <a:t>operating an SSS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  <p:sp>
          <p:nvSpPr>
            <p:cNvPr id="19" name="Flussdiagramm: Alternativer Prozess 18"/>
            <p:cNvSpPr/>
            <p:nvPr/>
          </p:nvSpPr>
          <p:spPr>
            <a:xfrm>
              <a:off x="3039051" y="4221533"/>
              <a:ext cx="1687816" cy="612766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err="1" smtClean="0">
                  <a:solidFill>
                    <a:schemeClr val="tx1"/>
                  </a:solidFill>
                </a:rPr>
                <a:t>Acc</a:t>
              </a:r>
              <a:r>
                <a:rPr lang="de-DE" dirty="0" smtClean="0">
                  <a:solidFill>
                    <a:schemeClr val="tx1"/>
                  </a:solidFill>
                </a:rPr>
                <a:t>.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>
                  <a:solidFill>
                    <a:schemeClr val="tx1"/>
                  </a:solidFill>
                </a:rPr>
                <a:t>Bank </a:t>
              </a:r>
              <a:r>
                <a:rPr lang="de-DE" dirty="0" smtClean="0">
                  <a:solidFill>
                    <a:schemeClr val="tx1"/>
                  </a:solidFill>
                </a:rPr>
                <a:t>A/</a:t>
              </a:r>
              <a:r>
                <a:rPr lang="de-DE" dirty="0" smtClean="0">
                  <a:solidFill>
                    <a:srgbClr val="FF0000"/>
                  </a:solidFill>
                </a:rPr>
                <a:t>CSD</a:t>
              </a:r>
              <a:r>
                <a:rPr lang="de-DE" dirty="0" smtClean="0">
                  <a:solidFill>
                    <a:schemeClr val="tx1"/>
                  </a:solidFill>
                </a:rPr>
                <a:t>: </a:t>
              </a:r>
              <a:endParaRPr lang="de-DE" dirty="0">
                <a:solidFill>
                  <a:schemeClr val="tx1"/>
                </a:solidFill>
              </a:endParaRP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chemeClr val="tx1"/>
                  </a:solidFill>
                </a:rPr>
                <a:t>300 Stück</a:t>
              </a:r>
              <a:endParaRPr lang="de-AT" dirty="0">
                <a:solidFill>
                  <a:schemeClr val="tx1"/>
                </a:solidFill>
              </a:endParaRPr>
            </a:p>
          </p:txBody>
        </p:sp>
        <p:sp>
          <p:nvSpPr>
            <p:cNvPr id="24" name="Flussdiagramm: Alternativer Prozess 23"/>
            <p:cNvSpPr/>
            <p:nvPr/>
          </p:nvSpPr>
          <p:spPr>
            <a:xfrm>
              <a:off x="5164449" y="4221533"/>
              <a:ext cx="1875415" cy="612767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 err="1" smtClean="0">
                  <a:solidFill>
                    <a:schemeClr val="tx1"/>
                  </a:solidFill>
                </a:rPr>
                <a:t>Acc</a:t>
              </a:r>
              <a:r>
                <a:rPr lang="de-DE" dirty="0" smtClean="0">
                  <a:solidFill>
                    <a:schemeClr val="tx1"/>
                  </a:solidFill>
                </a:rPr>
                <a:t>.</a:t>
              </a:r>
              <a:r>
                <a:rPr lang="de-DE" dirty="0" smtClean="0">
                  <a:solidFill>
                    <a:schemeClr val="tx1"/>
                  </a:solidFill>
                </a:rPr>
                <a:t> </a:t>
              </a:r>
              <a:r>
                <a:rPr lang="de-DE" dirty="0">
                  <a:solidFill>
                    <a:schemeClr val="tx1"/>
                  </a:solidFill>
                </a:rPr>
                <a:t>Bank B: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dirty="0">
                  <a:solidFill>
                    <a:schemeClr val="tx1"/>
                  </a:solidFill>
                </a:rPr>
                <a:t>700 Stück</a:t>
              </a:r>
              <a:endParaRPr lang="de-AT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uppieren 52"/>
          <p:cNvGrpSpPr>
            <a:grpSpLocks/>
          </p:cNvGrpSpPr>
          <p:nvPr/>
        </p:nvGrpSpPr>
        <p:grpSpPr bwMode="auto">
          <a:xfrm>
            <a:off x="4283968" y="1556792"/>
            <a:ext cx="3601146" cy="2592932"/>
            <a:chOff x="466849" y="1413816"/>
            <a:chExt cx="3601096" cy="2591249"/>
          </a:xfrm>
        </p:grpSpPr>
        <p:grpSp>
          <p:nvGrpSpPr>
            <p:cNvPr id="9" name="Gruppieren 8"/>
            <p:cNvGrpSpPr>
              <a:grpSpLocks/>
            </p:cNvGrpSpPr>
            <p:nvPr/>
          </p:nvGrpSpPr>
          <p:grpSpPr bwMode="auto">
            <a:xfrm>
              <a:off x="466849" y="1413816"/>
              <a:ext cx="3601096" cy="2591249"/>
              <a:chOff x="3198550" y="515744"/>
              <a:chExt cx="1884388" cy="1994049"/>
            </a:xfrm>
          </p:grpSpPr>
          <p:sp>
            <p:nvSpPr>
              <p:cNvPr id="58" name="Rechteck 57"/>
              <p:cNvSpPr/>
              <p:nvPr/>
            </p:nvSpPr>
            <p:spPr>
              <a:xfrm>
                <a:off x="3198550" y="515744"/>
                <a:ext cx="1884024" cy="831391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9" name="Rechteck 58"/>
              <p:cNvSpPr/>
              <p:nvPr/>
            </p:nvSpPr>
            <p:spPr>
              <a:xfrm>
                <a:off x="3198914" y="1567305"/>
                <a:ext cx="1884024" cy="94248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55" name="Flussdiagramm: Prozess 54"/>
            <p:cNvSpPr/>
            <p:nvPr/>
          </p:nvSpPr>
          <p:spPr>
            <a:xfrm>
              <a:off x="682870" y="2133429"/>
              <a:ext cx="3097170" cy="287150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24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2400" dirty="0" smtClean="0">
                  <a:solidFill>
                    <a:schemeClr val="tx1"/>
                  </a:solidFill>
                </a:rPr>
                <a:t>. Provider </a:t>
              </a:r>
              <a:r>
                <a:rPr lang="de-DE" sz="2400" dirty="0" smtClean="0">
                  <a:solidFill>
                    <a:schemeClr val="tx1"/>
                  </a:solidFill>
                </a:rPr>
                <a:t>Bank </a:t>
              </a:r>
              <a:r>
                <a:rPr lang="de-DE" sz="2400" dirty="0">
                  <a:solidFill>
                    <a:schemeClr val="tx1"/>
                  </a:solidFill>
                </a:rPr>
                <a:t>B</a:t>
              </a:r>
              <a:endParaRPr lang="de-AT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Flussdiagramm: Alternativer Prozess 55"/>
            <p:cNvSpPr/>
            <p:nvPr/>
          </p:nvSpPr>
          <p:spPr>
            <a:xfrm>
              <a:off x="538856" y="1485777"/>
              <a:ext cx="1584303" cy="613964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</a:t>
              </a:r>
              <a:r>
                <a:rPr lang="de-DE" sz="1600" dirty="0">
                  <a:solidFill>
                    <a:schemeClr val="tx1"/>
                  </a:solidFill>
                </a:rPr>
                <a:t>Investor 3: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200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  <p:sp>
          <p:nvSpPr>
            <p:cNvPr id="57" name="Flussdiagramm: Alternativer Prozess 56"/>
            <p:cNvSpPr/>
            <p:nvPr/>
          </p:nvSpPr>
          <p:spPr>
            <a:xfrm>
              <a:off x="2411038" y="1485777"/>
              <a:ext cx="1584303" cy="613964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</a:t>
              </a:r>
              <a:r>
                <a:rPr lang="de-DE" sz="1600" dirty="0">
                  <a:solidFill>
                    <a:schemeClr val="tx1"/>
                  </a:solidFill>
                </a:rPr>
                <a:t>Bank C: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500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uppieren 62"/>
          <p:cNvGrpSpPr>
            <a:grpSpLocks/>
          </p:cNvGrpSpPr>
          <p:nvPr/>
        </p:nvGrpSpPr>
        <p:grpSpPr bwMode="auto">
          <a:xfrm>
            <a:off x="251520" y="1431987"/>
            <a:ext cx="3863706" cy="1564963"/>
            <a:chOff x="467544" y="2708918"/>
            <a:chExt cx="3600402" cy="1296146"/>
          </a:xfrm>
        </p:grpSpPr>
        <p:grpSp>
          <p:nvGrpSpPr>
            <p:cNvPr id="11" name="Gruppieren 8"/>
            <p:cNvGrpSpPr>
              <a:grpSpLocks/>
            </p:cNvGrpSpPr>
            <p:nvPr/>
          </p:nvGrpSpPr>
          <p:grpSpPr bwMode="auto">
            <a:xfrm>
              <a:off x="467544" y="2708918"/>
              <a:ext cx="3600402" cy="1296146"/>
              <a:chOff x="3198914" y="1512367"/>
              <a:chExt cx="1884025" cy="997426"/>
            </a:xfrm>
          </p:grpSpPr>
          <p:sp>
            <p:nvSpPr>
              <p:cNvPr id="68" name="Rechteck 67"/>
              <p:cNvSpPr/>
              <p:nvPr/>
            </p:nvSpPr>
            <p:spPr>
              <a:xfrm>
                <a:off x="3198915" y="1512367"/>
                <a:ext cx="1884024" cy="932801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9" name="Rechteck 68"/>
              <p:cNvSpPr/>
              <p:nvPr/>
            </p:nvSpPr>
            <p:spPr>
              <a:xfrm>
                <a:off x="3198914" y="1567305"/>
                <a:ext cx="1884024" cy="94248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65" name="Flussdiagramm: Prozess 64"/>
            <p:cNvSpPr/>
            <p:nvPr/>
          </p:nvSpPr>
          <p:spPr>
            <a:xfrm>
              <a:off x="612005" y="3325645"/>
              <a:ext cx="1949612" cy="491908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2400" dirty="0" smtClean="0">
                  <a:solidFill>
                    <a:srgbClr val="FF0000"/>
                  </a:solidFill>
                </a:rPr>
                <a:t>Bank A</a:t>
              </a:r>
              <a:r>
                <a:rPr lang="de-DE" sz="2400" b="1" dirty="0" smtClean="0">
                  <a:solidFill>
                    <a:srgbClr val="FF0000"/>
                  </a:solidFill>
                </a:rPr>
                <a:t>=&gt;</a:t>
              </a:r>
              <a:r>
                <a:rPr lang="de-DE" sz="2600" b="1" dirty="0" smtClean="0">
                  <a:solidFill>
                    <a:srgbClr val="FF0000"/>
                  </a:solidFill>
                </a:rPr>
                <a:t>CSD</a:t>
              </a:r>
            </a:p>
            <a:p>
              <a:pPr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smtClean="0">
                  <a:solidFill>
                    <a:srgbClr val="FF0000"/>
                  </a:solidFill>
                </a:rPr>
                <a:t>operating an SSS</a:t>
              </a:r>
              <a:endParaRPr lang="de-AT" sz="1600" dirty="0">
                <a:solidFill>
                  <a:srgbClr val="FF0000"/>
                </a:solidFill>
              </a:endParaRPr>
            </a:p>
          </p:txBody>
        </p:sp>
        <p:sp>
          <p:nvSpPr>
            <p:cNvPr id="66" name="Flussdiagramm: Alternativer Prozess 65"/>
            <p:cNvSpPr/>
            <p:nvPr/>
          </p:nvSpPr>
          <p:spPr>
            <a:xfrm>
              <a:off x="612006" y="2780311"/>
              <a:ext cx="1479227" cy="520706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Bank1</a:t>
              </a:r>
              <a:r>
                <a:rPr lang="de-DE" sz="1600" dirty="0">
                  <a:solidFill>
                    <a:schemeClr val="tx1"/>
                  </a:solidFill>
                </a:rPr>
                <a:t>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200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  <p:sp>
          <p:nvSpPr>
            <p:cNvPr id="67" name="Flussdiagramm: Alternativer Prozess 66"/>
            <p:cNvSpPr/>
            <p:nvPr/>
          </p:nvSpPr>
          <p:spPr>
            <a:xfrm>
              <a:off x="2321422" y="2788156"/>
              <a:ext cx="1615104" cy="520706"/>
            </a:xfrm>
            <a:prstGeom prst="flowChartAlternateProcess">
              <a:avLst/>
            </a:prstGeom>
            <a:noFill/>
            <a:ln>
              <a:solidFill>
                <a:srgbClr val="2B55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 err="1" smtClean="0">
                  <a:solidFill>
                    <a:schemeClr val="tx1"/>
                  </a:solidFill>
                </a:rPr>
                <a:t>Acc</a:t>
              </a:r>
              <a:r>
                <a:rPr lang="de-DE" sz="1600" dirty="0" smtClean="0">
                  <a:solidFill>
                    <a:schemeClr val="tx1"/>
                  </a:solidFill>
                </a:rPr>
                <a:t>. Bank </a:t>
              </a:r>
              <a:r>
                <a:rPr lang="de-DE" sz="1600" dirty="0">
                  <a:solidFill>
                    <a:schemeClr val="tx1"/>
                  </a:solidFill>
                </a:rPr>
                <a:t>2: </a:t>
              </a:r>
            </a:p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600" dirty="0">
                  <a:solidFill>
                    <a:schemeClr val="tx1"/>
                  </a:solidFill>
                </a:rPr>
                <a:t>100 </a:t>
              </a:r>
              <a:r>
                <a:rPr lang="de-DE" sz="1600" dirty="0" smtClean="0">
                  <a:solidFill>
                    <a:schemeClr val="tx1"/>
                  </a:solidFill>
                </a:rPr>
                <a:t>Units</a:t>
              </a:r>
              <a:endParaRPr lang="de-AT" sz="16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19" name="Gerade Verbindung mit Pfeil 118"/>
          <p:cNvCxnSpPr>
            <a:stCxn id="19" idx="0"/>
            <a:endCxn id="68" idx="2"/>
          </p:cNvCxnSpPr>
          <p:nvPr/>
        </p:nvCxnSpPr>
        <p:spPr>
          <a:xfrm flipH="1" flipV="1">
            <a:off x="2183374" y="2895553"/>
            <a:ext cx="1176238" cy="245862"/>
          </a:xfrm>
          <a:prstGeom prst="straightConnector1">
            <a:avLst/>
          </a:prstGeom>
          <a:ln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>
            <a:stCxn id="24" idx="0"/>
            <a:endCxn id="58" idx="2"/>
          </p:cNvCxnSpPr>
          <p:nvPr/>
        </p:nvCxnSpPr>
        <p:spPr>
          <a:xfrm flipV="1">
            <a:off x="5915933" y="2637879"/>
            <a:ext cx="168260" cy="5035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Gerade Verbindung mit Pfeil 126"/>
          <p:cNvCxnSpPr>
            <a:endCxn id="19" idx="2"/>
          </p:cNvCxnSpPr>
          <p:nvPr/>
        </p:nvCxnSpPr>
        <p:spPr>
          <a:xfrm flipH="1" flipV="1">
            <a:off x="3359612" y="3754190"/>
            <a:ext cx="755614" cy="3238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 Verbindung mit Pfeil 128"/>
          <p:cNvCxnSpPr>
            <a:endCxn id="24" idx="2"/>
          </p:cNvCxnSpPr>
          <p:nvPr/>
        </p:nvCxnSpPr>
        <p:spPr>
          <a:xfrm flipV="1">
            <a:off x="5123289" y="3754191"/>
            <a:ext cx="792644" cy="1793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Flussdiagramm: Prozess 134"/>
          <p:cNvSpPr/>
          <p:nvPr/>
        </p:nvSpPr>
        <p:spPr>
          <a:xfrm rot="5400000">
            <a:off x="6876255" y="4653138"/>
            <a:ext cx="1800201" cy="792088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err="1" smtClean="0">
                <a:solidFill>
                  <a:srgbClr val="FF0000"/>
                </a:solidFill>
              </a:rPr>
              <a:t>notary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service</a:t>
            </a:r>
            <a:endParaRPr lang="de-AT" sz="2400" dirty="0">
              <a:solidFill>
                <a:srgbClr val="FF0000"/>
              </a:solidFill>
            </a:endParaRPr>
          </a:p>
        </p:txBody>
      </p:sp>
      <p:sp>
        <p:nvSpPr>
          <p:cNvPr id="52" name="Flussdiagramm: Prozess 51"/>
          <p:cNvSpPr/>
          <p:nvPr/>
        </p:nvSpPr>
        <p:spPr>
          <a:xfrm rot="5400000">
            <a:off x="7236296" y="2348880"/>
            <a:ext cx="2376264" cy="792088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err="1" smtClean="0">
                <a:solidFill>
                  <a:srgbClr val="FF0000"/>
                </a:solidFill>
              </a:rPr>
              <a:t>central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main-tenance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service</a:t>
            </a:r>
            <a:endParaRPr lang="de-AT" sz="2400" dirty="0">
              <a:solidFill>
                <a:srgbClr val="FF0000"/>
              </a:solidFill>
            </a:endParaRPr>
          </a:p>
        </p:txBody>
      </p:sp>
      <p:grpSp>
        <p:nvGrpSpPr>
          <p:cNvPr id="53" name="Gruppieren 52"/>
          <p:cNvGrpSpPr>
            <a:grpSpLocks/>
          </p:cNvGrpSpPr>
          <p:nvPr/>
        </p:nvGrpSpPr>
        <p:grpSpPr bwMode="auto">
          <a:xfrm>
            <a:off x="2483768" y="4936584"/>
            <a:ext cx="3528392" cy="1156712"/>
            <a:chOff x="467544" y="2780310"/>
            <a:chExt cx="3600400" cy="1224755"/>
          </a:xfrm>
        </p:grpSpPr>
        <p:grpSp>
          <p:nvGrpSpPr>
            <p:cNvPr id="54" name="Gruppieren 8"/>
            <p:cNvGrpSpPr>
              <a:grpSpLocks/>
            </p:cNvGrpSpPr>
            <p:nvPr/>
          </p:nvGrpSpPr>
          <p:grpSpPr bwMode="auto">
            <a:xfrm>
              <a:off x="467544" y="2780310"/>
              <a:ext cx="3600400" cy="1224755"/>
              <a:chOff x="3198914" y="1567305"/>
              <a:chExt cx="1884024" cy="942488"/>
            </a:xfrm>
          </p:grpSpPr>
          <p:sp>
            <p:nvSpPr>
              <p:cNvPr id="64" name="Rechteck 63"/>
              <p:cNvSpPr/>
              <p:nvPr/>
            </p:nvSpPr>
            <p:spPr>
              <a:xfrm>
                <a:off x="3275813" y="1805727"/>
                <a:ext cx="1653327" cy="645392"/>
              </a:xfrm>
              <a:prstGeom prst="rect">
                <a:avLst/>
              </a:prstGeom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4" name="Rechteck 73"/>
              <p:cNvSpPr/>
              <p:nvPr/>
            </p:nvSpPr>
            <p:spPr>
              <a:xfrm>
                <a:off x="3198914" y="1567305"/>
                <a:ext cx="1884024" cy="94248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9050" tIns="19050" rIns="19050" bIns="19050" spcCol="1270" anchor="ctr"/>
              <a:lstStyle/>
              <a:p>
                <a:pPr algn="ctr" defTabSz="13335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de-AT" sz="3000" dirty="0"/>
              </a:p>
            </p:txBody>
          </p:sp>
        </p:grpSp>
        <p:sp>
          <p:nvSpPr>
            <p:cNvPr id="60" name="Flussdiagramm: Prozess 59"/>
            <p:cNvSpPr/>
            <p:nvPr/>
          </p:nvSpPr>
          <p:spPr>
            <a:xfrm>
              <a:off x="834933" y="3318870"/>
              <a:ext cx="2645191" cy="287150"/>
            </a:xfrm>
            <a:prstGeom prst="flowChartProcess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8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2400" dirty="0" err="1" smtClean="0">
                  <a:solidFill>
                    <a:schemeClr val="tx1"/>
                  </a:solidFill>
                </a:rPr>
                <a:t>Issuer</a:t>
              </a:r>
              <a:r>
                <a:rPr lang="de-DE" sz="2400" dirty="0" smtClean="0">
                  <a:solidFill>
                    <a:schemeClr val="tx1"/>
                  </a:solidFill>
                </a:rPr>
                <a:t> </a:t>
              </a:r>
              <a:r>
                <a:rPr lang="de-DE" sz="2400" dirty="0" smtClean="0">
                  <a:solidFill>
                    <a:schemeClr val="tx1"/>
                  </a:solidFill>
                </a:rPr>
                <a:t>X</a:t>
              </a:r>
              <a:endParaRPr lang="de-AT" sz="2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5" name="Gerade Verbindung mit Pfeil 74"/>
          <p:cNvCxnSpPr/>
          <p:nvPr/>
        </p:nvCxnSpPr>
        <p:spPr>
          <a:xfrm rot="5400000" flipH="1" flipV="1">
            <a:off x="4032734" y="4977172"/>
            <a:ext cx="503262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ussdiagramm: Prozess 48"/>
          <p:cNvSpPr/>
          <p:nvPr/>
        </p:nvSpPr>
        <p:spPr>
          <a:xfrm rot="16200000">
            <a:off x="1115442" y="3592209"/>
            <a:ext cx="1584524" cy="647811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err="1" smtClean="0">
                <a:solidFill>
                  <a:srgbClr val="FF0000"/>
                </a:solidFill>
              </a:rPr>
              <a:t>settlement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service</a:t>
            </a:r>
            <a:endParaRPr lang="de-AT" sz="2400" dirty="0">
              <a:solidFill>
                <a:srgbClr val="FF0000"/>
              </a:solidFill>
            </a:endParaRPr>
          </a:p>
        </p:txBody>
      </p:sp>
      <p:sp>
        <p:nvSpPr>
          <p:cNvPr id="40" name="Flussdiagramm: Prozess 39"/>
          <p:cNvSpPr/>
          <p:nvPr/>
        </p:nvSpPr>
        <p:spPr>
          <a:xfrm>
            <a:off x="2329160" y="2234443"/>
            <a:ext cx="1349915" cy="536106"/>
          </a:xfrm>
          <a:prstGeom prst="flowChartProcess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err="1" smtClean="0">
                <a:solidFill>
                  <a:srgbClr val="FF0000"/>
                </a:solidFill>
              </a:rPr>
              <a:t>settlement</a:t>
            </a:r>
            <a:r>
              <a:rPr lang="de-DE" sz="1600" dirty="0" smtClean="0">
                <a:solidFill>
                  <a:srgbClr val="FF0000"/>
                </a:solidFill>
              </a:rPr>
              <a:t> </a:t>
            </a:r>
            <a:r>
              <a:rPr lang="de-DE" sz="1600" dirty="0" err="1" smtClean="0">
                <a:solidFill>
                  <a:srgbClr val="FF0000"/>
                </a:solidFill>
              </a:rPr>
              <a:t>service</a:t>
            </a:r>
            <a:endParaRPr lang="de-AT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37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6</a:t>
            </a:fld>
            <a:endParaRPr lang="de-AT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CSDR</a:t>
            </a: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=&gt; </a:t>
            </a:r>
            <a:r>
              <a:rPr lang="de-AT" dirty="0" smtClean="0"/>
              <a:t>Organisational </a:t>
            </a:r>
            <a:r>
              <a:rPr lang="de-AT" dirty="0" err="1" smtClean="0"/>
              <a:t>Requirements</a:t>
            </a:r>
            <a:endParaRPr lang="de-AT" dirty="0"/>
          </a:p>
        </p:txBody>
      </p:sp>
      <p:sp>
        <p:nvSpPr>
          <p:cNvPr id="2" name="Textplatzhalter 1"/>
          <p:cNvSpPr>
            <a:spLocks noGrp="1"/>
          </p:cNvSpPr>
          <p:nvPr>
            <p:ph sz="quarter" idx="12"/>
          </p:nvPr>
        </p:nvSpPr>
        <p:spPr>
          <a:xfrm>
            <a:off x="460058" y="1319561"/>
            <a:ext cx="8288406" cy="483219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de-AT" dirty="0" smtClean="0"/>
              <a:t>Robust</a:t>
            </a:r>
            <a:r>
              <a:rPr lang="de-AT" dirty="0" smtClean="0"/>
              <a:t>/</a:t>
            </a:r>
            <a:r>
              <a:rPr lang="de-AT" dirty="0" err="1" smtClean="0"/>
              <a:t>publicy</a:t>
            </a:r>
            <a:r>
              <a:rPr lang="de-AT" dirty="0" smtClean="0"/>
              <a:t> </a:t>
            </a:r>
            <a:r>
              <a:rPr lang="de-AT" dirty="0" err="1" smtClean="0"/>
              <a:t>avaiable</a:t>
            </a:r>
            <a:r>
              <a:rPr lang="de-AT" dirty="0" smtClean="0"/>
              <a:t> </a:t>
            </a:r>
            <a:r>
              <a:rPr lang="de-AT" dirty="0" err="1" smtClean="0"/>
              <a:t>governance</a:t>
            </a:r>
            <a:r>
              <a:rPr lang="de-AT" dirty="0" smtClean="0"/>
              <a:t> </a:t>
            </a:r>
            <a:r>
              <a:rPr lang="de-AT" dirty="0" err="1" smtClean="0"/>
              <a:t>arrangements</a:t>
            </a:r>
            <a:r>
              <a:rPr lang="de-AT" dirty="0" smtClean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AT" dirty="0" smtClean="0"/>
              <a:t>Clear organisational </a:t>
            </a:r>
            <a:r>
              <a:rPr lang="de-AT" dirty="0" err="1" smtClean="0"/>
              <a:t>structure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 err="1" smtClean="0"/>
              <a:t>Well</a:t>
            </a:r>
            <a:r>
              <a:rPr lang="de-AT" dirty="0" smtClean="0"/>
              <a:t> </a:t>
            </a:r>
            <a:r>
              <a:rPr lang="de-AT" dirty="0" err="1" smtClean="0"/>
              <a:t>defined</a:t>
            </a:r>
            <a:r>
              <a:rPr lang="de-AT" dirty="0" smtClean="0"/>
              <a:t> </a:t>
            </a:r>
            <a:r>
              <a:rPr lang="de-AT" dirty="0" err="1" smtClean="0"/>
              <a:t>lines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responsibility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 err="1" smtClean="0"/>
              <a:t>Effective</a:t>
            </a:r>
            <a:r>
              <a:rPr lang="de-AT" dirty="0" smtClean="0"/>
              <a:t> </a:t>
            </a:r>
            <a:r>
              <a:rPr lang="de-AT" dirty="0" err="1" smtClean="0"/>
              <a:t>processes</a:t>
            </a:r>
            <a:r>
              <a:rPr lang="de-AT" dirty="0" smtClean="0"/>
              <a:t> for </a:t>
            </a:r>
            <a:r>
              <a:rPr lang="de-AT" dirty="0" err="1" smtClean="0"/>
              <a:t>identifying</a:t>
            </a:r>
            <a:r>
              <a:rPr lang="de-AT" dirty="0" smtClean="0"/>
              <a:t> </a:t>
            </a:r>
            <a:r>
              <a:rPr lang="de-AT" dirty="0" err="1" smtClean="0"/>
              <a:t>risks</a:t>
            </a:r>
            <a:endParaRPr lang="de-AT" dirty="0" smtClean="0"/>
          </a:p>
          <a:p>
            <a:pPr>
              <a:spcAft>
                <a:spcPts val="0"/>
              </a:spcAft>
            </a:pPr>
            <a:r>
              <a:rPr lang="de-AT" dirty="0"/>
              <a:t>Management Body </a:t>
            </a:r>
            <a:r>
              <a:rPr lang="de-AT" dirty="0" err="1"/>
              <a:t>with</a:t>
            </a:r>
            <a:r>
              <a:rPr lang="de-AT" dirty="0"/>
              <a:t> </a:t>
            </a:r>
            <a:r>
              <a:rPr lang="de-AT" dirty="0" err="1"/>
              <a:t>independent</a:t>
            </a:r>
            <a:r>
              <a:rPr lang="de-AT" dirty="0"/>
              <a:t> </a:t>
            </a:r>
            <a:r>
              <a:rPr lang="de-AT" dirty="0" err="1"/>
              <a:t>members</a:t>
            </a:r>
            <a:r>
              <a:rPr lang="de-AT" dirty="0">
                <a:sym typeface="Wingdings" pitchFamily="2" charset="2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AT" dirty="0" err="1">
                <a:sym typeface="Wingdings" pitchFamily="2" charset="2"/>
              </a:rPr>
              <a:t>At</a:t>
            </a:r>
            <a:r>
              <a:rPr lang="de-AT" dirty="0">
                <a:sym typeface="Wingdings" pitchFamily="2" charset="2"/>
              </a:rPr>
              <a:t> least </a:t>
            </a:r>
            <a:r>
              <a:rPr lang="de-AT" dirty="0" err="1">
                <a:sym typeface="Wingdings" pitchFamily="2" charset="2"/>
              </a:rPr>
              <a:t>one</a:t>
            </a:r>
            <a:r>
              <a:rPr lang="de-AT" dirty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third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of</a:t>
            </a:r>
            <a:r>
              <a:rPr lang="de-AT" dirty="0" smtClean="0">
                <a:sym typeface="Wingdings" pitchFamily="2" charset="2"/>
              </a:rPr>
              <a:t> the </a:t>
            </a:r>
            <a:r>
              <a:rPr lang="de-AT" dirty="0" err="1" smtClean="0">
                <a:sym typeface="Wingdings" pitchFamily="2" charset="2"/>
              </a:rPr>
              <a:t>members</a:t>
            </a:r>
            <a:r>
              <a:rPr lang="de-AT" dirty="0" smtClean="0">
                <a:sym typeface="Wingdings" pitchFamily="2" charset="2"/>
              </a:rPr>
              <a:t>, </a:t>
            </a:r>
            <a:r>
              <a:rPr lang="de-AT" dirty="0">
                <a:sym typeface="Wingdings" pitchFamily="2" charset="2"/>
              </a:rPr>
              <a:t>not </a:t>
            </a:r>
            <a:r>
              <a:rPr lang="de-AT" dirty="0" err="1">
                <a:sym typeface="Wingdings" pitchFamily="2" charset="2"/>
              </a:rPr>
              <a:t>less</a:t>
            </a:r>
            <a:r>
              <a:rPr lang="de-AT" dirty="0">
                <a:sym typeface="Wingdings" pitchFamily="2" charset="2"/>
              </a:rPr>
              <a:t> </a:t>
            </a:r>
            <a:r>
              <a:rPr lang="de-AT" dirty="0" err="1">
                <a:sym typeface="Wingdings" pitchFamily="2" charset="2"/>
              </a:rPr>
              <a:t>than</a:t>
            </a:r>
            <a:r>
              <a:rPr lang="de-AT" dirty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two</a:t>
            </a:r>
            <a:endParaRPr lang="de-AT" dirty="0" smtClean="0">
              <a:sym typeface="Wingdings" pitchFamily="2" charset="2"/>
            </a:endParaRPr>
          </a:p>
          <a:p>
            <a:pPr lvl="1">
              <a:spcAft>
                <a:spcPts val="0"/>
              </a:spcAft>
            </a:pPr>
            <a:r>
              <a:rPr lang="de-AT" dirty="0" err="1" smtClean="0">
                <a:sym typeface="Wingdings" pitchFamily="2" charset="2"/>
              </a:rPr>
              <a:t>Compensation</a:t>
            </a:r>
            <a:r>
              <a:rPr lang="de-AT" dirty="0" smtClean="0">
                <a:sym typeface="Wingdings" pitchFamily="2" charset="2"/>
              </a:rPr>
              <a:t> not </a:t>
            </a:r>
            <a:r>
              <a:rPr lang="de-AT" dirty="0" err="1" smtClean="0">
                <a:sym typeface="Wingdings" pitchFamily="2" charset="2"/>
              </a:rPr>
              <a:t>linked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to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business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performance</a:t>
            </a:r>
            <a:endParaRPr lang="de-AT" dirty="0">
              <a:sym typeface="Wingdings" pitchFamily="2" charset="2"/>
            </a:endParaRPr>
          </a:p>
          <a:p>
            <a:pPr>
              <a:spcAft>
                <a:spcPts val="0"/>
              </a:spcAft>
            </a:pPr>
            <a:r>
              <a:rPr lang="de-AT" dirty="0" smtClean="0">
                <a:sym typeface="Wingdings" pitchFamily="2" charset="2"/>
              </a:rPr>
              <a:t>User </a:t>
            </a:r>
            <a:r>
              <a:rPr lang="de-AT" dirty="0" err="1" smtClean="0">
                <a:sym typeface="Wingdings" pitchFamily="2" charset="2"/>
              </a:rPr>
              <a:t>Committee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representing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issuers</a:t>
            </a:r>
            <a:r>
              <a:rPr lang="de-AT" dirty="0">
                <a:sym typeface="Wingdings" pitchFamily="2" charset="2"/>
              </a:rPr>
              <a:t> </a:t>
            </a:r>
            <a:r>
              <a:rPr lang="de-AT" dirty="0" smtClean="0">
                <a:sym typeface="Wingdings" pitchFamily="2" charset="2"/>
              </a:rPr>
              <a:t>+ </a:t>
            </a:r>
            <a:r>
              <a:rPr lang="de-AT" dirty="0" err="1" smtClean="0">
                <a:sym typeface="Wingdings" pitchFamily="2" charset="2"/>
              </a:rPr>
              <a:t>acc.holders</a:t>
            </a:r>
            <a:r>
              <a:rPr lang="de-AT" dirty="0" smtClean="0">
                <a:sym typeface="Wingdings" pitchFamily="2" charset="2"/>
              </a:rPr>
              <a:t>:</a:t>
            </a:r>
          </a:p>
          <a:p>
            <a:pPr lvl="1">
              <a:spcBef>
                <a:spcPts val="0"/>
              </a:spcBef>
            </a:pPr>
            <a:r>
              <a:rPr lang="de-AT" dirty="0" err="1" smtClean="0">
                <a:sym typeface="Wingdings" pitchFamily="2" charset="2"/>
              </a:rPr>
              <a:t>To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advise</a:t>
            </a:r>
            <a:r>
              <a:rPr lang="de-AT" dirty="0" smtClean="0">
                <a:sym typeface="Wingdings" pitchFamily="2" charset="2"/>
              </a:rPr>
              <a:t> management on </a:t>
            </a:r>
            <a:r>
              <a:rPr lang="de-AT" dirty="0" err="1" smtClean="0">
                <a:sym typeface="Wingdings" pitchFamily="2" charset="2"/>
              </a:rPr>
              <a:t>key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arrangements</a:t>
            </a:r>
            <a:endParaRPr lang="de-AT" dirty="0" smtClean="0">
              <a:sym typeface="Wingdings" pitchFamily="2" charset="2"/>
            </a:endParaRPr>
          </a:p>
          <a:p>
            <a:pPr lvl="1">
              <a:spcBef>
                <a:spcPts val="0"/>
              </a:spcBef>
            </a:pPr>
            <a:r>
              <a:rPr lang="de-AT" dirty="0" err="1" smtClean="0">
                <a:sym typeface="Wingdings" pitchFamily="2" charset="2"/>
              </a:rPr>
              <a:t>To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inform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authority</a:t>
            </a:r>
            <a:r>
              <a:rPr lang="de-AT" dirty="0" smtClean="0">
                <a:sym typeface="Wingdings" pitchFamily="2" charset="2"/>
              </a:rPr>
              <a:t> in </a:t>
            </a:r>
            <a:r>
              <a:rPr lang="de-AT" dirty="0" err="1" smtClean="0">
                <a:sym typeface="Wingdings" pitchFamily="2" charset="2"/>
              </a:rPr>
              <a:t>case</a:t>
            </a:r>
            <a:r>
              <a:rPr lang="de-AT" dirty="0" smtClean="0">
                <a:sym typeface="Wingdings" pitchFamily="2" charset="2"/>
              </a:rPr>
              <a:t> management </a:t>
            </a:r>
            <a:r>
              <a:rPr lang="de-AT" dirty="0" err="1" smtClean="0">
                <a:sym typeface="Wingdings" pitchFamily="2" charset="2"/>
              </a:rPr>
              <a:t>does</a:t>
            </a:r>
            <a:r>
              <a:rPr lang="de-AT" dirty="0" smtClean="0">
                <a:sym typeface="Wingdings" pitchFamily="2" charset="2"/>
              </a:rPr>
              <a:t> not </a:t>
            </a:r>
            <a:r>
              <a:rPr lang="de-AT" dirty="0" err="1" smtClean="0">
                <a:sym typeface="Wingdings" pitchFamily="2" charset="2"/>
              </a:rPr>
              <a:t>follow</a:t>
            </a:r>
            <a:endParaRPr lang="de-AT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50821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7</a:t>
            </a:fld>
            <a:endParaRPr lang="de-AT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CSDR</a:t>
            </a: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=&gt; </a:t>
            </a:r>
            <a:r>
              <a:rPr lang="de-AT" dirty="0" err="1" smtClean="0"/>
              <a:t>Conduct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Business </a:t>
            </a:r>
            <a:r>
              <a:rPr lang="de-AT" dirty="0" smtClean="0"/>
              <a:t>Rules</a:t>
            </a:r>
            <a:endParaRPr lang="de-AT" dirty="0"/>
          </a:p>
        </p:txBody>
      </p:sp>
      <p:sp>
        <p:nvSpPr>
          <p:cNvPr id="2" name="Textplatzhalter 1"/>
          <p:cNvSpPr>
            <a:spLocks noGrp="1"/>
          </p:cNvSpPr>
          <p:nvPr>
            <p:ph sz="quarter" idx="12"/>
          </p:nvPr>
        </p:nvSpPr>
        <p:spPr>
          <a:xfrm>
            <a:off x="460058" y="1319561"/>
            <a:ext cx="8288406" cy="483219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de-AT" dirty="0" err="1" smtClean="0"/>
              <a:t>Clearly</a:t>
            </a:r>
            <a:r>
              <a:rPr lang="de-AT" dirty="0" smtClean="0"/>
              <a:t> </a:t>
            </a:r>
            <a:r>
              <a:rPr lang="de-AT" dirty="0" err="1" smtClean="0"/>
              <a:t>defined</a:t>
            </a:r>
            <a:r>
              <a:rPr lang="de-AT" dirty="0" smtClean="0"/>
              <a:t> </a:t>
            </a:r>
            <a:r>
              <a:rPr lang="de-AT" dirty="0" err="1" smtClean="0"/>
              <a:t>goals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objectives</a:t>
            </a:r>
            <a:r>
              <a:rPr lang="de-AT" dirty="0" smtClean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AT" dirty="0" smtClean="0"/>
              <a:t>Minimum </a:t>
            </a:r>
            <a:r>
              <a:rPr lang="de-AT" dirty="0" err="1" smtClean="0"/>
              <a:t>service</a:t>
            </a:r>
            <a:r>
              <a:rPr lang="de-AT" dirty="0" smtClean="0"/>
              <a:t> </a:t>
            </a:r>
            <a:r>
              <a:rPr lang="de-AT" dirty="0" err="1" smtClean="0"/>
              <a:t>levels</a:t>
            </a:r>
            <a:r>
              <a:rPr lang="de-AT" dirty="0" smtClean="0"/>
              <a:t>, </a:t>
            </a:r>
            <a:r>
              <a:rPr lang="de-AT" dirty="0" err="1" smtClean="0"/>
              <a:t>risk-mgmt</a:t>
            </a:r>
            <a:r>
              <a:rPr lang="de-AT" dirty="0" smtClean="0"/>
              <a:t>. </a:t>
            </a:r>
            <a:r>
              <a:rPr lang="de-AT" dirty="0" err="1" smtClean="0"/>
              <a:t>expectations</a:t>
            </a:r>
            <a:r>
              <a:rPr lang="de-AT" dirty="0" smtClean="0"/>
              <a:t>, ...</a:t>
            </a:r>
          </a:p>
          <a:p>
            <a:pPr lvl="1">
              <a:spcAft>
                <a:spcPts val="0"/>
              </a:spcAft>
            </a:pPr>
            <a:r>
              <a:rPr lang="de-AT" dirty="0" smtClean="0"/>
              <a:t>Rules for </a:t>
            </a:r>
            <a:r>
              <a:rPr lang="de-AT" dirty="0" err="1" smtClean="0"/>
              <a:t>handling</a:t>
            </a:r>
            <a:r>
              <a:rPr lang="de-AT" dirty="0" smtClean="0"/>
              <a:t> </a:t>
            </a:r>
            <a:r>
              <a:rPr lang="de-AT" dirty="0" err="1" smtClean="0"/>
              <a:t>complaints</a:t>
            </a:r>
            <a:r>
              <a:rPr lang="de-AT" dirty="0" smtClean="0"/>
              <a:t>, ...</a:t>
            </a:r>
            <a:endParaRPr lang="de-AT" dirty="0" smtClean="0"/>
          </a:p>
          <a:p>
            <a:pPr>
              <a:spcAft>
                <a:spcPts val="0"/>
              </a:spcAft>
            </a:pPr>
            <a:r>
              <a:rPr lang="de-AT" dirty="0" smtClean="0"/>
              <a:t>Non </a:t>
            </a:r>
            <a:r>
              <a:rPr lang="de-AT" dirty="0" err="1" smtClean="0"/>
              <a:t>discriminatory</a:t>
            </a:r>
            <a:r>
              <a:rPr lang="de-AT" dirty="0" smtClean="0"/>
              <a:t> </a:t>
            </a:r>
            <a:r>
              <a:rPr lang="de-AT" dirty="0" err="1" smtClean="0"/>
              <a:t>access</a:t>
            </a:r>
            <a:r>
              <a:rPr lang="de-AT" dirty="0" smtClean="0"/>
              <a:t> </a:t>
            </a:r>
            <a:r>
              <a:rPr lang="de-AT" dirty="0" err="1" smtClean="0"/>
              <a:t>criteria</a:t>
            </a:r>
            <a:endParaRPr lang="de-AT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AT" dirty="0"/>
              <a:t>f</a:t>
            </a:r>
            <a:r>
              <a:rPr lang="de-AT" dirty="0" smtClean="0"/>
              <a:t>or </a:t>
            </a:r>
            <a:r>
              <a:rPr lang="de-AT" dirty="0" err="1" smtClean="0"/>
              <a:t>account</a:t>
            </a:r>
            <a:r>
              <a:rPr lang="de-AT" dirty="0" smtClean="0"/>
              <a:t> </a:t>
            </a:r>
            <a:r>
              <a:rPr lang="de-AT" dirty="0" err="1" smtClean="0"/>
              <a:t>holders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/>
              <a:t>f</a:t>
            </a:r>
            <a:r>
              <a:rPr lang="de-AT" dirty="0" smtClean="0"/>
              <a:t>or </a:t>
            </a:r>
            <a:r>
              <a:rPr lang="de-AT" dirty="0" err="1" smtClean="0"/>
              <a:t>issuers</a:t>
            </a:r>
            <a:endParaRPr lang="de-AT" dirty="0" smtClean="0"/>
          </a:p>
          <a:p>
            <a:pPr>
              <a:spcAft>
                <a:spcPts val="0"/>
              </a:spcAft>
            </a:pPr>
            <a:r>
              <a:rPr lang="de-AT" dirty="0" err="1" smtClean="0">
                <a:sym typeface="Wingdings" pitchFamily="2" charset="2"/>
              </a:rPr>
              <a:t>Transparency</a:t>
            </a:r>
            <a:r>
              <a:rPr lang="de-AT" dirty="0">
                <a:sym typeface="Wingdings" pitchFamily="2" charset="2"/>
              </a:rPr>
              <a:t> </a:t>
            </a:r>
            <a:r>
              <a:rPr lang="de-AT" dirty="0" smtClean="0">
                <a:sym typeface="Wingdings" pitchFamily="2" charset="2"/>
              </a:rPr>
              <a:t>on </a:t>
            </a:r>
            <a:r>
              <a:rPr lang="de-AT" dirty="0" err="1" smtClean="0">
                <a:sym typeface="Wingdings" pitchFamily="2" charset="2"/>
              </a:rPr>
              <a:t>cost</a:t>
            </a:r>
            <a:r>
              <a:rPr lang="de-AT" dirty="0" smtClean="0">
                <a:sym typeface="Wingdings" pitchFamily="2" charset="2"/>
              </a:rPr>
              <a:t>/</a:t>
            </a:r>
            <a:r>
              <a:rPr lang="de-AT" dirty="0" err="1" smtClean="0">
                <a:sym typeface="Wingdings" pitchFamily="2" charset="2"/>
              </a:rPr>
              <a:t>revenue</a:t>
            </a:r>
            <a:r>
              <a:rPr lang="de-AT" dirty="0" smtClean="0">
                <a:sym typeface="Wingdings" pitchFamily="2" charset="2"/>
              </a:rPr>
              <a:t> per </a:t>
            </a:r>
            <a:r>
              <a:rPr lang="de-AT" dirty="0" err="1" smtClean="0">
                <a:sym typeface="Wingdings" pitchFamily="2" charset="2"/>
              </a:rPr>
              <a:t>core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service</a:t>
            </a:r>
            <a:r>
              <a:rPr lang="de-AT" dirty="0" smtClean="0">
                <a:sym typeface="Wingdings" pitchFamily="2" charset="2"/>
              </a:rPr>
              <a:t>:</a:t>
            </a:r>
          </a:p>
          <a:p>
            <a:pPr lvl="1">
              <a:spcBef>
                <a:spcPts val="0"/>
              </a:spcBef>
            </a:pPr>
            <a:r>
              <a:rPr lang="de-AT" dirty="0" err="1" smtClean="0">
                <a:sym typeface="Wingdings" pitchFamily="2" charset="2"/>
              </a:rPr>
              <a:t>Publicly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disclosed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price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list</a:t>
            </a:r>
            <a:r>
              <a:rPr lang="de-AT" dirty="0" smtClean="0">
                <a:sym typeface="Wingdings" pitchFamily="2" charset="2"/>
              </a:rPr>
              <a:t> for </a:t>
            </a:r>
            <a:r>
              <a:rPr lang="de-AT" dirty="0" err="1" smtClean="0">
                <a:sym typeface="Wingdings" pitchFamily="2" charset="2"/>
              </a:rPr>
              <a:t>cores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services</a:t>
            </a:r>
            <a:endParaRPr lang="de-AT" dirty="0" smtClean="0">
              <a:sym typeface="Wingdings" pitchFamily="2" charset="2"/>
            </a:endParaRPr>
          </a:p>
          <a:p>
            <a:pPr lvl="1">
              <a:spcBef>
                <a:spcPts val="0"/>
              </a:spcBef>
            </a:pPr>
            <a:r>
              <a:rPr lang="de-AT" dirty="0" err="1">
                <a:sym typeface="Wingdings" pitchFamily="2" charset="2"/>
              </a:rPr>
              <a:t>C</a:t>
            </a:r>
            <a:r>
              <a:rPr lang="de-AT" dirty="0" err="1" smtClean="0">
                <a:sym typeface="Wingdings" pitchFamily="2" charset="2"/>
              </a:rPr>
              <a:t>ost</a:t>
            </a:r>
            <a:r>
              <a:rPr lang="de-AT" dirty="0" smtClean="0">
                <a:sym typeface="Wingdings" pitchFamily="2" charset="2"/>
              </a:rPr>
              <a:t>/</a:t>
            </a:r>
            <a:r>
              <a:rPr lang="de-AT" dirty="0" err="1" smtClean="0">
                <a:sym typeface="Wingdings" pitchFamily="2" charset="2"/>
              </a:rPr>
              <a:t>revenues</a:t>
            </a:r>
            <a:r>
              <a:rPr lang="de-AT" dirty="0" smtClean="0">
                <a:sym typeface="Wingdings" pitchFamily="2" charset="2"/>
              </a:rPr>
              <a:t> per </a:t>
            </a:r>
            <a:r>
              <a:rPr lang="de-AT" dirty="0" err="1" smtClean="0">
                <a:sym typeface="Wingdings" pitchFamily="2" charset="2"/>
              </a:rPr>
              <a:t>core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service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disclosed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to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authority</a:t>
            </a:r>
            <a:endParaRPr lang="de-AT" dirty="0" smtClean="0">
              <a:sym typeface="Wingdings" pitchFamily="2" charset="2"/>
            </a:endParaRPr>
          </a:p>
          <a:p>
            <a:pPr lvl="1">
              <a:spcBef>
                <a:spcPts val="0"/>
              </a:spcBef>
            </a:pPr>
            <a:r>
              <a:rPr lang="de-AT" dirty="0" err="1">
                <a:sym typeface="Wingdings" pitchFamily="2" charset="2"/>
              </a:rPr>
              <a:t>C</a:t>
            </a:r>
            <a:r>
              <a:rPr lang="de-AT" dirty="0" err="1" smtClean="0">
                <a:sym typeface="Wingdings" pitchFamily="2" charset="2"/>
              </a:rPr>
              <a:t>ost</a:t>
            </a:r>
            <a:r>
              <a:rPr lang="de-AT" dirty="0" smtClean="0">
                <a:sym typeface="Wingdings" pitchFamily="2" charset="2"/>
              </a:rPr>
              <a:t>/</a:t>
            </a:r>
            <a:r>
              <a:rPr lang="de-AT" dirty="0" err="1" smtClean="0">
                <a:sym typeface="Wingdings" pitchFamily="2" charset="2"/>
              </a:rPr>
              <a:t>revenues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of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ancillary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services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disclosed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to</a:t>
            </a:r>
            <a:r>
              <a:rPr lang="de-AT" dirty="0" smtClean="0">
                <a:sym typeface="Wingdings" pitchFamily="2" charset="2"/>
              </a:rPr>
              <a:t> </a:t>
            </a:r>
            <a:r>
              <a:rPr lang="de-AT" dirty="0" err="1" smtClean="0">
                <a:sym typeface="Wingdings" pitchFamily="2" charset="2"/>
              </a:rPr>
              <a:t>authority</a:t>
            </a:r>
            <a:endParaRPr lang="de-AT" dirty="0" smtClean="0">
              <a:sym typeface="Wingdings" pitchFamily="2" charset="2"/>
            </a:endParaRPr>
          </a:p>
        </p:txBody>
      </p:sp>
      <p:sp>
        <p:nvSpPr>
          <p:cNvPr id="5" name="Geschweifte Klammer rechts 4"/>
          <p:cNvSpPr/>
          <p:nvPr/>
        </p:nvSpPr>
        <p:spPr>
          <a:xfrm>
            <a:off x="4499992" y="3356992"/>
            <a:ext cx="464174" cy="8640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6" name="Flussdiagramm: Prozess 5"/>
          <p:cNvSpPr/>
          <p:nvPr/>
        </p:nvSpPr>
        <p:spPr>
          <a:xfrm>
            <a:off x="4644008" y="3126722"/>
            <a:ext cx="4000322" cy="12961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174" lvl="1" defTabSz="914348" fontAlgn="auto">
              <a:spcBef>
                <a:spcPct val="20000"/>
              </a:spcBef>
              <a:spcAft>
                <a:spcPts val="540"/>
              </a:spcAft>
              <a:buClr>
                <a:schemeClr val="accent1"/>
              </a:buClr>
              <a:defRPr/>
            </a:pPr>
            <a:r>
              <a:rPr lang="de-AT" sz="2000" dirty="0" smtClean="0">
                <a:solidFill>
                  <a:schemeClr val="tx1"/>
                </a:solidFill>
              </a:rPr>
              <a:t>Access </a:t>
            </a:r>
            <a:r>
              <a:rPr lang="de-AT" sz="2000" dirty="0" err="1" smtClean="0">
                <a:solidFill>
                  <a:schemeClr val="tx1"/>
                </a:solidFill>
              </a:rPr>
              <a:t>restriction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permitted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only</a:t>
            </a:r>
            <a:r>
              <a:rPr lang="de-AT" sz="2000" dirty="0" smtClean="0">
                <a:solidFill>
                  <a:schemeClr val="tx1"/>
                </a:solidFill>
              </a:rPr>
              <a:t> for </a:t>
            </a:r>
            <a:r>
              <a:rPr lang="de-AT" sz="2000" dirty="0" err="1" smtClean="0">
                <a:solidFill>
                  <a:schemeClr val="tx1"/>
                </a:solidFill>
              </a:rPr>
              <a:t>reasons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of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avoiding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risk</a:t>
            </a:r>
            <a:endParaRPr lang="de-A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21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ECD5E1-C901-4DE0-AB76-CEA3827F58AA}" type="slidenum">
              <a:rPr lang="de-AT" smtClean="0"/>
              <a:pPr/>
              <a:t>8</a:t>
            </a:fld>
            <a:endParaRPr lang="de-AT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88632" y="336993"/>
            <a:ext cx="7683768" cy="972608"/>
          </a:xfrm>
        </p:spPr>
        <p:txBody>
          <a:bodyPr/>
          <a:lstStyle/>
          <a:p>
            <a:r>
              <a:rPr lang="de-AT" dirty="0" smtClean="0"/>
              <a:t>CSDR</a:t>
            </a: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=&gt; </a:t>
            </a:r>
            <a:r>
              <a:rPr lang="de-AT" dirty="0" err="1" smtClean="0"/>
              <a:t>Restrictions</a:t>
            </a:r>
            <a:r>
              <a:rPr lang="de-AT" dirty="0" smtClean="0"/>
              <a:t> for </a:t>
            </a:r>
            <a:r>
              <a:rPr lang="de-AT" dirty="0" err="1" smtClean="0"/>
              <a:t>providing</a:t>
            </a:r>
            <a:r>
              <a:rPr lang="de-AT" dirty="0" smtClean="0"/>
              <a:t> </a:t>
            </a:r>
            <a:r>
              <a:rPr lang="de-AT" dirty="0" err="1" smtClean="0"/>
              <a:t>banking</a:t>
            </a:r>
            <a:r>
              <a:rPr lang="de-AT" dirty="0" smtClean="0"/>
              <a:t> </a:t>
            </a:r>
            <a:r>
              <a:rPr lang="de-AT" dirty="0" err="1" smtClean="0"/>
              <a:t>services</a:t>
            </a:r>
            <a:r>
              <a:rPr lang="de-AT" dirty="0" smtClean="0"/>
              <a:t> </a:t>
            </a:r>
            <a:endParaRPr lang="de-AT" dirty="0"/>
          </a:p>
        </p:txBody>
      </p:sp>
      <p:sp>
        <p:nvSpPr>
          <p:cNvPr id="2" name="Textplatzhalter 1"/>
          <p:cNvSpPr>
            <a:spLocks noGrp="1"/>
          </p:cNvSpPr>
          <p:nvPr>
            <p:ph sz="quarter" idx="12"/>
          </p:nvPr>
        </p:nvSpPr>
        <p:spPr>
          <a:xfrm>
            <a:off x="460058" y="1319561"/>
            <a:ext cx="8288406" cy="483219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de-AT" dirty="0"/>
              <a:t>C</a:t>
            </a:r>
            <a:r>
              <a:rPr lang="de-AT" dirty="0" smtClean="0"/>
              <a:t>ash leg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DvP</a:t>
            </a:r>
            <a:r>
              <a:rPr lang="de-AT" dirty="0" smtClean="0"/>
              <a:t> </a:t>
            </a:r>
            <a:r>
              <a:rPr lang="de-AT" dirty="0" err="1" smtClean="0"/>
              <a:t>transactions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settle</a:t>
            </a:r>
            <a:r>
              <a:rPr lang="de-AT" dirty="0" smtClean="0"/>
              <a:t> on </a:t>
            </a:r>
            <a:r>
              <a:rPr lang="de-AT" dirty="0" err="1" smtClean="0"/>
              <a:t>accounts</a:t>
            </a:r>
            <a:r>
              <a:rPr lang="de-AT" dirty="0" smtClean="0"/>
              <a:t> </a:t>
            </a:r>
            <a:r>
              <a:rPr lang="de-AT" dirty="0" err="1" smtClean="0"/>
              <a:t>opened</a:t>
            </a:r>
            <a:r>
              <a:rPr lang="de-AT" dirty="0" smtClean="0"/>
              <a:t> </a:t>
            </a:r>
            <a:r>
              <a:rPr lang="de-AT" dirty="0" err="1" smtClean="0"/>
              <a:t>with</a:t>
            </a:r>
            <a:r>
              <a:rPr lang="de-AT" dirty="0" smtClean="0"/>
              <a:t> the </a:t>
            </a:r>
            <a:r>
              <a:rPr lang="de-AT" dirty="0" err="1" smtClean="0"/>
              <a:t>central</a:t>
            </a:r>
            <a:r>
              <a:rPr lang="de-AT" dirty="0" smtClean="0"/>
              <a:t> </a:t>
            </a:r>
            <a:r>
              <a:rPr lang="de-AT" dirty="0" err="1" smtClean="0"/>
              <a:t>bank</a:t>
            </a:r>
            <a:r>
              <a:rPr lang="de-AT" dirty="0" smtClean="0"/>
              <a:t> </a:t>
            </a:r>
            <a:r>
              <a:rPr lang="de-AT" dirty="0" err="1" smtClean="0"/>
              <a:t>only</a:t>
            </a:r>
            <a:r>
              <a:rPr lang="de-AT" dirty="0" smtClean="0"/>
              <a:t> (</a:t>
            </a:r>
            <a:r>
              <a:rPr lang="de-AT" dirty="0" err="1" smtClean="0"/>
              <a:t>when</a:t>
            </a:r>
            <a:r>
              <a:rPr lang="de-AT" dirty="0" smtClean="0"/>
              <a:t> </a:t>
            </a:r>
            <a:r>
              <a:rPr lang="de-AT" dirty="0" err="1" smtClean="0"/>
              <a:t>available</a:t>
            </a:r>
            <a:r>
              <a:rPr lang="de-AT" dirty="0" smtClean="0"/>
              <a:t>)</a:t>
            </a:r>
          </a:p>
          <a:p>
            <a:pPr>
              <a:spcAft>
                <a:spcPts val="0"/>
              </a:spcAft>
            </a:pPr>
            <a:r>
              <a:rPr lang="de-AT" dirty="0" smtClean="0"/>
              <a:t>„</a:t>
            </a:r>
            <a:r>
              <a:rPr lang="de-AT" dirty="0" smtClean="0"/>
              <a:t>B</a:t>
            </a:r>
            <a:r>
              <a:rPr lang="de-AT" dirty="0" smtClean="0"/>
              <a:t>anking type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ancillary</a:t>
            </a:r>
            <a:r>
              <a:rPr lang="de-AT" dirty="0" smtClean="0"/>
              <a:t> </a:t>
            </a:r>
            <a:r>
              <a:rPr lang="de-AT" dirty="0" err="1" smtClean="0"/>
              <a:t>services</a:t>
            </a:r>
            <a:r>
              <a:rPr lang="de-AT" dirty="0" smtClean="0"/>
              <a:t>“ </a:t>
            </a:r>
            <a:r>
              <a:rPr lang="de-AT" dirty="0" err="1" smtClean="0"/>
              <a:t>may</a:t>
            </a:r>
            <a:r>
              <a:rPr lang="de-AT" dirty="0" smtClean="0"/>
              <a:t> </a:t>
            </a:r>
            <a:r>
              <a:rPr lang="de-AT" dirty="0" err="1" smtClean="0"/>
              <a:t>only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provided</a:t>
            </a:r>
            <a:r>
              <a:rPr lang="de-AT" dirty="0" smtClean="0"/>
              <a:t> after </a:t>
            </a:r>
            <a:r>
              <a:rPr lang="de-AT" dirty="0" err="1" smtClean="0"/>
              <a:t>having</a:t>
            </a:r>
            <a:r>
              <a:rPr lang="de-AT" dirty="0" smtClean="0"/>
              <a:t> </a:t>
            </a:r>
            <a:r>
              <a:rPr lang="de-AT" dirty="0" err="1" smtClean="0"/>
              <a:t>obtained</a:t>
            </a:r>
            <a:r>
              <a:rPr lang="de-AT" dirty="0" smtClean="0"/>
              <a:t> an additional </a:t>
            </a:r>
            <a:r>
              <a:rPr lang="de-AT" dirty="0" err="1" smtClean="0"/>
              <a:t>authorisation</a:t>
            </a:r>
            <a:r>
              <a:rPr lang="de-AT" dirty="0" smtClean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AT" dirty="0" smtClean="0"/>
              <a:t>Providing cash </a:t>
            </a:r>
            <a:r>
              <a:rPr lang="de-AT" dirty="0" err="1" smtClean="0"/>
              <a:t>accounts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 err="1" smtClean="0"/>
              <a:t>Accepting</a:t>
            </a:r>
            <a:r>
              <a:rPr lang="de-AT" dirty="0" smtClean="0"/>
              <a:t> cash </a:t>
            </a:r>
            <a:r>
              <a:rPr lang="de-AT" dirty="0" err="1" smtClean="0"/>
              <a:t>deposits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 smtClean="0"/>
              <a:t>Providing cash </a:t>
            </a:r>
            <a:r>
              <a:rPr lang="de-AT" dirty="0" err="1" smtClean="0"/>
              <a:t>credit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 err="1" smtClean="0"/>
              <a:t>Lending</a:t>
            </a:r>
            <a:r>
              <a:rPr lang="de-AT" dirty="0" smtClean="0"/>
              <a:t> </a:t>
            </a:r>
            <a:r>
              <a:rPr lang="de-AT" dirty="0" err="1" smtClean="0"/>
              <a:t>securities</a:t>
            </a:r>
            <a:endParaRPr lang="de-AT" dirty="0" smtClean="0"/>
          </a:p>
          <a:p>
            <a:pPr lvl="1">
              <a:spcAft>
                <a:spcPts val="0"/>
              </a:spcAft>
            </a:pPr>
            <a:r>
              <a:rPr lang="de-AT" dirty="0" err="1" smtClean="0"/>
              <a:t>Pre-financing</a:t>
            </a:r>
            <a:r>
              <a:rPr lang="de-AT" dirty="0" smtClean="0"/>
              <a:t> </a:t>
            </a:r>
            <a:r>
              <a:rPr lang="de-AT" dirty="0" err="1" smtClean="0"/>
              <a:t>income</a:t>
            </a:r>
            <a:r>
              <a:rPr lang="de-AT" dirty="0" smtClean="0"/>
              <a:t>/</a:t>
            </a:r>
            <a:r>
              <a:rPr lang="de-AT" dirty="0" err="1" smtClean="0"/>
              <a:t>redemption</a:t>
            </a:r>
            <a:r>
              <a:rPr lang="de-AT" dirty="0" smtClean="0"/>
              <a:t> </a:t>
            </a:r>
            <a:r>
              <a:rPr lang="de-AT" dirty="0" err="1" smtClean="0"/>
              <a:t>proceeds</a:t>
            </a:r>
            <a:endParaRPr lang="de-AT" dirty="0" smtClean="0"/>
          </a:p>
        </p:txBody>
      </p:sp>
      <p:sp>
        <p:nvSpPr>
          <p:cNvPr id="5" name="Geschweifte Klammer rechts 4"/>
          <p:cNvSpPr/>
          <p:nvPr/>
        </p:nvSpPr>
        <p:spPr>
          <a:xfrm>
            <a:off x="4732079" y="3861048"/>
            <a:ext cx="415985" cy="12241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189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6" name="Flussdiagramm: Prozess 5"/>
          <p:cNvSpPr/>
          <p:nvPr/>
        </p:nvSpPr>
        <p:spPr>
          <a:xfrm>
            <a:off x="4889643" y="3674311"/>
            <a:ext cx="3952409" cy="158417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174" lvl="1" defTabSz="914348" fontAlgn="auto">
              <a:spcBef>
                <a:spcPct val="20000"/>
              </a:spcBef>
              <a:spcAft>
                <a:spcPts val="540"/>
              </a:spcAft>
              <a:buClr>
                <a:schemeClr val="accent1"/>
              </a:buClr>
              <a:defRPr/>
            </a:pPr>
            <a:r>
              <a:rPr lang="de-AT" sz="2000" dirty="0" err="1">
                <a:solidFill>
                  <a:schemeClr val="tx1"/>
                </a:solidFill>
              </a:rPr>
              <a:t>o</a:t>
            </a:r>
            <a:r>
              <a:rPr lang="de-AT" sz="2000" dirty="0" err="1" smtClean="0">
                <a:solidFill>
                  <a:schemeClr val="tx1"/>
                </a:solidFill>
              </a:rPr>
              <a:t>nly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when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related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to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settlement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services</a:t>
            </a:r>
            <a:r>
              <a:rPr lang="de-AT" sz="2000" dirty="0">
                <a:solidFill>
                  <a:schemeClr val="tx1"/>
                </a:solidFill>
              </a:rPr>
              <a:t> </a:t>
            </a:r>
            <a:r>
              <a:rPr lang="de-AT" sz="2000" dirty="0" smtClean="0">
                <a:solidFill>
                  <a:schemeClr val="tx1"/>
                </a:solidFill>
              </a:rPr>
              <a:t>in </a:t>
            </a:r>
            <a:r>
              <a:rPr lang="de-AT" sz="2000" dirty="0" err="1" smtClean="0">
                <a:solidFill>
                  <a:schemeClr val="tx1"/>
                </a:solidFill>
              </a:rPr>
              <a:t>cases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where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settle-ment</a:t>
            </a:r>
            <a:r>
              <a:rPr lang="de-AT" sz="2000" dirty="0" smtClean="0">
                <a:solidFill>
                  <a:schemeClr val="tx1"/>
                </a:solidFill>
              </a:rPr>
              <a:t> on cash </a:t>
            </a:r>
            <a:r>
              <a:rPr lang="de-AT" sz="2000" dirty="0" err="1" smtClean="0">
                <a:solidFill>
                  <a:schemeClr val="tx1"/>
                </a:solidFill>
              </a:rPr>
              <a:t>accounts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with</a:t>
            </a:r>
            <a:r>
              <a:rPr lang="de-AT" sz="2000" dirty="0" smtClean="0">
                <a:solidFill>
                  <a:schemeClr val="tx1"/>
                </a:solidFill>
              </a:rPr>
              <a:t> the </a:t>
            </a:r>
            <a:r>
              <a:rPr lang="de-AT" sz="2000" dirty="0" err="1" smtClean="0">
                <a:solidFill>
                  <a:schemeClr val="tx1"/>
                </a:solidFill>
              </a:rPr>
              <a:t>central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bank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is</a:t>
            </a:r>
            <a:r>
              <a:rPr lang="de-AT" sz="2000" dirty="0" smtClean="0">
                <a:solidFill>
                  <a:schemeClr val="tx1"/>
                </a:solidFill>
              </a:rPr>
              <a:t> not </a:t>
            </a:r>
            <a:r>
              <a:rPr lang="de-AT" sz="2000" dirty="0" err="1" smtClean="0">
                <a:solidFill>
                  <a:schemeClr val="tx1"/>
                </a:solidFill>
              </a:rPr>
              <a:t>available</a:t>
            </a:r>
            <a:endParaRPr lang="de-A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489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platzhalter 2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AT" dirty="0" smtClean="0"/>
              <a:t>Georg Zinner</a:t>
            </a:r>
            <a:endParaRPr lang="de-AT" dirty="0"/>
          </a:p>
        </p:txBody>
      </p:sp>
      <p:sp>
        <p:nvSpPr>
          <p:cNvPr id="25" name="Titel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Contact</a:t>
            </a:r>
            <a:endParaRPr lang="de-AT" dirty="0"/>
          </a:p>
        </p:txBody>
      </p:sp>
      <p:sp>
        <p:nvSpPr>
          <p:cNvPr id="28" name="Textplatzhalter 2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AT" dirty="0" smtClean="0"/>
              <a:t>+43 1 531 27 - </a:t>
            </a:r>
            <a:r>
              <a:rPr lang="de-AT" dirty="0">
                <a:cs typeface="Arial" charset="0"/>
              </a:rPr>
              <a:t>2353</a:t>
            </a:r>
          </a:p>
        </p:txBody>
      </p:sp>
      <p:sp>
        <p:nvSpPr>
          <p:cNvPr id="29" name="Textplatzhalter 2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AT" smtClean="0"/>
              <a:t>Strauchgasse 3</a:t>
            </a:r>
            <a:endParaRPr lang="de-AT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de-AT" dirty="0" err="1" smtClean="0"/>
              <a:t>Director</a:t>
            </a:r>
            <a:r>
              <a:rPr lang="de-AT" dirty="0" smtClean="0"/>
              <a:t> Capital Market Services</a:t>
            </a:r>
            <a:endParaRPr lang="de-AT" dirty="0"/>
          </a:p>
        </p:txBody>
      </p:sp>
      <p:sp>
        <p:nvSpPr>
          <p:cNvPr id="31" name="Textplatzhalter 30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de-AT" dirty="0">
                <a:cs typeface="Arial" charset="0"/>
              </a:rPr>
              <a:t>georg.zinner@oekb.at</a:t>
            </a:r>
          </a:p>
        </p:txBody>
      </p:sp>
    </p:spTree>
    <p:extLst>
      <p:ext uri="{BB962C8B-B14F-4D97-AF65-F5344CB8AC3E}">
        <p14:creationId xmlns:p14="http://schemas.microsoft.com/office/powerpoint/2010/main" val="109913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eKB-KMS-en">
  <a:themeElements>
    <a:clrScheme name="OeKB Grün">
      <a:dk1>
        <a:sysClr val="windowText" lastClr="000000"/>
      </a:dk1>
      <a:lt1>
        <a:srgbClr val="FFFFFF"/>
      </a:lt1>
      <a:dk2>
        <a:srgbClr val="E0E0D4"/>
      </a:dk2>
      <a:lt2>
        <a:srgbClr val="EDEDE2"/>
      </a:lt2>
      <a:accent1>
        <a:srgbClr val="064C28"/>
      </a:accent1>
      <a:accent2>
        <a:srgbClr val="3B8D62"/>
      </a:accent2>
      <a:accent3>
        <a:srgbClr val="86B49D"/>
      </a:accent3>
      <a:accent4>
        <a:srgbClr val="767476"/>
      </a:accent4>
      <a:accent5>
        <a:srgbClr val="989698"/>
      </a:accent5>
      <a:accent6>
        <a:srgbClr val="BAB9BA"/>
      </a:accent6>
      <a:hlink>
        <a:srgbClr val="0000FF"/>
      </a:hlink>
      <a:folHlink>
        <a:srgbClr val="800080"/>
      </a:folHlink>
    </a:clrScheme>
    <a:fontScheme name="OeKB">
      <a:majorFont>
        <a:latin typeface="CorpoS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OeKB_KMS">
      <a:dk1>
        <a:sysClr val="windowText" lastClr="000000"/>
      </a:dk1>
      <a:lt1>
        <a:srgbClr val="FFFFFF"/>
      </a:lt1>
      <a:dk2>
        <a:srgbClr val="E0E0D4"/>
      </a:dk2>
      <a:lt2>
        <a:srgbClr val="EDEDE2"/>
      </a:lt2>
      <a:accent1>
        <a:srgbClr val="064C28"/>
      </a:accent1>
      <a:accent2>
        <a:srgbClr val="3B8D62"/>
      </a:accent2>
      <a:accent3>
        <a:srgbClr val="86B49D"/>
      </a:accent3>
      <a:accent4>
        <a:srgbClr val="767476"/>
      </a:accent4>
      <a:accent5>
        <a:srgbClr val="989698"/>
      </a:accent5>
      <a:accent6>
        <a:srgbClr val="BAB9BA"/>
      </a:accent6>
      <a:hlink>
        <a:srgbClr val="0000FF"/>
      </a:hlink>
      <a:folHlink>
        <a:srgbClr val="800080"/>
      </a:folHlink>
    </a:clrScheme>
    <a:fontScheme name="OeKB">
      <a:majorFont>
        <a:latin typeface="CorpoSLig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OeKB_KMS">
      <a:dk1>
        <a:sysClr val="windowText" lastClr="000000"/>
      </a:dk1>
      <a:lt1>
        <a:srgbClr val="FFFFFF"/>
      </a:lt1>
      <a:dk2>
        <a:srgbClr val="E0E0D4"/>
      </a:dk2>
      <a:lt2>
        <a:srgbClr val="EDEDE2"/>
      </a:lt2>
      <a:accent1>
        <a:srgbClr val="064C28"/>
      </a:accent1>
      <a:accent2>
        <a:srgbClr val="3B8D62"/>
      </a:accent2>
      <a:accent3>
        <a:srgbClr val="86B49D"/>
      </a:accent3>
      <a:accent4>
        <a:srgbClr val="767476"/>
      </a:accent4>
      <a:accent5>
        <a:srgbClr val="989698"/>
      </a:accent5>
      <a:accent6>
        <a:srgbClr val="BAB9BA"/>
      </a:accent6>
      <a:hlink>
        <a:srgbClr val="0000FF"/>
      </a:hlink>
      <a:folHlink>
        <a:srgbClr val="800080"/>
      </a:folHlink>
    </a:clrScheme>
    <a:fontScheme name="OeKB">
      <a:majorFont>
        <a:latin typeface="CorpoS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OeKB-KMS-en</Template>
  <TotalTime>0</TotalTime>
  <Words>698</Words>
  <Application>Microsoft Office PowerPoint</Application>
  <PresentationFormat>Bildschirmpräsentation (4:3)</PresentationFormat>
  <Paragraphs>174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CorpoS</vt:lpstr>
      <vt:lpstr>Wingdings</vt:lpstr>
      <vt:lpstr>CorpoS </vt:lpstr>
      <vt:lpstr>Times New Roman</vt:lpstr>
      <vt:lpstr>Arabic Typesetting</vt:lpstr>
      <vt:lpstr>OeKB-KMS-en</vt:lpstr>
      <vt:lpstr>Governance</vt:lpstr>
      <vt:lpstr>CSDR: Upcoming regulation in the EU =&gt; Tight Framework for CSD Governance</vt:lpstr>
      <vt:lpstr>CSDR: Compromise in CSD definition =&gt; Only 2 out of 3 Core Services will define a CSD</vt:lpstr>
      <vt:lpstr>CSDR: Compromise in CSD definition =&gt; Unintended consequences? </vt:lpstr>
      <vt:lpstr> CSDR: Compromise in CSD definition =&gt; unintended consequences? </vt:lpstr>
      <vt:lpstr>CSDR =&gt; Organisational Requirements</vt:lpstr>
      <vt:lpstr>CSDR =&gt; Conduct of Business Rules</vt:lpstr>
      <vt:lpstr>CSDR =&gt; Restrictions for providing banking services </vt:lpstr>
      <vt:lpstr>Contact</vt:lpstr>
    </vt:vector>
  </TitlesOfParts>
  <Company>OeKB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Vorlage</dc:title>
  <dc:creator>Ilic Jelena</dc:creator>
  <cp:lastModifiedBy>ZIG</cp:lastModifiedBy>
  <cp:revision>33</cp:revision>
  <cp:lastPrinted>2013-05-16T17:52:56Z</cp:lastPrinted>
  <dcterms:created xsi:type="dcterms:W3CDTF">2013-05-16T13:24:26Z</dcterms:created>
  <dcterms:modified xsi:type="dcterms:W3CDTF">2013-05-16T17:53:14Z</dcterms:modified>
</cp:coreProperties>
</file>