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xml" ContentType="application/vnd.openxmlformats-officedocument.presentationml.notesSlide+xml"/>
  <Override PartName="/ppt/embeddings/oleObject1.bin" ContentType="application/vnd.openxmlformats-officedocument.oleObject"/>
  <Override PartName="/ppt/notesSlides/notesSlide3.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4.xml" ContentType="application/vnd.openxmlformats-officedocument.presentationml.notesSlide+xml"/>
  <Override PartName="/ppt/embeddings/oleObject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65" r:id="rId2"/>
    <p:sldId id="264" r:id="rId3"/>
    <p:sldId id="262" r:id="rId4"/>
    <p:sldId id="261" r:id="rId5"/>
    <p:sldId id="263" r:id="rId6"/>
    <p:sldId id="257" r:id="rId7"/>
    <p:sldId id="258" r:id="rId8"/>
    <p:sldId id="259"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B1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1" d="100"/>
          <a:sy n="91" d="100"/>
        </p:scale>
        <p:origin x="-608" y="-10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675177-4A2C-488E-AF62-8C5A995C9EEB}" type="datetimeFigureOut">
              <a:rPr lang="ru-RU" smtClean="0"/>
              <a:t>27.05.13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75C777-A3CB-4927-97D1-0EB23CB28534}" type="slidenum">
              <a:rPr lang="ru-RU" smtClean="0"/>
              <a:t>‹#›</a:t>
            </a:fld>
            <a:endParaRPr lang="ru-RU"/>
          </a:p>
        </p:txBody>
      </p:sp>
    </p:spTree>
    <p:extLst>
      <p:ext uri="{BB962C8B-B14F-4D97-AF65-F5344CB8AC3E}">
        <p14:creationId xmlns:p14="http://schemas.microsoft.com/office/powerpoint/2010/main" val="2964212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a:p>
        </p:txBody>
      </p:sp>
      <p:sp>
        <p:nvSpPr>
          <p:cNvPr id="4" name="Slide Number Placeholder 3"/>
          <p:cNvSpPr>
            <a:spLocks noGrp="1"/>
          </p:cNvSpPr>
          <p:nvPr>
            <p:ph type="sldNum" sz="quarter" idx="10"/>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6202" y="8686800"/>
            <a:ext cx="2971800" cy="457201"/>
          </a:xfrm>
          <a:prstGeom prst="rect">
            <a:avLst/>
          </a:prstGeom>
          <a:noFill/>
          <a:ln w="9525">
            <a:noFill/>
            <a:miter lim="800000"/>
            <a:headEnd/>
            <a:tailEnd/>
          </a:ln>
        </p:spPr>
        <p:txBody>
          <a:bodyPr lIns="95571" tIns="47786" rIns="95571" bIns="47786" anchor="b"/>
          <a:lstStyle/>
          <a:p>
            <a:pPr algn="r" eaLnBrk="0" hangingPunct="0"/>
            <a:fld id="{251BD961-EE60-4EE1-9874-C9DB4FF51AF6}" type="slidenum">
              <a:rPr lang="en-US" sz="1300"/>
              <a:pPr algn="r" eaLnBrk="0" hangingPunct="0"/>
              <a:t>2</a:t>
            </a:fld>
            <a:endParaRPr lang="en-US" sz="1300" dirty="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ru-RU" dirty="0" smtClean="0">
              <a:latin typeface="Tahoma" pitchFamily="34" charset="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TextEdit="1"/>
          </p:cNvSpPr>
          <p:nvPr>
            <p:ph type="sldImg"/>
          </p:nvPr>
        </p:nvSpPr>
        <p:spPr bwMode="auto">
          <a:noFill/>
          <a:ln>
            <a:solidFill>
              <a:srgbClr val="000000"/>
            </a:solidFill>
            <a:miter lim="800000"/>
            <a:headEnd/>
            <a:tailEnd/>
          </a:ln>
        </p:spPr>
      </p:sp>
      <p:sp>
        <p:nvSpPr>
          <p:cNvPr id="27650" name="Rectangle 3"/>
          <p:cNvSpPr>
            <a:spLocks noGrp="1"/>
          </p:cNvSpPr>
          <p:nvPr>
            <p:ph type="body" idx="1"/>
          </p:nvPr>
        </p:nvSpPr>
        <p:spPr bwMode="auto">
          <a:xfrm>
            <a:off x="555850" y="4914594"/>
            <a:ext cx="5844748" cy="226809"/>
          </a:xfrm>
          <a:noFill/>
        </p:spPr>
        <p:txBody>
          <a:bodyPr wrap="square" numCol="1" anchor="t" anchorCtr="0" compatLnSpc="1">
            <a:prstTxWarp prst="textNoShape">
              <a:avLst/>
            </a:prstTxWarp>
          </a:bodyPr>
          <a:lstStyle/>
          <a:p>
            <a:endParaRPr lang="ru-RU"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6202" y="8686800"/>
            <a:ext cx="2971800" cy="457201"/>
          </a:xfrm>
          <a:prstGeom prst="rect">
            <a:avLst/>
          </a:prstGeom>
          <a:noFill/>
          <a:ln w="9525">
            <a:noFill/>
            <a:miter lim="800000"/>
            <a:headEnd/>
            <a:tailEnd/>
          </a:ln>
        </p:spPr>
        <p:txBody>
          <a:bodyPr lIns="93784" tIns="46892" rIns="93784" bIns="46892" anchor="b"/>
          <a:lstStyle/>
          <a:p>
            <a:pPr algn="r" eaLnBrk="0" hangingPunct="0"/>
            <a:fld id="{251BD961-EE60-4EE1-9874-C9DB4FF51AF6}" type="slidenum">
              <a:rPr lang="en-US" sz="1300"/>
              <a:pPr algn="r" eaLnBrk="0" hangingPunct="0"/>
              <a:t>5</a:t>
            </a:fld>
            <a:endParaRPr lang="en-US" sz="1300" dirty="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ru-RU" dirty="0" smtClean="0">
              <a:latin typeface="Tahoma" pitchFamily="3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 Титульный слайд_">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752000" y="4291200"/>
            <a:ext cx="4068000" cy="648000"/>
          </a:xfrm>
          <a:prstGeom prst="rect">
            <a:avLst/>
          </a:prstGeom>
        </p:spPr>
        <p:txBody>
          <a:bodyPr anchor="t" anchorCtr="0">
            <a:noAutofit/>
          </a:bodyPr>
          <a:lstStyle>
            <a:lvl1pPr algn="l">
              <a:lnSpc>
                <a:spcPct val="100000"/>
              </a:lnSpc>
              <a:defRPr sz="1100" baseline="0">
                <a:latin typeface="+mj-lt"/>
                <a:ea typeface="Verdana" pitchFamily="34" charset="0"/>
                <a:cs typeface="Verdana" pitchFamily="34" charset="0"/>
              </a:defRPr>
            </a:lvl1pPr>
          </a:lstStyle>
          <a:p>
            <a:r>
              <a:rPr lang="en-US" dirty="0" smtClean="0"/>
              <a:t>January 00, 2000, City</a:t>
            </a:r>
            <a:br>
              <a:rPr lang="en-US" dirty="0" smtClean="0"/>
            </a:br>
            <a:r>
              <a:rPr lang="en-US" dirty="0" smtClean="0"/>
              <a:t>Name Surname</a:t>
            </a:r>
            <a:br>
              <a:rPr lang="en-US" dirty="0" smtClean="0"/>
            </a:br>
            <a:r>
              <a:rPr lang="en-US" dirty="0" smtClean="0"/>
              <a:t>Speaker’s title</a:t>
            </a:r>
            <a:endParaRPr lang="ru-RU" dirty="0"/>
          </a:p>
        </p:txBody>
      </p:sp>
      <p:sp>
        <p:nvSpPr>
          <p:cNvPr id="8" name="Текст 3"/>
          <p:cNvSpPr>
            <a:spLocks noGrp="1"/>
          </p:cNvSpPr>
          <p:nvPr>
            <p:ph type="body" sz="half" idx="2" hasCustomPrompt="1"/>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TITLE GOES HERE </a:t>
            </a:r>
            <a:br>
              <a:rPr lang="en-US" dirty="0" smtClean="0"/>
            </a:br>
            <a:r>
              <a:rPr lang="en-US" dirty="0" smtClean="0"/>
              <a:t>IN TAHOMA</a:t>
            </a:r>
            <a:br>
              <a:rPr lang="en-US" dirty="0" smtClean="0"/>
            </a:br>
            <a:r>
              <a:rPr lang="en-US" dirty="0" smtClean="0"/>
              <a:t>(LIGHT+BOLD)</a:t>
            </a:r>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3528" y="270173"/>
            <a:ext cx="4248472" cy="6201336"/>
          </a:xfrm>
          <a:prstGeom prst="rect">
            <a:avLst/>
          </a:prstGeom>
        </p:spPr>
      </p:pic>
      <p:pic>
        <p:nvPicPr>
          <p:cNvPr id="6" name="Рисунок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76348" y="270173"/>
            <a:ext cx="1707932" cy="59064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6_ Начало раздела">
    <p:spTree>
      <p:nvGrpSpPr>
        <p:cNvPr id="1" name=""/>
        <p:cNvGrpSpPr/>
        <p:nvPr/>
      </p:nvGrpSpPr>
      <p:grpSpPr>
        <a:xfrm>
          <a:off x="0" y="0"/>
          <a:ext cx="0" cy="0"/>
          <a:chOff x="0" y="0"/>
          <a:chExt cx="0" cy="0"/>
        </a:xfrm>
      </p:grpSpPr>
      <p:sp>
        <p:nvSpPr>
          <p:cNvPr id="9" name="Прямоугольник 8"/>
          <p:cNvSpPr/>
          <p:nvPr userDrawn="1"/>
        </p:nvSpPr>
        <p:spPr>
          <a:xfrm>
            <a:off x="269875" y="260648"/>
            <a:ext cx="8604250" cy="6318250"/>
          </a:xfrm>
          <a:prstGeom prst="rect">
            <a:avLst/>
          </a:prstGeom>
          <a:solidFill>
            <a:srgbClr val="6D6F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solidFill>
                  <a:schemeClr val="bg1"/>
                </a:solidFill>
                <a:latin typeface="+mj-lt"/>
                <a:ea typeface="Verdana" pitchFamily="34" charset="0"/>
                <a:cs typeface="Verdana" pitchFamily="34" charset="0"/>
              </a:defRPr>
            </a:lvl1pPr>
          </a:lstStyle>
          <a:p>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solidFill>
                  <a:schemeClr val="bg1"/>
                </a:solidFill>
                <a:latin typeface="+mj-lt"/>
                <a:ea typeface="Verdana" pitchFamily="34" charset="0"/>
                <a:cs typeface="Verdana" pitchFamily="34" charset="0"/>
              </a:defRPr>
            </a:lvl1pPr>
          </a:lstStyle>
          <a:p>
            <a:fld id="{167E4C93-8E89-4B83-936A-E2A050ED9A29}" type="slidenum">
              <a:rPr lang="ru-RU" smtClean="0"/>
              <a:pPr/>
              <a:t>‹#›</a:t>
            </a:fld>
            <a:endParaRPr lang="ru-RU"/>
          </a:p>
        </p:txBody>
      </p:sp>
      <p:sp>
        <p:nvSpPr>
          <p:cNvPr id="2" name="Заголовок 1"/>
          <p:cNvSpPr>
            <a:spLocks noGrp="1"/>
          </p:cNvSpPr>
          <p:nvPr>
            <p:ph type="title" hasCustomPrompt="1"/>
          </p:nvPr>
        </p:nvSpPr>
        <p:spPr>
          <a:xfrm>
            <a:off x="396136" y="404912"/>
            <a:ext cx="5400000" cy="2232000"/>
          </a:xfrm>
          <a:prstGeom prst="rect">
            <a:avLst/>
          </a:prstGeom>
        </p:spPr>
        <p:txBody>
          <a:bodyPr anchor="t" anchorCtr="0">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en-US" dirty="0" smtClean="0"/>
              <a:t>1.0</a:t>
            </a:r>
            <a:br>
              <a:rPr lang="en-US" dirty="0" smtClean="0"/>
            </a:br>
            <a:r>
              <a:rPr lang="en-US" dirty="0" err="1" smtClean="0"/>
              <a:t>Devider</a:t>
            </a:r>
            <a:r>
              <a:rPr lang="en-US" dirty="0" smtClean="0"/>
              <a:t> title (</a:t>
            </a:r>
            <a:r>
              <a:rPr lang="en-US" dirty="0" err="1" smtClean="0"/>
              <a:t>light+bold</a:t>
            </a:r>
            <a:r>
              <a:rPr lang="en-US" dirty="0" smtClean="0"/>
              <a:t>)</a:t>
            </a:r>
            <a:endParaRPr lang="ru-RU" dirty="0"/>
          </a:p>
        </p:txBody>
      </p:sp>
    </p:spTree>
    <p:extLst>
      <p:ext uri="{BB962C8B-B14F-4D97-AF65-F5344CB8AC3E}">
        <p14:creationId xmlns:p14="http://schemas.microsoft.com/office/powerpoint/2010/main" val="2117063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7_ Начало раздела">
    <p:spTree>
      <p:nvGrpSpPr>
        <p:cNvPr id="1" name=""/>
        <p:cNvGrpSpPr/>
        <p:nvPr/>
      </p:nvGrpSpPr>
      <p:grpSpPr>
        <a:xfrm>
          <a:off x="0" y="0"/>
          <a:ext cx="0" cy="0"/>
          <a:chOff x="0" y="0"/>
          <a:chExt cx="0" cy="0"/>
        </a:xfrm>
      </p:grpSpPr>
      <p:sp>
        <p:nvSpPr>
          <p:cNvPr id="9" name="Прямоугольник 8"/>
          <p:cNvSpPr/>
          <p:nvPr userDrawn="1"/>
        </p:nvSpPr>
        <p:spPr>
          <a:xfrm>
            <a:off x="269875" y="260648"/>
            <a:ext cx="8604250" cy="6318250"/>
          </a:xfrm>
          <a:prstGeom prst="rect">
            <a:avLst/>
          </a:prstGeom>
          <a:solidFill>
            <a:srgbClr val="5D4F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solidFill>
                  <a:schemeClr val="bg1"/>
                </a:solidFill>
                <a:latin typeface="+mj-lt"/>
                <a:ea typeface="Verdana" pitchFamily="34" charset="0"/>
                <a:cs typeface="Verdana" pitchFamily="34" charset="0"/>
              </a:defRPr>
            </a:lvl1pPr>
          </a:lstStyle>
          <a:p>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solidFill>
                  <a:schemeClr val="bg1"/>
                </a:solidFill>
                <a:latin typeface="+mj-lt"/>
                <a:ea typeface="Verdana" pitchFamily="34" charset="0"/>
                <a:cs typeface="Verdana" pitchFamily="34" charset="0"/>
              </a:defRPr>
            </a:lvl1pPr>
          </a:lstStyle>
          <a:p>
            <a:fld id="{167E4C93-8E89-4B83-936A-E2A050ED9A29}" type="slidenum">
              <a:rPr lang="ru-RU" smtClean="0"/>
              <a:pPr/>
              <a:t>‹#›</a:t>
            </a:fld>
            <a:endParaRPr lang="ru-RU"/>
          </a:p>
        </p:txBody>
      </p:sp>
      <p:sp>
        <p:nvSpPr>
          <p:cNvPr id="2" name="Заголовок 1"/>
          <p:cNvSpPr>
            <a:spLocks noGrp="1"/>
          </p:cNvSpPr>
          <p:nvPr>
            <p:ph type="title" hasCustomPrompt="1"/>
          </p:nvPr>
        </p:nvSpPr>
        <p:spPr>
          <a:xfrm>
            <a:off x="396136" y="404912"/>
            <a:ext cx="5400000" cy="2232000"/>
          </a:xfrm>
          <a:prstGeom prst="rect">
            <a:avLst/>
          </a:prstGeom>
        </p:spPr>
        <p:txBody>
          <a:bodyPr anchor="t" anchorCtr="0">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en-US" dirty="0" smtClean="0"/>
              <a:t>1.0</a:t>
            </a:r>
            <a:br>
              <a:rPr lang="en-US" dirty="0" smtClean="0"/>
            </a:br>
            <a:r>
              <a:rPr lang="en-US" dirty="0" err="1" smtClean="0"/>
              <a:t>Devider</a:t>
            </a:r>
            <a:r>
              <a:rPr lang="en-US" dirty="0" smtClean="0"/>
              <a:t> title (</a:t>
            </a:r>
            <a:r>
              <a:rPr lang="en-US" dirty="0" err="1" smtClean="0"/>
              <a:t>light+bold</a:t>
            </a:r>
            <a:r>
              <a:rPr lang="en-US" dirty="0" smtClean="0"/>
              <a:t>)</a:t>
            </a:r>
            <a:endParaRPr lang="ru-RU" dirty="0"/>
          </a:p>
        </p:txBody>
      </p:sp>
    </p:spTree>
    <p:extLst>
      <p:ext uri="{BB962C8B-B14F-4D97-AF65-F5344CB8AC3E}">
        <p14:creationId xmlns:p14="http://schemas.microsoft.com/office/powerpoint/2010/main" val="1759805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04_ Слайд с текстом">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152000" y="576000"/>
            <a:ext cx="7416000" cy="112320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dirty="0" smtClean="0"/>
              <a:t>SLIDE TITLE GOES HERE: TAHOMA 26 PT LIGHT + BOLD FOR THE TAIL!</a:t>
            </a:r>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7" name="Текст 3"/>
          <p:cNvSpPr>
            <a:spLocks noGrp="1"/>
          </p:cNvSpPr>
          <p:nvPr>
            <p:ph type="body" sz="half" idx="2" hasCustomPrompt="1"/>
          </p:nvPr>
        </p:nvSpPr>
        <p:spPr>
          <a:xfrm>
            <a:off x="1151999" y="2134800"/>
            <a:ext cx="7416000" cy="3600000"/>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a:t>
            </a:r>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05_ Слайд с текстом и изображением">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152000" y="576000"/>
            <a:ext cx="7416000" cy="112320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dirty="0" smtClean="0"/>
              <a:t>SLIDE TITLE GOES HERE: TAHOMA 26 PT LIGHT + BOLD FOR THE TAIL!</a:t>
            </a:r>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7" name="Текст 3"/>
          <p:cNvSpPr>
            <a:spLocks noGrp="1"/>
          </p:cNvSpPr>
          <p:nvPr>
            <p:ph type="body" sz="half" idx="2" hasCustomPrompt="1"/>
          </p:nvPr>
        </p:nvSpPr>
        <p:spPr>
          <a:xfrm>
            <a:off x="1151999" y="2134800"/>
            <a:ext cx="4140000" cy="3600000"/>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Simple text goes here in Tahoma regular Sentence Case 16 </a:t>
            </a:r>
            <a:r>
              <a:rPr lang="en-US" dirty="0" err="1" smtClean="0"/>
              <a:t>pt</a:t>
            </a:r>
            <a:r>
              <a:rPr lang="en-US" dirty="0" smtClean="0"/>
              <a:t> 1,4 lines. Simple text goes here in Tahoma regular Sentence Case. Simple text goes here in Tahoma regular Sentence Case. Simple text goes here in Tahoma regular Sentence Case.</a:t>
            </a:r>
          </a:p>
          <a:p>
            <a:pPr lvl="0"/>
            <a:r>
              <a:rPr lang="en-US" dirty="0" smtClean="0"/>
              <a:t>Simple text goes here in Tahoma regular Sentence Case.</a:t>
            </a:r>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 name="Рисунок 2"/>
          <p:cNvSpPr>
            <a:spLocks noGrp="1"/>
          </p:cNvSpPr>
          <p:nvPr>
            <p:ph type="pic" idx="1" hasCustomPrompt="1"/>
          </p:nvPr>
        </p:nvSpPr>
        <p:spPr>
          <a:xfrm>
            <a:off x="5436000" y="2160000"/>
            <a:ext cx="3240000" cy="3708000"/>
          </a:xfrm>
          <a:prstGeom prst="rect">
            <a:avLst/>
          </a:prstGeom>
        </p:spPr>
        <p:txBody>
          <a:bodyPr anchor="ctr" anchorCtr="0">
            <a:normAutofit/>
          </a:bodyPr>
          <a:lstStyle>
            <a:lvl1pPr marL="0" indent="0" algn="ctr">
              <a:buNone/>
              <a:defRPr sz="1800" baseline="0">
                <a:solidFill>
                  <a:schemeClr val="bg1">
                    <a:lumMod val="50000"/>
                  </a:schemeClr>
                </a:solidFill>
                <a:latin typeface="Courier New" pitchFamily="49" charset="0"/>
                <a:cs typeface="Courier New" pitchFamily="49"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the icon </a:t>
            </a:r>
            <a:br>
              <a:rPr lang="en-US" dirty="0" smtClean="0"/>
            </a:br>
            <a:r>
              <a:rPr lang="en-US" dirty="0" smtClean="0"/>
              <a:t>to select </a:t>
            </a:r>
            <a:br>
              <a:rPr lang="en-US" dirty="0" smtClean="0"/>
            </a:br>
            <a:r>
              <a:rPr lang="en-US" dirty="0" smtClean="0"/>
              <a:t>an image</a:t>
            </a:r>
          </a:p>
        </p:txBody>
      </p:sp>
      <p:sp>
        <p:nvSpPr>
          <p:cNvPr id="12"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06_ Слайд с буллетированным текстом и изображением">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152000" y="576000"/>
            <a:ext cx="7416000" cy="112320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dirty="0" smtClean="0"/>
              <a:t>SLIDE TITLE GOES HERE: TAHOMA 26 PT LIGHT + BOLD FOR THE TAIL!</a:t>
            </a:r>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Содержимое 3"/>
          <p:cNvSpPr>
            <a:spLocks noGrp="1"/>
          </p:cNvSpPr>
          <p:nvPr>
            <p:ph sz="half" idx="14" hasCustomPrompt="1"/>
          </p:nvPr>
        </p:nvSpPr>
        <p:spPr>
          <a:xfrm>
            <a:off x="4572000" y="2160000"/>
            <a:ext cx="4104000" cy="2782800"/>
          </a:xfrm>
          <a:prstGeom prst="rect">
            <a:avLst/>
          </a:prstGeom>
        </p:spPr>
        <p:txBody>
          <a:bodyPr>
            <a:noAutofit/>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sz="1800" baseline="0">
                <a:solidFill>
                  <a:schemeClr val="bg1">
                    <a:lumMod val="50000"/>
                  </a:schemeClr>
                </a:solidFill>
                <a:latin typeface="Courier New" pitchFamily="49" charset="0"/>
                <a:cs typeface="Courier New" pitchFamily="49" charset="0"/>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smtClean="0"/>
              <a:t>Click the relevant icon to select an object</a:t>
            </a:r>
          </a:p>
        </p:txBody>
      </p:sp>
      <p:sp>
        <p:nvSpPr>
          <p:cNvPr id="11" name="Текст 3"/>
          <p:cNvSpPr>
            <a:spLocks noGrp="1"/>
          </p:cNvSpPr>
          <p:nvPr>
            <p:ph type="body" sz="half" idx="13" hasCustomPrompt="1"/>
          </p:nvPr>
        </p:nvSpPr>
        <p:spPr>
          <a:xfrm>
            <a:off x="4572000" y="5112000"/>
            <a:ext cx="4176000" cy="576064"/>
          </a:xfrm>
          <a:prstGeom prst="rect">
            <a:avLst/>
          </a:prstGeom>
        </p:spPr>
        <p:txBody>
          <a:bodyPr lIns="0" tIns="0" rIns="0" bIns="0">
            <a:noAutofit/>
          </a:bodyPr>
          <a:lstStyle>
            <a:lvl1pPr marL="0" indent="0">
              <a:lnSpc>
                <a:spcPct val="100000"/>
              </a:lnSpc>
              <a:spcBef>
                <a:spcPts val="0"/>
              </a:spcBef>
              <a:buNone/>
              <a:defRPr sz="11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Caption goes here in Tahoma light 11 pt.</a:t>
            </a:r>
          </a:p>
        </p:txBody>
      </p:sp>
      <p:sp>
        <p:nvSpPr>
          <p:cNvPr id="10" name="Вертикальный текст 2"/>
          <p:cNvSpPr>
            <a:spLocks noGrp="1"/>
          </p:cNvSpPr>
          <p:nvPr>
            <p:ph type="body" orient="vert" idx="1" hasCustomPrompt="1"/>
          </p:nvPr>
        </p:nvSpPr>
        <p:spPr>
          <a:xfrm>
            <a:off x="1152000" y="2134800"/>
            <a:ext cx="3276000" cy="3600000"/>
          </a:xfrm>
          <a:prstGeom prst="rect">
            <a:avLst/>
          </a:prstGeom>
        </p:spPr>
        <p:txBody>
          <a:bodyPr vert="horz">
            <a:noAutofit/>
          </a:bodyPr>
          <a:lstStyle>
            <a:lvl1pPr marL="174625" indent="-174625" defTabSz="1976438">
              <a:spcBef>
                <a:spcPts val="1800"/>
              </a:spcBef>
              <a:buFont typeface="Wingdings" pitchFamily="2" charset="2"/>
              <a:buChar char="§"/>
              <a:defRPr sz="1600" baseline="0">
                <a:latin typeface="+mj-lt"/>
                <a:ea typeface="Verdana" pitchFamily="34" charset="0"/>
                <a:cs typeface="Verdana" pitchFamily="34" charset="0"/>
              </a:defRPr>
            </a:lvl1pPr>
            <a:lvl2pPr defTabSz="1976438">
              <a:defRPr sz="1600">
                <a:latin typeface="+mj-lt"/>
                <a:ea typeface="Verdana" pitchFamily="34" charset="0"/>
                <a:cs typeface="Verdana" pitchFamily="34" charset="0"/>
              </a:defRPr>
            </a:lvl2pPr>
            <a:lvl3pPr>
              <a:defRPr sz="1600">
                <a:latin typeface="Verdana" pitchFamily="34" charset="0"/>
                <a:ea typeface="Verdana" pitchFamily="34" charset="0"/>
                <a:cs typeface="Verdana" pitchFamily="34" charset="0"/>
              </a:defRPr>
            </a:lvl3pPr>
            <a:lvl4pPr>
              <a:defRPr sz="1600">
                <a:latin typeface="Verdana" pitchFamily="34" charset="0"/>
                <a:ea typeface="Verdana" pitchFamily="34" charset="0"/>
                <a:cs typeface="Verdana" pitchFamily="34" charset="0"/>
              </a:defRPr>
            </a:lvl4pPr>
            <a:lvl5pPr>
              <a:defRPr sz="1600">
                <a:latin typeface="Verdana" pitchFamily="34" charset="0"/>
                <a:ea typeface="Verdana" pitchFamily="34" charset="0"/>
                <a:cs typeface="Verdana" pitchFamily="34" charset="0"/>
              </a:defRPr>
            </a:lvl5pPr>
          </a:lstStyle>
          <a:p>
            <a:pPr lvl="0"/>
            <a:r>
              <a:rPr lang="en-US" dirty="0" smtClean="0"/>
              <a:t>Bullet point one</a:t>
            </a:r>
          </a:p>
          <a:p>
            <a:pPr lvl="1"/>
            <a:r>
              <a:rPr lang="en-US" dirty="0" smtClean="0"/>
              <a:t>Sub point one</a:t>
            </a:r>
          </a:p>
          <a:p>
            <a:pPr lvl="1"/>
            <a:r>
              <a:rPr lang="en-US" dirty="0" smtClean="0"/>
              <a:t>Sub point two</a:t>
            </a:r>
          </a:p>
          <a:p>
            <a:pPr lvl="0"/>
            <a:r>
              <a:rPr lang="en-US" dirty="0" smtClean="0"/>
              <a:t>Bullet point two</a:t>
            </a:r>
          </a:p>
          <a:p>
            <a:pPr lvl="1"/>
            <a:r>
              <a:rPr lang="en-US" dirty="0" smtClean="0"/>
              <a:t>Sub point one</a:t>
            </a:r>
          </a:p>
          <a:p>
            <a:pPr lvl="1"/>
            <a:r>
              <a:rPr lang="en-US" dirty="0" smtClean="0"/>
              <a:t>Sub point two</a:t>
            </a:r>
          </a:p>
        </p:txBody>
      </p:sp>
      <p:sp>
        <p:nvSpPr>
          <p:cNvPr id="14"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15" name="Рисунок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07_ Слайд с текстом и таблицей">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152000" y="576000"/>
            <a:ext cx="7416000" cy="112320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dirty="0" smtClean="0"/>
              <a:t>SLIDE TITLE GOES HERE: TAHOMA 26 PT LIGHT + BOLD FOR THE TAIL!</a:t>
            </a:r>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7" name="Текст 3"/>
          <p:cNvSpPr>
            <a:spLocks noGrp="1"/>
          </p:cNvSpPr>
          <p:nvPr>
            <p:ph type="body" sz="half" idx="2" hasCustomPrompt="1"/>
          </p:nvPr>
        </p:nvSpPr>
        <p:spPr>
          <a:xfrm>
            <a:off x="1151998" y="2134800"/>
            <a:ext cx="7416000" cy="1150184"/>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Simple text goes here in Tahoma regular Sentence Case 16 </a:t>
            </a:r>
            <a:r>
              <a:rPr lang="en-US" dirty="0" err="1" smtClean="0"/>
              <a:t>pt</a:t>
            </a:r>
            <a:r>
              <a:rPr lang="en-US" dirty="0" smtClean="0"/>
              <a:t> 1,4 lines. Simple text goes here in Tahoma regular Sentence Case. Simple text goes here in Tahoma regular Sentence Case.</a:t>
            </a:r>
            <a:br>
              <a:rPr lang="en-US" dirty="0" smtClean="0"/>
            </a:br>
            <a:r>
              <a:rPr lang="en-US" dirty="0" smtClean="0"/>
              <a:t>Copy</a:t>
            </a:r>
            <a:r>
              <a:rPr lang="ru-RU" dirty="0" smtClean="0"/>
              <a:t> </a:t>
            </a:r>
            <a:r>
              <a:rPr lang="en-US" dirty="0" smtClean="0"/>
              <a:t>&gt; Paste a Moscow Exchange formatted Excel table below. Please use the original Moscow Exchange Excel template.</a:t>
            </a:r>
            <a:endParaRPr lang="ru-RU" dirty="0" smtClean="0"/>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08_ Слайд с текстом и диаграммой">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152000" y="576000"/>
            <a:ext cx="7416000" cy="112320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dirty="0" smtClean="0"/>
              <a:t>SLIDE TITLE GOES HERE: TAHOMA 26 PT LIGHT + BOLD FOR THE TAIL!</a:t>
            </a:r>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7" name="Текст 3"/>
          <p:cNvSpPr>
            <a:spLocks noGrp="1"/>
          </p:cNvSpPr>
          <p:nvPr>
            <p:ph type="body" sz="half" idx="2" hasCustomPrompt="1"/>
          </p:nvPr>
        </p:nvSpPr>
        <p:spPr>
          <a:xfrm>
            <a:off x="1151999" y="2134800"/>
            <a:ext cx="4140000" cy="3600000"/>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Simple text goes here in Tahoma regular Sentence Case 16 </a:t>
            </a:r>
            <a:r>
              <a:rPr lang="en-US" dirty="0" err="1" smtClean="0"/>
              <a:t>pt</a:t>
            </a:r>
            <a:r>
              <a:rPr lang="en-US" dirty="0" smtClean="0"/>
              <a:t> 1,4 lines. Simple text goes here in Tahoma regular Sentence Case. Simple text goes here in Tahoma regular Sentence Case.</a:t>
            </a:r>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Содержимое 3"/>
          <p:cNvSpPr>
            <a:spLocks noGrp="1"/>
          </p:cNvSpPr>
          <p:nvPr>
            <p:ph sz="half" idx="14" hasCustomPrompt="1"/>
          </p:nvPr>
        </p:nvSpPr>
        <p:spPr>
          <a:xfrm>
            <a:off x="5436000" y="2160000"/>
            <a:ext cx="3240000" cy="3708000"/>
          </a:xfrm>
          <a:prstGeom prst="rect">
            <a:avLst/>
          </a:prstGeom>
        </p:spPr>
        <p:txBody>
          <a:bodyPr>
            <a:noAutofit/>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sz="1800" baseline="0">
                <a:solidFill>
                  <a:schemeClr val="bg1">
                    <a:lumMod val="50000"/>
                  </a:schemeClr>
                </a:solidFill>
                <a:latin typeface="Courier New" pitchFamily="49" charset="0"/>
                <a:cs typeface="Courier New" pitchFamily="49" charset="0"/>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smtClean="0"/>
              <a:t>Click the relevant icon to select an object</a:t>
            </a:r>
          </a:p>
        </p:txBody>
      </p:sp>
      <p:sp>
        <p:nvSpPr>
          <p:cNvPr id="11" name="Текст 3"/>
          <p:cNvSpPr>
            <a:spLocks noGrp="1"/>
          </p:cNvSpPr>
          <p:nvPr>
            <p:ph type="body" sz="half" idx="13" hasCustomPrompt="1"/>
          </p:nvPr>
        </p:nvSpPr>
        <p:spPr>
          <a:xfrm>
            <a:off x="5508000" y="5157192"/>
            <a:ext cx="2054288" cy="792088"/>
          </a:xfrm>
          <a:prstGeom prst="rect">
            <a:avLst/>
          </a:prstGeom>
        </p:spPr>
        <p:txBody>
          <a:bodyPr lIns="0" tIns="0" rIns="0" bIns="0">
            <a:noAutofit/>
          </a:bodyPr>
          <a:lstStyle>
            <a:lvl1pPr marL="0" indent="0">
              <a:lnSpc>
                <a:spcPct val="100000"/>
              </a:lnSpc>
              <a:spcBef>
                <a:spcPts val="0"/>
              </a:spcBef>
              <a:buNone/>
              <a:defRPr sz="11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dirty="0" smtClean="0"/>
              <a:t>Diagram caption Tahoma regular 11 pt.</a:t>
            </a:r>
          </a:p>
        </p:txBody>
      </p:sp>
      <p:sp>
        <p:nvSpPr>
          <p:cNvPr id="13"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14" name="Рисунок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 Слайд с выносом">
    <p:spTree>
      <p:nvGrpSpPr>
        <p:cNvPr id="1" name=""/>
        <p:cNvGrpSpPr/>
        <p:nvPr/>
      </p:nvGrpSpPr>
      <p:grpSpPr>
        <a:xfrm>
          <a:off x="0" y="0"/>
          <a:ext cx="0" cy="0"/>
          <a:chOff x="0" y="0"/>
          <a:chExt cx="0" cy="0"/>
        </a:xfrm>
      </p:grpSpPr>
      <p:sp>
        <p:nvSpPr>
          <p:cNvPr id="4" name="Прямоугольник 3"/>
          <p:cNvSpPr/>
          <p:nvPr userDrawn="1"/>
        </p:nvSpPr>
        <p:spPr>
          <a:xfrm>
            <a:off x="269875" y="260648"/>
            <a:ext cx="8604250" cy="6318250"/>
          </a:xfrm>
          <a:prstGeom prst="rect">
            <a:avLst/>
          </a:prstGeom>
          <a:solidFill>
            <a:srgbClr val="6163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Заголовок 1"/>
          <p:cNvSpPr>
            <a:spLocks noGrp="1"/>
          </p:cNvSpPr>
          <p:nvPr>
            <p:ph type="title" hasCustomPrompt="1"/>
          </p:nvPr>
        </p:nvSpPr>
        <p:spPr>
          <a:xfrm>
            <a:off x="648000" y="612000"/>
            <a:ext cx="5040000" cy="2160000"/>
          </a:xfrm>
          <a:prstGeom prst="rect">
            <a:avLst/>
          </a:prstGeom>
        </p:spPr>
        <p:txBody>
          <a:bodyPr anchor="t" anchorCtr="0">
            <a:noAutofit/>
          </a:bodyPr>
          <a:lstStyle>
            <a:lvl1pPr algn="l">
              <a:defRPr sz="2600" baseline="0">
                <a:solidFill>
                  <a:schemeClr val="bg1"/>
                </a:solidFill>
                <a:latin typeface="+mj-lt"/>
                <a:ea typeface="Verdana" pitchFamily="34" charset="0"/>
                <a:cs typeface="Verdana" pitchFamily="34" charset="0"/>
              </a:defRPr>
            </a:lvl1pPr>
          </a:lstStyle>
          <a:p>
            <a:r>
              <a:rPr lang="en-US" dirty="0" smtClean="0"/>
              <a:t>EMPHASIS CAN BE PUT ON QUOTES OR IMPORTANT PART OF THE TEXT BY: TAHOMA 26 PT LIGHT + BOLD FOR THE TAIL!</a:t>
            </a:r>
            <a:endParaRPr lang="ru-RU" dirty="0"/>
          </a:p>
        </p:txBody>
      </p:sp>
    </p:spTree>
    <p:extLst>
      <p:ext uri="{BB962C8B-B14F-4D97-AF65-F5344CB8AC3E}">
        <p14:creationId xmlns:p14="http://schemas.microsoft.com/office/powerpoint/2010/main" val="2806146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 Слайд с выносом">
    <p:spTree>
      <p:nvGrpSpPr>
        <p:cNvPr id="1" name=""/>
        <p:cNvGrpSpPr/>
        <p:nvPr/>
      </p:nvGrpSpPr>
      <p:grpSpPr>
        <a:xfrm>
          <a:off x="0" y="0"/>
          <a:ext cx="0" cy="0"/>
          <a:chOff x="0" y="0"/>
          <a:chExt cx="0" cy="0"/>
        </a:xfrm>
      </p:grpSpPr>
      <p:sp>
        <p:nvSpPr>
          <p:cNvPr id="5" name="Прямоугольник 4"/>
          <p:cNvSpPr/>
          <p:nvPr userDrawn="1"/>
        </p:nvSpPr>
        <p:spPr>
          <a:xfrm>
            <a:off x="269875" y="260648"/>
            <a:ext cx="8604250" cy="6318250"/>
          </a:xfrm>
          <a:prstGeom prst="rect">
            <a:avLst/>
          </a:prstGeom>
          <a:solidFill>
            <a:srgbClr val="5162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Заголовок 1"/>
          <p:cNvSpPr>
            <a:spLocks noGrp="1"/>
          </p:cNvSpPr>
          <p:nvPr>
            <p:ph type="title" hasCustomPrompt="1"/>
          </p:nvPr>
        </p:nvSpPr>
        <p:spPr>
          <a:xfrm>
            <a:off x="648000" y="612000"/>
            <a:ext cx="5040000" cy="2160000"/>
          </a:xfrm>
          <a:prstGeom prst="rect">
            <a:avLst/>
          </a:prstGeom>
        </p:spPr>
        <p:txBody>
          <a:bodyPr anchor="t" anchorCtr="0">
            <a:noAutofit/>
          </a:bodyPr>
          <a:lstStyle>
            <a:lvl1pPr algn="l">
              <a:defRPr sz="2600" baseline="0">
                <a:solidFill>
                  <a:schemeClr val="bg1"/>
                </a:solidFill>
                <a:latin typeface="+mj-lt"/>
                <a:ea typeface="Verdana" pitchFamily="34" charset="0"/>
                <a:cs typeface="Verdana" pitchFamily="34" charset="0"/>
              </a:defRPr>
            </a:lvl1pPr>
          </a:lstStyle>
          <a:p>
            <a:r>
              <a:rPr lang="en-US" dirty="0" smtClean="0"/>
              <a:t>EMPHASIS CAN BE PUT ON QUOTES OR IMPORTANT PART OF THE TEXT BY: TAHOMA 26 PT LIGHT + BOLD FOR THE TAIL!</a:t>
            </a:r>
            <a:endParaRPr lang="ru-RU" dirty="0"/>
          </a:p>
        </p:txBody>
      </p:sp>
    </p:spTree>
    <p:extLst>
      <p:ext uri="{BB962C8B-B14F-4D97-AF65-F5344CB8AC3E}">
        <p14:creationId xmlns:p14="http://schemas.microsoft.com/office/powerpoint/2010/main" val="37890596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 Слайд с выносом">
    <p:spTree>
      <p:nvGrpSpPr>
        <p:cNvPr id="1" name=""/>
        <p:cNvGrpSpPr/>
        <p:nvPr/>
      </p:nvGrpSpPr>
      <p:grpSpPr>
        <a:xfrm>
          <a:off x="0" y="0"/>
          <a:ext cx="0" cy="0"/>
          <a:chOff x="0" y="0"/>
          <a:chExt cx="0" cy="0"/>
        </a:xfrm>
      </p:grpSpPr>
      <p:sp>
        <p:nvSpPr>
          <p:cNvPr id="5" name="Прямоугольник 4"/>
          <p:cNvSpPr/>
          <p:nvPr userDrawn="1"/>
        </p:nvSpPr>
        <p:spPr>
          <a:xfrm>
            <a:off x="269875" y="260648"/>
            <a:ext cx="8604250" cy="6318250"/>
          </a:xfrm>
          <a:prstGeom prst="rect">
            <a:avLst/>
          </a:prstGeom>
          <a:solidFill>
            <a:srgbClr val="6D6F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Заголовок 1"/>
          <p:cNvSpPr>
            <a:spLocks noGrp="1"/>
          </p:cNvSpPr>
          <p:nvPr>
            <p:ph type="title" hasCustomPrompt="1"/>
          </p:nvPr>
        </p:nvSpPr>
        <p:spPr>
          <a:xfrm>
            <a:off x="648000" y="612000"/>
            <a:ext cx="5040000" cy="2160000"/>
          </a:xfrm>
          <a:prstGeom prst="rect">
            <a:avLst/>
          </a:prstGeom>
        </p:spPr>
        <p:txBody>
          <a:bodyPr anchor="t" anchorCtr="0">
            <a:noAutofit/>
          </a:bodyPr>
          <a:lstStyle>
            <a:lvl1pPr algn="l">
              <a:defRPr sz="2600" baseline="0">
                <a:solidFill>
                  <a:schemeClr val="bg1"/>
                </a:solidFill>
                <a:latin typeface="+mj-lt"/>
                <a:ea typeface="Verdana" pitchFamily="34" charset="0"/>
                <a:cs typeface="Verdana" pitchFamily="34" charset="0"/>
              </a:defRPr>
            </a:lvl1pPr>
          </a:lstStyle>
          <a:p>
            <a:r>
              <a:rPr lang="en-US" dirty="0" smtClean="0"/>
              <a:t>EMPHASIS CAN BE PUT ON QUOTES OR IMPORTANT PART OF THE TEXT BY: TAHOMA 26 PT LIGHT + BOLD FOR THE TAIL!</a:t>
            </a:r>
            <a:endParaRPr lang="ru-RU" dirty="0"/>
          </a:p>
        </p:txBody>
      </p:sp>
    </p:spTree>
    <p:extLst>
      <p:ext uri="{BB962C8B-B14F-4D97-AF65-F5344CB8AC3E}">
        <p14:creationId xmlns:p14="http://schemas.microsoft.com/office/powerpoint/2010/main" val="3789059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 Титульный слайд_">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752000" y="4291200"/>
            <a:ext cx="4068000" cy="648000"/>
          </a:xfrm>
          <a:prstGeom prst="rect">
            <a:avLst/>
          </a:prstGeom>
        </p:spPr>
        <p:txBody>
          <a:bodyPr anchor="t" anchorCtr="0">
            <a:noAutofit/>
          </a:bodyPr>
          <a:lstStyle>
            <a:lvl1pPr algn="l">
              <a:lnSpc>
                <a:spcPct val="100000"/>
              </a:lnSpc>
              <a:defRPr sz="1100" baseline="0">
                <a:latin typeface="+mj-lt"/>
                <a:ea typeface="Verdana" pitchFamily="34" charset="0"/>
                <a:cs typeface="Verdana" pitchFamily="34" charset="0"/>
              </a:defRPr>
            </a:lvl1pPr>
          </a:lstStyle>
          <a:p>
            <a:r>
              <a:rPr lang="en-US" dirty="0" smtClean="0"/>
              <a:t>January 00, 2000, City</a:t>
            </a:r>
            <a:br>
              <a:rPr lang="en-US" dirty="0" smtClean="0"/>
            </a:br>
            <a:r>
              <a:rPr lang="en-US" dirty="0" smtClean="0"/>
              <a:t>Name Surname</a:t>
            </a:r>
            <a:br>
              <a:rPr lang="en-US" dirty="0" smtClean="0"/>
            </a:br>
            <a:r>
              <a:rPr lang="en-US" dirty="0" smtClean="0"/>
              <a:t>Speaker’s title</a:t>
            </a:r>
            <a:endParaRPr lang="ru-RU" dirty="0"/>
          </a:p>
        </p:txBody>
      </p:sp>
      <p:sp>
        <p:nvSpPr>
          <p:cNvPr id="8" name="Текст 3"/>
          <p:cNvSpPr>
            <a:spLocks noGrp="1"/>
          </p:cNvSpPr>
          <p:nvPr>
            <p:ph type="body" sz="half" idx="2" hasCustomPrompt="1"/>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TITLE GOES HERE </a:t>
            </a:r>
            <a:br>
              <a:rPr lang="en-US" dirty="0" smtClean="0"/>
            </a:br>
            <a:r>
              <a:rPr lang="en-US" dirty="0" smtClean="0"/>
              <a:t>IN TAHOMA</a:t>
            </a:r>
            <a:br>
              <a:rPr lang="en-US" dirty="0" smtClean="0"/>
            </a:br>
            <a:r>
              <a:rPr lang="en-US" dirty="0" smtClean="0"/>
              <a:t>(LIGHT+BOLD)</a:t>
            </a:r>
          </a:p>
        </p:txBody>
      </p:sp>
      <p:sp>
        <p:nvSpPr>
          <p:cNvPr id="3" name="Прямоугольник 2"/>
          <p:cNvSpPr/>
          <p:nvPr/>
        </p:nvSpPr>
        <p:spPr>
          <a:xfrm>
            <a:off x="251520" y="269875"/>
            <a:ext cx="4320480" cy="6327477"/>
          </a:xfrm>
          <a:prstGeom prst="rect">
            <a:avLst/>
          </a:prstGeom>
          <a:solidFill>
            <a:srgbClr val="6163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76348" y="270173"/>
            <a:ext cx="1707932" cy="590647"/>
          </a:xfrm>
          <a:prstGeom prst="rect">
            <a:avLst/>
          </a:prstGeom>
        </p:spPr>
      </p:pic>
    </p:spTree>
    <p:extLst>
      <p:ext uri="{BB962C8B-B14F-4D97-AF65-F5344CB8AC3E}">
        <p14:creationId xmlns:p14="http://schemas.microsoft.com/office/powerpoint/2010/main" val="1731265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 Слайд с выносом">
    <p:spTree>
      <p:nvGrpSpPr>
        <p:cNvPr id="1" name=""/>
        <p:cNvGrpSpPr/>
        <p:nvPr/>
      </p:nvGrpSpPr>
      <p:grpSpPr>
        <a:xfrm>
          <a:off x="0" y="0"/>
          <a:ext cx="0" cy="0"/>
          <a:chOff x="0" y="0"/>
          <a:chExt cx="0" cy="0"/>
        </a:xfrm>
      </p:grpSpPr>
      <p:sp>
        <p:nvSpPr>
          <p:cNvPr id="5" name="Прямоугольник 4"/>
          <p:cNvSpPr/>
          <p:nvPr userDrawn="1"/>
        </p:nvSpPr>
        <p:spPr>
          <a:xfrm>
            <a:off x="269875" y="260648"/>
            <a:ext cx="8604250" cy="6318250"/>
          </a:xfrm>
          <a:prstGeom prst="rect">
            <a:avLst/>
          </a:prstGeom>
          <a:solidFill>
            <a:srgbClr val="5D4F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Заголовок 1"/>
          <p:cNvSpPr>
            <a:spLocks noGrp="1"/>
          </p:cNvSpPr>
          <p:nvPr>
            <p:ph type="title" hasCustomPrompt="1"/>
          </p:nvPr>
        </p:nvSpPr>
        <p:spPr>
          <a:xfrm>
            <a:off x="648000" y="612000"/>
            <a:ext cx="5040000" cy="2160000"/>
          </a:xfrm>
          <a:prstGeom prst="rect">
            <a:avLst/>
          </a:prstGeom>
        </p:spPr>
        <p:txBody>
          <a:bodyPr anchor="t" anchorCtr="0">
            <a:noAutofit/>
          </a:bodyPr>
          <a:lstStyle>
            <a:lvl1pPr algn="l">
              <a:defRPr sz="2600" baseline="0">
                <a:solidFill>
                  <a:schemeClr val="bg1"/>
                </a:solidFill>
                <a:latin typeface="+mj-lt"/>
                <a:ea typeface="Verdana" pitchFamily="34" charset="0"/>
                <a:cs typeface="Verdana" pitchFamily="34" charset="0"/>
              </a:defRPr>
            </a:lvl1pPr>
          </a:lstStyle>
          <a:p>
            <a:r>
              <a:rPr lang="en-US" dirty="0" smtClean="0"/>
              <a:t>EMPHASIS CAN BE PUT ON QUOTES OR IMPORTANT PART OF THE TEXT BY: TAHOMA 26 PT LIGHT + BOLD FOR THE TAIL!</a:t>
            </a:r>
            <a:endParaRPr lang="ru-RU" dirty="0"/>
          </a:p>
        </p:txBody>
      </p:sp>
    </p:spTree>
    <p:extLst>
      <p:ext uri="{BB962C8B-B14F-4D97-AF65-F5344CB8AC3E}">
        <p14:creationId xmlns:p14="http://schemas.microsoft.com/office/powerpoint/2010/main" val="3789059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 Слайд с текстом и таблицей">
    <p:spTree>
      <p:nvGrpSpPr>
        <p:cNvPr id="1" name=""/>
        <p:cNvGrpSpPr/>
        <p:nvPr/>
      </p:nvGrpSpPr>
      <p:grpSpPr>
        <a:xfrm>
          <a:off x="0" y="0"/>
          <a:ext cx="0" cy="0"/>
          <a:chOff x="0" y="0"/>
          <a:chExt cx="0" cy="0"/>
        </a:xfrm>
      </p:grpSpPr>
      <p:sp>
        <p:nvSpPr>
          <p:cNvPr id="10" name="Заголовок 1"/>
          <p:cNvSpPr txBox="1">
            <a:spLocks/>
          </p:cNvSpPr>
          <p:nvPr userDrawn="1"/>
        </p:nvSpPr>
        <p:spPr>
          <a:xfrm>
            <a:off x="612384" y="1412776"/>
            <a:ext cx="7416000" cy="864096"/>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4800" b="1" kern="1200" baseline="0">
                <a:solidFill>
                  <a:schemeClr val="tx1"/>
                </a:solidFill>
                <a:latin typeface="+mj-lt"/>
                <a:ea typeface="Verdana" pitchFamily="34" charset="0"/>
                <a:cs typeface="Verdana" pitchFamily="34" charset="0"/>
              </a:defRPr>
            </a:lvl1pPr>
          </a:lstStyle>
          <a:p>
            <a:r>
              <a:rPr lang="en-US" sz="4000" dirty="0" smtClean="0">
                <a:solidFill>
                  <a:srgbClr val="000000"/>
                </a:solidFill>
              </a:rPr>
              <a:t>THANK</a:t>
            </a:r>
            <a:r>
              <a:rPr lang="en-US" sz="4000" baseline="0" dirty="0" smtClean="0">
                <a:solidFill>
                  <a:srgbClr val="000000"/>
                </a:solidFill>
              </a:rPr>
              <a:t> YOU!</a:t>
            </a:r>
            <a:endParaRPr lang="ru-RU" sz="4000" dirty="0">
              <a:solidFill>
                <a:srgbClr val="000000"/>
              </a:solidFill>
            </a:endParaRPr>
          </a:p>
        </p:txBody>
      </p:sp>
      <p:pic>
        <p:nvPicPr>
          <p:cNvPr id="12" name="Рисунок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0979" y="5445224"/>
            <a:ext cx="1707932" cy="590647"/>
          </a:xfrm>
          <a:prstGeom prst="rect">
            <a:avLst/>
          </a:prstGeom>
        </p:spPr>
      </p:pic>
    </p:spTree>
    <p:extLst>
      <p:ext uri="{BB962C8B-B14F-4D97-AF65-F5344CB8AC3E}">
        <p14:creationId xmlns:p14="http://schemas.microsoft.com/office/powerpoint/2010/main" val="6339917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 Слайд с текстом и таблицей">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extLst>
      <p:ext uri="{BB962C8B-B14F-4D97-AF65-F5344CB8AC3E}">
        <p14:creationId xmlns:p14="http://schemas.microsoft.com/office/powerpoint/2010/main" val="28778193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 Слайд с текстом и таблицей">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extLst>
      <p:ext uri="{BB962C8B-B14F-4D97-AF65-F5344CB8AC3E}">
        <p14:creationId xmlns:p14="http://schemas.microsoft.com/office/powerpoint/2010/main" val="34411866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4"/>
          <p:cNvSpPr>
            <a:spLocks noGrp="1"/>
          </p:cNvSpPr>
          <p:nvPr>
            <p:ph type="ftr" sz="quarter" idx="10"/>
          </p:nvPr>
        </p:nvSpPr>
        <p:spPr/>
        <p:txBody>
          <a:bodyPr/>
          <a:lstStyle>
            <a:lvl1pPr>
              <a:defRPr/>
            </a:lvl1pPr>
          </a:lstStyle>
          <a:p>
            <a:pPr>
              <a:defRPr/>
            </a:pPr>
            <a:endParaRPr lang="ru-RU" dirty="0"/>
          </a:p>
        </p:txBody>
      </p:sp>
      <p:sp>
        <p:nvSpPr>
          <p:cNvPr id="5" name="Номер слайда 5"/>
          <p:cNvSpPr>
            <a:spLocks noGrp="1"/>
          </p:cNvSpPr>
          <p:nvPr>
            <p:ph type="sldNum" sz="quarter" idx="11"/>
          </p:nvPr>
        </p:nvSpPr>
        <p:spPr/>
        <p:txBody>
          <a:bodyPr/>
          <a:lstStyle>
            <a:lvl1pPr>
              <a:defRPr/>
            </a:lvl1pPr>
          </a:lstStyle>
          <a:p>
            <a:pPr>
              <a:defRPr/>
            </a:pPr>
            <a:fld id="{65AF92FB-99BD-4FCB-A60D-9CE873000E5D}" type="slidenum">
              <a:rPr lang="ru-RU"/>
              <a:pPr>
                <a:defRPr/>
              </a:pPr>
              <a:t>‹#›</a:t>
            </a:fld>
            <a:endParaRPr lang="ru-RU" dirty="0"/>
          </a:p>
        </p:txBody>
      </p:sp>
    </p:spTree>
    <p:extLst>
      <p:ext uri="{BB962C8B-B14F-4D97-AF65-F5344CB8AC3E}">
        <p14:creationId xmlns:p14="http://schemas.microsoft.com/office/powerpoint/2010/main" val="2182432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 Титульный слайд_">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752000" y="4291200"/>
            <a:ext cx="4068000" cy="648000"/>
          </a:xfrm>
          <a:prstGeom prst="rect">
            <a:avLst/>
          </a:prstGeom>
        </p:spPr>
        <p:txBody>
          <a:bodyPr anchor="t" anchorCtr="0">
            <a:noAutofit/>
          </a:bodyPr>
          <a:lstStyle>
            <a:lvl1pPr algn="l">
              <a:lnSpc>
                <a:spcPct val="100000"/>
              </a:lnSpc>
              <a:defRPr sz="1100" baseline="0">
                <a:latin typeface="+mj-lt"/>
                <a:ea typeface="Verdana" pitchFamily="34" charset="0"/>
                <a:cs typeface="Verdana" pitchFamily="34" charset="0"/>
              </a:defRPr>
            </a:lvl1pPr>
          </a:lstStyle>
          <a:p>
            <a:r>
              <a:rPr lang="en-US" dirty="0" smtClean="0"/>
              <a:t>January 00, 2000, City</a:t>
            </a:r>
            <a:br>
              <a:rPr lang="en-US" dirty="0" smtClean="0"/>
            </a:br>
            <a:r>
              <a:rPr lang="en-US" dirty="0" smtClean="0"/>
              <a:t>Name Surname</a:t>
            </a:r>
            <a:br>
              <a:rPr lang="en-US" dirty="0" smtClean="0"/>
            </a:br>
            <a:r>
              <a:rPr lang="en-US" dirty="0" smtClean="0"/>
              <a:t>Speaker’s title</a:t>
            </a:r>
            <a:endParaRPr lang="ru-RU" dirty="0"/>
          </a:p>
        </p:txBody>
      </p:sp>
      <p:sp>
        <p:nvSpPr>
          <p:cNvPr id="8" name="Текст 3"/>
          <p:cNvSpPr>
            <a:spLocks noGrp="1"/>
          </p:cNvSpPr>
          <p:nvPr>
            <p:ph type="body" sz="half" idx="2" hasCustomPrompt="1"/>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TITLE GOES HERE </a:t>
            </a:r>
            <a:br>
              <a:rPr lang="en-US" dirty="0" smtClean="0"/>
            </a:br>
            <a:r>
              <a:rPr lang="en-US" dirty="0" smtClean="0"/>
              <a:t>IN TAHOMA</a:t>
            </a:r>
            <a:br>
              <a:rPr lang="en-US" dirty="0" smtClean="0"/>
            </a:br>
            <a:r>
              <a:rPr lang="en-US" dirty="0" smtClean="0"/>
              <a:t>(LIGHT+BOLD)</a:t>
            </a:r>
          </a:p>
        </p:txBody>
      </p:sp>
      <p:sp>
        <p:nvSpPr>
          <p:cNvPr id="3" name="Прямоугольник 2"/>
          <p:cNvSpPr/>
          <p:nvPr/>
        </p:nvSpPr>
        <p:spPr>
          <a:xfrm>
            <a:off x="251520" y="269875"/>
            <a:ext cx="4320480" cy="6327477"/>
          </a:xfrm>
          <a:prstGeom prst="rect">
            <a:avLst/>
          </a:prstGeom>
          <a:solidFill>
            <a:srgbClr val="516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76348" y="270173"/>
            <a:ext cx="1707932" cy="590647"/>
          </a:xfrm>
          <a:prstGeom prst="rect">
            <a:avLst/>
          </a:prstGeom>
        </p:spPr>
      </p:pic>
    </p:spTree>
    <p:extLst>
      <p:ext uri="{BB962C8B-B14F-4D97-AF65-F5344CB8AC3E}">
        <p14:creationId xmlns:p14="http://schemas.microsoft.com/office/powerpoint/2010/main" val="3909633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4_ Титульный слайд_">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752000" y="4291200"/>
            <a:ext cx="4068000" cy="648000"/>
          </a:xfrm>
          <a:prstGeom prst="rect">
            <a:avLst/>
          </a:prstGeom>
        </p:spPr>
        <p:txBody>
          <a:bodyPr anchor="t" anchorCtr="0">
            <a:noAutofit/>
          </a:bodyPr>
          <a:lstStyle>
            <a:lvl1pPr algn="l">
              <a:lnSpc>
                <a:spcPct val="100000"/>
              </a:lnSpc>
              <a:defRPr sz="1100" baseline="0">
                <a:latin typeface="+mj-lt"/>
                <a:ea typeface="Verdana" pitchFamily="34" charset="0"/>
                <a:cs typeface="Verdana" pitchFamily="34" charset="0"/>
              </a:defRPr>
            </a:lvl1pPr>
          </a:lstStyle>
          <a:p>
            <a:r>
              <a:rPr lang="en-US" dirty="0" smtClean="0"/>
              <a:t>January 00, 2000, City</a:t>
            </a:r>
            <a:br>
              <a:rPr lang="en-US" dirty="0" smtClean="0"/>
            </a:br>
            <a:r>
              <a:rPr lang="en-US" dirty="0" smtClean="0"/>
              <a:t>Name Surname</a:t>
            </a:r>
            <a:br>
              <a:rPr lang="en-US" dirty="0" smtClean="0"/>
            </a:br>
            <a:r>
              <a:rPr lang="en-US" dirty="0" smtClean="0"/>
              <a:t>Speaker’s title</a:t>
            </a:r>
            <a:endParaRPr lang="ru-RU" dirty="0"/>
          </a:p>
        </p:txBody>
      </p:sp>
      <p:sp>
        <p:nvSpPr>
          <p:cNvPr id="8" name="Текст 3"/>
          <p:cNvSpPr>
            <a:spLocks noGrp="1"/>
          </p:cNvSpPr>
          <p:nvPr>
            <p:ph type="body" sz="half" idx="2" hasCustomPrompt="1"/>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TITLE GOES HERE </a:t>
            </a:r>
            <a:br>
              <a:rPr lang="en-US" dirty="0" smtClean="0"/>
            </a:br>
            <a:r>
              <a:rPr lang="en-US" dirty="0" smtClean="0"/>
              <a:t>IN TAHOMA</a:t>
            </a:r>
            <a:br>
              <a:rPr lang="en-US" dirty="0" smtClean="0"/>
            </a:br>
            <a:r>
              <a:rPr lang="en-US" dirty="0" smtClean="0"/>
              <a:t>(LIGHT+BOLD)</a:t>
            </a:r>
          </a:p>
        </p:txBody>
      </p:sp>
      <p:sp>
        <p:nvSpPr>
          <p:cNvPr id="3" name="Прямоугольник 2"/>
          <p:cNvSpPr/>
          <p:nvPr/>
        </p:nvSpPr>
        <p:spPr>
          <a:xfrm>
            <a:off x="251520" y="269875"/>
            <a:ext cx="4320480" cy="6327477"/>
          </a:xfrm>
          <a:prstGeom prst="rect">
            <a:avLst/>
          </a:prstGeom>
          <a:solidFill>
            <a:srgbClr val="6D6F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76348" y="270173"/>
            <a:ext cx="1707932" cy="590647"/>
          </a:xfrm>
          <a:prstGeom prst="rect">
            <a:avLst/>
          </a:prstGeom>
        </p:spPr>
      </p:pic>
    </p:spTree>
    <p:extLst>
      <p:ext uri="{BB962C8B-B14F-4D97-AF65-F5344CB8AC3E}">
        <p14:creationId xmlns:p14="http://schemas.microsoft.com/office/powerpoint/2010/main" val="302232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5_ Титульный слайд_">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752000" y="4291200"/>
            <a:ext cx="4068000" cy="648000"/>
          </a:xfrm>
          <a:prstGeom prst="rect">
            <a:avLst/>
          </a:prstGeom>
        </p:spPr>
        <p:txBody>
          <a:bodyPr anchor="t" anchorCtr="0">
            <a:noAutofit/>
          </a:bodyPr>
          <a:lstStyle>
            <a:lvl1pPr algn="l">
              <a:lnSpc>
                <a:spcPct val="100000"/>
              </a:lnSpc>
              <a:defRPr sz="1100" baseline="0">
                <a:latin typeface="+mj-lt"/>
                <a:ea typeface="Verdana" pitchFamily="34" charset="0"/>
                <a:cs typeface="Verdana" pitchFamily="34" charset="0"/>
              </a:defRPr>
            </a:lvl1pPr>
          </a:lstStyle>
          <a:p>
            <a:r>
              <a:rPr lang="en-US" dirty="0" smtClean="0"/>
              <a:t>January 00, 2000, City</a:t>
            </a:r>
            <a:br>
              <a:rPr lang="en-US" dirty="0" smtClean="0"/>
            </a:br>
            <a:r>
              <a:rPr lang="en-US" dirty="0" smtClean="0"/>
              <a:t>Name Surname</a:t>
            </a:r>
            <a:br>
              <a:rPr lang="en-US" dirty="0" smtClean="0"/>
            </a:br>
            <a:r>
              <a:rPr lang="en-US" dirty="0" smtClean="0"/>
              <a:t>Speaker’s title</a:t>
            </a:r>
            <a:endParaRPr lang="ru-RU" dirty="0"/>
          </a:p>
        </p:txBody>
      </p:sp>
      <p:sp>
        <p:nvSpPr>
          <p:cNvPr id="8" name="Текст 3"/>
          <p:cNvSpPr>
            <a:spLocks noGrp="1"/>
          </p:cNvSpPr>
          <p:nvPr>
            <p:ph type="body" sz="half" idx="2" hasCustomPrompt="1"/>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TITLE GOES HERE </a:t>
            </a:r>
            <a:br>
              <a:rPr lang="en-US" dirty="0" smtClean="0"/>
            </a:br>
            <a:r>
              <a:rPr lang="en-US" dirty="0" smtClean="0"/>
              <a:t>IN TAHOMA</a:t>
            </a:r>
            <a:br>
              <a:rPr lang="en-US" dirty="0" smtClean="0"/>
            </a:br>
            <a:r>
              <a:rPr lang="en-US" dirty="0" smtClean="0"/>
              <a:t>(LIGHT+BOLD)</a:t>
            </a:r>
          </a:p>
        </p:txBody>
      </p:sp>
      <p:sp>
        <p:nvSpPr>
          <p:cNvPr id="3" name="Прямоугольник 2"/>
          <p:cNvSpPr/>
          <p:nvPr/>
        </p:nvSpPr>
        <p:spPr>
          <a:xfrm>
            <a:off x="251520" y="269875"/>
            <a:ext cx="4320480" cy="6327477"/>
          </a:xfrm>
          <a:prstGeom prst="rect">
            <a:avLst/>
          </a:prstGeom>
          <a:solidFill>
            <a:srgbClr val="5D4F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76348" y="270173"/>
            <a:ext cx="1707932" cy="590647"/>
          </a:xfrm>
          <a:prstGeom prst="rect">
            <a:avLst/>
          </a:prstGeom>
        </p:spPr>
      </p:pic>
    </p:spTree>
    <p:extLst>
      <p:ext uri="{BB962C8B-B14F-4D97-AF65-F5344CB8AC3E}">
        <p14:creationId xmlns:p14="http://schemas.microsoft.com/office/powerpoint/2010/main" val="3177964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02_ Содержание">
    <p:spTree>
      <p:nvGrpSpPr>
        <p:cNvPr id="1" name=""/>
        <p:cNvGrpSpPr/>
        <p:nvPr/>
      </p:nvGrpSpPr>
      <p:grpSpPr>
        <a:xfrm>
          <a:off x="0" y="0"/>
          <a:ext cx="0" cy="0"/>
          <a:chOff x="0" y="0"/>
          <a:chExt cx="0" cy="0"/>
        </a:xfrm>
      </p:grpSpPr>
      <p:sp>
        <p:nvSpPr>
          <p:cNvPr id="7" name="Прямоугольник 6"/>
          <p:cNvSpPr/>
          <p:nvPr/>
        </p:nvSpPr>
        <p:spPr>
          <a:xfrm>
            <a:off x="269875" y="269875"/>
            <a:ext cx="8604250" cy="6318250"/>
          </a:xfrm>
          <a:prstGeom prst="rect">
            <a:avLst/>
          </a:prstGeom>
          <a:solidFill>
            <a:srgbClr val="5162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 name="Подзаголовок 2"/>
          <p:cNvSpPr txBox="1">
            <a:spLocks/>
          </p:cNvSpPr>
          <p:nvPr/>
        </p:nvSpPr>
        <p:spPr>
          <a:xfrm>
            <a:off x="1152525" y="828675"/>
            <a:ext cx="4064000" cy="719138"/>
          </a:xfrm>
          <a:prstGeom prst="rect">
            <a:avLst/>
          </a:prstGeom>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None/>
              <a:defRPr/>
            </a:pPr>
            <a:r>
              <a:rPr lang="en-US" sz="2600" dirty="0" smtClean="0">
                <a:solidFill>
                  <a:schemeClr val="bg1"/>
                </a:solidFill>
                <a:latin typeface="+mj-lt"/>
              </a:rPr>
              <a:t>CONTENTS</a:t>
            </a:r>
          </a:p>
        </p:txBody>
      </p:sp>
      <p:sp>
        <p:nvSpPr>
          <p:cNvPr id="11" name="Вертикальный текст 2"/>
          <p:cNvSpPr>
            <a:spLocks noGrp="1"/>
          </p:cNvSpPr>
          <p:nvPr>
            <p:ph type="body" orient="vert" idx="1" hasCustomPrompt="1"/>
          </p:nvPr>
        </p:nvSpPr>
        <p:spPr>
          <a:xfrm>
            <a:off x="1152000" y="2134800"/>
            <a:ext cx="6768000" cy="3382432"/>
          </a:xfrm>
          <a:prstGeom prst="rect">
            <a:avLst/>
          </a:prstGeom>
        </p:spPr>
        <p:txBody>
          <a:bodyPr vert="horz" numCol="2">
            <a:noAutofit/>
          </a:bodyPr>
          <a:lstStyle>
            <a:lvl1pPr marL="174625" indent="-174625" defTabSz="1976438">
              <a:spcBef>
                <a:spcPts val="1800"/>
              </a:spcBef>
              <a:buFont typeface="Wingdings" pitchFamily="2" charset="2"/>
              <a:buChar char="§"/>
              <a:defRPr sz="1600" baseline="0">
                <a:solidFill>
                  <a:schemeClr val="bg1">
                    <a:lumMod val="95000"/>
                  </a:schemeClr>
                </a:solidFill>
                <a:latin typeface="+mj-lt"/>
                <a:ea typeface="Verdana" pitchFamily="34" charset="0"/>
                <a:cs typeface="Verdana" pitchFamily="34" charset="0"/>
              </a:defRPr>
            </a:lvl1pPr>
            <a:lvl2pPr defTabSz="1976438">
              <a:defRPr sz="1600">
                <a:solidFill>
                  <a:schemeClr val="bg1">
                    <a:lumMod val="95000"/>
                  </a:schemeClr>
                </a:solidFill>
                <a:latin typeface="+mj-lt"/>
                <a:ea typeface="Verdana" pitchFamily="34" charset="0"/>
                <a:cs typeface="Verdana" pitchFamily="34" charset="0"/>
              </a:defRPr>
            </a:lvl2pPr>
            <a:lvl3pPr>
              <a:defRPr sz="1600">
                <a:latin typeface="Verdana" pitchFamily="34" charset="0"/>
                <a:ea typeface="Verdana" pitchFamily="34" charset="0"/>
                <a:cs typeface="Verdana" pitchFamily="34" charset="0"/>
              </a:defRPr>
            </a:lvl3pPr>
            <a:lvl4pPr>
              <a:defRPr sz="1600">
                <a:latin typeface="Verdana" pitchFamily="34" charset="0"/>
                <a:ea typeface="Verdana" pitchFamily="34" charset="0"/>
                <a:cs typeface="Verdana" pitchFamily="34" charset="0"/>
              </a:defRPr>
            </a:lvl4pPr>
            <a:lvl5pPr>
              <a:defRPr sz="1600">
                <a:latin typeface="Verdana" pitchFamily="34" charset="0"/>
                <a:ea typeface="Verdana" pitchFamily="34" charset="0"/>
                <a:cs typeface="Verdana" pitchFamily="34" charset="0"/>
              </a:defRPr>
            </a:lvl5pPr>
          </a:lstStyle>
          <a:p>
            <a:pPr lvl="0"/>
            <a:r>
              <a:rPr lang="en-US" dirty="0" smtClean="0"/>
              <a:t>Item number one</a:t>
            </a:r>
            <a:endParaRPr lang="ru-RU" dirty="0" smtClean="0"/>
          </a:p>
          <a:p>
            <a:pPr lvl="1"/>
            <a:r>
              <a:rPr lang="en-US" dirty="0" smtClean="0"/>
              <a:t>Sub item one</a:t>
            </a:r>
          </a:p>
          <a:p>
            <a:pPr lvl="1"/>
            <a:r>
              <a:rPr lang="en-US" dirty="0" smtClean="0"/>
              <a:t>Sub item two</a:t>
            </a:r>
          </a:p>
          <a:p>
            <a:pPr lvl="0"/>
            <a:r>
              <a:rPr lang="en-US" dirty="0" smtClean="0"/>
              <a:t>Item number two</a:t>
            </a:r>
            <a:endParaRPr lang="ru-RU" dirty="0" smtClean="0"/>
          </a:p>
          <a:p>
            <a:pPr lvl="1"/>
            <a:r>
              <a:rPr lang="en-US" dirty="0" smtClean="0"/>
              <a:t>Sub item one</a:t>
            </a:r>
          </a:p>
          <a:p>
            <a:pPr lvl="1"/>
            <a:r>
              <a:rPr lang="en-US" dirty="0" smtClean="0"/>
              <a:t>Sub item two</a:t>
            </a:r>
          </a:p>
          <a:p>
            <a:pPr lvl="0"/>
            <a:r>
              <a:rPr lang="en-US" dirty="0" smtClean="0"/>
              <a:t>Item number three</a:t>
            </a:r>
            <a:endParaRPr lang="ru-RU" dirty="0" smtClean="0"/>
          </a:p>
          <a:p>
            <a:pPr lvl="1"/>
            <a:r>
              <a:rPr lang="en-US" dirty="0" smtClean="0"/>
              <a:t>Sub item one</a:t>
            </a:r>
          </a:p>
          <a:p>
            <a:pPr lvl="1"/>
            <a:r>
              <a:rPr lang="en-US" dirty="0" smtClean="0"/>
              <a:t>Sub item two</a:t>
            </a:r>
          </a:p>
          <a:p>
            <a:pPr lvl="0"/>
            <a:r>
              <a:rPr lang="en-US" dirty="0" smtClean="0"/>
              <a:t>Item number four</a:t>
            </a:r>
            <a:endParaRPr lang="ru-RU" dirty="0" smtClean="0"/>
          </a:p>
          <a:p>
            <a:pPr lvl="1"/>
            <a:r>
              <a:rPr lang="en-US" dirty="0" smtClean="0"/>
              <a:t>Sub item one</a:t>
            </a:r>
          </a:p>
          <a:p>
            <a:pPr lvl="1"/>
            <a:r>
              <a:rPr lang="en-US" dirty="0" smtClean="0"/>
              <a:t>Sub item two</a:t>
            </a:r>
          </a:p>
          <a:p>
            <a:pPr lvl="0"/>
            <a:r>
              <a:rPr lang="en-US" dirty="0" smtClean="0"/>
              <a:t>Item number five</a:t>
            </a:r>
            <a:endParaRPr lang="ru-RU" dirty="0" smtClean="0"/>
          </a:p>
          <a:p>
            <a:pPr lvl="1"/>
            <a:r>
              <a:rPr lang="en-US" dirty="0" smtClean="0"/>
              <a:t>Sub item one</a:t>
            </a:r>
          </a:p>
          <a:p>
            <a:pPr lvl="1"/>
            <a:r>
              <a:rPr lang="en-US" dirty="0" smtClean="0"/>
              <a:t>Sub item two</a:t>
            </a:r>
          </a:p>
          <a:p>
            <a:pPr lvl="1"/>
            <a:endParaRPr lang="ru-RU" dirty="0" smtClean="0"/>
          </a:p>
          <a:p>
            <a:pPr lvl="1"/>
            <a:endParaRPr lang="ru-RU" dirty="0"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03_ Начало раздел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2880000" y="612000"/>
            <a:ext cx="5400000" cy="2232000"/>
          </a:xfrm>
          <a:prstGeom prst="rect">
            <a:avLst/>
          </a:prstGeom>
        </p:spPr>
        <p:txBody>
          <a:bodyPr anchor="t" anchorCtr="0">
            <a:noAutofit/>
          </a:bodyPr>
          <a:lstStyle>
            <a:lvl1pPr algn="l">
              <a:lnSpc>
                <a:spcPct val="90000"/>
              </a:lnSpc>
              <a:defRPr sz="4800" baseline="0">
                <a:latin typeface="+mj-lt"/>
                <a:ea typeface="Verdana" pitchFamily="34" charset="0"/>
                <a:cs typeface="Verdana" pitchFamily="34" charset="0"/>
              </a:defRPr>
            </a:lvl1pPr>
          </a:lstStyle>
          <a:p>
            <a:r>
              <a:rPr lang="en-US" dirty="0" smtClean="0"/>
              <a:t>1.0</a:t>
            </a:r>
            <a:br>
              <a:rPr lang="en-US" dirty="0" smtClean="0"/>
            </a:br>
            <a:r>
              <a:rPr lang="en-US" dirty="0" err="1" smtClean="0"/>
              <a:t>Devider</a:t>
            </a:r>
            <a:r>
              <a:rPr lang="en-US" dirty="0" smtClean="0"/>
              <a:t> title (</a:t>
            </a:r>
            <a:r>
              <a:rPr lang="en-US" dirty="0" err="1" smtClean="0"/>
              <a:t>light+bold</a:t>
            </a:r>
            <a:r>
              <a:rPr lang="en-US" dirty="0" smtClean="0"/>
              <a:t>)</a:t>
            </a:r>
            <a:endParaRPr lang="ru-RU" dirty="0"/>
          </a:p>
        </p:txBody>
      </p:sp>
      <p:sp>
        <p:nvSpPr>
          <p:cNvPr id="5"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8" name="Прямоугольник 7"/>
          <p:cNvSpPr/>
          <p:nvPr/>
        </p:nvSpPr>
        <p:spPr>
          <a:xfrm>
            <a:off x="269875" y="269875"/>
            <a:ext cx="21600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32036" y="6191249"/>
            <a:ext cx="1146754" cy="396578"/>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 Начало раздела">
    <p:spTree>
      <p:nvGrpSpPr>
        <p:cNvPr id="1" name=""/>
        <p:cNvGrpSpPr/>
        <p:nvPr/>
      </p:nvGrpSpPr>
      <p:grpSpPr>
        <a:xfrm>
          <a:off x="0" y="0"/>
          <a:ext cx="0" cy="0"/>
          <a:chOff x="0" y="0"/>
          <a:chExt cx="0" cy="0"/>
        </a:xfrm>
      </p:grpSpPr>
      <p:sp>
        <p:nvSpPr>
          <p:cNvPr id="9" name="Прямоугольник 8"/>
          <p:cNvSpPr/>
          <p:nvPr userDrawn="1"/>
        </p:nvSpPr>
        <p:spPr>
          <a:xfrm>
            <a:off x="269875" y="260648"/>
            <a:ext cx="8604250" cy="6318250"/>
          </a:xfrm>
          <a:prstGeom prst="rect">
            <a:avLst/>
          </a:prstGeom>
          <a:solidFill>
            <a:srgbClr val="6163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solidFill>
                  <a:schemeClr val="bg1"/>
                </a:solidFill>
                <a:latin typeface="+mj-lt"/>
                <a:ea typeface="Verdana" pitchFamily="34" charset="0"/>
                <a:cs typeface="Verdana" pitchFamily="34" charset="0"/>
              </a:defRPr>
            </a:lvl1pPr>
          </a:lstStyle>
          <a:p>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solidFill>
                  <a:schemeClr val="bg1"/>
                </a:solidFill>
                <a:latin typeface="+mj-lt"/>
                <a:ea typeface="Verdana" pitchFamily="34" charset="0"/>
                <a:cs typeface="Verdana" pitchFamily="34" charset="0"/>
              </a:defRPr>
            </a:lvl1pPr>
          </a:lstStyle>
          <a:p>
            <a:fld id="{167E4C93-8E89-4B83-936A-E2A050ED9A29}" type="slidenum">
              <a:rPr lang="ru-RU" smtClean="0"/>
              <a:pPr/>
              <a:t>‹#›</a:t>
            </a:fld>
            <a:endParaRPr lang="ru-RU"/>
          </a:p>
        </p:txBody>
      </p:sp>
      <p:sp>
        <p:nvSpPr>
          <p:cNvPr id="2" name="Заголовок 1"/>
          <p:cNvSpPr>
            <a:spLocks noGrp="1"/>
          </p:cNvSpPr>
          <p:nvPr>
            <p:ph type="title" hasCustomPrompt="1"/>
          </p:nvPr>
        </p:nvSpPr>
        <p:spPr>
          <a:xfrm>
            <a:off x="396136" y="404912"/>
            <a:ext cx="5400000" cy="2232000"/>
          </a:xfrm>
          <a:prstGeom prst="rect">
            <a:avLst/>
          </a:prstGeom>
        </p:spPr>
        <p:txBody>
          <a:bodyPr anchor="t" anchorCtr="0">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en-US" dirty="0" smtClean="0"/>
              <a:t>1.0</a:t>
            </a:r>
            <a:br>
              <a:rPr lang="en-US" dirty="0" smtClean="0"/>
            </a:br>
            <a:r>
              <a:rPr lang="en-US" dirty="0" err="1" smtClean="0"/>
              <a:t>Devider</a:t>
            </a:r>
            <a:r>
              <a:rPr lang="en-US" dirty="0" smtClean="0"/>
              <a:t> title (</a:t>
            </a:r>
            <a:r>
              <a:rPr lang="en-US" dirty="0" err="1" smtClean="0"/>
              <a:t>light+bold</a:t>
            </a:r>
            <a:r>
              <a:rPr lang="en-US" dirty="0" smtClean="0"/>
              <a:t>)</a:t>
            </a:r>
            <a:endParaRPr lang="ru-RU" dirty="0"/>
          </a:p>
        </p:txBody>
      </p:sp>
    </p:spTree>
    <p:extLst>
      <p:ext uri="{BB962C8B-B14F-4D97-AF65-F5344CB8AC3E}">
        <p14:creationId xmlns:p14="http://schemas.microsoft.com/office/powerpoint/2010/main" val="633481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_ Начало раздела">
    <p:spTree>
      <p:nvGrpSpPr>
        <p:cNvPr id="1" name=""/>
        <p:cNvGrpSpPr/>
        <p:nvPr/>
      </p:nvGrpSpPr>
      <p:grpSpPr>
        <a:xfrm>
          <a:off x="0" y="0"/>
          <a:ext cx="0" cy="0"/>
          <a:chOff x="0" y="0"/>
          <a:chExt cx="0" cy="0"/>
        </a:xfrm>
      </p:grpSpPr>
      <p:sp>
        <p:nvSpPr>
          <p:cNvPr id="9" name="Прямоугольник 8"/>
          <p:cNvSpPr/>
          <p:nvPr userDrawn="1"/>
        </p:nvSpPr>
        <p:spPr>
          <a:xfrm>
            <a:off x="269875" y="260648"/>
            <a:ext cx="8604250" cy="6318250"/>
          </a:xfrm>
          <a:prstGeom prst="rect">
            <a:avLst/>
          </a:prstGeom>
          <a:solidFill>
            <a:srgbClr val="5162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solidFill>
                  <a:schemeClr val="bg1"/>
                </a:solidFill>
                <a:latin typeface="+mj-lt"/>
                <a:ea typeface="Verdana" pitchFamily="34" charset="0"/>
                <a:cs typeface="Verdana" pitchFamily="34" charset="0"/>
              </a:defRPr>
            </a:lvl1pPr>
          </a:lstStyle>
          <a:p>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solidFill>
                  <a:schemeClr val="bg1"/>
                </a:solidFill>
                <a:latin typeface="+mj-lt"/>
                <a:ea typeface="Verdana" pitchFamily="34" charset="0"/>
                <a:cs typeface="Verdana" pitchFamily="34" charset="0"/>
              </a:defRPr>
            </a:lvl1pPr>
          </a:lstStyle>
          <a:p>
            <a:fld id="{167E4C93-8E89-4B83-936A-E2A050ED9A29}" type="slidenum">
              <a:rPr lang="ru-RU" smtClean="0"/>
              <a:pPr/>
              <a:t>‹#›</a:t>
            </a:fld>
            <a:endParaRPr lang="ru-RU"/>
          </a:p>
        </p:txBody>
      </p:sp>
      <p:sp>
        <p:nvSpPr>
          <p:cNvPr id="2" name="Заголовок 1"/>
          <p:cNvSpPr>
            <a:spLocks noGrp="1"/>
          </p:cNvSpPr>
          <p:nvPr>
            <p:ph type="title" hasCustomPrompt="1"/>
          </p:nvPr>
        </p:nvSpPr>
        <p:spPr>
          <a:xfrm>
            <a:off x="396136" y="404912"/>
            <a:ext cx="5400000" cy="2232000"/>
          </a:xfrm>
          <a:prstGeom prst="rect">
            <a:avLst/>
          </a:prstGeom>
        </p:spPr>
        <p:txBody>
          <a:bodyPr anchor="t" anchorCtr="0">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en-US" dirty="0" smtClean="0"/>
              <a:t>1.0</a:t>
            </a:r>
            <a:br>
              <a:rPr lang="en-US" dirty="0" smtClean="0"/>
            </a:br>
            <a:r>
              <a:rPr lang="en-US" dirty="0" err="1" smtClean="0"/>
              <a:t>Devider</a:t>
            </a:r>
            <a:r>
              <a:rPr lang="en-US" dirty="0" smtClean="0"/>
              <a:t> title (</a:t>
            </a:r>
            <a:r>
              <a:rPr lang="en-US" dirty="0" err="1" smtClean="0"/>
              <a:t>light+bold</a:t>
            </a:r>
            <a:r>
              <a:rPr lang="en-US" dirty="0" smtClean="0"/>
              <a:t>)</a:t>
            </a:r>
            <a:endParaRPr lang="ru-RU" dirty="0"/>
          </a:p>
        </p:txBody>
      </p:sp>
    </p:spTree>
    <p:extLst>
      <p:ext uri="{BB962C8B-B14F-4D97-AF65-F5344CB8AC3E}">
        <p14:creationId xmlns:p14="http://schemas.microsoft.com/office/powerpoint/2010/main" val="349545237"/>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565970-85C8-4B65-A061-2F07D449E467}" type="datetime1">
              <a:rPr lang="ru-RU" smtClean="0"/>
              <a:t>27.05.13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E01335-259E-40F9-B4E1-7E4FDCDF6836}"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70" r:id="rId2"/>
    <p:sldLayoutId id="2147483671" r:id="rId3"/>
    <p:sldLayoutId id="2147483672" r:id="rId4"/>
    <p:sldLayoutId id="2147483673" r:id="rId5"/>
    <p:sldLayoutId id="2147483662" r:id="rId6"/>
    <p:sldLayoutId id="2147483663" r:id="rId7"/>
    <p:sldLayoutId id="2147483674" r:id="rId8"/>
    <p:sldLayoutId id="2147483675" r:id="rId9"/>
    <p:sldLayoutId id="2147483676" r:id="rId10"/>
    <p:sldLayoutId id="2147483677" r:id="rId11"/>
    <p:sldLayoutId id="2147483664" r:id="rId12"/>
    <p:sldLayoutId id="2147483665" r:id="rId13"/>
    <p:sldLayoutId id="2147483666" r:id="rId14"/>
    <p:sldLayoutId id="2147483667" r:id="rId15"/>
    <p:sldLayoutId id="2147483668"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20" Type="http://schemas.openxmlformats.org/officeDocument/2006/relationships/tags" Target="../tags/tag19.xml"/><Relationship Id="rId21" Type="http://schemas.openxmlformats.org/officeDocument/2006/relationships/tags" Target="../tags/tag20.xml"/><Relationship Id="rId22" Type="http://schemas.openxmlformats.org/officeDocument/2006/relationships/tags" Target="../tags/tag21.xml"/><Relationship Id="rId23" Type="http://schemas.openxmlformats.org/officeDocument/2006/relationships/tags" Target="../tags/tag22.xml"/><Relationship Id="rId24" Type="http://schemas.openxmlformats.org/officeDocument/2006/relationships/tags" Target="../tags/tag23.xml"/><Relationship Id="rId25" Type="http://schemas.openxmlformats.org/officeDocument/2006/relationships/tags" Target="../tags/tag24.xml"/><Relationship Id="rId26" Type="http://schemas.openxmlformats.org/officeDocument/2006/relationships/slideLayout" Target="../slideLayouts/slideLayout23.xml"/><Relationship Id="rId27" Type="http://schemas.openxmlformats.org/officeDocument/2006/relationships/notesSlide" Target="../notesSlides/notesSlide2.xml"/><Relationship Id="rId28" Type="http://schemas.openxmlformats.org/officeDocument/2006/relationships/oleObject" Target="../embeddings/oleObject1.bin"/><Relationship Id="rId29" Type="http://schemas.openxmlformats.org/officeDocument/2006/relationships/image" Target="../media/image4.emf"/><Relationship Id="rId30" Type="http://schemas.openxmlformats.org/officeDocument/2006/relationships/image" Target="../media/image3.png"/><Relationship Id="rId10" Type="http://schemas.openxmlformats.org/officeDocument/2006/relationships/tags" Target="../tags/tag9.xml"/><Relationship Id="rId11" Type="http://schemas.openxmlformats.org/officeDocument/2006/relationships/tags" Target="../tags/tag10.xml"/><Relationship Id="rId12" Type="http://schemas.openxmlformats.org/officeDocument/2006/relationships/tags" Target="../tags/tag11.xml"/><Relationship Id="rId13" Type="http://schemas.openxmlformats.org/officeDocument/2006/relationships/tags" Target="../tags/tag12.xml"/><Relationship Id="rId14" Type="http://schemas.openxmlformats.org/officeDocument/2006/relationships/tags" Target="../tags/tag13.xml"/><Relationship Id="rId15" Type="http://schemas.openxmlformats.org/officeDocument/2006/relationships/tags" Target="../tags/tag14.xml"/><Relationship Id="rId16" Type="http://schemas.openxmlformats.org/officeDocument/2006/relationships/tags" Target="../tags/tag15.xml"/><Relationship Id="rId17" Type="http://schemas.openxmlformats.org/officeDocument/2006/relationships/tags" Target="../tags/tag16.xml"/><Relationship Id="rId18" Type="http://schemas.openxmlformats.org/officeDocument/2006/relationships/tags" Target="../tags/tag17.xml"/><Relationship Id="rId19" Type="http://schemas.openxmlformats.org/officeDocument/2006/relationships/tags" Target="../tags/tag18.xml"/><Relationship Id="rId1" Type="http://schemas.openxmlformats.org/officeDocument/2006/relationships/vmlDrawing" Target="../drawings/vmlDrawing1.vml"/><Relationship Id="rId2" Type="http://schemas.openxmlformats.org/officeDocument/2006/relationships/tags" Target="../tags/tag1.xml"/><Relationship Id="rId3" Type="http://schemas.openxmlformats.org/officeDocument/2006/relationships/tags" Target="../tags/tag2.xml"/><Relationship Id="rId4" Type="http://schemas.openxmlformats.org/officeDocument/2006/relationships/tags" Target="../tags/tag3.xml"/><Relationship Id="rId5" Type="http://schemas.openxmlformats.org/officeDocument/2006/relationships/tags" Target="../tags/tag4.xml"/><Relationship Id="rId6" Type="http://schemas.openxmlformats.org/officeDocument/2006/relationships/tags" Target="../tags/tag5.xml"/><Relationship Id="rId7" Type="http://schemas.openxmlformats.org/officeDocument/2006/relationships/tags" Target="../tags/tag6.xml"/><Relationship Id="rId8" Type="http://schemas.openxmlformats.org/officeDocument/2006/relationships/tags" Target="../tags/tag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9" Type="http://schemas.openxmlformats.org/officeDocument/2006/relationships/tags" Target="../tags/tag32.xml"/><Relationship Id="rId20" Type="http://schemas.openxmlformats.org/officeDocument/2006/relationships/image" Target="../media/image4.emf"/><Relationship Id="rId21" Type="http://schemas.openxmlformats.org/officeDocument/2006/relationships/image" Target="../media/image2.png"/><Relationship Id="rId22" Type="http://schemas.openxmlformats.org/officeDocument/2006/relationships/image" Target="../media/image5.png"/><Relationship Id="rId23" Type="http://schemas.openxmlformats.org/officeDocument/2006/relationships/image" Target="../media/image6.png"/><Relationship Id="rId10" Type="http://schemas.openxmlformats.org/officeDocument/2006/relationships/tags" Target="../tags/tag33.xml"/><Relationship Id="rId11" Type="http://schemas.openxmlformats.org/officeDocument/2006/relationships/tags" Target="../tags/tag34.xml"/><Relationship Id="rId12" Type="http://schemas.openxmlformats.org/officeDocument/2006/relationships/tags" Target="../tags/tag35.xml"/><Relationship Id="rId13" Type="http://schemas.openxmlformats.org/officeDocument/2006/relationships/tags" Target="../tags/tag36.xml"/><Relationship Id="rId14" Type="http://schemas.openxmlformats.org/officeDocument/2006/relationships/tags" Target="../tags/tag37.xml"/><Relationship Id="rId15" Type="http://schemas.openxmlformats.org/officeDocument/2006/relationships/tags" Target="../tags/tag38.xml"/><Relationship Id="rId16" Type="http://schemas.openxmlformats.org/officeDocument/2006/relationships/tags" Target="../tags/tag39.xml"/><Relationship Id="rId17" Type="http://schemas.openxmlformats.org/officeDocument/2006/relationships/slideLayout" Target="../slideLayouts/slideLayout23.xml"/><Relationship Id="rId18" Type="http://schemas.openxmlformats.org/officeDocument/2006/relationships/notesSlide" Target="../notesSlides/notesSlide4.xml"/><Relationship Id="rId19" Type="http://schemas.openxmlformats.org/officeDocument/2006/relationships/oleObject" Target="../embeddings/oleObject2.bin"/><Relationship Id="rId1" Type="http://schemas.openxmlformats.org/officeDocument/2006/relationships/vmlDrawing" Target="../drawings/vmlDrawing2.vml"/><Relationship Id="rId2" Type="http://schemas.openxmlformats.org/officeDocument/2006/relationships/tags" Target="../tags/tag25.xml"/><Relationship Id="rId3" Type="http://schemas.openxmlformats.org/officeDocument/2006/relationships/tags" Target="../tags/tag26.xml"/><Relationship Id="rId4" Type="http://schemas.openxmlformats.org/officeDocument/2006/relationships/tags" Target="../tags/tag27.xml"/><Relationship Id="rId5" Type="http://schemas.openxmlformats.org/officeDocument/2006/relationships/tags" Target="../tags/tag28.xml"/><Relationship Id="rId6" Type="http://schemas.openxmlformats.org/officeDocument/2006/relationships/tags" Target="../tags/tag29.xml"/><Relationship Id="rId7" Type="http://schemas.openxmlformats.org/officeDocument/2006/relationships/tags" Target="../tags/tag30.xml"/><Relationship Id="rId8" Type="http://schemas.openxmlformats.org/officeDocument/2006/relationships/tags" Target="../tags/tag31.xml"/></Relationships>
</file>

<file path=ppt/slides/_rels/slide6.xml.rels><?xml version="1.0" encoding="UTF-8" standalone="yes"?>
<Relationships xmlns="http://schemas.openxmlformats.org/package/2006/relationships"><Relationship Id="rId3" Type="http://schemas.openxmlformats.org/officeDocument/2006/relationships/hyperlink" Target="mailto:sales@nsd.ru" TargetMode="External"/><Relationship Id="rId4" Type="http://schemas.openxmlformats.org/officeDocument/2006/relationships/hyperlink" Target="http://www.nsd.ru/" TargetMode="External"/><Relationship Id="rId5" Type="http://schemas.openxmlformats.org/officeDocument/2006/relationships/hyperlink" Target="http://www.isin.ru/" TargetMode="External"/><Relationship Id="rId1" Type="http://schemas.openxmlformats.org/officeDocument/2006/relationships/slideLayout" Target="../slideLayouts/slideLayout22.xml"/><Relationship Id="rId2" Type="http://schemas.openxmlformats.org/officeDocument/2006/relationships/hyperlink" Target="mailto:dc@nsd.ru"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8024" y="3356992"/>
            <a:ext cx="4032448" cy="1656184"/>
          </a:xfrm>
        </p:spPr>
        <p:txBody>
          <a:bodyPr/>
          <a:lstStyle/>
          <a:p>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Maria Krasnova</a:t>
            </a:r>
            <a:br>
              <a:rPr lang="en-US" sz="1600" dirty="0" smtClean="0"/>
            </a:br>
            <a:r>
              <a:rPr lang="en-US" sz="1400" dirty="0" smtClean="0"/>
              <a:t>Director of Corporate Governance, Risk Management &amp; Legal Affairs</a:t>
            </a: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r>
              <a:rPr lang="en-US" sz="1400" dirty="0" smtClean="0"/>
              <a:t>Saint-Petersburg</a:t>
            </a:r>
            <a:br>
              <a:rPr lang="en-US" sz="1400" dirty="0" smtClean="0"/>
            </a:br>
            <a:r>
              <a:rPr lang="en-US" sz="1400" dirty="0" smtClean="0"/>
              <a:t>May 30, 2013</a:t>
            </a:r>
            <a:endParaRPr lang="ru-RU" sz="1400" dirty="0"/>
          </a:p>
        </p:txBody>
      </p:sp>
      <p:sp>
        <p:nvSpPr>
          <p:cNvPr id="4" name="Rectangle 3"/>
          <p:cNvSpPr/>
          <p:nvPr/>
        </p:nvSpPr>
        <p:spPr>
          <a:xfrm>
            <a:off x="4788024" y="1628800"/>
            <a:ext cx="3888432" cy="2215991"/>
          </a:xfrm>
          <a:prstGeom prst="rect">
            <a:avLst/>
          </a:prstGeom>
        </p:spPr>
        <p:txBody>
          <a:bodyPr wrap="square">
            <a:spAutoFit/>
          </a:bodyPr>
          <a:lstStyle/>
          <a:p>
            <a:pPr lvl="0"/>
            <a:endParaRPr lang="en-US" sz="3600" dirty="0" smtClean="0">
              <a:solidFill>
                <a:srgbClr val="000000"/>
              </a:solidFill>
              <a:ea typeface="Verdana" pitchFamily="34" charset="0"/>
              <a:cs typeface="Verdana" pitchFamily="34" charset="0"/>
            </a:endParaRPr>
          </a:p>
          <a:p>
            <a:pPr lvl="0"/>
            <a:endParaRPr lang="en-US" sz="3600" dirty="0" smtClean="0">
              <a:solidFill>
                <a:srgbClr val="000000"/>
              </a:solidFill>
              <a:ea typeface="Verdana" pitchFamily="34" charset="0"/>
              <a:cs typeface="Verdana" pitchFamily="34" charset="0"/>
            </a:endParaRPr>
          </a:p>
          <a:p>
            <a:pPr lvl="0"/>
            <a:r>
              <a:rPr lang="en-US" sz="3400" cap="all" dirty="0" smtClean="0">
                <a:solidFill>
                  <a:srgbClr val="000000"/>
                </a:solidFill>
                <a:ea typeface="Verdana" pitchFamily="34" charset="0"/>
                <a:cs typeface="Verdana" pitchFamily="34" charset="0"/>
              </a:rPr>
              <a:t>NSD Governance</a:t>
            </a:r>
          </a:p>
          <a:p>
            <a:pPr lvl="0"/>
            <a:r>
              <a:rPr lang="en-US" sz="1600" cap="all" dirty="0" smtClean="0">
                <a:solidFill>
                  <a:srgbClr val="000000"/>
                </a:solidFill>
                <a:ea typeface="Verdana" pitchFamily="34" charset="0"/>
                <a:cs typeface="Verdana" pitchFamily="34" charset="0"/>
              </a:rPr>
              <a:t>Presentation for CSD12 Panel Discussion</a:t>
            </a:r>
            <a:endParaRPr lang="ru-RU" sz="1600" cap="all" dirty="0">
              <a:solidFill>
                <a:srgbClr val="000000"/>
              </a:solidFill>
              <a:ea typeface="Verdana" pitchFamily="34" charset="0"/>
              <a:cs typeface="Verdana" pitchFamily="34" charset="0"/>
            </a:endParaRPr>
          </a:p>
        </p:txBody>
      </p:sp>
    </p:spTree>
    <p:extLst>
      <p:ext uri="{BB962C8B-B14F-4D97-AF65-F5344CB8AC3E}">
        <p14:creationId xmlns:p14="http://schemas.microsoft.com/office/powerpoint/2010/main" val="19402501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62" name="think-cell Slide" r:id="rId28" imgW="270" imgH="270" progId="TCLayout.ActiveDocument.1">
                  <p:embed/>
                </p:oleObj>
              </mc:Choice>
              <mc:Fallback>
                <p:oleObj name="think-cell Slide" r:id="rId28" imgW="270" imgH="270" progId="TCLayout.ActiveDocument.1">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Заголовок 1"/>
          <p:cNvSpPr txBox="1">
            <a:spLocks/>
          </p:cNvSpPr>
          <p:nvPr/>
        </p:nvSpPr>
        <p:spPr>
          <a:xfrm>
            <a:off x="1152000" y="576000"/>
            <a:ext cx="7416000" cy="548744"/>
          </a:xfrm>
          <a:prstGeom prst="rect">
            <a:avLst/>
          </a:prstGeom>
        </p:spPr>
        <p:txBody>
          <a:bodyPr anchor="t" anchorCtr="0">
            <a:noAutofit/>
          </a:bodyPr>
          <a:lstStyle>
            <a:lvl1pPr algn="l" defTabSz="914400" rtl="0" eaLnBrk="1" latinLnBrk="0" hangingPunct="1">
              <a:spcBef>
                <a:spcPct val="0"/>
              </a:spcBef>
              <a:buNone/>
              <a:defRPr sz="2600" b="1" kern="1200" baseline="0">
                <a:solidFill>
                  <a:schemeClr val="tx1"/>
                </a:solidFill>
                <a:latin typeface="+mj-lt"/>
                <a:ea typeface="Verdana" pitchFamily="34" charset="0"/>
                <a:cs typeface="Verdana" pitchFamily="34" charset="0"/>
              </a:defRPr>
            </a:lvl1pPr>
          </a:lstStyle>
          <a:p>
            <a:r>
              <a:rPr lang="en-US" b="0" cap="all" dirty="0"/>
              <a:t>Russian </a:t>
            </a:r>
            <a:r>
              <a:rPr lang="en-US" b="0" cap="all" dirty="0" smtClean="0"/>
              <a:t>Settlement</a:t>
            </a:r>
            <a:r>
              <a:rPr lang="en-US" cap="all" dirty="0" smtClean="0"/>
              <a:t/>
            </a:r>
            <a:br>
              <a:rPr lang="en-US" cap="all" dirty="0" smtClean="0"/>
            </a:br>
            <a:r>
              <a:rPr lang="en-US" cap="all" dirty="0" smtClean="0"/>
              <a:t>Infrastructure</a:t>
            </a:r>
            <a:endParaRPr lang="ru-RU" cap="all" dirty="0"/>
          </a:p>
        </p:txBody>
      </p:sp>
      <p:sp>
        <p:nvSpPr>
          <p:cNvPr id="28" name="Rectangle 124"/>
          <p:cNvSpPr>
            <a:spLocks noChangeArrowheads="1"/>
          </p:cNvSpPr>
          <p:nvPr>
            <p:custDataLst>
              <p:tags r:id="rId3"/>
            </p:custDataLst>
          </p:nvPr>
        </p:nvSpPr>
        <p:spPr bwMode="auto">
          <a:xfrm>
            <a:off x="1092176" y="1829311"/>
            <a:ext cx="7858180" cy="3957143"/>
          </a:xfrm>
          <a:prstGeom prst="roundRect">
            <a:avLst>
              <a:gd name="adj" fmla="val 4688"/>
            </a:avLst>
          </a:prstGeom>
          <a:solidFill>
            <a:schemeClr val="bg1">
              <a:lumMod val="95000"/>
            </a:schemeClr>
          </a:solidFill>
          <a:ln w="25400" cap="rnd" cmpd="sng" algn="ctr">
            <a:noFill/>
            <a:prstDash val="solid"/>
            <a:round/>
            <a:headEnd/>
            <a:tailEnd/>
          </a:ln>
        </p:spPr>
        <p:txBody>
          <a:bodyPr/>
          <a:lstStyle/>
          <a:p>
            <a:pPr algn="ctr">
              <a:defRPr/>
            </a:pPr>
            <a:endParaRPr lang="ru-RU" dirty="0">
              <a:latin typeface="+mj-lt"/>
              <a:cs typeface="Arial" pitchFamily="34" charset="0"/>
            </a:endParaRPr>
          </a:p>
        </p:txBody>
      </p:sp>
      <p:sp>
        <p:nvSpPr>
          <p:cNvPr id="29" name="Rectangle 114"/>
          <p:cNvSpPr>
            <a:spLocks noChangeArrowheads="1"/>
          </p:cNvSpPr>
          <p:nvPr>
            <p:custDataLst>
              <p:tags r:id="rId4"/>
            </p:custDataLst>
          </p:nvPr>
        </p:nvSpPr>
        <p:spPr bwMode="auto">
          <a:xfrm>
            <a:off x="3020367" y="2459932"/>
            <a:ext cx="5715675" cy="3083941"/>
          </a:xfrm>
          <a:prstGeom prst="rect">
            <a:avLst/>
          </a:prstGeom>
          <a:solidFill>
            <a:srgbClr val="E2E2E2">
              <a:alpha val="40000"/>
            </a:srgbClr>
          </a:solidFill>
          <a:ln w="25400" algn="ctr">
            <a:solidFill>
              <a:schemeClr val="bg1"/>
            </a:solid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36000" rIns="36000"/>
          <a:lstStyle/>
          <a:p>
            <a:pPr algn="ctr">
              <a:defRPr/>
            </a:pPr>
            <a:endParaRPr lang="en-US" sz="1600" b="1" dirty="0">
              <a:solidFill>
                <a:schemeClr val="tx2"/>
              </a:solidFill>
              <a:latin typeface="+mj-lt"/>
              <a:cs typeface="Arial" pitchFamily="34" charset="0"/>
            </a:endParaRPr>
          </a:p>
          <a:p>
            <a:pPr algn="ctr">
              <a:defRPr/>
            </a:pPr>
            <a:endParaRPr lang="en-US" sz="1200" dirty="0">
              <a:solidFill>
                <a:schemeClr val="tx2"/>
              </a:solidFill>
              <a:latin typeface="+mj-lt"/>
              <a:cs typeface="Arial" pitchFamily="34" charset="0"/>
            </a:endParaRPr>
          </a:p>
          <a:p>
            <a:pPr algn="ctr">
              <a:defRPr/>
            </a:pPr>
            <a:endParaRPr lang="en-US" sz="1200" dirty="0">
              <a:solidFill>
                <a:schemeClr val="tx2"/>
              </a:solidFill>
              <a:latin typeface="+mj-lt"/>
              <a:cs typeface="Arial" pitchFamily="34" charset="0"/>
            </a:endParaRPr>
          </a:p>
          <a:p>
            <a:pPr algn="ctr">
              <a:defRPr/>
            </a:pPr>
            <a:endParaRPr lang="en-US" sz="1200" dirty="0">
              <a:solidFill>
                <a:schemeClr val="tx2"/>
              </a:solidFill>
              <a:latin typeface="+mj-lt"/>
              <a:cs typeface="Arial" pitchFamily="34" charset="0"/>
            </a:endParaRPr>
          </a:p>
          <a:p>
            <a:pPr algn="ctr">
              <a:defRPr/>
            </a:pPr>
            <a:endParaRPr lang="en-US" sz="1200" dirty="0">
              <a:solidFill>
                <a:schemeClr val="tx2"/>
              </a:solidFill>
              <a:latin typeface="+mj-lt"/>
              <a:cs typeface="Arial" pitchFamily="34" charset="0"/>
            </a:endParaRPr>
          </a:p>
          <a:p>
            <a:pPr algn="ctr">
              <a:defRPr/>
            </a:pPr>
            <a:endParaRPr lang="en-US" sz="1200" dirty="0">
              <a:solidFill>
                <a:schemeClr val="tx2"/>
              </a:solidFill>
              <a:latin typeface="+mj-lt"/>
              <a:cs typeface="Arial" pitchFamily="34" charset="0"/>
            </a:endParaRPr>
          </a:p>
          <a:p>
            <a:pPr algn="ctr">
              <a:defRPr/>
            </a:pPr>
            <a:endParaRPr lang="en-US" sz="1200" dirty="0">
              <a:solidFill>
                <a:schemeClr val="tx2"/>
              </a:solidFill>
              <a:latin typeface="+mj-lt"/>
              <a:cs typeface="Arial" pitchFamily="34" charset="0"/>
            </a:endParaRPr>
          </a:p>
          <a:p>
            <a:pPr algn="ctr">
              <a:defRPr/>
            </a:pPr>
            <a:endParaRPr lang="en-US" sz="1200" dirty="0">
              <a:solidFill>
                <a:schemeClr val="tx2"/>
              </a:solidFill>
              <a:latin typeface="+mj-lt"/>
              <a:cs typeface="Arial" pitchFamily="34" charset="0"/>
            </a:endParaRPr>
          </a:p>
          <a:p>
            <a:pPr algn="ctr">
              <a:defRPr/>
            </a:pPr>
            <a:endParaRPr lang="en-US" sz="1200" dirty="0">
              <a:solidFill>
                <a:schemeClr val="tx2"/>
              </a:solidFill>
              <a:latin typeface="+mj-lt"/>
              <a:cs typeface="Arial" pitchFamily="34" charset="0"/>
            </a:endParaRPr>
          </a:p>
          <a:p>
            <a:pPr algn="ctr">
              <a:defRPr/>
            </a:pPr>
            <a:endParaRPr lang="en-US" sz="1200" dirty="0">
              <a:solidFill>
                <a:schemeClr val="tx2"/>
              </a:solidFill>
              <a:latin typeface="+mj-lt"/>
              <a:cs typeface="Arial" pitchFamily="34" charset="0"/>
            </a:endParaRPr>
          </a:p>
          <a:p>
            <a:pPr algn="ctr">
              <a:defRPr/>
            </a:pPr>
            <a:endParaRPr lang="en-US" sz="1200" dirty="0">
              <a:solidFill>
                <a:schemeClr val="tx2"/>
              </a:solidFill>
              <a:latin typeface="+mj-lt"/>
              <a:cs typeface="Arial" pitchFamily="34" charset="0"/>
            </a:endParaRPr>
          </a:p>
        </p:txBody>
      </p:sp>
      <p:sp>
        <p:nvSpPr>
          <p:cNvPr id="30" name="TextBox 29"/>
          <p:cNvSpPr txBox="1">
            <a:spLocks noChangeArrowheads="1"/>
          </p:cNvSpPr>
          <p:nvPr>
            <p:custDataLst>
              <p:tags r:id="rId5"/>
            </p:custDataLst>
          </p:nvPr>
        </p:nvSpPr>
        <p:spPr bwMode="auto">
          <a:xfrm>
            <a:off x="3066496" y="1900074"/>
            <a:ext cx="5623416" cy="184666"/>
          </a:xfrm>
          <a:prstGeom prst="rect">
            <a:avLst/>
          </a:prstGeom>
          <a:noFill/>
          <a:ln w="9525">
            <a:noFill/>
            <a:miter lim="800000"/>
            <a:headEnd/>
            <a:tailEnd/>
          </a:ln>
        </p:spPr>
        <p:txBody>
          <a:bodyPr wrap="square" lIns="0" tIns="0" rIns="0" bIns="0">
            <a:spAutoFit/>
          </a:bodyPr>
          <a:lstStyle/>
          <a:p>
            <a:pPr algn="ctr">
              <a:defRPr/>
            </a:pPr>
            <a:r>
              <a:rPr lang="en-US" sz="1200" b="1" dirty="0" smtClean="0">
                <a:latin typeface="+mj-lt"/>
                <a:cs typeface="Arial" pitchFamily="34" charset="0"/>
              </a:rPr>
              <a:t>CDS LAW: EDI links between NSD and registrars are mandatory</a:t>
            </a:r>
            <a:endParaRPr lang="ru-RU" sz="1200" b="1" dirty="0">
              <a:latin typeface="+mj-lt"/>
              <a:cs typeface="Arial" pitchFamily="34" charset="0"/>
            </a:endParaRPr>
          </a:p>
        </p:txBody>
      </p:sp>
      <p:sp>
        <p:nvSpPr>
          <p:cNvPr id="32" name="Rectangle 8"/>
          <p:cNvSpPr>
            <a:spLocks noChangeArrowheads="1"/>
          </p:cNvSpPr>
          <p:nvPr>
            <p:custDataLst>
              <p:tags r:id="rId6"/>
            </p:custDataLst>
          </p:nvPr>
        </p:nvSpPr>
        <p:spPr bwMode="auto">
          <a:xfrm>
            <a:off x="1335474" y="2705005"/>
            <a:ext cx="1471214" cy="215444"/>
          </a:xfrm>
          <a:prstGeom prst="rect">
            <a:avLst/>
          </a:prstGeom>
          <a:noFill/>
          <a:ln w="9525" cap="flat" cmpd="sng" algn="ctr">
            <a:noFill/>
            <a:prstDash val="solid"/>
            <a:miter lim="800000"/>
            <a:headEnd/>
            <a:tailEnd/>
          </a:ln>
          <a:effectLst/>
        </p:spPr>
        <p:txBody>
          <a:bodyPr wrap="square" lIns="0" tIns="0" rIns="0" bIns="0">
            <a:spAutoFit/>
          </a:bodyPr>
          <a:lstStyle/>
          <a:p>
            <a:pPr marL="84138" algn="ctr" eaLnBrk="0" hangingPunct="0">
              <a:buClr>
                <a:schemeClr val="accent2"/>
              </a:buClr>
              <a:defRPr/>
            </a:pPr>
            <a:r>
              <a:rPr lang="en-US" sz="1400" b="1" dirty="0" smtClean="0">
                <a:solidFill>
                  <a:schemeClr val="tx1">
                    <a:lumMod val="75000"/>
                    <a:lumOff val="25000"/>
                  </a:schemeClr>
                </a:solidFill>
                <a:latin typeface="+mj-lt"/>
                <a:cs typeface="Arial" pitchFamily="34" charset="0"/>
              </a:rPr>
              <a:t>REGULATORS</a:t>
            </a:r>
            <a:endParaRPr lang="en-US" sz="1400" dirty="0">
              <a:solidFill>
                <a:schemeClr val="tx1">
                  <a:lumMod val="75000"/>
                  <a:lumOff val="25000"/>
                </a:schemeClr>
              </a:solidFill>
              <a:latin typeface="+mj-lt"/>
              <a:cs typeface="Arial" pitchFamily="34" charset="0"/>
            </a:endParaRPr>
          </a:p>
        </p:txBody>
      </p:sp>
      <p:sp>
        <p:nvSpPr>
          <p:cNvPr id="33" name="Rectangle 29"/>
          <p:cNvSpPr>
            <a:spLocks noChangeArrowheads="1"/>
          </p:cNvSpPr>
          <p:nvPr>
            <p:custDataLst>
              <p:tags r:id="rId7"/>
            </p:custDataLst>
          </p:nvPr>
        </p:nvSpPr>
        <p:spPr bwMode="auto">
          <a:xfrm>
            <a:off x="1308235" y="4365103"/>
            <a:ext cx="1569891" cy="1178769"/>
          </a:xfrm>
          <a:prstGeom prst="rect">
            <a:avLst/>
          </a:prstGeom>
          <a:solidFill>
            <a:srgbClr val="63B1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The Federal Financial Markets Service of the Russian </a:t>
            </a:r>
            <a:r>
              <a:rPr lang="en-US" sz="1200" dirty="0" smtClean="0"/>
              <a:t>Federation</a:t>
            </a:r>
            <a:endParaRPr lang="ru-RU" sz="1200" dirty="0">
              <a:solidFill>
                <a:schemeClr val="lt1"/>
              </a:solidFill>
              <a:latin typeface="+mn-lt"/>
              <a:ea typeface="+mn-ea"/>
            </a:endParaRPr>
          </a:p>
        </p:txBody>
      </p:sp>
      <p:sp>
        <p:nvSpPr>
          <p:cNvPr id="34" name="Rectangle 28"/>
          <p:cNvSpPr>
            <a:spLocks noChangeArrowheads="1"/>
          </p:cNvSpPr>
          <p:nvPr>
            <p:custDataLst>
              <p:tags r:id="rId8"/>
            </p:custDataLst>
          </p:nvPr>
        </p:nvSpPr>
        <p:spPr bwMode="auto">
          <a:xfrm>
            <a:off x="1308235" y="3048944"/>
            <a:ext cx="1569891" cy="1172144"/>
          </a:xfrm>
          <a:prstGeom prst="rect">
            <a:avLst/>
          </a:prstGeom>
          <a:solidFill>
            <a:srgbClr val="63B1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smtClean="0"/>
          </a:p>
          <a:p>
            <a:pPr algn="ctr"/>
            <a:r>
              <a:rPr lang="en-US" sz="1200" dirty="0" smtClean="0"/>
              <a:t>The </a:t>
            </a:r>
            <a:r>
              <a:rPr lang="en-US" sz="1200" dirty="0"/>
              <a:t>Central Bank</a:t>
            </a:r>
            <a:br>
              <a:rPr lang="en-US" sz="1200" dirty="0"/>
            </a:br>
            <a:r>
              <a:rPr lang="en-US" sz="1200" dirty="0"/>
              <a:t>of Russian Federation</a:t>
            </a:r>
            <a:endParaRPr lang="ru-RU" sz="1200" dirty="0"/>
          </a:p>
          <a:p>
            <a:pPr algn="ctr"/>
            <a:r>
              <a:rPr lang="en-US" sz="1200" dirty="0">
                <a:solidFill>
                  <a:schemeClr val="lt1"/>
                </a:solidFill>
                <a:latin typeface="+mn-lt"/>
                <a:ea typeface="+mn-ea"/>
              </a:rPr>
              <a:t/>
            </a:r>
            <a:br>
              <a:rPr lang="en-US" sz="1200" dirty="0">
                <a:solidFill>
                  <a:schemeClr val="lt1"/>
                </a:solidFill>
                <a:latin typeface="+mn-lt"/>
                <a:ea typeface="+mn-ea"/>
              </a:rPr>
            </a:br>
            <a:endParaRPr lang="ru-RU" sz="1200" dirty="0">
              <a:solidFill>
                <a:schemeClr val="lt1"/>
              </a:solidFill>
              <a:latin typeface="+mn-lt"/>
              <a:ea typeface="+mn-ea"/>
            </a:endParaRPr>
          </a:p>
        </p:txBody>
      </p:sp>
      <p:sp>
        <p:nvSpPr>
          <p:cNvPr id="36" name="Rectangle 43"/>
          <p:cNvSpPr>
            <a:spLocks noChangeArrowheads="1"/>
          </p:cNvSpPr>
          <p:nvPr>
            <p:custDataLst>
              <p:tags r:id="rId9"/>
            </p:custDataLst>
          </p:nvPr>
        </p:nvSpPr>
        <p:spPr bwMode="auto">
          <a:xfrm>
            <a:off x="3162488" y="4708708"/>
            <a:ext cx="976752" cy="322175"/>
          </a:xfrm>
          <a:prstGeom prst="rect">
            <a:avLst/>
          </a:prstGeom>
          <a:solidFill>
            <a:srgbClr val="015F9C"/>
          </a:solidFill>
          <a:ln w="25400" cap="rnd" cmpd="sng" algn="ctr">
            <a:noFill/>
            <a:round/>
            <a:headEnd/>
            <a:tailEnd/>
          </a:ln>
        </p:spPr>
        <p:txBody>
          <a:bodyPr wrap="none" lIns="36000" tIns="36000" rIns="36000" bIns="36000" anchor="ctr" anchorCtr="1"/>
          <a:lstStyle/>
          <a:p>
            <a:pPr algn="ctr">
              <a:defRPr/>
            </a:pPr>
            <a:r>
              <a:rPr lang="en-US" sz="1200" dirty="0">
                <a:solidFill>
                  <a:schemeClr val="bg1"/>
                </a:solidFill>
                <a:latin typeface="+mj-lt"/>
                <a:cs typeface="Arial" pitchFamily="34" charset="0"/>
              </a:rPr>
              <a:t>Custodian</a:t>
            </a:r>
            <a:endParaRPr lang="ru-RU" sz="1200" dirty="0">
              <a:solidFill>
                <a:schemeClr val="bg1"/>
              </a:solidFill>
              <a:latin typeface="+mj-lt"/>
              <a:cs typeface="Arial" pitchFamily="34" charset="0"/>
            </a:endParaRPr>
          </a:p>
        </p:txBody>
      </p:sp>
      <p:sp>
        <p:nvSpPr>
          <p:cNvPr id="43" name="Rectangle 43"/>
          <p:cNvSpPr>
            <a:spLocks noChangeArrowheads="1"/>
          </p:cNvSpPr>
          <p:nvPr>
            <p:custDataLst>
              <p:tags r:id="rId10"/>
            </p:custDataLst>
          </p:nvPr>
        </p:nvSpPr>
        <p:spPr bwMode="auto">
          <a:xfrm>
            <a:off x="4276158" y="4708708"/>
            <a:ext cx="976752" cy="322175"/>
          </a:xfrm>
          <a:prstGeom prst="rect">
            <a:avLst/>
          </a:prstGeom>
          <a:solidFill>
            <a:srgbClr val="015F9C"/>
          </a:solidFill>
          <a:ln w="25400" cap="rnd" cmpd="sng" algn="ctr">
            <a:noFill/>
            <a:round/>
            <a:headEnd/>
            <a:tailEnd/>
          </a:ln>
        </p:spPr>
        <p:txBody>
          <a:bodyPr wrap="none" lIns="36000" tIns="36000" rIns="36000" bIns="36000" anchor="ctr" anchorCtr="1"/>
          <a:lstStyle/>
          <a:p>
            <a:pPr algn="ctr">
              <a:defRPr/>
            </a:pPr>
            <a:r>
              <a:rPr lang="en-US" sz="1200" dirty="0">
                <a:solidFill>
                  <a:schemeClr val="bg1"/>
                </a:solidFill>
                <a:latin typeface="+mj-lt"/>
                <a:cs typeface="Arial" pitchFamily="34" charset="0"/>
              </a:rPr>
              <a:t>Custodian</a:t>
            </a:r>
            <a:endParaRPr lang="ru-RU" sz="1200" dirty="0">
              <a:solidFill>
                <a:schemeClr val="bg1"/>
              </a:solidFill>
              <a:latin typeface="+mj-lt"/>
              <a:cs typeface="Arial" pitchFamily="34" charset="0"/>
            </a:endParaRPr>
          </a:p>
        </p:txBody>
      </p:sp>
      <p:sp>
        <p:nvSpPr>
          <p:cNvPr id="44" name="Rectangle 43"/>
          <p:cNvSpPr>
            <a:spLocks noChangeArrowheads="1"/>
          </p:cNvSpPr>
          <p:nvPr>
            <p:custDataLst>
              <p:tags r:id="rId11"/>
            </p:custDataLst>
          </p:nvPr>
        </p:nvSpPr>
        <p:spPr bwMode="auto">
          <a:xfrm>
            <a:off x="5389828" y="4708708"/>
            <a:ext cx="976752" cy="322175"/>
          </a:xfrm>
          <a:prstGeom prst="rect">
            <a:avLst/>
          </a:prstGeom>
          <a:solidFill>
            <a:srgbClr val="015F9C"/>
          </a:solidFill>
          <a:ln w="25400" cap="rnd" cmpd="sng" algn="ctr">
            <a:noFill/>
            <a:round/>
            <a:headEnd/>
            <a:tailEnd/>
          </a:ln>
        </p:spPr>
        <p:txBody>
          <a:bodyPr wrap="none" lIns="36000" tIns="36000" rIns="36000" bIns="36000" anchor="ctr" anchorCtr="1"/>
          <a:lstStyle/>
          <a:p>
            <a:pPr algn="ctr">
              <a:defRPr/>
            </a:pPr>
            <a:r>
              <a:rPr lang="en-US" sz="1200" dirty="0">
                <a:solidFill>
                  <a:schemeClr val="bg1"/>
                </a:solidFill>
                <a:latin typeface="+mj-lt"/>
                <a:cs typeface="Arial" pitchFamily="34" charset="0"/>
              </a:rPr>
              <a:t>Custodian</a:t>
            </a:r>
            <a:endParaRPr lang="ru-RU" sz="1200" dirty="0">
              <a:solidFill>
                <a:schemeClr val="bg1"/>
              </a:solidFill>
              <a:latin typeface="+mj-lt"/>
              <a:cs typeface="Arial" pitchFamily="34" charset="0"/>
            </a:endParaRPr>
          </a:p>
        </p:txBody>
      </p:sp>
      <p:sp>
        <p:nvSpPr>
          <p:cNvPr id="45" name="Rectangle 43"/>
          <p:cNvSpPr>
            <a:spLocks noChangeArrowheads="1"/>
          </p:cNvSpPr>
          <p:nvPr>
            <p:custDataLst>
              <p:tags r:id="rId12"/>
            </p:custDataLst>
          </p:nvPr>
        </p:nvSpPr>
        <p:spPr bwMode="auto">
          <a:xfrm>
            <a:off x="6503498" y="4708708"/>
            <a:ext cx="976752" cy="322175"/>
          </a:xfrm>
          <a:prstGeom prst="rect">
            <a:avLst/>
          </a:prstGeom>
          <a:solidFill>
            <a:srgbClr val="015F9C"/>
          </a:solidFill>
          <a:ln w="25400" cap="rnd" cmpd="sng" algn="ctr">
            <a:noFill/>
            <a:round/>
            <a:headEnd/>
            <a:tailEnd/>
          </a:ln>
        </p:spPr>
        <p:txBody>
          <a:bodyPr wrap="none" lIns="36000" tIns="36000" rIns="36000" bIns="36000" anchor="ctr" anchorCtr="1"/>
          <a:lstStyle/>
          <a:p>
            <a:pPr algn="ctr">
              <a:defRPr/>
            </a:pPr>
            <a:r>
              <a:rPr lang="en-US" sz="1200" dirty="0">
                <a:solidFill>
                  <a:schemeClr val="bg1"/>
                </a:solidFill>
                <a:latin typeface="+mj-lt"/>
                <a:cs typeface="Arial" pitchFamily="34" charset="0"/>
              </a:rPr>
              <a:t>Custodian</a:t>
            </a:r>
            <a:endParaRPr lang="ru-RU" sz="1200" dirty="0">
              <a:solidFill>
                <a:schemeClr val="bg1"/>
              </a:solidFill>
              <a:latin typeface="+mj-lt"/>
              <a:cs typeface="Arial" pitchFamily="34" charset="0"/>
            </a:endParaRPr>
          </a:p>
        </p:txBody>
      </p:sp>
      <p:sp>
        <p:nvSpPr>
          <p:cNvPr id="46" name="Rectangle 43"/>
          <p:cNvSpPr>
            <a:spLocks noChangeArrowheads="1"/>
          </p:cNvSpPr>
          <p:nvPr>
            <p:custDataLst>
              <p:tags r:id="rId13"/>
            </p:custDataLst>
          </p:nvPr>
        </p:nvSpPr>
        <p:spPr bwMode="auto">
          <a:xfrm>
            <a:off x="7617168" y="4708708"/>
            <a:ext cx="976752" cy="322175"/>
          </a:xfrm>
          <a:prstGeom prst="rect">
            <a:avLst/>
          </a:prstGeom>
          <a:solidFill>
            <a:srgbClr val="015F9C"/>
          </a:solidFill>
          <a:ln w="25400" cap="rnd" cmpd="sng" algn="ctr">
            <a:noFill/>
            <a:round/>
            <a:headEnd/>
            <a:tailEnd/>
          </a:ln>
        </p:spPr>
        <p:txBody>
          <a:bodyPr wrap="none" lIns="36000" tIns="36000" rIns="36000" bIns="36000" anchor="ctr" anchorCtr="1"/>
          <a:lstStyle/>
          <a:p>
            <a:pPr algn="ctr">
              <a:defRPr/>
            </a:pPr>
            <a:r>
              <a:rPr lang="en-US" sz="1200" dirty="0">
                <a:solidFill>
                  <a:schemeClr val="bg1"/>
                </a:solidFill>
                <a:latin typeface="+mj-lt"/>
                <a:cs typeface="Arial" pitchFamily="34" charset="0"/>
              </a:rPr>
              <a:t>Custodian</a:t>
            </a:r>
            <a:endParaRPr lang="ru-RU" sz="1200" dirty="0">
              <a:solidFill>
                <a:schemeClr val="bg1"/>
              </a:solidFill>
              <a:latin typeface="+mj-lt"/>
              <a:cs typeface="Arial" pitchFamily="34" charset="0"/>
            </a:endParaRPr>
          </a:p>
        </p:txBody>
      </p:sp>
      <p:sp>
        <p:nvSpPr>
          <p:cNvPr id="47" name="Rectangle 8"/>
          <p:cNvSpPr>
            <a:spLocks noChangeArrowheads="1"/>
          </p:cNvSpPr>
          <p:nvPr>
            <p:custDataLst>
              <p:tags r:id="rId14"/>
            </p:custDataLst>
          </p:nvPr>
        </p:nvSpPr>
        <p:spPr bwMode="auto">
          <a:xfrm>
            <a:off x="5008917" y="2547347"/>
            <a:ext cx="1692707" cy="215444"/>
          </a:xfrm>
          <a:prstGeom prst="rect">
            <a:avLst/>
          </a:prstGeom>
          <a:noFill/>
          <a:ln w="9525" cap="flat" cmpd="sng" algn="ctr">
            <a:noFill/>
            <a:prstDash val="solid"/>
            <a:miter lim="800000"/>
            <a:headEnd/>
            <a:tailEnd/>
          </a:ln>
          <a:effectLst/>
        </p:spPr>
        <p:txBody>
          <a:bodyPr wrap="square" lIns="0" tIns="0" rIns="0" bIns="0">
            <a:spAutoFit/>
          </a:bodyPr>
          <a:lstStyle/>
          <a:p>
            <a:pPr marL="84138" algn="ctr" eaLnBrk="0" hangingPunct="0">
              <a:buClr>
                <a:schemeClr val="accent2"/>
              </a:buClr>
              <a:defRPr/>
            </a:pPr>
            <a:r>
              <a:rPr lang="en-US" sz="1400" b="1" dirty="0" smtClean="0">
                <a:solidFill>
                  <a:schemeClr val="tx1">
                    <a:lumMod val="75000"/>
                    <a:lumOff val="25000"/>
                  </a:schemeClr>
                </a:solidFill>
                <a:latin typeface="+mj-lt"/>
                <a:cs typeface="Arial" pitchFamily="34" charset="0"/>
              </a:rPr>
              <a:t>40 REGISTRARS</a:t>
            </a:r>
          </a:p>
        </p:txBody>
      </p:sp>
      <p:sp>
        <p:nvSpPr>
          <p:cNvPr id="48" name="Rectangle 113"/>
          <p:cNvSpPr>
            <a:spLocks noChangeArrowheads="1"/>
          </p:cNvSpPr>
          <p:nvPr>
            <p:custDataLst>
              <p:tags r:id="rId15"/>
            </p:custDataLst>
          </p:nvPr>
        </p:nvSpPr>
        <p:spPr bwMode="auto">
          <a:xfrm>
            <a:off x="3433281" y="2865045"/>
            <a:ext cx="1466650" cy="324000"/>
          </a:xfrm>
          <a:prstGeom prst="roundRect">
            <a:avLst/>
          </a:prstGeom>
          <a:solidFill>
            <a:srgbClr val="7F7F7F"/>
          </a:solidFill>
          <a:ln w="25400" cap="rnd" cmpd="sng" algn="ctr">
            <a:noFill/>
            <a:round/>
            <a:headEnd/>
            <a:tailEnd/>
          </a:ln>
        </p:spPr>
        <p:txBody>
          <a:bodyPr wrap="none" lIns="36000" tIns="36000" rIns="36000" bIns="36000" anchor="ctr" anchorCtr="1"/>
          <a:lstStyle/>
          <a:p>
            <a:pPr algn="ctr">
              <a:defRPr/>
            </a:pPr>
            <a:r>
              <a:rPr lang="en-GB" sz="1200" dirty="0">
                <a:solidFill>
                  <a:schemeClr val="bg1"/>
                </a:solidFill>
                <a:latin typeface="+mj-lt"/>
                <a:cs typeface="Arial" pitchFamily="34" charset="0"/>
              </a:rPr>
              <a:t>Registrar</a:t>
            </a:r>
            <a:endParaRPr lang="ru-RU" sz="1200" dirty="0">
              <a:solidFill>
                <a:schemeClr val="bg1"/>
              </a:solidFill>
              <a:latin typeface="+mj-lt"/>
              <a:cs typeface="Arial" pitchFamily="34" charset="0"/>
            </a:endParaRPr>
          </a:p>
        </p:txBody>
      </p:sp>
      <p:sp>
        <p:nvSpPr>
          <p:cNvPr id="49" name="Rectangle 121"/>
          <p:cNvSpPr>
            <a:spLocks noChangeArrowheads="1"/>
          </p:cNvSpPr>
          <p:nvPr>
            <p:custDataLst>
              <p:tags r:id="rId16"/>
            </p:custDataLst>
          </p:nvPr>
        </p:nvSpPr>
        <p:spPr bwMode="auto">
          <a:xfrm>
            <a:off x="6856478" y="2865045"/>
            <a:ext cx="1466650" cy="324000"/>
          </a:xfrm>
          <a:prstGeom prst="roundRect">
            <a:avLst/>
          </a:prstGeom>
          <a:solidFill>
            <a:srgbClr val="7F7F7F"/>
          </a:solidFill>
          <a:ln w="25400" cap="rnd" cmpd="sng" algn="ctr">
            <a:noFill/>
            <a:round/>
            <a:headEnd/>
            <a:tailEnd/>
          </a:ln>
        </p:spPr>
        <p:txBody>
          <a:bodyPr wrap="none" lIns="36000" tIns="36000" rIns="36000" bIns="36000" anchor="ctr" anchorCtr="1"/>
          <a:lstStyle/>
          <a:p>
            <a:pPr algn="ctr">
              <a:defRPr/>
            </a:pPr>
            <a:r>
              <a:rPr lang="en-GB" sz="1200" dirty="0">
                <a:solidFill>
                  <a:schemeClr val="bg1"/>
                </a:solidFill>
                <a:latin typeface="+mj-lt"/>
                <a:cs typeface="Arial" pitchFamily="34" charset="0"/>
              </a:rPr>
              <a:t>Registrar</a:t>
            </a:r>
            <a:endParaRPr lang="ru-RU" sz="1200" dirty="0">
              <a:solidFill>
                <a:schemeClr val="bg1"/>
              </a:solidFill>
              <a:latin typeface="+mj-lt"/>
              <a:cs typeface="Arial" pitchFamily="34" charset="0"/>
            </a:endParaRPr>
          </a:p>
        </p:txBody>
      </p:sp>
      <p:sp>
        <p:nvSpPr>
          <p:cNvPr id="52" name="Rectangle 114"/>
          <p:cNvSpPr>
            <a:spLocks noChangeArrowheads="1"/>
          </p:cNvSpPr>
          <p:nvPr>
            <p:custDataLst>
              <p:tags r:id="rId17"/>
            </p:custDataLst>
          </p:nvPr>
        </p:nvSpPr>
        <p:spPr bwMode="auto">
          <a:xfrm>
            <a:off x="5144880" y="2865045"/>
            <a:ext cx="1466650" cy="324000"/>
          </a:xfrm>
          <a:prstGeom prst="roundRect">
            <a:avLst/>
          </a:prstGeom>
          <a:solidFill>
            <a:srgbClr val="7F7F7F"/>
          </a:solidFill>
          <a:ln w="25400" cap="rnd" cmpd="sng" algn="ctr">
            <a:noFill/>
            <a:round/>
            <a:headEnd/>
            <a:tailEnd/>
          </a:ln>
        </p:spPr>
        <p:txBody>
          <a:bodyPr wrap="none" lIns="36000" tIns="36000" rIns="36000" bIns="36000" anchor="ctr" anchorCtr="1"/>
          <a:lstStyle/>
          <a:p>
            <a:pPr algn="ctr">
              <a:defRPr/>
            </a:pPr>
            <a:r>
              <a:rPr lang="en-GB" sz="1200" dirty="0">
                <a:solidFill>
                  <a:schemeClr val="bg1"/>
                </a:solidFill>
                <a:latin typeface="+mj-lt"/>
                <a:cs typeface="Arial" pitchFamily="34" charset="0"/>
              </a:rPr>
              <a:t>Registrar</a:t>
            </a:r>
            <a:endParaRPr lang="ru-RU" sz="1200" dirty="0">
              <a:solidFill>
                <a:schemeClr val="bg1"/>
              </a:solidFill>
              <a:latin typeface="+mj-lt"/>
              <a:cs typeface="Arial" pitchFamily="34" charset="0"/>
            </a:endParaRPr>
          </a:p>
        </p:txBody>
      </p:sp>
      <p:sp>
        <p:nvSpPr>
          <p:cNvPr id="53" name="Rectangle 8"/>
          <p:cNvSpPr>
            <a:spLocks noChangeArrowheads="1"/>
          </p:cNvSpPr>
          <p:nvPr>
            <p:custDataLst>
              <p:tags r:id="rId18"/>
            </p:custDataLst>
          </p:nvPr>
        </p:nvSpPr>
        <p:spPr bwMode="auto">
          <a:xfrm>
            <a:off x="3238195" y="5188550"/>
            <a:ext cx="5234151" cy="184666"/>
          </a:xfrm>
          <a:prstGeom prst="rect">
            <a:avLst/>
          </a:prstGeom>
          <a:noFill/>
          <a:ln w="9525" cap="flat" cmpd="sng" algn="ctr">
            <a:noFill/>
            <a:prstDash val="solid"/>
            <a:miter lim="800000"/>
            <a:headEnd/>
            <a:tailEnd/>
          </a:ln>
          <a:effectLst/>
        </p:spPr>
        <p:txBody>
          <a:bodyPr wrap="square" lIns="0" tIns="0" rIns="0" bIns="0">
            <a:spAutoFit/>
          </a:bodyPr>
          <a:lstStyle/>
          <a:p>
            <a:pPr marL="84138" algn="ctr" eaLnBrk="0" hangingPunct="0">
              <a:buClr>
                <a:schemeClr val="accent2"/>
              </a:buClr>
              <a:defRPr/>
            </a:pPr>
            <a:r>
              <a:rPr lang="en-US" sz="1200" dirty="0" smtClean="0">
                <a:solidFill>
                  <a:schemeClr val="tx1">
                    <a:lumMod val="75000"/>
                    <a:lumOff val="25000"/>
                  </a:schemeClr>
                </a:solidFill>
                <a:latin typeface="+mj-lt"/>
                <a:cs typeface="Arial" pitchFamily="34" charset="0"/>
              </a:rPr>
              <a:t>More than 600 institutions with depository licenses</a:t>
            </a:r>
            <a:endParaRPr lang="ru-RU" sz="1200" dirty="0" smtClean="0">
              <a:solidFill>
                <a:schemeClr val="tx1">
                  <a:lumMod val="75000"/>
                  <a:lumOff val="25000"/>
                </a:schemeClr>
              </a:solidFill>
              <a:latin typeface="+mj-lt"/>
              <a:cs typeface="Arial" pitchFamily="34" charset="0"/>
            </a:endParaRPr>
          </a:p>
        </p:txBody>
      </p:sp>
      <p:cxnSp>
        <p:nvCxnSpPr>
          <p:cNvPr id="54" name="Elbow Connector 77"/>
          <p:cNvCxnSpPr>
            <a:stCxn id="65" idx="2"/>
            <a:endCxn id="36" idx="0"/>
          </p:cNvCxnSpPr>
          <p:nvPr>
            <p:custDataLst>
              <p:tags r:id="rId19"/>
            </p:custDataLst>
          </p:nvPr>
        </p:nvCxnSpPr>
        <p:spPr bwMode="auto">
          <a:xfrm rot="5400000">
            <a:off x="4520883" y="3351069"/>
            <a:ext cx="487620" cy="2227658"/>
          </a:xfrm>
          <a:prstGeom prst="bentConnector3">
            <a:avLst>
              <a:gd name="adj1" fmla="val 50000"/>
            </a:avLst>
          </a:prstGeom>
          <a:noFill/>
          <a:ln w="9525" cap="flat" cmpd="sng" algn="ctr">
            <a:solidFill>
              <a:schemeClr val="bg1">
                <a:lumMod val="50000"/>
              </a:schemeClr>
            </a:solidFill>
            <a:prstDash val="solid"/>
            <a:round/>
            <a:headEnd type="none" w="med" len="med"/>
            <a:tailEnd type="none" w="med" len="med"/>
          </a:ln>
          <a:effectLst/>
        </p:spPr>
      </p:cxnSp>
      <p:cxnSp>
        <p:nvCxnSpPr>
          <p:cNvPr id="55" name="Elbow Connector 80"/>
          <p:cNvCxnSpPr>
            <a:stCxn id="65" idx="2"/>
            <a:endCxn id="43" idx="0"/>
          </p:cNvCxnSpPr>
          <p:nvPr>
            <p:custDataLst>
              <p:tags r:id="rId20"/>
            </p:custDataLst>
          </p:nvPr>
        </p:nvCxnSpPr>
        <p:spPr bwMode="auto">
          <a:xfrm rot="5400000">
            <a:off x="5077718" y="3907904"/>
            <a:ext cx="487620" cy="1113988"/>
          </a:xfrm>
          <a:prstGeom prst="bentConnector3">
            <a:avLst>
              <a:gd name="adj1" fmla="val 50000"/>
            </a:avLst>
          </a:prstGeom>
          <a:noFill/>
          <a:ln w="9525" cap="flat" cmpd="sng" algn="ctr">
            <a:solidFill>
              <a:schemeClr val="bg1">
                <a:lumMod val="50000"/>
              </a:schemeClr>
            </a:solidFill>
            <a:prstDash val="solid"/>
            <a:round/>
            <a:headEnd type="none" w="med" len="med"/>
            <a:tailEnd type="none" w="med" len="med"/>
          </a:ln>
          <a:effectLst/>
        </p:spPr>
      </p:cxnSp>
      <p:cxnSp>
        <p:nvCxnSpPr>
          <p:cNvPr id="56" name="Elbow Connector 83"/>
          <p:cNvCxnSpPr>
            <a:stCxn id="65" idx="2"/>
            <a:endCxn id="44" idx="0"/>
          </p:cNvCxnSpPr>
          <p:nvPr>
            <p:custDataLst>
              <p:tags r:id="rId21"/>
            </p:custDataLst>
          </p:nvPr>
        </p:nvCxnSpPr>
        <p:spPr bwMode="auto">
          <a:xfrm rot="5400000">
            <a:off x="5634553" y="4464739"/>
            <a:ext cx="487620" cy="318"/>
          </a:xfrm>
          <a:prstGeom prst="bentConnector3">
            <a:avLst>
              <a:gd name="adj1" fmla="val 50000"/>
            </a:avLst>
          </a:prstGeom>
          <a:noFill/>
          <a:ln w="9525" cap="flat" cmpd="sng" algn="ctr">
            <a:solidFill>
              <a:schemeClr val="bg1">
                <a:lumMod val="50000"/>
              </a:schemeClr>
            </a:solidFill>
            <a:prstDash val="solid"/>
            <a:round/>
            <a:headEnd type="none" w="med" len="med"/>
            <a:tailEnd type="none" w="med" len="med"/>
          </a:ln>
          <a:effectLst/>
        </p:spPr>
      </p:cxnSp>
      <p:cxnSp>
        <p:nvCxnSpPr>
          <p:cNvPr id="59" name="Elbow Connector 86"/>
          <p:cNvCxnSpPr>
            <a:stCxn id="65" idx="2"/>
            <a:endCxn id="45" idx="0"/>
          </p:cNvCxnSpPr>
          <p:nvPr>
            <p:custDataLst>
              <p:tags r:id="rId22"/>
            </p:custDataLst>
          </p:nvPr>
        </p:nvCxnSpPr>
        <p:spPr bwMode="auto">
          <a:xfrm rot="16200000" flipH="1">
            <a:off x="6191388" y="3908222"/>
            <a:ext cx="487620" cy="1113352"/>
          </a:xfrm>
          <a:prstGeom prst="bentConnector3">
            <a:avLst>
              <a:gd name="adj1" fmla="val 50000"/>
            </a:avLst>
          </a:prstGeom>
          <a:noFill/>
          <a:ln w="9525" cap="flat" cmpd="sng" algn="ctr">
            <a:solidFill>
              <a:schemeClr val="bg1">
                <a:lumMod val="50000"/>
              </a:schemeClr>
            </a:solidFill>
            <a:prstDash val="solid"/>
            <a:round/>
            <a:headEnd type="none" w="med" len="med"/>
            <a:tailEnd type="none" w="med" len="med"/>
          </a:ln>
          <a:effectLst/>
        </p:spPr>
      </p:cxnSp>
      <p:cxnSp>
        <p:nvCxnSpPr>
          <p:cNvPr id="63" name="Elbow Connector 89"/>
          <p:cNvCxnSpPr>
            <a:stCxn id="65" idx="2"/>
            <a:endCxn id="46" idx="0"/>
          </p:cNvCxnSpPr>
          <p:nvPr>
            <p:custDataLst>
              <p:tags r:id="rId23"/>
            </p:custDataLst>
          </p:nvPr>
        </p:nvCxnSpPr>
        <p:spPr bwMode="auto">
          <a:xfrm rot="16200000" flipH="1">
            <a:off x="6748223" y="3351387"/>
            <a:ext cx="487620" cy="2227022"/>
          </a:xfrm>
          <a:prstGeom prst="bentConnector3">
            <a:avLst>
              <a:gd name="adj1" fmla="val 50000"/>
            </a:avLst>
          </a:prstGeom>
          <a:noFill/>
          <a:ln w="9525" cap="flat" cmpd="sng" algn="ctr">
            <a:solidFill>
              <a:schemeClr val="bg1">
                <a:lumMod val="50000"/>
              </a:schemeClr>
            </a:solidFill>
            <a:prstDash val="solid"/>
            <a:round/>
            <a:headEnd type="none" w="med" len="med"/>
            <a:tailEnd type="none" w="med" len="med"/>
          </a:ln>
          <a:effectLst/>
        </p:spPr>
      </p:cxnSp>
      <p:sp>
        <p:nvSpPr>
          <p:cNvPr id="64" name="Номер слайда 2"/>
          <p:cNvSpPr>
            <a:spLocks noGrp="1"/>
          </p:cNvSpPr>
          <p:nvPr>
            <p:ph type="sldNum" sz="quarter" idx="12"/>
          </p:nvPr>
        </p:nvSpPr>
        <p:spPr>
          <a:xfrm>
            <a:off x="8558922" y="6296680"/>
            <a:ext cx="360000" cy="360000"/>
          </a:xfrm>
        </p:spPr>
        <p:txBody>
          <a:bodyPr/>
          <a:lstStyle/>
          <a:p>
            <a:pPr algn="r" fontAlgn="auto">
              <a:spcBef>
                <a:spcPts val="0"/>
              </a:spcBef>
              <a:spcAft>
                <a:spcPts val="0"/>
              </a:spcAft>
            </a:pPr>
            <a:fld id="{C4BB830C-201F-473F-9989-1A3EA8FB9D7C}" type="slidenum">
              <a:rPr lang="ru-RU" smtClean="0"/>
              <a:pPr algn="r" fontAlgn="auto">
                <a:spcBef>
                  <a:spcPts val="0"/>
                </a:spcBef>
                <a:spcAft>
                  <a:spcPts val="0"/>
                </a:spcAft>
              </a:pPr>
              <a:t>2</a:t>
            </a:fld>
            <a:endParaRPr lang="ru-RU" dirty="0"/>
          </a:p>
        </p:txBody>
      </p:sp>
      <p:sp>
        <p:nvSpPr>
          <p:cNvPr id="65" name="Прямоугольник 64"/>
          <p:cNvSpPr/>
          <p:nvPr/>
        </p:nvSpPr>
        <p:spPr>
          <a:xfrm>
            <a:off x="5021266" y="3649584"/>
            <a:ext cx="1714512" cy="571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6" name="Рисунок 65"/>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5281140" y="3738274"/>
            <a:ext cx="1146754" cy="396578"/>
          </a:xfrm>
          <a:prstGeom prst="rect">
            <a:avLst/>
          </a:prstGeom>
        </p:spPr>
      </p:pic>
      <p:cxnSp>
        <p:nvCxnSpPr>
          <p:cNvPr id="67" name="Прямая соединительная линия 66"/>
          <p:cNvCxnSpPr>
            <a:stCxn id="52" idx="2"/>
            <a:endCxn id="65" idx="0"/>
          </p:cNvCxnSpPr>
          <p:nvPr/>
        </p:nvCxnSpPr>
        <p:spPr>
          <a:xfrm>
            <a:off x="5878205" y="3189045"/>
            <a:ext cx="317" cy="460539"/>
          </a:xfrm>
          <a:prstGeom prst="line">
            <a:avLst/>
          </a:prstGeom>
          <a:noFill/>
          <a:ln w="9525" cap="flat" cmpd="sng" algn="ctr">
            <a:solidFill>
              <a:schemeClr val="bg1">
                <a:lumMod val="50000"/>
              </a:schemeClr>
            </a:solidFill>
            <a:prstDash val="solid"/>
            <a:round/>
            <a:headEnd type="none" w="med" len="med"/>
            <a:tailEnd type="none" w="med" len="med"/>
          </a:ln>
          <a:effectLst/>
        </p:spPr>
      </p:cxnSp>
      <p:cxnSp>
        <p:nvCxnSpPr>
          <p:cNvPr id="35" name="Elbow Connector 77"/>
          <p:cNvCxnSpPr>
            <a:stCxn id="65" idx="0"/>
            <a:endCxn id="48" idx="2"/>
          </p:cNvCxnSpPr>
          <p:nvPr>
            <p:custDataLst>
              <p:tags r:id="rId24"/>
            </p:custDataLst>
          </p:nvPr>
        </p:nvCxnSpPr>
        <p:spPr bwMode="auto">
          <a:xfrm rot="16200000" flipV="1">
            <a:off x="4792295" y="2563357"/>
            <a:ext cx="460539" cy="1711916"/>
          </a:xfrm>
          <a:prstGeom prst="bentConnector3">
            <a:avLst>
              <a:gd name="adj1" fmla="val 50000"/>
            </a:avLst>
          </a:prstGeom>
          <a:noFill/>
          <a:ln w="9525" cap="flat" cmpd="sng" algn="ctr">
            <a:solidFill>
              <a:schemeClr val="bg1">
                <a:lumMod val="50000"/>
              </a:schemeClr>
            </a:solidFill>
            <a:prstDash val="solid"/>
            <a:round/>
            <a:headEnd type="none" w="med" len="med"/>
            <a:tailEnd type="none" w="med" len="med"/>
          </a:ln>
          <a:effectLst/>
        </p:spPr>
      </p:cxnSp>
      <p:cxnSp>
        <p:nvCxnSpPr>
          <p:cNvPr id="37" name="Elbow Connector 77"/>
          <p:cNvCxnSpPr>
            <a:stCxn id="65" idx="0"/>
            <a:endCxn id="49" idx="2"/>
          </p:cNvCxnSpPr>
          <p:nvPr>
            <p:custDataLst>
              <p:tags r:id="rId25"/>
            </p:custDataLst>
          </p:nvPr>
        </p:nvCxnSpPr>
        <p:spPr bwMode="auto">
          <a:xfrm rot="5400000" flipH="1" flipV="1">
            <a:off x="6503893" y="2563675"/>
            <a:ext cx="460539" cy="1711281"/>
          </a:xfrm>
          <a:prstGeom prst="bentConnector3">
            <a:avLst>
              <a:gd name="adj1" fmla="val 50000"/>
            </a:avLst>
          </a:prstGeom>
          <a:noFill/>
          <a:ln w="9525" cap="flat" cmpd="sng" algn="ctr">
            <a:solidFill>
              <a:schemeClr val="bg1">
                <a:lumMod val="50000"/>
              </a:schemeClr>
            </a:solidFill>
            <a:prstDash val="solid"/>
            <a:round/>
            <a:headEnd type="none" w="med" len="med"/>
            <a:tailEnd type="none" w="med" len="med"/>
          </a:ln>
          <a:effectLst/>
        </p:spPr>
      </p:cxnSp>
    </p:spTree>
    <p:extLst>
      <p:ext uri="{BB962C8B-B14F-4D97-AF65-F5344CB8AC3E}">
        <p14:creationId xmlns:p14="http://schemas.microsoft.com/office/powerpoint/2010/main" val="21759605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cap="all" dirty="0" smtClean="0"/>
              <a:t>Framework for CSD Governance</a:t>
            </a:r>
            <a:endParaRPr lang="ru-RU" b="1" cap="all" dirty="0"/>
          </a:p>
        </p:txBody>
      </p:sp>
      <p:sp>
        <p:nvSpPr>
          <p:cNvPr id="4" name="Номер слайда 3"/>
          <p:cNvSpPr>
            <a:spLocks noGrp="1"/>
          </p:cNvSpPr>
          <p:nvPr>
            <p:ph type="sldNum" sz="quarter" idx="12"/>
          </p:nvPr>
        </p:nvSpPr>
        <p:spPr/>
        <p:txBody>
          <a:bodyPr/>
          <a:lstStyle/>
          <a:p>
            <a:pPr>
              <a:defRPr/>
            </a:pPr>
            <a:fld id="{65AF92FB-99BD-4FCB-A60D-9CE873000E5D}" type="slidenum">
              <a:rPr lang="ru-RU" smtClean="0"/>
              <a:pPr>
                <a:defRPr/>
              </a:pPr>
              <a:t>3</a:t>
            </a:fld>
            <a:endParaRPr lang="ru-RU" dirty="0"/>
          </a:p>
        </p:txBody>
      </p:sp>
      <p:sp>
        <p:nvSpPr>
          <p:cNvPr id="3" name="Объект 2"/>
          <p:cNvSpPr>
            <a:spLocks noGrp="1"/>
          </p:cNvSpPr>
          <p:nvPr>
            <p:ph type="body" sz="half" idx="2"/>
          </p:nvPr>
        </p:nvSpPr>
        <p:spPr>
          <a:xfrm>
            <a:off x="1259632" y="1700808"/>
            <a:ext cx="7344816" cy="3672008"/>
          </a:xfrm>
        </p:spPr>
        <p:txBody>
          <a:bodyPr>
            <a:noAutofit/>
          </a:bodyPr>
          <a:lstStyle/>
          <a:p>
            <a:pPr marL="179388" indent="-179388" algn="just">
              <a:lnSpc>
                <a:spcPct val="120000"/>
              </a:lnSpc>
              <a:buFont typeface="Arial" pitchFamily="34" charset="0"/>
              <a:buChar char="•"/>
            </a:pPr>
            <a:r>
              <a:rPr lang="en-US" sz="1700" dirty="0" smtClean="0"/>
              <a:t>CSD is a stock company with capital not less than RUB 4 bn.</a:t>
            </a:r>
            <a:br>
              <a:rPr lang="en-US" sz="1700" dirty="0" smtClean="0"/>
            </a:br>
            <a:r>
              <a:rPr lang="en-US" sz="1700" dirty="0" smtClean="0"/>
              <a:t>(approx. USD 125 </a:t>
            </a:r>
            <a:r>
              <a:rPr lang="en-US" sz="1700" dirty="0" err="1" smtClean="0"/>
              <a:t>mln</a:t>
            </a:r>
            <a:r>
              <a:rPr lang="en-US" sz="1700" dirty="0" smtClean="0"/>
              <a:t>.)</a:t>
            </a:r>
          </a:p>
          <a:p>
            <a:pPr algn="just">
              <a:lnSpc>
                <a:spcPct val="120000"/>
              </a:lnSpc>
            </a:pPr>
            <a:endParaRPr lang="en-US" sz="1700" dirty="0" smtClean="0"/>
          </a:p>
          <a:p>
            <a:pPr marL="179388" indent="-179388" algn="just">
              <a:lnSpc>
                <a:spcPct val="120000"/>
              </a:lnSpc>
              <a:buFont typeface="Arial" pitchFamily="34" charset="0"/>
              <a:buChar char="•"/>
            </a:pPr>
            <a:r>
              <a:rPr lang="en-US" sz="1700" dirty="0" smtClean="0"/>
              <a:t>CSD is a non-banking credit institution, i.e., licensed to settle cash transactions</a:t>
            </a:r>
          </a:p>
          <a:p>
            <a:pPr marL="179388" indent="-179388" algn="just">
              <a:lnSpc>
                <a:spcPct val="120000"/>
              </a:lnSpc>
              <a:buFont typeface="Arial" pitchFamily="34" charset="0"/>
              <a:buChar char="•"/>
            </a:pPr>
            <a:endParaRPr lang="en-US" sz="1700" dirty="0" smtClean="0"/>
          </a:p>
          <a:p>
            <a:pPr marL="179388" indent="-179388" algn="just">
              <a:lnSpc>
                <a:spcPct val="120000"/>
              </a:lnSpc>
              <a:buFont typeface="Arial" pitchFamily="34" charset="0"/>
              <a:buChar char="•"/>
            </a:pPr>
            <a:r>
              <a:rPr lang="en-US" sz="1700" dirty="0" smtClean="0"/>
              <a:t>CSD is licensed as a depository</a:t>
            </a:r>
          </a:p>
          <a:p>
            <a:pPr marL="179388" indent="-179388" algn="just">
              <a:lnSpc>
                <a:spcPct val="120000"/>
              </a:lnSpc>
              <a:buFont typeface="Arial" pitchFamily="34" charset="0"/>
              <a:buChar char="•"/>
            </a:pPr>
            <a:endParaRPr lang="en-US" sz="1700" dirty="0" smtClean="0"/>
          </a:p>
          <a:p>
            <a:pPr marL="179388" indent="-179388" algn="just">
              <a:lnSpc>
                <a:spcPct val="120000"/>
              </a:lnSpc>
              <a:buFont typeface="Arial" pitchFamily="34" charset="0"/>
              <a:buChar char="•"/>
            </a:pPr>
            <a:r>
              <a:rPr lang="en-US" sz="1700" dirty="0" smtClean="0"/>
              <a:t>CSD acts as a settlement depository</a:t>
            </a:r>
          </a:p>
          <a:p>
            <a:pPr marL="179388" indent="-179388" algn="just">
              <a:lnSpc>
                <a:spcPct val="120000"/>
              </a:lnSpc>
              <a:buFont typeface="Arial" pitchFamily="34" charset="0"/>
              <a:buChar char="•"/>
            </a:pPr>
            <a:endParaRPr lang="en-US" sz="1700" dirty="0" smtClean="0"/>
          </a:p>
          <a:p>
            <a:pPr marL="179388" indent="-179388" algn="just">
              <a:lnSpc>
                <a:spcPct val="120000"/>
              </a:lnSpc>
              <a:buFont typeface="Arial" pitchFamily="34" charset="0"/>
              <a:buChar char="•"/>
            </a:pPr>
            <a:r>
              <a:rPr lang="en-US" sz="1700" dirty="0" smtClean="0"/>
              <a:t>CSD Law introduces mandatory CSD’s organizational structure requirements</a:t>
            </a:r>
          </a:p>
          <a:p>
            <a:pPr marL="179388" indent="-179388">
              <a:lnSpc>
                <a:spcPct val="120000"/>
              </a:lnSpc>
              <a:buFont typeface="Arial" pitchFamily="34" charset="0"/>
              <a:buChar char="•"/>
            </a:pPr>
            <a:endParaRPr lang="ru-RU" sz="1700" dirty="0"/>
          </a:p>
        </p:txBody>
      </p:sp>
    </p:spTree>
    <p:extLst>
      <p:ext uri="{BB962C8B-B14F-4D97-AF65-F5344CB8AC3E}">
        <p14:creationId xmlns:p14="http://schemas.microsoft.com/office/powerpoint/2010/main" val="247201170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6"/>
          <p:cNvGrpSpPr>
            <a:grpSpLocks/>
          </p:cNvGrpSpPr>
          <p:nvPr/>
        </p:nvGrpSpPr>
        <p:grpSpPr bwMode="auto">
          <a:xfrm>
            <a:off x="1215004" y="2382398"/>
            <a:ext cx="7672281" cy="435354"/>
            <a:chOff x="219971" y="1772813"/>
            <a:chExt cx="8716660" cy="433963"/>
          </a:xfrm>
          <a:solidFill>
            <a:srgbClr val="E0F0FB"/>
          </a:solidFill>
        </p:grpSpPr>
        <p:sp>
          <p:nvSpPr>
            <p:cNvPr id="19" name="TextBox 18"/>
            <p:cNvSpPr txBox="1"/>
            <p:nvPr/>
          </p:nvSpPr>
          <p:spPr>
            <a:xfrm>
              <a:off x="4852034" y="1774774"/>
              <a:ext cx="4084597" cy="432002"/>
            </a:xfrm>
            <a:prstGeom prst="rect">
              <a:avLst/>
            </a:prstGeom>
            <a:grpFill/>
          </p:spPr>
          <p:style>
            <a:lnRef idx="3">
              <a:schemeClr val="lt1"/>
            </a:lnRef>
            <a:fillRef idx="1">
              <a:schemeClr val="accent5"/>
            </a:fillRef>
            <a:effectRef idx="1">
              <a:schemeClr val="accent5"/>
            </a:effectRef>
            <a:fontRef idx="minor">
              <a:schemeClr val="lt1"/>
            </a:fontRef>
          </p:style>
          <p:txBody>
            <a:bodyPr lIns="36000" tIns="36000" rIns="36000" bIns="36000" anchor="ctr"/>
            <a:lstStyle/>
            <a:p>
              <a:pPr>
                <a:lnSpc>
                  <a:spcPts val="1400"/>
                </a:lnSpc>
                <a:defRPr/>
              </a:pPr>
              <a:r>
                <a:rPr lang="en-US" sz="1200" dirty="0" smtClean="0">
                  <a:solidFill>
                    <a:schemeClr val="tx1"/>
                  </a:solidFill>
                  <a:latin typeface="Tahoma" pitchFamily="34" charset="0"/>
                  <a:ea typeface="Tahoma" pitchFamily="34" charset="0"/>
                  <a:cs typeface="Tahoma" pitchFamily="34" charset="0"/>
                </a:rPr>
                <a:t> </a:t>
              </a:r>
              <a:r>
                <a:rPr lang="en-US" sz="1400" dirty="0" smtClean="0">
                  <a:solidFill>
                    <a:schemeClr val="tx1"/>
                  </a:solidFill>
                  <a:latin typeface="Tahoma" pitchFamily="34" charset="0"/>
                  <a:ea typeface="Tahoma" pitchFamily="34" charset="0"/>
                  <a:cs typeface="Tahoma" pitchFamily="34" charset="0"/>
                </a:rPr>
                <a:t>Shareholding Structure</a:t>
              </a:r>
            </a:p>
          </p:txBody>
        </p:sp>
        <p:sp>
          <p:nvSpPr>
            <p:cNvPr id="9" name="Rounded Rectangle 8"/>
            <p:cNvSpPr/>
            <p:nvPr/>
          </p:nvSpPr>
          <p:spPr>
            <a:xfrm>
              <a:off x="219971" y="1772813"/>
              <a:ext cx="3977581" cy="432002"/>
            </a:xfrm>
            <a:prstGeom prst="roundRect">
              <a:avLst/>
            </a:prstGeom>
            <a:solidFill>
              <a:srgbClr val="63B1E5"/>
            </a:solidFill>
            <a:ln/>
          </p:spPr>
          <p:style>
            <a:lnRef idx="3">
              <a:schemeClr val="lt1"/>
            </a:lnRef>
            <a:fillRef idx="1">
              <a:schemeClr val="accent2"/>
            </a:fillRef>
            <a:effectRef idx="1">
              <a:schemeClr val="accent2"/>
            </a:effectRef>
            <a:fontRef idx="minor">
              <a:schemeClr val="lt1"/>
            </a:fontRef>
          </p:style>
          <p:txBody>
            <a:bodyPr anchor="ctr"/>
            <a:lstStyle/>
            <a:p>
              <a:pPr>
                <a:defRPr/>
              </a:pPr>
              <a:r>
                <a:rPr lang="en-US" sz="1400" dirty="0" smtClean="0">
                  <a:solidFill>
                    <a:schemeClr val="tx1"/>
                  </a:solidFill>
                  <a:latin typeface="Tahoma" pitchFamily="34" charset="0"/>
                  <a:ea typeface="Tahoma" pitchFamily="34" charset="0"/>
                  <a:cs typeface="Tahoma" pitchFamily="34" charset="0"/>
                </a:rPr>
                <a:t>Customers</a:t>
              </a:r>
              <a:endParaRPr lang="ru-RU" sz="1400" dirty="0">
                <a:solidFill>
                  <a:schemeClr val="tx1"/>
                </a:solidFill>
                <a:latin typeface="Tahoma" pitchFamily="34" charset="0"/>
                <a:ea typeface="Tahoma" pitchFamily="34" charset="0"/>
                <a:cs typeface="Tahoma" pitchFamily="34" charset="0"/>
              </a:endParaRPr>
            </a:p>
          </p:txBody>
        </p:sp>
      </p:grpSp>
      <p:grpSp>
        <p:nvGrpSpPr>
          <p:cNvPr id="6" name="Group 34"/>
          <p:cNvGrpSpPr>
            <a:grpSpLocks/>
          </p:cNvGrpSpPr>
          <p:nvPr/>
        </p:nvGrpSpPr>
        <p:grpSpPr bwMode="auto">
          <a:xfrm>
            <a:off x="1215010" y="2886144"/>
            <a:ext cx="7676084" cy="439886"/>
            <a:chOff x="219976" y="2744924"/>
            <a:chExt cx="8733020" cy="440092"/>
          </a:xfrm>
          <a:solidFill>
            <a:srgbClr val="E0F0FB"/>
          </a:solidFill>
        </p:grpSpPr>
        <p:sp>
          <p:nvSpPr>
            <p:cNvPr id="21" name="TextBox 20"/>
            <p:cNvSpPr txBox="1">
              <a:spLocks/>
            </p:cNvSpPr>
            <p:nvPr/>
          </p:nvSpPr>
          <p:spPr>
            <a:xfrm>
              <a:off x="4858426" y="2744924"/>
              <a:ext cx="4094570" cy="432003"/>
            </a:xfrm>
            <a:prstGeom prst="rect">
              <a:avLst/>
            </a:prstGeom>
            <a:grpFill/>
          </p:spPr>
          <p:style>
            <a:lnRef idx="3">
              <a:schemeClr val="lt1"/>
            </a:lnRef>
            <a:fillRef idx="1">
              <a:schemeClr val="accent5"/>
            </a:fillRef>
            <a:effectRef idx="1">
              <a:schemeClr val="accent5"/>
            </a:effectRef>
            <a:fontRef idx="minor">
              <a:schemeClr val="lt1"/>
            </a:fontRef>
          </p:style>
          <p:txBody>
            <a:bodyPr lIns="36000" tIns="36000" rIns="36000" bIns="36000" anchor="ctr"/>
            <a:lstStyle/>
            <a:p>
              <a:pPr>
                <a:lnSpc>
                  <a:spcPts val="1400"/>
                </a:lnSpc>
                <a:defRPr/>
              </a:pPr>
              <a:endParaRPr lang="en-US" sz="1200" dirty="0" smtClean="0">
                <a:solidFill>
                  <a:schemeClr val="tx1"/>
                </a:solidFill>
                <a:latin typeface="Tahoma" pitchFamily="34" charset="0"/>
                <a:ea typeface="Tahoma" pitchFamily="34" charset="0"/>
                <a:cs typeface="Tahoma" pitchFamily="34" charset="0"/>
              </a:endParaRPr>
            </a:p>
            <a:p>
              <a:pPr>
                <a:lnSpc>
                  <a:spcPts val="1400"/>
                </a:lnSpc>
                <a:defRPr/>
              </a:pPr>
              <a:r>
                <a:rPr lang="en-US" sz="1200" dirty="0" smtClean="0">
                  <a:solidFill>
                    <a:schemeClr val="tx1"/>
                  </a:solidFill>
                  <a:latin typeface="Tahoma" pitchFamily="34" charset="0"/>
                  <a:ea typeface="Tahoma" pitchFamily="34" charset="0"/>
                  <a:cs typeface="Tahoma" pitchFamily="34" charset="0"/>
                </a:rPr>
                <a:t> </a:t>
              </a:r>
              <a:r>
                <a:rPr lang="en-US" sz="1400" dirty="0" smtClean="0">
                  <a:solidFill>
                    <a:schemeClr val="tx1"/>
                  </a:solidFill>
                  <a:latin typeface="Tahoma" pitchFamily="34" charset="0"/>
                  <a:ea typeface="Tahoma" pitchFamily="34" charset="0"/>
                  <a:cs typeface="Tahoma" pitchFamily="34" charset="0"/>
                </a:rPr>
                <a:t>Shareholders </a:t>
              </a:r>
              <a:r>
                <a:rPr lang="en-US" sz="1400" dirty="0">
                  <a:solidFill>
                    <a:schemeClr val="tx1"/>
                  </a:solidFill>
                  <a:latin typeface="Tahoma" pitchFamily="34" charset="0"/>
                  <a:ea typeface="Tahoma" pitchFamily="34" charset="0"/>
                  <a:cs typeface="Tahoma" pitchFamily="34" charset="0"/>
                </a:rPr>
                <a:t>Agreement</a:t>
              </a:r>
            </a:p>
            <a:p>
              <a:pPr>
                <a:lnSpc>
                  <a:spcPts val="1400"/>
                </a:lnSpc>
                <a:defRPr/>
              </a:pPr>
              <a:endParaRPr lang="en-US" sz="1200" dirty="0" smtClean="0">
                <a:solidFill>
                  <a:schemeClr val="tx1"/>
                </a:solidFill>
                <a:latin typeface="Tahoma" pitchFamily="34" charset="0"/>
                <a:ea typeface="Tahoma" pitchFamily="34" charset="0"/>
                <a:cs typeface="Tahoma" pitchFamily="34" charset="0"/>
              </a:endParaRPr>
            </a:p>
          </p:txBody>
        </p:sp>
        <p:sp>
          <p:nvSpPr>
            <p:cNvPr id="11" name="Rounded Rectangle 10"/>
            <p:cNvSpPr/>
            <p:nvPr/>
          </p:nvSpPr>
          <p:spPr>
            <a:xfrm>
              <a:off x="219976" y="2753014"/>
              <a:ext cx="3983066" cy="432002"/>
            </a:xfrm>
            <a:prstGeom prst="roundRect">
              <a:avLst/>
            </a:prstGeom>
            <a:solidFill>
              <a:srgbClr val="63B1E5"/>
            </a:solidFill>
            <a:ln/>
          </p:spPr>
          <p:style>
            <a:lnRef idx="3">
              <a:schemeClr val="lt1"/>
            </a:lnRef>
            <a:fillRef idx="1">
              <a:schemeClr val="accent2"/>
            </a:fillRef>
            <a:effectRef idx="1">
              <a:schemeClr val="accent2"/>
            </a:effectRef>
            <a:fontRef idx="minor">
              <a:schemeClr val="lt1"/>
            </a:fontRef>
          </p:style>
          <p:txBody>
            <a:bodyPr anchor="ctr"/>
            <a:lstStyle/>
            <a:p>
              <a:pPr>
                <a:defRPr/>
              </a:pPr>
              <a:endParaRPr lang="en-US" sz="1200" dirty="0" smtClean="0">
                <a:solidFill>
                  <a:schemeClr val="tx1"/>
                </a:solidFill>
                <a:latin typeface="Tahoma" pitchFamily="34" charset="0"/>
                <a:ea typeface="Tahoma" pitchFamily="34" charset="0"/>
                <a:cs typeface="Tahoma" pitchFamily="34" charset="0"/>
              </a:endParaRPr>
            </a:p>
            <a:p>
              <a:pPr>
                <a:defRPr/>
              </a:pPr>
              <a:r>
                <a:rPr lang="en-US" sz="1400" dirty="0" smtClean="0">
                  <a:solidFill>
                    <a:schemeClr val="tx1"/>
                  </a:solidFill>
                  <a:latin typeface="Tahoma" pitchFamily="34" charset="0"/>
                  <a:ea typeface="Tahoma" pitchFamily="34" charset="0"/>
                  <a:cs typeface="Tahoma" pitchFamily="34" charset="0"/>
                </a:rPr>
                <a:t>Moscow </a:t>
              </a:r>
              <a:r>
                <a:rPr lang="en-US" sz="1400" dirty="0">
                  <a:solidFill>
                    <a:schemeClr val="tx1"/>
                  </a:solidFill>
                  <a:latin typeface="Tahoma" pitchFamily="34" charset="0"/>
                  <a:ea typeface="Tahoma" pitchFamily="34" charset="0"/>
                  <a:cs typeface="Tahoma" pitchFamily="34" charset="0"/>
                </a:rPr>
                <a:t>Exchange</a:t>
              </a:r>
              <a:endParaRPr lang="ru-RU" sz="1400" dirty="0">
                <a:solidFill>
                  <a:schemeClr val="tx1"/>
                </a:solidFill>
                <a:latin typeface="Tahoma" pitchFamily="34" charset="0"/>
                <a:ea typeface="Tahoma" pitchFamily="34" charset="0"/>
                <a:cs typeface="Tahoma" pitchFamily="34" charset="0"/>
              </a:endParaRPr>
            </a:p>
            <a:p>
              <a:pPr>
                <a:defRPr/>
              </a:pPr>
              <a:endParaRPr lang="ru-RU" sz="1200" dirty="0">
                <a:solidFill>
                  <a:schemeClr val="tx1"/>
                </a:solidFill>
                <a:latin typeface="Tahoma" pitchFamily="34" charset="0"/>
                <a:ea typeface="Tahoma" pitchFamily="34" charset="0"/>
                <a:cs typeface="Tahoma" pitchFamily="34" charset="0"/>
              </a:endParaRPr>
            </a:p>
          </p:txBody>
        </p:sp>
      </p:grpSp>
      <p:grpSp>
        <p:nvGrpSpPr>
          <p:cNvPr id="7" name="Group 32"/>
          <p:cNvGrpSpPr>
            <a:grpSpLocks/>
          </p:cNvGrpSpPr>
          <p:nvPr/>
        </p:nvGrpSpPr>
        <p:grpSpPr bwMode="auto">
          <a:xfrm>
            <a:off x="1215089" y="3409400"/>
            <a:ext cx="7676005" cy="444813"/>
            <a:chOff x="219976" y="3717031"/>
            <a:chExt cx="8732930" cy="445021"/>
          </a:xfrm>
          <a:solidFill>
            <a:srgbClr val="E0F0FB"/>
          </a:solidFill>
        </p:grpSpPr>
        <p:sp>
          <p:nvSpPr>
            <p:cNvPr id="23" name="TextBox 22"/>
            <p:cNvSpPr txBox="1"/>
            <p:nvPr/>
          </p:nvSpPr>
          <p:spPr>
            <a:xfrm>
              <a:off x="4858337" y="3717031"/>
              <a:ext cx="4094569" cy="432002"/>
            </a:xfrm>
            <a:prstGeom prst="rect">
              <a:avLst/>
            </a:prstGeom>
            <a:grpFill/>
          </p:spPr>
          <p:style>
            <a:lnRef idx="3">
              <a:schemeClr val="lt1"/>
            </a:lnRef>
            <a:fillRef idx="1">
              <a:schemeClr val="accent5"/>
            </a:fillRef>
            <a:effectRef idx="1">
              <a:schemeClr val="accent5"/>
            </a:effectRef>
            <a:fontRef idx="minor">
              <a:schemeClr val="lt1"/>
            </a:fontRef>
          </p:style>
          <p:txBody>
            <a:bodyPr lIns="36000" tIns="36000" rIns="36000" bIns="36000" anchor="ctr"/>
            <a:lstStyle/>
            <a:p>
              <a:pPr>
                <a:lnSpc>
                  <a:spcPts val="1400"/>
                </a:lnSpc>
                <a:defRPr/>
              </a:pPr>
              <a:r>
                <a:rPr lang="en-US" sz="1200" dirty="0" smtClean="0">
                  <a:solidFill>
                    <a:schemeClr val="tx1"/>
                  </a:solidFill>
                  <a:latin typeface="Tahoma" pitchFamily="34" charset="0"/>
                  <a:ea typeface="Tahoma" pitchFamily="34" charset="0"/>
                  <a:cs typeface="Tahoma" pitchFamily="34" charset="0"/>
                </a:rPr>
                <a:t> </a:t>
              </a:r>
              <a:r>
                <a:rPr lang="en-US" sz="1400" dirty="0" smtClean="0">
                  <a:solidFill>
                    <a:schemeClr val="tx1"/>
                  </a:solidFill>
                  <a:latin typeface="Tahoma" pitchFamily="34" charset="0"/>
                  <a:ea typeface="Tahoma" pitchFamily="34" charset="0"/>
                  <a:cs typeface="Tahoma" pitchFamily="34" charset="0"/>
                </a:rPr>
                <a:t>Supervisory Board </a:t>
              </a:r>
              <a:r>
                <a:rPr lang="en-US" sz="1400" dirty="0">
                  <a:solidFill>
                    <a:schemeClr val="tx1"/>
                  </a:solidFill>
                  <a:latin typeface="Tahoma" pitchFamily="34" charset="0"/>
                  <a:ea typeface="Tahoma" pitchFamily="34" charset="0"/>
                  <a:cs typeface="Tahoma" pitchFamily="34" charset="0"/>
                </a:rPr>
                <a:t>Composition</a:t>
              </a:r>
            </a:p>
          </p:txBody>
        </p:sp>
        <p:sp>
          <p:nvSpPr>
            <p:cNvPr id="13" name="Rounded Rectangle 12"/>
            <p:cNvSpPr/>
            <p:nvPr/>
          </p:nvSpPr>
          <p:spPr>
            <a:xfrm>
              <a:off x="219976" y="3730050"/>
              <a:ext cx="3983067" cy="432002"/>
            </a:xfrm>
            <a:prstGeom prst="roundRect">
              <a:avLst/>
            </a:prstGeom>
            <a:solidFill>
              <a:srgbClr val="63B1E5"/>
            </a:solidFill>
            <a:ln/>
          </p:spPr>
          <p:style>
            <a:lnRef idx="3">
              <a:schemeClr val="lt1"/>
            </a:lnRef>
            <a:fillRef idx="1">
              <a:schemeClr val="accent2"/>
            </a:fillRef>
            <a:effectRef idx="1">
              <a:schemeClr val="accent2"/>
            </a:effectRef>
            <a:fontRef idx="minor">
              <a:schemeClr val="lt1"/>
            </a:fontRef>
          </p:style>
          <p:txBody>
            <a:bodyPr anchor="ctr"/>
            <a:lstStyle/>
            <a:p>
              <a:pPr>
                <a:defRPr/>
              </a:pPr>
              <a:r>
                <a:rPr lang="en-US" sz="1400" dirty="0" smtClean="0">
                  <a:solidFill>
                    <a:schemeClr val="tx1"/>
                  </a:solidFill>
                  <a:latin typeface="Tahoma" pitchFamily="34" charset="0"/>
                  <a:ea typeface="Tahoma" pitchFamily="34" charset="0"/>
                  <a:cs typeface="Tahoma" pitchFamily="34" charset="0"/>
                </a:rPr>
                <a:t>The Bank </a:t>
              </a:r>
              <a:r>
                <a:rPr lang="en-US" sz="1400" dirty="0">
                  <a:solidFill>
                    <a:schemeClr val="tx1"/>
                  </a:solidFill>
                  <a:latin typeface="Tahoma" pitchFamily="34" charset="0"/>
                  <a:ea typeface="Tahoma" pitchFamily="34" charset="0"/>
                  <a:cs typeface="Tahoma" pitchFamily="34" charset="0"/>
                </a:rPr>
                <a:t>of Russia</a:t>
              </a:r>
              <a:endParaRPr lang="ru-RU" sz="1400" dirty="0">
                <a:solidFill>
                  <a:schemeClr val="tx1"/>
                </a:solidFill>
                <a:latin typeface="Tahoma" pitchFamily="34" charset="0"/>
                <a:ea typeface="Tahoma" pitchFamily="34" charset="0"/>
                <a:cs typeface="Tahoma" pitchFamily="34" charset="0"/>
              </a:endParaRPr>
            </a:p>
          </p:txBody>
        </p:sp>
      </p:grpSp>
      <p:grpSp>
        <p:nvGrpSpPr>
          <p:cNvPr id="8" name="Group 31"/>
          <p:cNvGrpSpPr>
            <a:grpSpLocks/>
          </p:cNvGrpSpPr>
          <p:nvPr/>
        </p:nvGrpSpPr>
        <p:grpSpPr bwMode="auto">
          <a:xfrm>
            <a:off x="1190903" y="3921882"/>
            <a:ext cx="7700111" cy="474980"/>
            <a:chOff x="219976" y="4203084"/>
            <a:chExt cx="8760356" cy="432002"/>
          </a:xfrm>
          <a:solidFill>
            <a:srgbClr val="E0F0FB"/>
          </a:solidFill>
        </p:grpSpPr>
        <p:sp>
          <p:nvSpPr>
            <p:cNvPr id="24" name="TextBox 23"/>
            <p:cNvSpPr txBox="1"/>
            <p:nvPr/>
          </p:nvSpPr>
          <p:spPr>
            <a:xfrm>
              <a:off x="4885762" y="4203084"/>
              <a:ext cx="4094570" cy="432002"/>
            </a:xfrm>
            <a:prstGeom prst="rect">
              <a:avLst/>
            </a:prstGeom>
            <a:grpFill/>
          </p:spPr>
          <p:style>
            <a:lnRef idx="3">
              <a:schemeClr val="lt1"/>
            </a:lnRef>
            <a:fillRef idx="1">
              <a:schemeClr val="accent5"/>
            </a:fillRef>
            <a:effectRef idx="1">
              <a:schemeClr val="accent5"/>
            </a:effectRef>
            <a:fontRef idx="minor">
              <a:schemeClr val="lt1"/>
            </a:fontRef>
          </p:style>
          <p:txBody>
            <a:bodyPr lIns="36000" tIns="36000" rIns="36000" bIns="36000" anchor="ctr"/>
            <a:lstStyle/>
            <a:p>
              <a:pPr>
                <a:lnSpc>
                  <a:spcPts val="1400"/>
                </a:lnSpc>
                <a:defRPr/>
              </a:pPr>
              <a:r>
                <a:rPr lang="en-US" sz="1200" dirty="0" smtClean="0">
                  <a:solidFill>
                    <a:schemeClr val="tx1"/>
                  </a:solidFill>
                  <a:latin typeface="Tahoma" pitchFamily="34" charset="0"/>
                  <a:ea typeface="Tahoma" pitchFamily="34" charset="0"/>
                  <a:cs typeface="Tahoma" pitchFamily="34" charset="0"/>
                </a:rPr>
                <a:t> </a:t>
              </a:r>
              <a:r>
                <a:rPr lang="en-US" sz="1400" dirty="0" smtClean="0">
                  <a:solidFill>
                    <a:schemeClr val="tx1"/>
                  </a:solidFill>
                  <a:latin typeface="Tahoma" pitchFamily="34" charset="0"/>
                  <a:ea typeface="Tahoma" pitchFamily="34" charset="0"/>
                  <a:cs typeface="Tahoma" pitchFamily="34" charset="0"/>
                </a:rPr>
                <a:t>Supervisory </a:t>
              </a:r>
              <a:r>
                <a:rPr lang="en-US" sz="1400" dirty="0">
                  <a:solidFill>
                    <a:schemeClr val="tx1"/>
                  </a:solidFill>
                  <a:latin typeface="Tahoma" pitchFamily="34" charset="0"/>
                  <a:ea typeface="Tahoma" pitchFamily="34" charset="0"/>
                  <a:cs typeface="Tahoma" pitchFamily="34" charset="0"/>
                </a:rPr>
                <a:t>Board Committees</a:t>
              </a:r>
            </a:p>
          </p:txBody>
        </p:sp>
        <p:sp>
          <p:nvSpPr>
            <p:cNvPr id="14" name="Rounded Rectangle 13"/>
            <p:cNvSpPr/>
            <p:nvPr/>
          </p:nvSpPr>
          <p:spPr>
            <a:xfrm>
              <a:off x="219976" y="4203084"/>
              <a:ext cx="4010493" cy="432002"/>
            </a:xfrm>
            <a:prstGeom prst="roundRect">
              <a:avLst/>
            </a:prstGeom>
            <a:solidFill>
              <a:srgbClr val="63B1E5"/>
            </a:solidFill>
            <a:ln/>
          </p:spPr>
          <p:style>
            <a:lnRef idx="3">
              <a:schemeClr val="lt1"/>
            </a:lnRef>
            <a:fillRef idx="1">
              <a:schemeClr val="accent2"/>
            </a:fillRef>
            <a:effectRef idx="1">
              <a:schemeClr val="accent2"/>
            </a:effectRef>
            <a:fontRef idx="minor">
              <a:schemeClr val="lt1"/>
            </a:fontRef>
          </p:style>
          <p:txBody>
            <a:bodyPr anchor="ctr"/>
            <a:lstStyle/>
            <a:p>
              <a:pPr>
                <a:defRPr/>
              </a:pPr>
              <a:r>
                <a:rPr lang="en-US" sz="1400" dirty="0" smtClean="0">
                  <a:solidFill>
                    <a:schemeClr val="tx1"/>
                  </a:solidFill>
                  <a:latin typeface="Tahoma" pitchFamily="34" charset="0"/>
                  <a:ea typeface="Tahoma" pitchFamily="34" charset="0"/>
                  <a:cs typeface="Tahoma" pitchFamily="34" charset="0"/>
                </a:rPr>
                <a:t>Registrars</a:t>
              </a:r>
              <a:endParaRPr lang="ru-RU" sz="1400" dirty="0">
                <a:solidFill>
                  <a:schemeClr val="tx1"/>
                </a:solidFill>
                <a:latin typeface="Tahoma" pitchFamily="34" charset="0"/>
                <a:ea typeface="Tahoma" pitchFamily="34" charset="0"/>
                <a:cs typeface="Tahoma" pitchFamily="34" charset="0"/>
              </a:endParaRPr>
            </a:p>
          </p:txBody>
        </p:sp>
      </p:grpSp>
      <p:grpSp>
        <p:nvGrpSpPr>
          <p:cNvPr id="12" name="Group 30"/>
          <p:cNvGrpSpPr>
            <a:grpSpLocks/>
          </p:cNvGrpSpPr>
          <p:nvPr/>
        </p:nvGrpSpPr>
        <p:grpSpPr bwMode="auto">
          <a:xfrm>
            <a:off x="1215004" y="4509357"/>
            <a:ext cx="7676089" cy="431804"/>
            <a:chOff x="291313" y="4689134"/>
            <a:chExt cx="8733026" cy="432006"/>
          </a:xfrm>
          <a:solidFill>
            <a:srgbClr val="E0F0FB"/>
          </a:solidFill>
        </p:grpSpPr>
        <p:sp>
          <p:nvSpPr>
            <p:cNvPr id="25" name="TextBox 24"/>
            <p:cNvSpPr txBox="1"/>
            <p:nvPr/>
          </p:nvSpPr>
          <p:spPr>
            <a:xfrm>
              <a:off x="4929770" y="4689134"/>
              <a:ext cx="4094569" cy="432002"/>
            </a:xfrm>
            <a:prstGeom prst="rect">
              <a:avLst/>
            </a:prstGeom>
            <a:grpFill/>
          </p:spPr>
          <p:style>
            <a:lnRef idx="3">
              <a:schemeClr val="lt1"/>
            </a:lnRef>
            <a:fillRef idx="1">
              <a:schemeClr val="accent5"/>
            </a:fillRef>
            <a:effectRef idx="1">
              <a:schemeClr val="accent5"/>
            </a:effectRef>
            <a:fontRef idx="minor">
              <a:schemeClr val="lt1"/>
            </a:fontRef>
          </p:style>
          <p:txBody>
            <a:bodyPr lIns="36000" tIns="36000" rIns="36000" bIns="36000" anchor="ctr"/>
            <a:lstStyle/>
            <a:p>
              <a:pPr>
                <a:lnSpc>
                  <a:spcPts val="1400"/>
                </a:lnSpc>
                <a:defRPr/>
              </a:pPr>
              <a:endParaRPr lang="en-US" sz="1200" dirty="0" smtClean="0">
                <a:solidFill>
                  <a:schemeClr val="tx1"/>
                </a:solidFill>
                <a:latin typeface="Tahoma" pitchFamily="34" charset="0"/>
                <a:ea typeface="Tahoma" pitchFamily="34" charset="0"/>
                <a:cs typeface="Tahoma" pitchFamily="34" charset="0"/>
              </a:endParaRPr>
            </a:p>
            <a:p>
              <a:pPr>
                <a:lnSpc>
                  <a:spcPts val="1400"/>
                </a:lnSpc>
                <a:defRPr/>
              </a:pPr>
              <a:r>
                <a:rPr lang="en-US" sz="1200" dirty="0">
                  <a:solidFill>
                    <a:schemeClr val="tx1"/>
                  </a:solidFill>
                  <a:latin typeface="Tahoma" pitchFamily="34" charset="0"/>
                  <a:ea typeface="Tahoma" pitchFamily="34" charset="0"/>
                  <a:cs typeface="Tahoma" pitchFamily="34" charset="0"/>
                </a:rPr>
                <a:t> </a:t>
              </a:r>
              <a:r>
                <a:rPr lang="en-US" sz="1400" dirty="0" smtClean="0">
                  <a:solidFill>
                    <a:schemeClr val="tx1"/>
                  </a:solidFill>
                  <a:latin typeface="Tahoma" pitchFamily="34" charset="0"/>
                  <a:ea typeface="Tahoma" pitchFamily="34" charset="0"/>
                  <a:cs typeface="Tahoma" pitchFamily="34" charset="0"/>
                </a:rPr>
                <a:t>Customer </a:t>
              </a:r>
              <a:r>
                <a:rPr lang="en-US" sz="1400" dirty="0">
                  <a:solidFill>
                    <a:schemeClr val="tx1"/>
                  </a:solidFill>
                  <a:latin typeface="Tahoma" pitchFamily="34" charset="0"/>
                  <a:ea typeface="Tahoma" pitchFamily="34" charset="0"/>
                  <a:cs typeface="Tahoma" pitchFamily="34" charset="0"/>
                </a:rPr>
                <a:t>Committees</a:t>
              </a:r>
            </a:p>
            <a:p>
              <a:pPr>
                <a:lnSpc>
                  <a:spcPts val="1400"/>
                </a:lnSpc>
                <a:defRPr/>
              </a:pPr>
              <a:r>
                <a:rPr lang="en-US" sz="1200" dirty="0" smtClean="0">
                  <a:solidFill>
                    <a:schemeClr val="tx1"/>
                  </a:solidFill>
                  <a:latin typeface="Tahoma" pitchFamily="34" charset="0"/>
                  <a:ea typeface="Tahoma" pitchFamily="34" charset="0"/>
                  <a:cs typeface="Tahoma" pitchFamily="34" charset="0"/>
                </a:rPr>
                <a:t> </a:t>
              </a:r>
              <a:endParaRPr lang="en-US" sz="1200" dirty="0">
                <a:solidFill>
                  <a:schemeClr val="tx1"/>
                </a:solidFill>
                <a:latin typeface="Tahoma" pitchFamily="34" charset="0"/>
                <a:ea typeface="Tahoma" pitchFamily="34" charset="0"/>
                <a:cs typeface="Tahoma" pitchFamily="34" charset="0"/>
              </a:endParaRPr>
            </a:p>
          </p:txBody>
        </p:sp>
        <p:sp>
          <p:nvSpPr>
            <p:cNvPr id="15" name="Rounded Rectangle 14"/>
            <p:cNvSpPr/>
            <p:nvPr/>
          </p:nvSpPr>
          <p:spPr>
            <a:xfrm>
              <a:off x="291313" y="4689138"/>
              <a:ext cx="3952052" cy="432002"/>
            </a:xfrm>
            <a:prstGeom prst="roundRect">
              <a:avLst/>
            </a:prstGeom>
            <a:solidFill>
              <a:srgbClr val="63B1E5"/>
            </a:solidFill>
            <a:ln/>
          </p:spPr>
          <p:style>
            <a:lnRef idx="3">
              <a:schemeClr val="lt1"/>
            </a:lnRef>
            <a:fillRef idx="1">
              <a:schemeClr val="accent2"/>
            </a:fillRef>
            <a:effectRef idx="1">
              <a:schemeClr val="accent2"/>
            </a:effectRef>
            <a:fontRef idx="minor">
              <a:schemeClr val="lt1"/>
            </a:fontRef>
          </p:style>
          <p:txBody>
            <a:bodyPr anchor="ctr"/>
            <a:lstStyle/>
            <a:p>
              <a:pPr>
                <a:defRPr/>
              </a:pPr>
              <a:r>
                <a:rPr lang="en-US" sz="1400" dirty="0" smtClean="0">
                  <a:solidFill>
                    <a:schemeClr val="tx1"/>
                  </a:solidFill>
                  <a:latin typeface="Tahoma" pitchFamily="34" charset="0"/>
                  <a:ea typeface="Tahoma" pitchFamily="34" charset="0"/>
                  <a:cs typeface="Tahoma" pitchFamily="34" charset="0"/>
                </a:rPr>
                <a:t>ICSDs &amp; CSDs</a:t>
              </a:r>
              <a:endParaRPr lang="ru-RU" sz="1400" dirty="0">
                <a:solidFill>
                  <a:schemeClr val="tx1"/>
                </a:solidFill>
                <a:latin typeface="Tahoma" pitchFamily="34" charset="0"/>
                <a:ea typeface="Tahoma" pitchFamily="34" charset="0"/>
                <a:cs typeface="Tahoma" pitchFamily="34" charset="0"/>
              </a:endParaRPr>
            </a:p>
          </p:txBody>
        </p:sp>
      </p:grpSp>
      <p:sp>
        <p:nvSpPr>
          <p:cNvPr id="5" name="Заголовок 4"/>
          <p:cNvSpPr>
            <a:spLocks noGrp="1"/>
          </p:cNvSpPr>
          <p:nvPr>
            <p:ph type="title"/>
          </p:nvPr>
        </p:nvSpPr>
        <p:spPr/>
        <p:txBody>
          <a:bodyPr/>
          <a:lstStyle/>
          <a:p>
            <a:r>
              <a:rPr lang="en-US" cap="all" dirty="0"/>
              <a:t>Corporate Governance</a:t>
            </a:r>
            <a:br>
              <a:rPr lang="en-US" cap="all" dirty="0"/>
            </a:br>
            <a:r>
              <a:rPr lang="en-US" b="1" cap="all" dirty="0"/>
              <a:t>Ensuring the Balance of Interests</a:t>
            </a:r>
            <a:r>
              <a:rPr lang="ru-RU" dirty="0">
                <a:latin typeface="Tahoma" pitchFamily="34" charset="0"/>
                <a:ea typeface="Tahoma" pitchFamily="34" charset="0"/>
                <a:cs typeface="Tahoma" pitchFamily="34" charset="0"/>
              </a:rPr>
              <a:t/>
            </a:r>
            <a:br>
              <a:rPr lang="ru-RU" dirty="0">
                <a:latin typeface="Tahoma" pitchFamily="34" charset="0"/>
                <a:ea typeface="Tahoma" pitchFamily="34" charset="0"/>
                <a:cs typeface="Tahoma" pitchFamily="34" charset="0"/>
              </a:rPr>
            </a:br>
            <a:endParaRPr lang="ru-RU" b="1" cap="all" dirty="0"/>
          </a:p>
        </p:txBody>
      </p:sp>
      <p:sp>
        <p:nvSpPr>
          <p:cNvPr id="32" name="Номер слайда 31"/>
          <p:cNvSpPr>
            <a:spLocks noGrp="1"/>
          </p:cNvSpPr>
          <p:nvPr>
            <p:ph type="sldNum" sz="quarter" idx="12"/>
          </p:nvPr>
        </p:nvSpPr>
        <p:spPr/>
        <p:txBody>
          <a:bodyPr/>
          <a:lstStyle/>
          <a:p>
            <a:pPr>
              <a:defRPr/>
            </a:pPr>
            <a:fld id="{65AF92FB-99BD-4FCB-A60D-9CE873000E5D}" type="slidenum">
              <a:rPr lang="ru-RU" smtClean="0"/>
              <a:pPr>
                <a:defRPr/>
              </a:pPr>
              <a:t>4</a:t>
            </a:fld>
            <a:endParaRPr lang="ru-RU" dirty="0"/>
          </a:p>
        </p:txBody>
      </p:sp>
      <p:sp>
        <p:nvSpPr>
          <p:cNvPr id="30" name="TextBox 29"/>
          <p:cNvSpPr txBox="1"/>
          <p:nvPr/>
        </p:nvSpPr>
        <p:spPr>
          <a:xfrm>
            <a:off x="1190954" y="1835525"/>
            <a:ext cx="3312367" cy="369332"/>
          </a:xfrm>
          <a:prstGeom prst="rect">
            <a:avLst/>
          </a:prstGeom>
          <a:noFill/>
        </p:spPr>
        <p:txBody>
          <a:bodyPr wrap="square" rtlCol="0">
            <a:spAutoFit/>
          </a:bodyPr>
          <a:lstStyle/>
          <a:p>
            <a:r>
              <a:rPr lang="en-US" dirty="0" smtClean="0">
                <a:latin typeface="Tahoma" pitchFamily="34" charset="0"/>
                <a:ea typeface="Tahoma" pitchFamily="34" charset="0"/>
                <a:cs typeface="Tahoma" pitchFamily="34" charset="0"/>
              </a:rPr>
              <a:t>Key Stakeholders</a:t>
            </a:r>
            <a:endParaRPr lang="ru-RU" dirty="0">
              <a:latin typeface="Tahoma" pitchFamily="34" charset="0"/>
              <a:ea typeface="Tahoma" pitchFamily="34" charset="0"/>
              <a:cs typeface="Tahoma" pitchFamily="34" charset="0"/>
            </a:endParaRPr>
          </a:p>
        </p:txBody>
      </p:sp>
      <p:sp>
        <p:nvSpPr>
          <p:cNvPr id="34" name="TextBox 33"/>
          <p:cNvSpPr txBox="1"/>
          <p:nvPr/>
        </p:nvSpPr>
        <p:spPr>
          <a:xfrm>
            <a:off x="5220072" y="1866303"/>
            <a:ext cx="3905015" cy="369332"/>
          </a:xfrm>
          <a:prstGeom prst="rect">
            <a:avLst/>
          </a:prstGeom>
          <a:noFill/>
        </p:spPr>
        <p:txBody>
          <a:bodyPr wrap="square" rtlCol="0">
            <a:spAutoFit/>
          </a:bodyPr>
          <a:lstStyle/>
          <a:p>
            <a:r>
              <a:rPr lang="en-US" dirty="0" smtClean="0">
                <a:latin typeface="Tahoma" pitchFamily="34" charset="0"/>
                <a:ea typeface="Tahoma" pitchFamily="34" charset="0"/>
                <a:cs typeface="Tahoma" pitchFamily="34" charset="0"/>
              </a:rPr>
              <a:t>Ensuring the Balance of Interests</a:t>
            </a:r>
            <a:endParaRPr lang="ru-RU" dirty="0">
              <a:latin typeface="Tahoma" pitchFamily="34" charset="0"/>
              <a:ea typeface="Tahoma" pitchFamily="34" charset="0"/>
              <a:cs typeface="Tahoma" pitchFamily="34" charset="0"/>
            </a:endParaRPr>
          </a:p>
        </p:txBody>
      </p:sp>
      <p:grpSp>
        <p:nvGrpSpPr>
          <p:cNvPr id="29" name="Group 30"/>
          <p:cNvGrpSpPr>
            <a:grpSpLocks/>
          </p:cNvGrpSpPr>
          <p:nvPr/>
        </p:nvGrpSpPr>
        <p:grpSpPr bwMode="auto">
          <a:xfrm>
            <a:off x="1179563" y="5085188"/>
            <a:ext cx="7711531" cy="432044"/>
            <a:chOff x="219973" y="4743135"/>
            <a:chExt cx="8603241" cy="324001"/>
          </a:xfrm>
          <a:solidFill>
            <a:srgbClr val="E0F0FB"/>
          </a:solidFill>
        </p:grpSpPr>
        <p:sp>
          <p:nvSpPr>
            <p:cNvPr id="31" name="TextBox 30"/>
            <p:cNvSpPr txBox="1"/>
            <p:nvPr/>
          </p:nvSpPr>
          <p:spPr>
            <a:xfrm>
              <a:off x="4807946" y="4743135"/>
              <a:ext cx="4015268" cy="324001"/>
            </a:xfrm>
            <a:prstGeom prst="rect">
              <a:avLst/>
            </a:prstGeom>
            <a:grpFill/>
          </p:spPr>
          <p:style>
            <a:lnRef idx="3">
              <a:schemeClr val="lt1"/>
            </a:lnRef>
            <a:fillRef idx="1">
              <a:schemeClr val="accent5"/>
            </a:fillRef>
            <a:effectRef idx="1">
              <a:schemeClr val="accent5"/>
            </a:effectRef>
            <a:fontRef idx="minor">
              <a:schemeClr val="lt1"/>
            </a:fontRef>
          </p:style>
          <p:txBody>
            <a:bodyPr lIns="36000" tIns="36000" rIns="36000" bIns="36000" anchor="ctr"/>
            <a:lstStyle/>
            <a:p>
              <a:pPr>
                <a:lnSpc>
                  <a:spcPts val="1400"/>
                </a:lnSpc>
                <a:defRPr/>
              </a:pPr>
              <a:r>
                <a:rPr lang="en-US" sz="1200" dirty="0" smtClean="0">
                  <a:solidFill>
                    <a:schemeClr val="tx1"/>
                  </a:solidFill>
                  <a:latin typeface="Tahoma" pitchFamily="34" charset="0"/>
                  <a:ea typeface="Tahoma" pitchFamily="34" charset="0"/>
                  <a:cs typeface="Tahoma" pitchFamily="34" charset="0"/>
                </a:rPr>
                <a:t> </a:t>
              </a:r>
              <a:r>
                <a:rPr lang="en-US" sz="1400" dirty="0" smtClean="0">
                  <a:solidFill>
                    <a:schemeClr val="tx1"/>
                  </a:solidFill>
                  <a:latin typeface="Tahoma" pitchFamily="34" charset="0"/>
                  <a:ea typeface="Tahoma" pitchFamily="34" charset="0"/>
                  <a:cs typeface="Tahoma" pitchFamily="34" charset="0"/>
                </a:rPr>
                <a:t>Policies </a:t>
              </a:r>
              <a:endParaRPr lang="en-US" sz="1400" dirty="0">
                <a:solidFill>
                  <a:schemeClr val="tx1"/>
                </a:solidFill>
                <a:latin typeface="Tahoma" pitchFamily="34" charset="0"/>
                <a:ea typeface="Tahoma" pitchFamily="34" charset="0"/>
                <a:cs typeface="Tahoma" pitchFamily="34" charset="0"/>
              </a:endParaRPr>
            </a:p>
          </p:txBody>
        </p:sp>
        <p:sp>
          <p:nvSpPr>
            <p:cNvPr id="33" name="Rounded Rectangle 14"/>
            <p:cNvSpPr/>
            <p:nvPr/>
          </p:nvSpPr>
          <p:spPr>
            <a:xfrm>
              <a:off x="219973" y="4743135"/>
              <a:ext cx="3945385" cy="324001"/>
            </a:xfrm>
            <a:prstGeom prst="roundRect">
              <a:avLst/>
            </a:prstGeom>
            <a:solidFill>
              <a:srgbClr val="63B1E5"/>
            </a:solidFill>
            <a:ln/>
          </p:spPr>
          <p:style>
            <a:lnRef idx="3">
              <a:schemeClr val="lt1"/>
            </a:lnRef>
            <a:fillRef idx="1">
              <a:schemeClr val="accent2"/>
            </a:fillRef>
            <a:effectRef idx="1">
              <a:schemeClr val="accent2"/>
            </a:effectRef>
            <a:fontRef idx="minor">
              <a:schemeClr val="lt1"/>
            </a:fontRef>
          </p:style>
          <p:txBody>
            <a:bodyPr anchor="ctr"/>
            <a:lstStyle/>
            <a:p>
              <a:pPr>
                <a:defRPr/>
              </a:pPr>
              <a:r>
                <a:rPr lang="en-US" sz="1400" dirty="0" smtClean="0">
                  <a:solidFill>
                    <a:schemeClr val="tx1"/>
                  </a:solidFill>
                  <a:latin typeface="Tahoma" pitchFamily="34" charset="0"/>
                  <a:ea typeface="Tahoma" pitchFamily="34" charset="0"/>
                  <a:cs typeface="Tahoma" pitchFamily="34" charset="0"/>
                </a:rPr>
                <a:t>CIS CSD</a:t>
              </a:r>
              <a:r>
                <a:rPr lang="en-US" sz="1400" dirty="0">
                  <a:solidFill>
                    <a:schemeClr val="tx1"/>
                  </a:solidFill>
                  <a:latin typeface="Tahoma" pitchFamily="34" charset="0"/>
                  <a:ea typeface="Tahoma" pitchFamily="34" charset="0"/>
                  <a:cs typeface="Tahoma" pitchFamily="34" charset="0"/>
                </a:rPr>
                <a:t>s</a:t>
              </a:r>
              <a:endParaRPr lang="ru-RU" sz="1400" dirty="0">
                <a:solidFill>
                  <a:schemeClr val="tx1"/>
                </a:solidFill>
                <a:latin typeface="Tahoma" pitchFamily="34" charset="0"/>
                <a:ea typeface="Tahoma" pitchFamily="34" charset="0"/>
                <a:cs typeface="Tahoma" pitchFamily="34" charset="0"/>
              </a:endParaRPr>
            </a:p>
          </p:txBody>
        </p:sp>
      </p:grpSp>
    </p:spTree>
    <p:extLst>
      <p:ext uri="{BB962C8B-B14F-4D97-AF65-F5344CB8AC3E}">
        <p14:creationId xmlns:p14="http://schemas.microsoft.com/office/powerpoint/2010/main" val="1076500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Box 46"/>
          <p:cNvSpPr txBox="1">
            <a:spLocks noChangeArrowheads="1"/>
          </p:cNvSpPr>
          <p:nvPr>
            <p:custDataLst>
              <p:tags r:id="rId2"/>
            </p:custDataLst>
          </p:nvPr>
        </p:nvSpPr>
        <p:spPr bwMode="auto">
          <a:xfrm>
            <a:off x="2620536" y="2792964"/>
            <a:ext cx="1970690" cy="1560786"/>
          </a:xfrm>
          <a:prstGeom prst="roundRect">
            <a:avLst>
              <a:gd name="adj" fmla="val 8951"/>
            </a:avLst>
          </a:prstGeom>
          <a:solidFill>
            <a:schemeClr val="bg1">
              <a:lumMod val="85000"/>
            </a:schemeClr>
          </a:solidFill>
          <a:ln w="9525">
            <a:noFill/>
            <a:miter lim="800000"/>
            <a:headEnd/>
            <a:tailEnd/>
          </a:ln>
        </p:spPr>
        <p:txBody>
          <a:bodyPr wrap="square" lIns="36000" tIns="72000" rIns="36000" bIns="36000" anchor="t" anchorCtr="0">
            <a:noAutofit/>
          </a:bodyPr>
          <a:lstStyle/>
          <a:p>
            <a:pPr lvl="0" algn="ctr">
              <a:spcBef>
                <a:spcPct val="50000"/>
              </a:spcBef>
              <a:spcAft>
                <a:spcPts val="600"/>
              </a:spcAft>
              <a:defRPr/>
            </a:pPr>
            <a:r>
              <a:rPr lang="en-US" sz="1200" dirty="0">
                <a:latin typeface="+mj-lt"/>
                <a:cs typeface="Arial" pitchFamily="34" charset="0"/>
              </a:rPr>
              <a:t>Minority </a:t>
            </a:r>
            <a:r>
              <a:rPr lang="en-US" sz="1200" dirty="0" smtClean="0">
                <a:latin typeface="+mj-lt"/>
                <a:cs typeface="Arial" pitchFamily="34" charset="0"/>
              </a:rPr>
              <a:t>shareholders (right to nominate to the Supervisory Board)</a:t>
            </a:r>
            <a:endParaRPr lang="en-US" sz="1200" dirty="0">
              <a:latin typeface="+mj-lt"/>
              <a:ea typeface="ＭＳ Ｐゴシック" pitchFamily="87" charset="-128"/>
              <a:cs typeface="Arial" pitchFamily="34" charset="0"/>
            </a:endParaRPr>
          </a:p>
          <a:p>
            <a:pPr algn="ctr">
              <a:spcBef>
                <a:spcPct val="50000"/>
              </a:spcBef>
              <a:defRPr/>
            </a:pPr>
            <a:endParaRPr lang="en-GB" sz="1200" dirty="0">
              <a:latin typeface="+mj-lt"/>
              <a:cs typeface="Arial" pitchFamily="34" charset="0"/>
            </a:endParaRPr>
          </a:p>
        </p:txBody>
      </p:sp>
      <p:sp>
        <p:nvSpPr>
          <p:cNvPr id="32" name="Прямоугольник 31"/>
          <p:cNvSpPr/>
          <p:nvPr/>
        </p:nvSpPr>
        <p:spPr>
          <a:xfrm>
            <a:off x="2685622" y="3811103"/>
            <a:ext cx="1835578" cy="433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1" name="Object 30" hidden="1"/>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48" name="think-cell Slide" r:id="rId19" imgW="270" imgH="270" progId="TCLayout.ActiveDocument.1">
                  <p:embed/>
                </p:oleObj>
              </mc:Choice>
              <mc:Fallback>
                <p:oleObj name="think-cell Slide" r:id="rId19" imgW="270" imgH="270" progId="TCLayout.ActiveDocument.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0" name="Rectangle 6"/>
          <p:cNvSpPr>
            <a:spLocks/>
          </p:cNvSpPr>
          <p:nvPr>
            <p:custDataLst>
              <p:tags r:id="rId4"/>
            </p:custDataLst>
          </p:nvPr>
        </p:nvSpPr>
        <p:spPr bwMode="auto">
          <a:xfrm>
            <a:off x="1237262" y="1616474"/>
            <a:ext cx="3353963" cy="1001428"/>
          </a:xfrm>
          <a:prstGeom prst="rect">
            <a:avLst/>
          </a:prstGeom>
          <a:solidFill>
            <a:srgbClr val="015F9C"/>
          </a:solidFill>
          <a:ln w="28575" cap="rnd" cmpd="sng">
            <a:noFill/>
            <a:prstDash val="solid"/>
            <a:round/>
            <a:headEnd/>
            <a:tailEnd/>
          </a:ln>
        </p:spPr>
        <p:txBody>
          <a:bodyPr anchor="ctr"/>
          <a:lstStyle/>
          <a:p>
            <a:pPr marL="173038" indent="-173038" algn="ctr" eaLnBrk="0" hangingPunct="0">
              <a:lnSpc>
                <a:spcPct val="93000"/>
              </a:lnSpc>
              <a:defRPr/>
            </a:pPr>
            <a:r>
              <a:rPr lang="en-US" sz="1400" b="1" dirty="0" smtClean="0">
                <a:solidFill>
                  <a:schemeClr val="bg1"/>
                </a:solidFill>
                <a:latin typeface="+mj-lt"/>
                <a:cs typeface="Arial" pitchFamily="34" charset="0"/>
              </a:rPr>
              <a:t>Shareholders</a:t>
            </a:r>
            <a:br>
              <a:rPr lang="en-US" sz="1400" b="1" dirty="0" smtClean="0">
                <a:solidFill>
                  <a:schemeClr val="bg1"/>
                </a:solidFill>
                <a:latin typeface="+mj-lt"/>
                <a:cs typeface="Arial" pitchFamily="34" charset="0"/>
              </a:rPr>
            </a:br>
            <a:endParaRPr lang="en-US" sz="1400" dirty="0" smtClean="0">
              <a:solidFill>
                <a:schemeClr val="bg1"/>
              </a:solidFill>
              <a:latin typeface="+mj-lt"/>
              <a:cs typeface="Arial" pitchFamily="34" charset="0"/>
            </a:endParaRPr>
          </a:p>
          <a:p>
            <a:pPr marL="173038" indent="-173038" eaLnBrk="0" hangingPunct="0">
              <a:lnSpc>
                <a:spcPct val="93000"/>
              </a:lnSpc>
              <a:buSzPct val="80000"/>
              <a:buFont typeface="Wingdings" pitchFamily="2" charset="2"/>
              <a:buChar char="§"/>
              <a:defRPr/>
            </a:pPr>
            <a:r>
              <a:rPr lang="en-US" sz="1400" dirty="0" smtClean="0">
                <a:solidFill>
                  <a:schemeClr val="bg1"/>
                </a:solidFill>
                <a:latin typeface="+mj-lt"/>
                <a:cs typeface="Arial" pitchFamily="34" charset="0"/>
              </a:rPr>
              <a:t>Moscow Exchange ( &gt; 99%)</a:t>
            </a:r>
          </a:p>
          <a:p>
            <a:pPr marL="173038" indent="-173038" eaLnBrk="0" hangingPunct="0">
              <a:lnSpc>
                <a:spcPct val="93000"/>
              </a:lnSpc>
              <a:buSzPct val="80000"/>
              <a:buFont typeface="Wingdings" pitchFamily="2" charset="2"/>
              <a:buChar char="§"/>
              <a:defRPr/>
            </a:pPr>
            <a:r>
              <a:rPr lang="en-US" sz="1400" dirty="0" smtClean="0">
                <a:solidFill>
                  <a:schemeClr val="bg1"/>
                </a:solidFill>
                <a:latin typeface="+mj-lt"/>
                <a:cs typeface="Arial" pitchFamily="34" charset="0"/>
              </a:rPr>
              <a:t>36 minority shareholders</a:t>
            </a:r>
            <a:endParaRPr lang="en-US" sz="1400" dirty="0">
              <a:solidFill>
                <a:schemeClr val="bg1"/>
              </a:solidFill>
              <a:latin typeface="+mj-lt"/>
              <a:cs typeface="Arial" pitchFamily="34" charset="0"/>
            </a:endParaRPr>
          </a:p>
        </p:txBody>
      </p:sp>
      <p:sp>
        <p:nvSpPr>
          <p:cNvPr id="33" name="Номер слайда 1"/>
          <p:cNvSpPr txBox="1">
            <a:spLocks/>
          </p:cNvSpPr>
          <p:nvPr>
            <p:custDataLst>
              <p:tags r:id="rId5"/>
            </p:custDataLst>
          </p:nvPr>
        </p:nvSpPr>
        <p:spPr>
          <a:xfrm>
            <a:off x="16598856" y="6480000"/>
            <a:ext cx="21336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fld id="{300540C5-0A0D-4B0E-B544-1A9DBD4FF24E}" type="slidenum">
              <a:rPr kumimoji="0" lang="ru-RU" sz="2400" b="0" i="0" u="none" strike="noStrike" kern="1200" cap="none" spc="0" normalizeH="0" baseline="0" noProof="0" smtClean="0">
                <a:ln>
                  <a:noFill/>
                </a:ln>
                <a:solidFill>
                  <a:schemeClr val="tx1"/>
                </a:solidFill>
                <a:effectLst/>
                <a:uLnTx/>
                <a:uFillTx/>
                <a:latin typeface="+mj-lt"/>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ru-RU" sz="2400" b="0" i="0" u="none" strike="noStrike" kern="1200" cap="none" spc="0" normalizeH="0" baseline="0" noProof="0" dirty="0">
              <a:ln>
                <a:noFill/>
              </a:ln>
              <a:solidFill>
                <a:schemeClr val="tx1"/>
              </a:solidFill>
              <a:effectLst/>
              <a:uLnTx/>
              <a:uFillTx/>
              <a:latin typeface="+mj-lt"/>
              <a:ea typeface="ＭＳ Ｐゴシック" pitchFamily="34" charset="-128"/>
              <a:cs typeface="+mn-cs"/>
            </a:endParaRPr>
          </a:p>
        </p:txBody>
      </p:sp>
      <p:sp>
        <p:nvSpPr>
          <p:cNvPr id="101" name="Rectangle 3"/>
          <p:cNvSpPr txBox="1">
            <a:spLocks/>
          </p:cNvSpPr>
          <p:nvPr>
            <p:custDataLst>
              <p:tags r:id="rId6"/>
            </p:custDataLst>
          </p:nvPr>
        </p:nvSpPr>
        <p:spPr>
          <a:xfrm>
            <a:off x="6047612" y="2900786"/>
            <a:ext cx="2933828" cy="1142589"/>
          </a:xfrm>
          <a:prstGeom prst="rect">
            <a:avLst/>
          </a:prstGeom>
          <a:solidFill>
            <a:schemeClr val="bg2">
              <a:lumMod val="75000"/>
              <a:alpha val="14000"/>
            </a:schemeClr>
          </a:solidFill>
          <a:ln w="28575" cap="rnd">
            <a:noFill/>
            <a:round/>
          </a:ln>
        </p:spPr>
        <p:txBody>
          <a:bodyPr anchor="ctr"/>
          <a:lstStyle/>
          <a:p>
            <a:pPr marL="173038" lvl="0" indent="-173038" eaLnBrk="0" hangingPunct="0">
              <a:lnSpc>
                <a:spcPct val="93000"/>
              </a:lnSpc>
              <a:buSzPct val="80000"/>
              <a:buFont typeface="Arial" pitchFamily="34" charset="0"/>
              <a:buChar char="•"/>
              <a:defRPr/>
            </a:pPr>
            <a:r>
              <a:rPr lang="en-GB" sz="1100" dirty="0">
                <a:solidFill>
                  <a:schemeClr val="tx1">
                    <a:lumMod val="65000"/>
                    <a:lumOff val="35000"/>
                  </a:schemeClr>
                </a:solidFill>
                <a:latin typeface="+mj-lt"/>
                <a:ea typeface="+mn-ea"/>
                <a:cs typeface="Arial" pitchFamily="34" charset="0"/>
              </a:rPr>
              <a:t>Budget Committee</a:t>
            </a:r>
          </a:p>
          <a:p>
            <a:pPr marL="173038" lvl="0" indent="-173038" eaLnBrk="0" hangingPunct="0">
              <a:lnSpc>
                <a:spcPct val="93000"/>
              </a:lnSpc>
              <a:buSzPct val="80000"/>
              <a:buFont typeface="Arial" pitchFamily="34" charset="0"/>
              <a:buChar char="•"/>
              <a:defRPr/>
            </a:pPr>
            <a:r>
              <a:rPr lang="en-GB" sz="1100" dirty="0">
                <a:solidFill>
                  <a:schemeClr val="tx1">
                    <a:lumMod val="65000"/>
                    <a:lumOff val="35000"/>
                  </a:schemeClr>
                </a:solidFill>
                <a:latin typeface="+mj-lt"/>
                <a:ea typeface="+mn-ea"/>
                <a:cs typeface="Arial" pitchFamily="34" charset="0"/>
              </a:rPr>
              <a:t>Audit Committee</a:t>
            </a:r>
          </a:p>
          <a:p>
            <a:pPr marL="173038" lvl="0" indent="-173038" eaLnBrk="0" hangingPunct="0">
              <a:lnSpc>
                <a:spcPct val="93000"/>
              </a:lnSpc>
              <a:buSzPct val="80000"/>
              <a:buFont typeface="Arial" pitchFamily="34" charset="0"/>
              <a:buChar char="•"/>
              <a:defRPr/>
            </a:pPr>
            <a:r>
              <a:rPr lang="en-GB" sz="1100" dirty="0">
                <a:solidFill>
                  <a:schemeClr val="tx1">
                    <a:lumMod val="65000"/>
                    <a:lumOff val="35000"/>
                  </a:schemeClr>
                </a:solidFill>
                <a:latin typeface="+mj-lt"/>
                <a:ea typeface="+mn-ea"/>
                <a:cs typeface="Arial" pitchFamily="34" charset="0"/>
              </a:rPr>
              <a:t>Nomination and Remuneration Committee</a:t>
            </a:r>
          </a:p>
          <a:p>
            <a:pPr marL="173038" lvl="0" indent="-173038" eaLnBrk="0" hangingPunct="0">
              <a:lnSpc>
                <a:spcPct val="93000"/>
              </a:lnSpc>
              <a:buSzPct val="80000"/>
              <a:buFont typeface="Arial" pitchFamily="34" charset="0"/>
              <a:buChar char="•"/>
              <a:defRPr/>
            </a:pPr>
            <a:r>
              <a:rPr lang="en-US" sz="1100" dirty="0">
                <a:solidFill>
                  <a:schemeClr val="tx1">
                    <a:lumMod val="65000"/>
                    <a:lumOff val="35000"/>
                  </a:schemeClr>
                </a:solidFill>
                <a:latin typeface="+mj-lt"/>
                <a:ea typeface="+mn-ea"/>
                <a:cs typeface="Arial" pitchFamily="34" charset="0"/>
              </a:rPr>
              <a:t>Technological Policy and Development Committee</a:t>
            </a:r>
          </a:p>
        </p:txBody>
      </p:sp>
      <p:sp>
        <p:nvSpPr>
          <p:cNvPr id="102" name="Rectangle 4"/>
          <p:cNvSpPr>
            <a:spLocks noChangeArrowheads="1"/>
          </p:cNvSpPr>
          <p:nvPr>
            <p:custDataLst>
              <p:tags r:id="rId7"/>
            </p:custDataLst>
          </p:nvPr>
        </p:nvSpPr>
        <p:spPr bwMode="auto">
          <a:xfrm>
            <a:off x="6047611" y="4149177"/>
            <a:ext cx="2933829" cy="1682245"/>
          </a:xfrm>
          <a:prstGeom prst="rect">
            <a:avLst/>
          </a:prstGeom>
          <a:solidFill>
            <a:schemeClr val="bg2">
              <a:lumMod val="75000"/>
              <a:alpha val="14000"/>
            </a:schemeClr>
          </a:solidFill>
          <a:ln w="28575" cap="rnd" cmpd="sng">
            <a:noFill/>
            <a:prstDash val="solid"/>
            <a:round/>
            <a:headEnd/>
            <a:tailEnd/>
          </a:ln>
        </p:spPr>
        <p:txBody>
          <a:bodyPr anchor="ctr"/>
          <a:lstStyle/>
          <a:p>
            <a:pPr marL="173038" indent="-173038">
              <a:lnSpc>
                <a:spcPct val="93000"/>
              </a:lnSpc>
              <a:buSzPct val="80000"/>
              <a:buFont typeface="Arial" pitchFamily="34" charset="0"/>
              <a:buChar char="•"/>
              <a:tabLst>
                <a:tab pos="447675" algn="l"/>
              </a:tabLst>
              <a:defRPr/>
            </a:pPr>
            <a:r>
              <a:rPr lang="en-US" sz="1100" dirty="0">
                <a:solidFill>
                  <a:schemeClr val="tx1">
                    <a:lumMod val="65000"/>
                    <a:lumOff val="35000"/>
                  </a:schemeClr>
                </a:solidFill>
                <a:latin typeface="+mj-lt"/>
                <a:cs typeface="Arial" pitchFamily="34" charset="0"/>
              </a:rPr>
              <a:t>Customer Committee for Quality Control and Risk Management</a:t>
            </a:r>
          </a:p>
          <a:p>
            <a:pPr marL="173038" indent="-173038">
              <a:lnSpc>
                <a:spcPct val="93000"/>
              </a:lnSpc>
              <a:buSzPct val="80000"/>
              <a:buFont typeface="Arial" pitchFamily="34" charset="0"/>
              <a:buChar char="•"/>
              <a:tabLst>
                <a:tab pos="447675" algn="l"/>
              </a:tabLst>
              <a:defRPr/>
            </a:pPr>
            <a:r>
              <a:rPr lang="en-US" sz="1100" dirty="0">
                <a:solidFill>
                  <a:schemeClr val="tx1">
                    <a:lumMod val="65000"/>
                    <a:lumOff val="35000"/>
                  </a:schemeClr>
                </a:solidFill>
                <a:latin typeface="+mj-lt"/>
                <a:cs typeface="Arial" pitchFamily="34" charset="0"/>
              </a:rPr>
              <a:t>Customer Committee for Settlement and Depository Services and Tariffs </a:t>
            </a:r>
          </a:p>
          <a:p>
            <a:pPr marL="173038" indent="-173038">
              <a:lnSpc>
                <a:spcPct val="93000"/>
              </a:lnSpc>
              <a:buSzPct val="80000"/>
              <a:buFont typeface="Arial" pitchFamily="34" charset="0"/>
              <a:buChar char="•"/>
              <a:tabLst>
                <a:tab pos="447675" algn="l"/>
              </a:tabLst>
              <a:defRPr/>
            </a:pPr>
            <a:r>
              <a:rPr lang="en-US" sz="1100" dirty="0">
                <a:solidFill>
                  <a:schemeClr val="tx1">
                    <a:lumMod val="65000"/>
                    <a:lumOff val="35000"/>
                  </a:schemeClr>
                </a:solidFill>
                <a:latin typeface="+mj-lt"/>
                <a:cs typeface="Arial" pitchFamily="34" charset="0"/>
              </a:rPr>
              <a:t>Customer Committee for Registrar and Depository Relations</a:t>
            </a:r>
          </a:p>
          <a:p>
            <a:pPr marL="173038" indent="-173038">
              <a:lnSpc>
                <a:spcPct val="93000"/>
              </a:lnSpc>
              <a:buSzPct val="80000"/>
              <a:buFont typeface="Arial" pitchFamily="34" charset="0"/>
              <a:buChar char="•"/>
              <a:tabLst>
                <a:tab pos="447675" algn="l"/>
              </a:tabLst>
              <a:defRPr/>
            </a:pPr>
            <a:r>
              <a:rPr lang="en-US" sz="1100" dirty="0">
                <a:solidFill>
                  <a:schemeClr val="tx1">
                    <a:lumMod val="65000"/>
                    <a:lumOff val="35000"/>
                  </a:schemeClr>
                </a:solidFill>
                <a:latin typeface="+mj-lt"/>
                <a:cs typeface="Arial" pitchFamily="34" charset="0"/>
              </a:rPr>
              <a:t>National Settlement Depository Customer </a:t>
            </a:r>
            <a:r>
              <a:rPr lang="en-US" sz="1100" dirty="0" smtClean="0">
                <a:solidFill>
                  <a:schemeClr val="tx1">
                    <a:lumMod val="65000"/>
                    <a:lumOff val="35000"/>
                  </a:schemeClr>
                </a:solidFill>
                <a:latin typeface="+mj-lt"/>
                <a:cs typeface="Arial" pitchFamily="34" charset="0"/>
              </a:rPr>
              <a:t>Committee</a:t>
            </a:r>
          </a:p>
          <a:p>
            <a:pPr marL="173038" indent="-173038">
              <a:lnSpc>
                <a:spcPct val="93000"/>
              </a:lnSpc>
              <a:buSzPct val="80000"/>
              <a:buFont typeface="Arial" pitchFamily="34" charset="0"/>
              <a:buChar char="•"/>
              <a:tabLst>
                <a:tab pos="447675" algn="l"/>
              </a:tabLst>
              <a:defRPr/>
            </a:pPr>
            <a:r>
              <a:rPr lang="en-US" sz="1100" dirty="0" smtClean="0">
                <a:solidFill>
                  <a:schemeClr val="tx1">
                    <a:lumMod val="65000"/>
                    <a:lumOff val="35000"/>
                  </a:schemeClr>
                </a:solidFill>
                <a:latin typeface="+mj-lt"/>
                <a:cs typeface="Arial" pitchFamily="34" charset="0"/>
              </a:rPr>
              <a:t>Risk Management Committee for Paying Agent</a:t>
            </a:r>
            <a:endParaRPr lang="ru-RU" sz="1100" dirty="0">
              <a:solidFill>
                <a:schemeClr val="tx1">
                  <a:lumMod val="65000"/>
                  <a:lumOff val="35000"/>
                </a:schemeClr>
              </a:solidFill>
              <a:latin typeface="+mj-lt"/>
              <a:cs typeface="Arial" pitchFamily="34" charset="0"/>
            </a:endParaRPr>
          </a:p>
        </p:txBody>
      </p:sp>
      <p:sp>
        <p:nvSpPr>
          <p:cNvPr id="103" name="Rectangle 6"/>
          <p:cNvSpPr>
            <a:spLocks/>
          </p:cNvSpPr>
          <p:nvPr>
            <p:custDataLst>
              <p:tags r:id="rId8"/>
            </p:custDataLst>
          </p:nvPr>
        </p:nvSpPr>
        <p:spPr bwMode="auto">
          <a:xfrm>
            <a:off x="6047612" y="1616474"/>
            <a:ext cx="2933828" cy="1176491"/>
          </a:xfrm>
          <a:prstGeom prst="rect">
            <a:avLst/>
          </a:prstGeom>
          <a:solidFill>
            <a:schemeClr val="bg2">
              <a:lumMod val="75000"/>
              <a:alpha val="14000"/>
            </a:schemeClr>
          </a:solidFill>
          <a:ln w="28575" cap="rnd" cmpd="sng">
            <a:noFill/>
            <a:prstDash val="solid"/>
            <a:round/>
            <a:headEnd/>
            <a:tailEnd/>
          </a:ln>
        </p:spPr>
        <p:txBody>
          <a:bodyPr anchor="ctr"/>
          <a:lstStyle/>
          <a:p>
            <a:pPr marL="173038" indent="-173038" eaLnBrk="0" hangingPunct="0">
              <a:lnSpc>
                <a:spcPct val="93000"/>
              </a:lnSpc>
              <a:buSzPct val="80000"/>
              <a:buFont typeface="Arial" pitchFamily="34" charset="0"/>
              <a:buChar char="•"/>
              <a:defRPr/>
            </a:pPr>
            <a:r>
              <a:rPr lang="en-US" sz="1100" dirty="0" smtClean="0">
                <a:solidFill>
                  <a:schemeClr val="tx1">
                    <a:lumMod val="65000"/>
                    <a:lumOff val="35000"/>
                  </a:schemeClr>
                </a:solidFill>
                <a:latin typeface="+mj-lt"/>
                <a:cs typeface="Arial" pitchFamily="34" charset="0"/>
              </a:rPr>
              <a:t>7 Directors nominated by </a:t>
            </a:r>
            <a:r>
              <a:rPr lang="en-GB" sz="1100" dirty="0">
                <a:solidFill>
                  <a:schemeClr val="tx1">
                    <a:lumMod val="65000"/>
                    <a:lumOff val="35000"/>
                  </a:schemeClr>
                </a:solidFill>
                <a:latin typeface="+mj-lt"/>
                <a:cs typeface="Arial" pitchFamily="34" charset="0"/>
              </a:rPr>
              <a:t>Moscow Exchange</a:t>
            </a:r>
          </a:p>
          <a:p>
            <a:pPr marL="173038" indent="-173038" eaLnBrk="0" hangingPunct="0">
              <a:lnSpc>
                <a:spcPct val="93000"/>
              </a:lnSpc>
              <a:buSzPct val="80000"/>
              <a:buFont typeface="Arial" pitchFamily="34" charset="0"/>
              <a:buChar char="•"/>
              <a:defRPr/>
            </a:pPr>
            <a:r>
              <a:rPr lang="en-US" sz="1100" dirty="0" smtClean="0">
                <a:solidFill>
                  <a:schemeClr val="tx1">
                    <a:lumMod val="65000"/>
                    <a:lumOff val="35000"/>
                  </a:schemeClr>
                </a:solidFill>
                <a:latin typeface="+mj-lt"/>
                <a:cs typeface="Arial" pitchFamily="34" charset="0"/>
              </a:rPr>
              <a:t>6 Directors nominated by NSD Supervisory Board</a:t>
            </a:r>
            <a:endParaRPr lang="en-US" sz="1100" dirty="0">
              <a:solidFill>
                <a:schemeClr val="tx1">
                  <a:lumMod val="65000"/>
                  <a:lumOff val="35000"/>
                </a:schemeClr>
              </a:solidFill>
              <a:latin typeface="+mj-lt"/>
              <a:cs typeface="Arial" pitchFamily="34" charset="0"/>
            </a:endParaRPr>
          </a:p>
          <a:p>
            <a:pPr marL="173038" indent="-173038" eaLnBrk="0" hangingPunct="0">
              <a:lnSpc>
                <a:spcPct val="93000"/>
              </a:lnSpc>
              <a:buSzPct val="80000"/>
              <a:buFont typeface="Arial" pitchFamily="34" charset="0"/>
              <a:buChar char="•"/>
              <a:defRPr/>
            </a:pPr>
            <a:r>
              <a:rPr lang="en-US" sz="1100" dirty="0">
                <a:solidFill>
                  <a:schemeClr val="tx1">
                    <a:lumMod val="65000"/>
                    <a:lumOff val="35000"/>
                  </a:schemeClr>
                </a:solidFill>
                <a:latin typeface="+mj-lt"/>
                <a:cs typeface="Arial" pitchFamily="34" charset="0"/>
              </a:rPr>
              <a:t>CEO</a:t>
            </a:r>
          </a:p>
          <a:p>
            <a:pPr marL="173038" indent="-173038" eaLnBrk="0" hangingPunct="0">
              <a:lnSpc>
                <a:spcPct val="93000"/>
              </a:lnSpc>
              <a:buSzPct val="80000"/>
              <a:buFont typeface="Arial" pitchFamily="34" charset="0"/>
              <a:buChar char="•"/>
              <a:defRPr/>
            </a:pPr>
            <a:r>
              <a:rPr lang="en-US" sz="1100" dirty="0">
                <a:solidFill>
                  <a:schemeClr val="tx1">
                    <a:lumMod val="65000"/>
                    <a:lumOff val="35000"/>
                  </a:schemeClr>
                </a:solidFill>
                <a:latin typeface="+mj-lt"/>
                <a:cs typeface="Arial" pitchFamily="34" charset="0"/>
              </a:rPr>
              <a:t>1 </a:t>
            </a:r>
            <a:r>
              <a:rPr lang="en-US" sz="1100" dirty="0" smtClean="0">
                <a:solidFill>
                  <a:schemeClr val="tx1">
                    <a:lumMod val="65000"/>
                    <a:lumOff val="35000"/>
                  </a:schemeClr>
                </a:solidFill>
                <a:latin typeface="+mj-lt"/>
                <a:cs typeface="Arial" pitchFamily="34" charset="0"/>
              </a:rPr>
              <a:t>Independent Director</a:t>
            </a:r>
            <a:endParaRPr lang="en-US" sz="1100" dirty="0">
              <a:solidFill>
                <a:schemeClr val="tx1">
                  <a:lumMod val="65000"/>
                  <a:lumOff val="35000"/>
                </a:schemeClr>
              </a:solidFill>
              <a:latin typeface="+mj-lt"/>
              <a:cs typeface="Arial" pitchFamily="34" charset="0"/>
            </a:endParaRPr>
          </a:p>
        </p:txBody>
      </p:sp>
      <p:sp>
        <p:nvSpPr>
          <p:cNvPr id="105" name="Rectangle 3"/>
          <p:cNvSpPr txBox="1">
            <a:spLocks/>
          </p:cNvSpPr>
          <p:nvPr>
            <p:custDataLst>
              <p:tags r:id="rId9"/>
            </p:custDataLst>
          </p:nvPr>
        </p:nvSpPr>
        <p:spPr>
          <a:xfrm>
            <a:off x="4788106" y="2900786"/>
            <a:ext cx="1216454" cy="1142589"/>
          </a:xfrm>
          <a:prstGeom prst="rect">
            <a:avLst/>
          </a:prstGeom>
          <a:solidFill>
            <a:srgbClr val="63B1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sz="1200" dirty="0"/>
              <a:t>Committees of Supervisory Board</a:t>
            </a:r>
          </a:p>
        </p:txBody>
      </p:sp>
      <p:sp>
        <p:nvSpPr>
          <p:cNvPr id="106" name="Rectangle 4"/>
          <p:cNvSpPr>
            <a:spLocks noChangeArrowheads="1"/>
          </p:cNvSpPr>
          <p:nvPr>
            <p:custDataLst>
              <p:tags r:id="rId10"/>
            </p:custDataLst>
          </p:nvPr>
        </p:nvSpPr>
        <p:spPr bwMode="auto">
          <a:xfrm>
            <a:off x="4788106" y="4149178"/>
            <a:ext cx="1216454" cy="1682244"/>
          </a:xfrm>
          <a:prstGeom prst="rect">
            <a:avLst/>
          </a:prstGeom>
          <a:solidFill>
            <a:srgbClr val="63B1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lt1"/>
                </a:solidFill>
                <a:latin typeface="+mn-lt"/>
                <a:ea typeface="+mn-ea"/>
              </a:rPr>
              <a:t>Customer Committees</a:t>
            </a:r>
          </a:p>
        </p:txBody>
      </p:sp>
      <p:sp>
        <p:nvSpPr>
          <p:cNvPr id="107" name="Rectangle 6"/>
          <p:cNvSpPr>
            <a:spLocks/>
          </p:cNvSpPr>
          <p:nvPr>
            <p:custDataLst>
              <p:tags r:id="rId11"/>
            </p:custDataLst>
          </p:nvPr>
        </p:nvSpPr>
        <p:spPr bwMode="auto">
          <a:xfrm>
            <a:off x="4788106" y="1616475"/>
            <a:ext cx="1216454" cy="1176490"/>
          </a:xfrm>
          <a:prstGeom prst="rect">
            <a:avLst/>
          </a:prstGeom>
          <a:solidFill>
            <a:srgbClr val="63B1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lt1"/>
                </a:solidFill>
                <a:latin typeface="+mn-lt"/>
                <a:ea typeface="+mn-ea"/>
              </a:rPr>
              <a:t>Supervisory Board</a:t>
            </a:r>
          </a:p>
          <a:p>
            <a:pPr algn="ctr"/>
            <a:r>
              <a:rPr lang="en-US" sz="1200" dirty="0">
                <a:solidFill>
                  <a:schemeClr val="lt1"/>
                </a:solidFill>
                <a:latin typeface="+mn-lt"/>
                <a:ea typeface="+mn-ea"/>
              </a:rPr>
              <a:t>(recommended breakdown)</a:t>
            </a:r>
          </a:p>
          <a:p>
            <a:pPr algn="ctr"/>
            <a:r>
              <a:rPr lang="en-US" sz="1200" dirty="0">
                <a:solidFill>
                  <a:schemeClr val="lt1"/>
                </a:solidFill>
                <a:latin typeface="+mn-lt"/>
                <a:ea typeface="+mn-ea"/>
              </a:rPr>
              <a:t>15 directors</a:t>
            </a:r>
          </a:p>
        </p:txBody>
      </p:sp>
      <p:sp>
        <p:nvSpPr>
          <p:cNvPr id="50" name="Text Box 46"/>
          <p:cNvSpPr txBox="1">
            <a:spLocks noChangeArrowheads="1"/>
          </p:cNvSpPr>
          <p:nvPr>
            <p:custDataLst>
              <p:tags r:id="rId12"/>
            </p:custDataLst>
          </p:nvPr>
        </p:nvSpPr>
        <p:spPr bwMode="auto">
          <a:xfrm>
            <a:off x="1237262" y="2792964"/>
            <a:ext cx="1257149" cy="1560786"/>
          </a:xfrm>
          <a:prstGeom prst="roundRect">
            <a:avLst>
              <a:gd name="adj" fmla="val 7021"/>
            </a:avLst>
          </a:prstGeom>
          <a:solidFill>
            <a:schemeClr val="bg1">
              <a:lumMod val="85000"/>
            </a:schemeClr>
          </a:solidFill>
          <a:ln w="9525">
            <a:noFill/>
            <a:miter lim="800000"/>
            <a:headEnd/>
            <a:tailEnd/>
          </a:ln>
        </p:spPr>
        <p:txBody>
          <a:bodyPr wrap="square" lIns="36000" tIns="72000" rIns="36000" bIns="36000" anchor="t" anchorCtr="0">
            <a:noAutofit/>
          </a:bodyPr>
          <a:lstStyle/>
          <a:p>
            <a:pPr algn="ctr">
              <a:spcBef>
                <a:spcPct val="50000"/>
              </a:spcBef>
              <a:defRPr/>
            </a:pPr>
            <a:r>
              <a:rPr lang="en-US" sz="1200" dirty="0">
                <a:latin typeface="+mj-lt"/>
                <a:cs typeface="Arial" pitchFamily="34" charset="0"/>
              </a:rPr>
              <a:t>Majority shareholder</a:t>
            </a:r>
          </a:p>
        </p:txBody>
      </p:sp>
      <p:sp>
        <p:nvSpPr>
          <p:cNvPr id="108" name="Right Arrow 107"/>
          <p:cNvSpPr/>
          <p:nvPr>
            <p:custDataLst>
              <p:tags r:id="rId13"/>
            </p:custDataLst>
          </p:nvPr>
        </p:nvSpPr>
        <p:spPr bwMode="auto">
          <a:xfrm rot="5400000">
            <a:off x="1681803" y="4429462"/>
            <a:ext cx="368066" cy="336060"/>
          </a:xfrm>
          <a:prstGeom prst="rightArrow">
            <a:avLst/>
          </a:prstGeom>
          <a:solidFill>
            <a:schemeClr val="tx1">
              <a:lumMod val="50000"/>
              <a:lumOff val="5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342900" indent="-342900">
              <a:spcBef>
                <a:spcPct val="20000"/>
              </a:spcBef>
              <a:buFontTx/>
              <a:buChar char="•"/>
            </a:pPr>
            <a:endParaRPr lang="ru-RU" dirty="0">
              <a:latin typeface="+mj-lt"/>
              <a:ea typeface="ＭＳ Ｐゴシック" pitchFamily="87" charset="-128"/>
              <a:cs typeface="ＭＳ Ｐゴシック" pitchFamily="87" charset="-128"/>
            </a:endParaRPr>
          </a:p>
        </p:txBody>
      </p:sp>
      <p:sp>
        <p:nvSpPr>
          <p:cNvPr id="109" name="Right Arrow 108"/>
          <p:cNvSpPr/>
          <p:nvPr>
            <p:custDataLst>
              <p:tags r:id="rId14"/>
            </p:custDataLst>
          </p:nvPr>
        </p:nvSpPr>
        <p:spPr bwMode="auto">
          <a:xfrm rot="5400000">
            <a:off x="3421848" y="4429462"/>
            <a:ext cx="368066" cy="336060"/>
          </a:xfrm>
          <a:prstGeom prst="rightArrow">
            <a:avLst/>
          </a:prstGeom>
          <a:solidFill>
            <a:schemeClr val="tx1">
              <a:lumMod val="50000"/>
              <a:lumOff val="5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342900" indent="-342900">
              <a:spcBef>
                <a:spcPct val="20000"/>
              </a:spcBef>
              <a:buFontTx/>
              <a:buChar char="•"/>
            </a:pPr>
            <a:endParaRPr lang="ru-RU" dirty="0">
              <a:latin typeface="+mj-lt"/>
              <a:ea typeface="ＭＳ Ｐゴシック" pitchFamily="87" charset="-128"/>
              <a:cs typeface="ＭＳ Ｐゴシック" pitchFamily="87" charset="-128"/>
            </a:endParaRPr>
          </a:p>
        </p:txBody>
      </p:sp>
      <p:sp>
        <p:nvSpPr>
          <p:cNvPr id="22" name="Номер слайда 2"/>
          <p:cNvSpPr>
            <a:spLocks noGrp="1"/>
          </p:cNvSpPr>
          <p:nvPr>
            <p:ph type="sldNum" sz="quarter" idx="12"/>
          </p:nvPr>
        </p:nvSpPr>
        <p:spPr>
          <a:xfrm>
            <a:off x="8558922" y="6296680"/>
            <a:ext cx="360000" cy="360000"/>
          </a:xfrm>
        </p:spPr>
        <p:txBody>
          <a:bodyPr/>
          <a:lstStyle/>
          <a:p>
            <a:pPr algn="r" fontAlgn="auto">
              <a:spcBef>
                <a:spcPts val="0"/>
              </a:spcBef>
              <a:spcAft>
                <a:spcPts val="0"/>
              </a:spcAft>
            </a:pPr>
            <a:fld id="{C4BB830C-201F-473F-9989-1A3EA8FB9D7C}" type="slidenum">
              <a:rPr lang="ru-RU" smtClean="0"/>
              <a:pPr algn="r" fontAlgn="auto">
                <a:spcBef>
                  <a:spcPts val="0"/>
                </a:spcBef>
                <a:spcAft>
                  <a:spcPts val="0"/>
                </a:spcAft>
              </a:pPr>
              <a:t>5</a:t>
            </a:fld>
            <a:endParaRPr lang="ru-RU" dirty="0"/>
          </a:p>
        </p:txBody>
      </p:sp>
      <p:sp>
        <p:nvSpPr>
          <p:cNvPr id="23" name="Заголовок 1"/>
          <p:cNvSpPr txBox="1">
            <a:spLocks/>
          </p:cNvSpPr>
          <p:nvPr/>
        </p:nvSpPr>
        <p:spPr>
          <a:xfrm>
            <a:off x="1152000" y="576000"/>
            <a:ext cx="7416000" cy="70986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b="1" cap="all" dirty="0"/>
              <a:t>Corporate </a:t>
            </a:r>
            <a:r>
              <a:rPr lang="en-US" b="1" cap="all" dirty="0" smtClean="0"/>
              <a:t>Governance Structure</a:t>
            </a:r>
            <a:endParaRPr lang="en-US" b="1" cap="all" dirty="0"/>
          </a:p>
        </p:txBody>
      </p:sp>
      <p:pic>
        <p:nvPicPr>
          <p:cNvPr id="24" name="Рисунок 2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2023707" y="5048300"/>
            <a:ext cx="1707932" cy="590647"/>
          </a:xfrm>
          <a:prstGeom prst="rect">
            <a:avLst/>
          </a:prstGeom>
        </p:spPr>
      </p:pic>
      <p:sp>
        <p:nvSpPr>
          <p:cNvPr id="2" name="Прямоугольник 1"/>
          <p:cNvSpPr/>
          <p:nvPr/>
        </p:nvSpPr>
        <p:spPr>
          <a:xfrm>
            <a:off x="1275211" y="3800943"/>
            <a:ext cx="1178560" cy="433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6" name="Рисунок 22" descr="C:\Users\r.koposov\Desktop\ME\logos\MSCW_XCHNG_RGB_ENG.png"/>
          <p:cNvPicPr/>
          <p:nvPr>
            <p:custDataLst>
              <p:tags r:id="rId15"/>
            </p:custDataLst>
          </p:nvPr>
        </p:nvPicPr>
        <p:blipFill>
          <a:blip r:embed="rId22" cstate="print">
            <a:extLst>
              <a:ext uri="{28A0092B-C50C-407E-A947-70E740481C1C}">
                <a14:useLocalDpi xmlns:a14="http://schemas.microsoft.com/office/drawing/2010/main" val="0"/>
              </a:ext>
            </a:extLst>
          </a:blip>
          <a:srcRect r="20611" b="-2505"/>
          <a:stretch>
            <a:fillRect/>
          </a:stretch>
        </p:blipFill>
        <p:spPr bwMode="auto">
          <a:xfrm>
            <a:off x="1375393" y="3855180"/>
            <a:ext cx="980887" cy="331076"/>
          </a:xfrm>
          <a:prstGeom prst="rect">
            <a:avLst/>
          </a:prstGeom>
          <a:noFill/>
          <a:ln>
            <a:noFill/>
          </a:ln>
        </p:spPr>
      </p:pic>
      <p:sp>
        <p:nvSpPr>
          <p:cNvPr id="26" name="Rectangle 6"/>
          <p:cNvSpPr>
            <a:spLocks/>
          </p:cNvSpPr>
          <p:nvPr>
            <p:custDataLst>
              <p:tags r:id="rId16"/>
            </p:custDataLst>
          </p:nvPr>
        </p:nvSpPr>
        <p:spPr bwMode="auto">
          <a:xfrm>
            <a:off x="1237262" y="4825541"/>
            <a:ext cx="3353963" cy="1001428"/>
          </a:xfrm>
          <a:prstGeom prst="rect">
            <a:avLst/>
          </a:prstGeom>
          <a:noFill/>
          <a:ln w="15875" cap="rnd" cmpd="sng">
            <a:solidFill>
              <a:srgbClr val="015F9C"/>
            </a:solidFill>
            <a:prstDash val="solid"/>
            <a:round/>
            <a:headEnd/>
            <a:tailEnd/>
          </a:ln>
        </p:spPr>
        <p:txBody>
          <a:bodyPr anchor="ctr"/>
          <a:lstStyle/>
          <a:p>
            <a:pPr marL="173038" indent="-173038" algn="ctr" eaLnBrk="0" hangingPunct="0">
              <a:lnSpc>
                <a:spcPct val="93000"/>
              </a:lnSpc>
              <a:defRPr/>
            </a:pPr>
            <a:endParaRPr lang="en-US" sz="1400" dirty="0">
              <a:solidFill>
                <a:schemeClr val="bg1"/>
              </a:solidFill>
              <a:latin typeface="+mj-lt"/>
              <a:cs typeface="Arial" pitchFamily="34" charset="0"/>
            </a:endParaRPr>
          </a:p>
        </p:txBody>
      </p:sp>
      <p:pic>
        <p:nvPicPr>
          <p:cNvPr id="28" name="Picture 27" descr="133"/>
          <p:cNvPicPr>
            <a:picLocks noChangeAspect="1" noChangeArrowheads="1"/>
          </p:cNvPicPr>
          <p:nvPr/>
        </p:nvPicPr>
        <p:blipFill>
          <a:blip r:embed="rId23" cstate="print"/>
          <a:srcRect/>
          <a:stretch>
            <a:fillRect/>
          </a:stretch>
        </p:blipFill>
        <p:spPr bwMode="auto">
          <a:xfrm>
            <a:off x="2876507" y="3820299"/>
            <a:ext cx="341084" cy="389265"/>
          </a:xfrm>
          <a:prstGeom prst="rect">
            <a:avLst/>
          </a:prstGeom>
          <a:noFill/>
          <a:ln w="9525">
            <a:noFill/>
            <a:miter lim="800000"/>
            <a:headEnd/>
            <a:tailEnd/>
          </a:ln>
        </p:spPr>
      </p:pic>
      <p:pic>
        <p:nvPicPr>
          <p:cNvPr id="29" name="Picture 27" descr="133"/>
          <p:cNvPicPr>
            <a:picLocks noChangeAspect="1" noChangeArrowheads="1"/>
          </p:cNvPicPr>
          <p:nvPr/>
        </p:nvPicPr>
        <p:blipFill>
          <a:blip r:embed="rId23" cstate="print"/>
          <a:srcRect/>
          <a:stretch>
            <a:fillRect/>
          </a:stretch>
        </p:blipFill>
        <p:spPr bwMode="auto">
          <a:xfrm>
            <a:off x="3437851" y="3829761"/>
            <a:ext cx="341084" cy="389265"/>
          </a:xfrm>
          <a:prstGeom prst="rect">
            <a:avLst/>
          </a:prstGeom>
          <a:noFill/>
          <a:ln w="9525">
            <a:noFill/>
            <a:miter lim="800000"/>
            <a:headEnd/>
            <a:tailEnd/>
          </a:ln>
        </p:spPr>
      </p:pic>
      <p:pic>
        <p:nvPicPr>
          <p:cNvPr id="30" name="Picture 27" descr="133"/>
          <p:cNvPicPr>
            <a:picLocks noChangeAspect="1" noChangeArrowheads="1"/>
          </p:cNvPicPr>
          <p:nvPr/>
        </p:nvPicPr>
        <p:blipFill>
          <a:blip r:embed="rId23" cstate="print"/>
          <a:srcRect/>
          <a:stretch>
            <a:fillRect/>
          </a:stretch>
        </p:blipFill>
        <p:spPr bwMode="auto">
          <a:xfrm>
            <a:off x="3999195" y="3839223"/>
            <a:ext cx="341084" cy="389265"/>
          </a:xfrm>
          <a:prstGeom prst="rect">
            <a:avLst/>
          </a:prstGeom>
          <a:noFill/>
          <a:ln w="9525">
            <a:noFill/>
            <a:miter lim="800000"/>
            <a:headEnd/>
            <a:tailEnd/>
          </a:ln>
        </p:spPr>
      </p:pic>
    </p:spTree>
    <p:extLst>
      <p:ext uri="{BB962C8B-B14F-4D97-AF65-F5344CB8AC3E}">
        <p14:creationId xmlns:p14="http://schemas.microsoft.com/office/powerpoint/2010/main" val="284569504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9"/>
          <p:cNvSpPr>
            <a:spLocks noChangeArrowheads="1"/>
          </p:cNvSpPr>
          <p:nvPr/>
        </p:nvSpPr>
        <p:spPr bwMode="auto">
          <a:xfrm>
            <a:off x="1195342" y="1628800"/>
            <a:ext cx="7409106" cy="3672408"/>
          </a:xfrm>
          <a:prstGeom prst="rect">
            <a:avLst/>
          </a:prstGeom>
          <a:noFill/>
          <a:ln w="9525" cap="flat" cmpd="sng" algn="ctr">
            <a:noFill/>
            <a:prstDash val="solid"/>
            <a:round/>
            <a:headEnd type="none" w="med" len="med"/>
            <a:tailEnd type="none" w="med" len="med"/>
          </a:ln>
          <a:effectLst/>
        </p:spPr>
        <p:txBody>
          <a:bodyPr vert="horz" wrap="square" lIns="72000" tIns="36000" rIns="72000" bIns="36000" numCol="1" rtlCol="0" anchor="ctr" anchorCtr="0" compatLnSpc="1">
            <a:prstTxWarp prst="textNoShape">
              <a:avLst/>
            </a:prstTxWarp>
          </a:bodyPr>
          <a:lstStyle/>
          <a:p>
            <a:pPr defTabSz="809625" eaLnBrk="0" fontAlgn="base" hangingPunct="0">
              <a:lnSpc>
                <a:spcPct val="120000"/>
              </a:lnSpc>
              <a:spcAft>
                <a:spcPct val="0"/>
              </a:spcAft>
              <a:tabLst>
                <a:tab pos="0" algn="l"/>
              </a:tabLst>
              <a:defRPr/>
            </a:pPr>
            <a:r>
              <a:rPr lang="en-US" sz="1500" b="1" dirty="0" smtClean="0">
                <a:cs typeface="Arial" pitchFamily="34" charset="0"/>
              </a:rPr>
              <a:t>NSD Hotline: </a:t>
            </a:r>
          </a:p>
          <a:p>
            <a:pPr defTabSz="809625" eaLnBrk="0" fontAlgn="base" hangingPunct="0">
              <a:lnSpc>
                <a:spcPct val="120000"/>
              </a:lnSpc>
              <a:spcAft>
                <a:spcPct val="0"/>
              </a:spcAft>
              <a:buClr>
                <a:srgbClr val="333399"/>
              </a:buClr>
              <a:tabLst>
                <a:tab pos="0" algn="l"/>
              </a:tabLst>
              <a:defRPr/>
            </a:pPr>
            <a:r>
              <a:rPr lang="en-US" sz="1500" dirty="0">
                <a:cs typeface="Arial" pitchFamily="34" charset="0"/>
              </a:rPr>
              <a:t>	</a:t>
            </a:r>
            <a:r>
              <a:rPr lang="en-US" sz="1500" dirty="0" smtClean="0">
                <a:cs typeface="Arial" pitchFamily="34" charset="0"/>
              </a:rPr>
              <a:t>	Tel</a:t>
            </a:r>
            <a:r>
              <a:rPr lang="en-US" sz="1500" dirty="0">
                <a:cs typeface="Arial" pitchFamily="34" charset="0"/>
              </a:rPr>
              <a:t>.: </a:t>
            </a:r>
            <a:r>
              <a:rPr lang="ru-RU" sz="1500" dirty="0" smtClean="0">
                <a:cs typeface="Arial" pitchFamily="34" charset="0"/>
              </a:rPr>
              <a:t>+</a:t>
            </a:r>
            <a:r>
              <a:rPr lang="ru-RU" sz="1500" dirty="0">
                <a:cs typeface="Arial" pitchFamily="34" charset="0"/>
              </a:rPr>
              <a:t>7 (495) </a:t>
            </a:r>
            <a:r>
              <a:rPr lang="ru-RU" sz="1500" dirty="0" smtClean="0">
                <a:cs typeface="Arial" pitchFamily="34" charset="0"/>
              </a:rPr>
              <a:t>234-48-27</a:t>
            </a:r>
            <a:endParaRPr lang="en-US" sz="1500" dirty="0" smtClean="0">
              <a:cs typeface="Arial" pitchFamily="34" charset="0"/>
            </a:endParaRPr>
          </a:p>
          <a:p>
            <a:pPr defTabSz="809625" eaLnBrk="0" fontAlgn="base" hangingPunct="0">
              <a:lnSpc>
                <a:spcPct val="120000"/>
              </a:lnSpc>
              <a:spcAft>
                <a:spcPct val="0"/>
              </a:spcAft>
              <a:tabLst>
                <a:tab pos="0" algn="l"/>
              </a:tabLst>
              <a:defRPr/>
            </a:pPr>
            <a:r>
              <a:rPr lang="en-US" sz="1500" b="1" dirty="0" smtClean="0">
                <a:cs typeface="Arial" pitchFamily="34" charset="0"/>
              </a:rPr>
              <a:t>Client Services Division:</a:t>
            </a:r>
          </a:p>
          <a:p>
            <a:pPr defTabSz="809625" eaLnBrk="0" fontAlgn="base" hangingPunct="0">
              <a:lnSpc>
                <a:spcPct val="120000"/>
              </a:lnSpc>
              <a:spcAft>
                <a:spcPct val="0"/>
              </a:spcAft>
              <a:buClr>
                <a:srgbClr val="0070C0"/>
              </a:buClr>
              <a:defRPr/>
            </a:pPr>
            <a:r>
              <a:rPr lang="en-US" sz="1500" dirty="0" smtClean="0">
                <a:cs typeface="Arial" pitchFamily="34" charset="0"/>
              </a:rPr>
              <a:t>	Tel.: </a:t>
            </a:r>
            <a:r>
              <a:rPr lang="ru-RU" sz="1500" dirty="0" smtClean="0">
                <a:cs typeface="Arial" pitchFamily="34" charset="0"/>
              </a:rPr>
              <a:t>+7 (495) 956-27-90/91/92/93; (495) 956-09-40;</a:t>
            </a:r>
            <a:r>
              <a:rPr lang="en-US" sz="1500" dirty="0" smtClean="0">
                <a:cs typeface="Arial" pitchFamily="34" charset="0"/>
              </a:rPr>
              <a:t> </a:t>
            </a:r>
            <a:br>
              <a:rPr lang="en-US" sz="1500" dirty="0" smtClean="0">
                <a:cs typeface="Arial" pitchFamily="34" charset="0"/>
              </a:rPr>
            </a:br>
            <a:r>
              <a:rPr lang="en-US" sz="1500" dirty="0" smtClean="0">
                <a:cs typeface="Arial" pitchFamily="34" charset="0"/>
              </a:rPr>
              <a:t> 	</a:t>
            </a:r>
            <a:r>
              <a:rPr lang="ru-RU" sz="1500" dirty="0" smtClean="0">
                <a:cs typeface="Arial" pitchFamily="34" charset="0"/>
              </a:rPr>
              <a:t>(495) 745-81-45; (495) 234-48-65 </a:t>
            </a:r>
          </a:p>
          <a:p>
            <a:pPr defTabSz="809625" eaLnBrk="0" fontAlgn="base" hangingPunct="0">
              <a:lnSpc>
                <a:spcPct val="120000"/>
              </a:lnSpc>
              <a:spcAft>
                <a:spcPct val="0"/>
              </a:spcAft>
              <a:buClr>
                <a:srgbClr val="0070C0"/>
              </a:buClr>
              <a:defRPr/>
            </a:pPr>
            <a:r>
              <a:rPr lang="en-US" sz="1500" dirty="0" smtClean="0">
                <a:cs typeface="Arial" pitchFamily="34" charset="0"/>
              </a:rPr>
              <a:t>	</a:t>
            </a:r>
            <a:r>
              <a:rPr lang="ru-RU" sz="1500" dirty="0" smtClean="0">
                <a:cs typeface="Arial" pitchFamily="34" charset="0"/>
              </a:rPr>
              <a:t>E-</a:t>
            </a:r>
            <a:r>
              <a:rPr lang="ru-RU" sz="1500" dirty="0" err="1" smtClean="0">
                <a:cs typeface="Arial" pitchFamily="34" charset="0"/>
              </a:rPr>
              <a:t>mail</a:t>
            </a:r>
            <a:r>
              <a:rPr lang="ru-RU" sz="1500" dirty="0" smtClean="0">
                <a:cs typeface="Arial" pitchFamily="34" charset="0"/>
              </a:rPr>
              <a:t>: </a:t>
            </a:r>
            <a:r>
              <a:rPr lang="ru-RU" sz="1500" dirty="0" err="1" smtClean="0">
                <a:cs typeface="Arial" pitchFamily="34" charset="0"/>
                <a:hlinkClick r:id="rId2"/>
              </a:rPr>
              <a:t>dc</a:t>
            </a:r>
            <a:r>
              <a:rPr lang="ru-RU" sz="1500" dirty="0" smtClean="0">
                <a:cs typeface="Arial" pitchFamily="34" charset="0"/>
                <a:hlinkClick r:id="rId2"/>
              </a:rPr>
              <a:t>@</a:t>
            </a:r>
            <a:r>
              <a:rPr lang="en-US" sz="1500" dirty="0" err="1" smtClean="0">
                <a:cs typeface="Arial" pitchFamily="34" charset="0"/>
                <a:hlinkClick r:id="rId2"/>
              </a:rPr>
              <a:t>nsd</a:t>
            </a:r>
            <a:r>
              <a:rPr lang="ru-RU" sz="1500" dirty="0" smtClean="0">
                <a:cs typeface="Arial" pitchFamily="34" charset="0"/>
                <a:hlinkClick r:id="rId2"/>
              </a:rPr>
              <a:t>.</a:t>
            </a:r>
            <a:r>
              <a:rPr lang="ru-RU" sz="1500" dirty="0" err="1" smtClean="0">
                <a:cs typeface="Arial" pitchFamily="34" charset="0"/>
                <a:hlinkClick r:id="rId2"/>
              </a:rPr>
              <a:t>ru</a:t>
            </a:r>
            <a:endParaRPr lang="en-US" sz="1500" dirty="0" smtClean="0">
              <a:cs typeface="Arial" pitchFamily="34" charset="0"/>
            </a:endParaRPr>
          </a:p>
          <a:p>
            <a:pPr defTabSz="809625" eaLnBrk="0" fontAlgn="base" hangingPunct="0">
              <a:lnSpc>
                <a:spcPct val="120000"/>
              </a:lnSpc>
              <a:spcAft>
                <a:spcPct val="0"/>
              </a:spcAft>
              <a:tabLst>
                <a:tab pos="0" algn="l"/>
              </a:tabLst>
              <a:defRPr/>
            </a:pPr>
            <a:r>
              <a:rPr lang="en-US" sz="1500" b="1" dirty="0" smtClean="0">
                <a:cs typeface="Arial" pitchFamily="34" charset="0"/>
              </a:rPr>
              <a:t>Client Relations Development Department:</a:t>
            </a:r>
          </a:p>
          <a:p>
            <a:pPr defTabSz="809625" eaLnBrk="0" fontAlgn="base" hangingPunct="0">
              <a:lnSpc>
                <a:spcPct val="120000"/>
              </a:lnSpc>
              <a:spcAft>
                <a:spcPct val="0"/>
              </a:spcAft>
              <a:buClr>
                <a:srgbClr val="333399"/>
              </a:buClr>
              <a:tabLst>
                <a:tab pos="0" algn="l"/>
              </a:tabLst>
              <a:defRPr/>
            </a:pPr>
            <a:r>
              <a:rPr lang="en-US" sz="1500" dirty="0" smtClean="0">
                <a:cs typeface="Arial" pitchFamily="34" charset="0"/>
              </a:rPr>
              <a:t>		Tel.: +7 </a:t>
            </a:r>
            <a:r>
              <a:rPr lang="ru-RU" sz="1500" dirty="0" smtClean="0">
                <a:cs typeface="Arial" pitchFamily="34" charset="0"/>
              </a:rPr>
              <a:t>(495) 234</a:t>
            </a:r>
            <a:r>
              <a:rPr lang="en-US" sz="1500" dirty="0" smtClean="0">
                <a:cs typeface="Arial" pitchFamily="34" charset="0"/>
              </a:rPr>
              <a:t> </a:t>
            </a:r>
            <a:r>
              <a:rPr lang="ru-RU" sz="1500" dirty="0" smtClean="0">
                <a:cs typeface="Arial" pitchFamily="34" charset="0"/>
              </a:rPr>
              <a:t>9960</a:t>
            </a:r>
          </a:p>
          <a:p>
            <a:pPr defTabSz="809625" eaLnBrk="0" fontAlgn="base" hangingPunct="0">
              <a:lnSpc>
                <a:spcPct val="120000"/>
              </a:lnSpc>
              <a:spcAft>
                <a:spcPct val="0"/>
              </a:spcAft>
              <a:buClr>
                <a:srgbClr val="333399"/>
              </a:buClr>
              <a:tabLst>
                <a:tab pos="0" algn="l"/>
              </a:tabLst>
              <a:defRPr/>
            </a:pPr>
            <a:r>
              <a:rPr lang="en-US" sz="1500" dirty="0" smtClean="0">
                <a:cs typeface="Arial" pitchFamily="34" charset="0"/>
              </a:rPr>
              <a:t>		</a:t>
            </a:r>
            <a:r>
              <a:rPr lang="ru-RU" sz="1500" dirty="0" smtClean="0">
                <a:cs typeface="Arial" pitchFamily="34" charset="0"/>
              </a:rPr>
              <a:t>E-</a:t>
            </a:r>
            <a:r>
              <a:rPr lang="ru-RU" sz="1500" dirty="0" err="1" smtClean="0">
                <a:cs typeface="Arial" pitchFamily="34" charset="0"/>
              </a:rPr>
              <a:t>mail</a:t>
            </a:r>
            <a:r>
              <a:rPr lang="ru-RU" sz="1500" dirty="0" smtClean="0">
                <a:cs typeface="Arial" pitchFamily="34" charset="0"/>
              </a:rPr>
              <a:t>: </a:t>
            </a:r>
            <a:r>
              <a:rPr lang="en-US" sz="1500" dirty="0" smtClean="0">
                <a:cs typeface="Arial" pitchFamily="34" charset="0"/>
                <a:hlinkClick r:id="rId3"/>
              </a:rPr>
              <a:t>sales</a:t>
            </a:r>
            <a:r>
              <a:rPr lang="ru-RU" sz="1500" dirty="0" smtClean="0">
                <a:cs typeface="Arial" pitchFamily="34" charset="0"/>
                <a:hlinkClick r:id="rId3"/>
              </a:rPr>
              <a:t>@</a:t>
            </a:r>
            <a:r>
              <a:rPr lang="en-US" sz="1500" dirty="0" err="1" smtClean="0">
                <a:cs typeface="Arial" pitchFamily="34" charset="0"/>
                <a:hlinkClick r:id="rId3"/>
              </a:rPr>
              <a:t>nsd</a:t>
            </a:r>
            <a:r>
              <a:rPr lang="ru-RU" sz="1500" dirty="0" smtClean="0">
                <a:cs typeface="Arial" pitchFamily="34" charset="0"/>
                <a:hlinkClick r:id="rId3"/>
              </a:rPr>
              <a:t>.</a:t>
            </a:r>
            <a:r>
              <a:rPr lang="ru-RU" sz="1500" dirty="0" err="1" smtClean="0">
                <a:cs typeface="Arial" pitchFamily="34" charset="0"/>
                <a:hlinkClick r:id="rId3"/>
              </a:rPr>
              <a:t>ru</a:t>
            </a:r>
            <a:endParaRPr lang="en-US" sz="1500" dirty="0" smtClean="0">
              <a:cs typeface="Arial" pitchFamily="34" charset="0"/>
            </a:endParaRPr>
          </a:p>
          <a:p>
            <a:pPr defTabSz="809625" eaLnBrk="0" fontAlgn="base" hangingPunct="0">
              <a:lnSpc>
                <a:spcPct val="120000"/>
              </a:lnSpc>
              <a:spcAft>
                <a:spcPct val="0"/>
              </a:spcAft>
              <a:tabLst>
                <a:tab pos="0" algn="l"/>
              </a:tabLst>
              <a:defRPr/>
            </a:pPr>
            <a:r>
              <a:rPr lang="en-US" sz="1500" b="1" dirty="0" smtClean="0">
                <a:cs typeface="Arial" pitchFamily="34" charset="0"/>
              </a:rPr>
              <a:t>Web-sites: </a:t>
            </a:r>
          </a:p>
          <a:p>
            <a:pPr defTabSz="809625" eaLnBrk="0" fontAlgn="base" hangingPunct="0">
              <a:lnSpc>
                <a:spcPct val="120000"/>
              </a:lnSpc>
              <a:spcAft>
                <a:spcPct val="0"/>
              </a:spcAft>
              <a:buClr>
                <a:srgbClr val="333399"/>
              </a:buClr>
              <a:tabLst>
                <a:tab pos="0" algn="l"/>
              </a:tabLst>
              <a:defRPr/>
            </a:pPr>
            <a:r>
              <a:rPr lang="en-US" sz="1500" dirty="0" smtClean="0">
                <a:cs typeface="Arial" pitchFamily="34" charset="0"/>
              </a:rPr>
              <a:t>		</a:t>
            </a:r>
            <a:r>
              <a:rPr lang="en-US" sz="1500" dirty="0" smtClean="0">
                <a:cs typeface="Arial" pitchFamily="34" charset="0"/>
                <a:hlinkClick r:id="rId4"/>
              </a:rPr>
              <a:t>www.nsd.ru</a:t>
            </a:r>
            <a:r>
              <a:rPr lang="en-US" sz="1500" dirty="0" smtClean="0">
                <a:cs typeface="Arial" pitchFamily="34" charset="0"/>
              </a:rPr>
              <a:t>, </a:t>
            </a:r>
            <a:r>
              <a:rPr lang="en-US" sz="1500" dirty="0" smtClean="0">
                <a:cs typeface="Arial" pitchFamily="34" charset="0"/>
                <a:hlinkClick r:id="rId5"/>
              </a:rPr>
              <a:t>www.isin.ru</a:t>
            </a:r>
            <a:endParaRPr lang="en-US" sz="1500" dirty="0" smtClean="0">
              <a:cs typeface="Arial" pitchFamily="34" charset="0"/>
            </a:endParaRPr>
          </a:p>
          <a:p>
            <a:pPr defTabSz="809625" eaLnBrk="0" fontAlgn="base" hangingPunct="0">
              <a:lnSpc>
                <a:spcPct val="120000"/>
              </a:lnSpc>
              <a:spcAft>
                <a:spcPct val="0"/>
              </a:spcAft>
              <a:tabLst>
                <a:tab pos="0" algn="l"/>
              </a:tabLst>
              <a:defRPr/>
            </a:pPr>
            <a:r>
              <a:rPr lang="en-US" sz="1500" b="1" dirty="0" smtClean="0">
                <a:cs typeface="Arial" pitchFamily="34" charset="0"/>
              </a:rPr>
              <a:t>Address: </a:t>
            </a:r>
          </a:p>
          <a:p>
            <a:pPr defTabSz="809625" eaLnBrk="0" fontAlgn="base" hangingPunct="0">
              <a:lnSpc>
                <a:spcPct val="120000"/>
              </a:lnSpc>
              <a:spcAft>
                <a:spcPct val="0"/>
              </a:spcAft>
              <a:buClr>
                <a:srgbClr val="333399"/>
              </a:buClr>
              <a:tabLst>
                <a:tab pos="0" algn="l"/>
              </a:tabLst>
              <a:defRPr/>
            </a:pPr>
            <a:r>
              <a:rPr lang="en-US" sz="1500" dirty="0" smtClean="0">
                <a:cs typeface="Arial" pitchFamily="34" charset="0"/>
              </a:rPr>
              <a:t>		12, </a:t>
            </a:r>
            <a:r>
              <a:rPr lang="en-US" sz="1500" dirty="0" err="1" smtClean="0">
                <a:cs typeface="Arial" pitchFamily="34" charset="0"/>
              </a:rPr>
              <a:t>Spartakovskaya</a:t>
            </a:r>
            <a:r>
              <a:rPr lang="en-US" sz="1500" dirty="0" smtClean="0">
                <a:cs typeface="Arial" pitchFamily="34" charset="0"/>
              </a:rPr>
              <a:t> str., </a:t>
            </a:r>
          </a:p>
          <a:p>
            <a:pPr defTabSz="809625" eaLnBrk="0" fontAlgn="base" hangingPunct="0">
              <a:lnSpc>
                <a:spcPct val="120000"/>
              </a:lnSpc>
              <a:spcAft>
                <a:spcPct val="0"/>
              </a:spcAft>
              <a:buClr>
                <a:srgbClr val="333399"/>
              </a:buClr>
              <a:tabLst>
                <a:tab pos="0" algn="l"/>
              </a:tabLst>
              <a:defRPr/>
            </a:pPr>
            <a:r>
              <a:rPr lang="en-US" sz="1500" dirty="0" smtClean="0">
                <a:cs typeface="Arial" pitchFamily="34" charset="0"/>
              </a:rPr>
              <a:t>		Moscow, 105066, Russia</a:t>
            </a:r>
            <a:endParaRPr lang="en-US" sz="1500" dirty="0">
              <a:cs typeface="Arial" pitchFamily="34" charset="0"/>
            </a:endParaRPr>
          </a:p>
        </p:txBody>
      </p:sp>
      <p:sp>
        <p:nvSpPr>
          <p:cNvPr id="6" name="Заголовок 1"/>
          <p:cNvSpPr txBox="1">
            <a:spLocks/>
          </p:cNvSpPr>
          <p:nvPr/>
        </p:nvSpPr>
        <p:spPr>
          <a:xfrm>
            <a:off x="1152000" y="576000"/>
            <a:ext cx="7416000" cy="548744"/>
          </a:xfrm>
          <a:prstGeom prst="rect">
            <a:avLst/>
          </a:prstGeom>
        </p:spPr>
        <p:txBody>
          <a:bodyPr anchor="t" anchorCtr="0">
            <a:noAutofit/>
          </a:bodyPr>
          <a:lstStyle>
            <a:lvl1pPr algn="l" defTabSz="914400" rtl="0" eaLnBrk="1" latinLnBrk="0" hangingPunct="1">
              <a:spcBef>
                <a:spcPct val="0"/>
              </a:spcBef>
              <a:buNone/>
              <a:defRPr sz="2600" b="1" kern="1200" baseline="0">
                <a:solidFill>
                  <a:schemeClr val="tx1"/>
                </a:solidFill>
                <a:latin typeface="+mj-lt"/>
                <a:ea typeface="Verdana" pitchFamily="34" charset="0"/>
                <a:cs typeface="Verdana" pitchFamily="34" charset="0"/>
              </a:defRPr>
            </a:lvl1pPr>
          </a:lstStyle>
          <a:p>
            <a:r>
              <a:rPr lang="en-US" smtClean="0"/>
              <a:t>CONTACTS</a:t>
            </a:r>
            <a:endParaRPr lang="ru-RU" dirty="0"/>
          </a:p>
        </p:txBody>
      </p:sp>
    </p:spTree>
    <p:extLst>
      <p:ext uri="{BB962C8B-B14F-4D97-AF65-F5344CB8AC3E}">
        <p14:creationId xmlns:p14="http://schemas.microsoft.com/office/powerpoint/2010/main" val="95133234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37256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1152000" y="576000"/>
            <a:ext cx="7416000" cy="1123200"/>
          </a:xfrm>
          <a:prstGeom prst="rect">
            <a:avLst/>
          </a:prstGeom>
        </p:spPr>
        <p:txBody>
          <a:bodyPr anchor="t" anchorCtr="0">
            <a:noAutofit/>
          </a:bodyPr>
          <a:lstStyle>
            <a:lvl1pPr algn="l" defTabSz="914400" rtl="0" eaLnBrk="1" latinLnBrk="0" hangingPunct="1">
              <a:spcBef>
                <a:spcPct val="0"/>
              </a:spcBef>
              <a:buNone/>
              <a:defRPr sz="2600" kern="1200" baseline="0">
                <a:solidFill>
                  <a:schemeClr val="tx1"/>
                </a:solidFill>
                <a:latin typeface="+mj-lt"/>
                <a:ea typeface="Verdana" pitchFamily="34" charset="0"/>
                <a:cs typeface="Verdana" pitchFamily="34" charset="0"/>
              </a:defRPr>
            </a:lvl1pPr>
          </a:lstStyle>
          <a:p>
            <a:r>
              <a:rPr lang="en-US" b="1" smtClean="0"/>
              <a:t>DISCLAIMER</a:t>
            </a:r>
            <a:endParaRPr lang="ru-RU" dirty="0"/>
          </a:p>
        </p:txBody>
      </p:sp>
      <p:sp>
        <p:nvSpPr>
          <p:cNvPr id="5" name="Прямоугольник 3"/>
          <p:cNvSpPr/>
          <p:nvPr/>
        </p:nvSpPr>
        <p:spPr>
          <a:xfrm>
            <a:off x="1196589" y="1196753"/>
            <a:ext cx="7568455" cy="4968552"/>
          </a:xfrm>
          <a:prstGeom prst="rect">
            <a:avLst/>
          </a:prstGeom>
          <a:noFill/>
          <a:effectLst/>
        </p:spPr>
        <p:txBody>
          <a:bodyPr wrap="square" lIns="72000" tIns="36000" rIns="144000" bIns="36000">
            <a:noAutofit/>
          </a:bodyPr>
          <a:lstStyle/>
          <a:p>
            <a:pPr marL="171450" indent="-171450" algn="just" fontAlgn="base">
              <a:spcBef>
                <a:spcPct val="0"/>
              </a:spcBef>
              <a:spcAft>
                <a:spcPct val="0"/>
              </a:spcAft>
              <a:buFont typeface="Arial" pitchFamily="34" charset="0"/>
              <a:buChar char="•"/>
            </a:pPr>
            <a:r>
              <a:rPr lang="en-US" sz="900" dirty="0">
                <a:solidFill>
                  <a:srgbClr val="000000"/>
                </a:solidFill>
                <a:cs typeface="Arial" pitchFamily="34" charset="0"/>
              </a:rPr>
              <a:t>This presentation has been prepared and issued by NSD (the “</a:t>
            </a:r>
            <a:r>
              <a:rPr lang="en-US" sz="900" b="1" dirty="0">
                <a:solidFill>
                  <a:srgbClr val="000000"/>
                </a:solidFill>
                <a:cs typeface="Arial" pitchFamily="34" charset="0"/>
              </a:rPr>
              <a:t>Company</a:t>
            </a:r>
            <a:r>
              <a:rPr lang="en-US" sz="900" dirty="0">
                <a:solidFill>
                  <a:srgbClr val="000000"/>
                </a:solidFill>
                <a:cs typeface="Arial" pitchFamily="34" charset="0"/>
              </a:rPr>
              <a:t>”). Unless otherwise stated, the Company is the source for all data contained in this document. Such data is provided as at the date of this document and is subject to change without </a:t>
            </a:r>
            <a:r>
              <a:rPr lang="en-US" sz="900" dirty="0" smtClean="0">
                <a:solidFill>
                  <a:srgbClr val="000000"/>
                </a:solidFill>
                <a:cs typeface="Arial" pitchFamily="34" charset="0"/>
              </a:rPr>
              <a:t>notice</a:t>
            </a:r>
            <a:endParaRPr lang="ru-RU" sz="900" dirty="0">
              <a:solidFill>
                <a:srgbClr val="000000"/>
              </a:solidFill>
              <a:cs typeface="Arial" pitchFamily="34" charset="0"/>
            </a:endParaRPr>
          </a:p>
          <a:p>
            <a:pPr marL="171450" indent="-171450" algn="just" fontAlgn="base">
              <a:spcBef>
                <a:spcPct val="0"/>
              </a:spcBef>
              <a:spcAft>
                <a:spcPct val="0"/>
              </a:spcAft>
              <a:buFont typeface="Arial" pitchFamily="34" charset="0"/>
              <a:buChar char="•"/>
            </a:pPr>
            <a:r>
              <a:rPr lang="en-US" sz="900" dirty="0">
                <a:solidFill>
                  <a:srgbClr val="000000"/>
                </a:solidFill>
                <a:cs typeface="Arial" pitchFamily="34" charset="0"/>
              </a:rPr>
              <a:t>This document does not constitute or form part of, and should not be construed as, an offer or invitation for the sale or subscription of, or a solicitation of any offer to buy or subscribe for, any securities, nor shall it or any part of it or the fact of its distribution form the basis of, or be relied on in connection with, any offer, contract, commitment or investment decision relating thereto, nor does it constitute a recommendation regarding the securities of the </a:t>
            </a:r>
            <a:r>
              <a:rPr lang="en-US" sz="900" dirty="0" smtClean="0">
                <a:solidFill>
                  <a:srgbClr val="000000"/>
                </a:solidFill>
                <a:cs typeface="Arial" pitchFamily="34" charset="0"/>
              </a:rPr>
              <a:t>Company</a:t>
            </a:r>
            <a:endParaRPr lang="ru-RU" sz="900" dirty="0">
              <a:solidFill>
                <a:srgbClr val="000000"/>
              </a:solidFill>
              <a:cs typeface="Arial" pitchFamily="34" charset="0"/>
            </a:endParaRPr>
          </a:p>
          <a:p>
            <a:pPr marL="171450" indent="-171450" algn="just" fontAlgn="base">
              <a:spcBef>
                <a:spcPct val="0"/>
              </a:spcBef>
              <a:spcAft>
                <a:spcPct val="0"/>
              </a:spcAft>
              <a:buFont typeface="Arial" pitchFamily="34" charset="0"/>
              <a:buChar char="•"/>
            </a:pPr>
            <a:r>
              <a:rPr lang="en-US" sz="900" dirty="0">
                <a:solidFill>
                  <a:srgbClr val="000000"/>
                </a:solidFill>
                <a:cs typeface="Arial" pitchFamily="34" charset="0"/>
              </a:rPr>
              <a:t>The information in this document has not been independently verified. No representation or warranty, express or implied, is made as to, and no reliance should be placed on, the fairness, accuracy or completeness of the information or opinions contained herein. None of the Company, or any of its subsidiaries or affiliates or any of such person's directors, officers or employees, advisers or other representatives, accepts any liability whatsoever (whether in negligence or otherwise) arising, directly or indirectly, from the use of this document or otherwise arising in connection </a:t>
            </a:r>
            <a:r>
              <a:rPr lang="en-US" sz="900" dirty="0" smtClean="0">
                <a:solidFill>
                  <a:srgbClr val="000000"/>
                </a:solidFill>
                <a:cs typeface="Arial" pitchFamily="34" charset="0"/>
              </a:rPr>
              <a:t>therewith</a:t>
            </a:r>
            <a:endParaRPr lang="ru-RU" sz="900" dirty="0">
              <a:solidFill>
                <a:srgbClr val="000000"/>
              </a:solidFill>
              <a:cs typeface="Arial" pitchFamily="34" charset="0"/>
            </a:endParaRPr>
          </a:p>
          <a:p>
            <a:pPr marL="171450" indent="-171450" algn="just" fontAlgn="base">
              <a:spcBef>
                <a:spcPct val="0"/>
              </a:spcBef>
              <a:spcAft>
                <a:spcPct val="0"/>
              </a:spcAft>
              <a:buFont typeface="Arial" pitchFamily="34" charset="0"/>
              <a:buChar char="•"/>
            </a:pPr>
            <a:r>
              <a:rPr lang="en-US" sz="900" dirty="0">
                <a:solidFill>
                  <a:srgbClr val="000000"/>
                </a:solidFill>
                <a:cs typeface="Arial" pitchFamily="34" charset="0"/>
              </a:rPr>
              <a:t>This presentation includes forward-looking statements. All statements other than statements of historical fact included in this presentation, including, without limitation, those regarding our financial position, business strategy, management plans and objectives for future operations are forward-looking statements. These forward-looking statements involve known and unknown risks, uncertainties and other factors, which may cause our actual results, performance, achievements or industry results to be materially different from those expressed or implied by these forward-looking statements. These forward-looking statements are based on numerous assumptions regarding our present and future business strategies and the environment in which we expect to operate in the future. Important factors that could cause our actual results, performance, achievements or industry results to differ materially from those in the forward-looking statements include, among other factors: </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Perception </a:t>
            </a:r>
            <a:r>
              <a:rPr lang="en-US" sz="900" dirty="0">
                <a:solidFill>
                  <a:srgbClr val="000000"/>
                </a:solidFill>
                <a:cs typeface="Arial" pitchFamily="34" charset="0"/>
              </a:rPr>
              <a:t>of market services offered by the Company and its </a:t>
            </a:r>
            <a:r>
              <a:rPr lang="en-US" sz="900" dirty="0" smtClean="0">
                <a:solidFill>
                  <a:srgbClr val="000000"/>
                </a:solidFill>
                <a:cs typeface="Arial" pitchFamily="34" charset="0"/>
              </a:rPr>
              <a:t>subsidiaries</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Volatility </a:t>
            </a:r>
            <a:r>
              <a:rPr lang="en-US" sz="900" dirty="0">
                <a:solidFill>
                  <a:srgbClr val="000000"/>
                </a:solidFill>
                <a:cs typeface="Arial" pitchFamily="34" charset="0"/>
              </a:rPr>
              <a:t>(a) of the Russian economy and the securities market and (b) sectors with a high level of competition that the Company and its subsidiaries </a:t>
            </a:r>
            <a:r>
              <a:rPr lang="en-US" sz="900" dirty="0" smtClean="0">
                <a:solidFill>
                  <a:srgbClr val="000000"/>
                </a:solidFill>
                <a:cs typeface="Arial" pitchFamily="34" charset="0"/>
              </a:rPr>
              <a:t>operate</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Changes </a:t>
            </a:r>
            <a:r>
              <a:rPr lang="en-US" sz="900" dirty="0">
                <a:solidFill>
                  <a:srgbClr val="000000"/>
                </a:solidFill>
                <a:cs typeface="Arial" pitchFamily="34" charset="0"/>
              </a:rPr>
              <a:t>in (a) domestic and international legislation and tax regulation and (b) state policies related to financial markets and securities </a:t>
            </a:r>
            <a:r>
              <a:rPr lang="en-US" sz="900" dirty="0" smtClean="0">
                <a:solidFill>
                  <a:srgbClr val="000000"/>
                </a:solidFill>
                <a:cs typeface="Arial" pitchFamily="34" charset="0"/>
              </a:rPr>
              <a:t>markets</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Competition </a:t>
            </a:r>
            <a:r>
              <a:rPr lang="en-US" sz="900" dirty="0">
                <a:solidFill>
                  <a:srgbClr val="000000"/>
                </a:solidFill>
                <a:cs typeface="Arial" pitchFamily="34" charset="0"/>
              </a:rPr>
              <a:t>increase from new players on the Russian </a:t>
            </a:r>
            <a:r>
              <a:rPr lang="en-US" sz="900" dirty="0" smtClean="0">
                <a:solidFill>
                  <a:srgbClr val="000000"/>
                </a:solidFill>
                <a:cs typeface="Arial" pitchFamily="34" charset="0"/>
              </a:rPr>
              <a:t>market</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The </a:t>
            </a:r>
            <a:r>
              <a:rPr lang="en-US" sz="900" dirty="0">
                <a:solidFill>
                  <a:srgbClr val="000000"/>
                </a:solidFill>
                <a:cs typeface="Arial" pitchFamily="34" charset="0"/>
              </a:rPr>
              <a:t>ability to keep pace with rapid changes in science and technology environment, including the ability to use advanced features that are popular with the Company's and its subsidiaries' </a:t>
            </a:r>
            <a:r>
              <a:rPr lang="en-US" sz="900" dirty="0" smtClean="0">
                <a:solidFill>
                  <a:srgbClr val="000000"/>
                </a:solidFill>
                <a:cs typeface="Arial" pitchFamily="34" charset="0"/>
              </a:rPr>
              <a:t>customers</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The </a:t>
            </a:r>
            <a:r>
              <a:rPr lang="en-US" sz="900" dirty="0">
                <a:solidFill>
                  <a:srgbClr val="000000"/>
                </a:solidFill>
                <a:cs typeface="Arial" pitchFamily="34" charset="0"/>
              </a:rPr>
              <a:t>ability to maintain continuity of the process of introduction of new competitive products and services, while keeping the </a:t>
            </a:r>
            <a:r>
              <a:rPr lang="en-US" sz="900" dirty="0" smtClean="0">
                <a:solidFill>
                  <a:srgbClr val="000000"/>
                </a:solidFill>
                <a:cs typeface="Arial" pitchFamily="34" charset="0"/>
              </a:rPr>
              <a:t>competitiveness</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The </a:t>
            </a:r>
            <a:r>
              <a:rPr lang="en-US" sz="900" dirty="0">
                <a:solidFill>
                  <a:srgbClr val="000000"/>
                </a:solidFill>
                <a:cs typeface="Arial" pitchFamily="34" charset="0"/>
              </a:rPr>
              <a:t>ability to attract new customers on the domestic market and in foreign </a:t>
            </a:r>
            <a:r>
              <a:rPr lang="en-US" sz="900" dirty="0" smtClean="0">
                <a:solidFill>
                  <a:srgbClr val="000000"/>
                </a:solidFill>
                <a:cs typeface="Arial" pitchFamily="34" charset="0"/>
              </a:rPr>
              <a:t>jurisdictions</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The </a:t>
            </a:r>
            <a:r>
              <a:rPr lang="en-US" sz="900" dirty="0">
                <a:solidFill>
                  <a:srgbClr val="000000"/>
                </a:solidFill>
                <a:cs typeface="Arial" pitchFamily="34" charset="0"/>
              </a:rPr>
              <a:t>ability to increase the offer of products in foreign </a:t>
            </a:r>
            <a:r>
              <a:rPr lang="en-US" sz="900" dirty="0" smtClean="0">
                <a:solidFill>
                  <a:srgbClr val="000000"/>
                </a:solidFill>
                <a:cs typeface="Arial" pitchFamily="34" charset="0"/>
              </a:rPr>
              <a:t>jurisdictions</a:t>
            </a:r>
            <a:endParaRPr lang="ru-RU" sz="900" dirty="0">
              <a:solidFill>
                <a:srgbClr val="000000"/>
              </a:solidFill>
              <a:cs typeface="Arial" pitchFamily="34" charset="0"/>
            </a:endParaRPr>
          </a:p>
          <a:p>
            <a:pPr marL="171450" indent="-171450" algn="just" fontAlgn="base">
              <a:spcBef>
                <a:spcPct val="0"/>
              </a:spcBef>
              <a:spcAft>
                <a:spcPct val="0"/>
              </a:spcAft>
              <a:buFont typeface="Arial" pitchFamily="34" charset="0"/>
              <a:buChar char="•"/>
            </a:pPr>
            <a:r>
              <a:rPr lang="en-US" sz="900" dirty="0">
                <a:solidFill>
                  <a:srgbClr val="000000"/>
                </a:solidFill>
                <a:cs typeface="Arial" pitchFamily="34" charset="0"/>
              </a:rPr>
              <a:t>Forward-looking statements speak only as of the date of this presentation and we expressly disclaim any obligation or undertaking to release any update of, or revisions to, any forward-looking statements in this presentation as a result of any change in our expectations or any change in events, conditions or circumstances on which these forward-looking statements are </a:t>
            </a:r>
            <a:r>
              <a:rPr lang="en-US" sz="900" dirty="0" smtClean="0">
                <a:solidFill>
                  <a:srgbClr val="000000"/>
                </a:solidFill>
                <a:cs typeface="Arial" pitchFamily="34" charset="0"/>
              </a:rPr>
              <a:t>based</a:t>
            </a:r>
            <a:endParaRPr lang="ru-RU" sz="900" dirty="0">
              <a:solidFill>
                <a:srgbClr val="000000"/>
              </a:solidFill>
              <a:cs typeface="Arial" pitchFamily="34" charset="0"/>
            </a:endParaRPr>
          </a:p>
        </p:txBody>
      </p:sp>
    </p:spTree>
    <p:extLst>
      <p:ext uri="{BB962C8B-B14F-4D97-AF65-F5344CB8AC3E}">
        <p14:creationId xmlns:p14="http://schemas.microsoft.com/office/powerpoint/2010/main" val="1606247042"/>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e.yz5WRel0.u3aMja26TD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BuoaxWYog0y8E653iZWuq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ZG8RVyNkeEyNUf9hFX8JC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L4uCSXip9U.LD6ZllP__g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xiSvk.eO.UulIHGICBC9K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bZOLA4jVYEif_ZJnAPB_W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YZw1eHm2WEWE8DcpL08JW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KHmBgLnbs0SyV2De5YElq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ba5ZxfvTrkO3l4aNFsATM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ioYKtIghIEW17vG00eo6d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HEIRfiPBnEeFTpZTqjZc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X.Uo_D0NG0ef2xB1Eztao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2jQLs4ZzoEqIvB.1cl7b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yzfNvEz5NU6nPWm1leEf5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ba5ZxfvTrkO3l4aNFsATM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ba5ZxfvTrkO3l4aNFsATM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h4kJhHkD4k6RibFAahA0D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fAKAiCxReEqnOy50dMzZ4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lHWZ4f4nC0SsSsMyG1OYS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8dxFM_n6KUKcxGcGalOam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jRtsXxaRdEWDFH66i37uC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BM3B0iV4fk2GPNL1Nk2vc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OagvdtYtlkGAtkq6wGesd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xm7z1lnXC0iGOUSBpG5tQ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s.g42KDPjEK56ae1kTRIK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dVpkpCxrckeaFS76eO22V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TqWrGlYqH0Ozz3NMNf5sF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ruifQyKCdka5E_AKNCnX2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7cEBI.7o_Uac0Mg0k_FJZ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iA9_ceMrIEG2S5Fwarbfz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AKAiCxReEqnOy50dMzZ4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LSfQFVDdnkarzjZMwH8sp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mbv3wPzrR0.sAp0DU4dPx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Q853mJXGm0W1t4aUZpgHA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8ApXIokDF0CqMBhZmVbfW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md46vZFC0UypIMzZ3nX45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l5wawqztqUmIFFp2aHJmQQ"/>
</p:tagLst>
</file>

<file path=ppt/theme/theme1.xml><?xml version="1.0" encoding="utf-8"?>
<a:theme xmlns:a="http://schemas.openxmlformats.org/drawingml/2006/main" name="НРД_презентация_ENG[1]">
  <a:themeElements>
    <a:clrScheme name="Moscow Exchange">
      <a:dk1>
        <a:srgbClr val="000000"/>
      </a:dk1>
      <a:lt1>
        <a:sysClr val="window" lastClr="FFFFFF"/>
      </a:lt1>
      <a:dk2>
        <a:srgbClr val="CCCCCC"/>
      </a:dk2>
      <a:lt2>
        <a:srgbClr val="E6E6E6"/>
      </a:lt2>
      <a:accent1>
        <a:srgbClr val="63B1E5"/>
      </a:accent1>
      <a:accent2>
        <a:srgbClr val="A2AD00"/>
      </a:accent2>
      <a:accent3>
        <a:srgbClr val="E26EB2"/>
      </a:accent3>
      <a:accent4>
        <a:srgbClr val="FFA100"/>
      </a:accent4>
      <a:accent5>
        <a:srgbClr val="002F5F"/>
      </a:accent5>
      <a:accent6>
        <a:srgbClr val="53682B"/>
      </a:accent6>
      <a:hlink>
        <a:srgbClr val="593160"/>
      </a:hlink>
      <a:folHlink>
        <a:srgbClr val="8D3C1E"/>
      </a:folHlink>
    </a:clrScheme>
    <a:fontScheme name="Moscow Exchange">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НРД_презентация_ENG[1]</Template>
  <TotalTime>248</TotalTime>
  <Words>841</Words>
  <Application>Microsoft Macintosh PowerPoint</Application>
  <PresentationFormat>On-screen Show (4:3)</PresentationFormat>
  <Paragraphs>119</Paragraphs>
  <Slides>8</Slides>
  <Notes>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0" baseType="lpstr">
      <vt:lpstr>НРД_презентация_ENG[1]</vt:lpstr>
      <vt:lpstr>think-cell Slide</vt:lpstr>
      <vt:lpstr>    Maria Krasnova Director of Corporate Governance, Risk Management &amp; Legal Affairs   Saint-Petersburg May 30, 2013</vt:lpstr>
      <vt:lpstr>PowerPoint Presentation</vt:lpstr>
      <vt:lpstr>Framework for CSD Governance</vt:lpstr>
      <vt:lpstr>Corporate Governance Ensuring the Balance of Interests </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Климов Дмитрий Олегович</dc:creator>
  <cp:lastModifiedBy>Sergey Fedyaev</cp:lastModifiedBy>
  <cp:revision>23</cp:revision>
  <dcterms:created xsi:type="dcterms:W3CDTF">2013-05-24T13:00:30Z</dcterms:created>
  <dcterms:modified xsi:type="dcterms:W3CDTF">2013-05-27T15:41:57Z</dcterms:modified>
</cp:coreProperties>
</file>