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57" r:id="rId6"/>
    <p:sldId id="258" r:id="rId7"/>
    <p:sldId id="259"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B1E5"/>
    <a:srgbClr val="002F5F"/>
    <a:srgbClr val="600000"/>
    <a:srgbClr val="CE1126"/>
    <a:srgbClr val="757575"/>
    <a:srgbClr val="E26EB2"/>
    <a:srgbClr val="A2A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Goryun\&#1056;&#1072;&#1073;&#1086;&#1095;&#1080;&#1081;%20&#1089;&#1090;&#1086;&#1083;\&#1055;&#1088;&#1077;&#1079;&#1077;&#1085;&#1090;&#1072;&#1094;&#1080;&#1103;%20&#1048;&#1074;&#1072;&#1085;&#1086;&#1074;&#1086;&#1081;%20&#1076;&#1083;&#1103;%20CSD\&#1057;&#1090;&#1072;&#1090;&#1080;&#1089;&#1090;&#1080;&#1082;&#1072;%20&#1087;&#1086;%20&#1056;&#1045;&#1055;&#105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oryun\&#1056;&#1072;&#1073;&#1086;&#1095;&#1080;&#1081;%20&#1089;&#1090;&#1086;&#1083;\&#1055;&#1088;&#1077;&#1079;&#1077;&#1085;&#1090;&#1072;&#1094;&#1080;&#1103;%20&#1048;&#1074;&#1072;&#1085;&#1086;&#1074;&#1086;&#1081;%20&#1076;&#1083;&#1103;%20CSD\&#1057;&#1090;&#1072;&#1090;&#1080;&#1089;&#1090;&#1080;&#1082;&#1072;%20&#1087;&#1086;%20&#1056;&#1045;&#1055;&#105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Goryun\&#1056;&#1072;&#1073;&#1086;&#1095;&#1080;&#1081;%20&#1089;&#1090;&#1086;&#1083;\&#1055;&#1088;&#1077;&#1079;&#1077;&#1085;&#1090;&#1072;&#1094;&#1080;&#1103;%20&#1048;&#1074;&#1072;&#1085;&#1086;&#1074;&#1086;&#1081;%20&#1076;&#1083;&#1103;%20CSD\&#1057;&#1090;&#1072;&#1090;&#1080;&#1089;&#1090;&#1080;&#1082;&#1072;%20&#1087;&#1086;%20&#1056;&#1045;&#1055;&#105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a:pPr>
            <a:r>
              <a:rPr lang="en-US" sz="1000" b="1" dirty="0">
                <a:latin typeface="Tahoma" pitchFamily="34" charset="0"/>
                <a:cs typeface="Tahoma" pitchFamily="34" charset="0"/>
              </a:rPr>
              <a:t>Structure of total REPO </a:t>
            </a:r>
            <a:r>
              <a:rPr lang="en-US" sz="1000" b="1" dirty="0" smtClean="0">
                <a:latin typeface="Tahoma" pitchFamily="34" charset="0"/>
                <a:cs typeface="Tahoma" pitchFamily="34" charset="0"/>
              </a:rPr>
              <a:t>turnover</a:t>
            </a:r>
          </a:p>
          <a:p>
            <a:pPr>
              <a:defRPr sz="1200" b="1"/>
            </a:pPr>
            <a:r>
              <a:rPr lang="en-US" sz="1000" b="1" dirty="0" smtClean="0">
                <a:latin typeface="Tahoma" pitchFamily="34" charset="0"/>
                <a:cs typeface="Tahoma" pitchFamily="34" charset="0"/>
              </a:rPr>
              <a:t> by </a:t>
            </a:r>
            <a:r>
              <a:rPr lang="en-US" sz="1000" b="1" dirty="0">
                <a:latin typeface="Tahoma" pitchFamily="34" charset="0"/>
                <a:cs typeface="Tahoma" pitchFamily="34" charset="0"/>
              </a:rPr>
              <a:t>market type</a:t>
            </a:r>
            <a:endParaRPr lang="ru-RU" sz="1000" b="1" dirty="0">
              <a:latin typeface="Tahoma" pitchFamily="34" charset="0"/>
              <a:cs typeface="Tahoma" pitchFamily="34" charset="0"/>
            </a:endParaRPr>
          </a:p>
        </c:rich>
      </c:tx>
      <c:layout/>
      <c:overlay val="0"/>
    </c:title>
    <c:autoTitleDeleted val="0"/>
    <c:plotArea>
      <c:layout>
        <c:manualLayout>
          <c:layoutTarget val="inner"/>
          <c:xMode val="edge"/>
          <c:yMode val="edge"/>
          <c:x val="3.0555555555555555E-2"/>
          <c:y val="0.30513234219766827"/>
          <c:w val="0.93888888888888888"/>
          <c:h val="0.3923558156837792"/>
        </c:manualLayout>
      </c:layout>
      <c:barChart>
        <c:barDir val="col"/>
        <c:grouping val="clustered"/>
        <c:varyColors val="0"/>
        <c:ser>
          <c:idx val="0"/>
          <c:order val="0"/>
          <c:tx>
            <c:strRef>
              <c:f>Лист2!$C$4</c:f>
              <c:strCache>
                <c:ptCount val="1"/>
                <c:pt idx="0">
                  <c:v>REPO with the Bank of Russia</c:v>
                </c:pt>
              </c:strCache>
            </c:strRef>
          </c:tx>
          <c:invertIfNegative val="0"/>
          <c:dLbls>
            <c:dLbl>
              <c:idx val="0"/>
              <c:layout>
                <c:manualLayout>
                  <c:x val="-2.3004690300111583E-2"/>
                  <c:y val="0"/>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Лист2!$D$3</c:f>
              <c:strCache>
                <c:ptCount val="1"/>
                <c:pt idx="0">
                  <c:v>Total REPO turnover, bn. RUB</c:v>
                </c:pt>
              </c:strCache>
            </c:strRef>
          </c:cat>
          <c:val>
            <c:numRef>
              <c:f>Лист2!$D$4</c:f>
              <c:numCache>
                <c:formatCode>#,##0</c:formatCode>
                <c:ptCount val="1"/>
                <c:pt idx="0">
                  <c:v>17233</c:v>
                </c:pt>
              </c:numCache>
            </c:numRef>
          </c:val>
        </c:ser>
        <c:ser>
          <c:idx val="1"/>
          <c:order val="1"/>
          <c:tx>
            <c:strRef>
              <c:f>Лист2!$C$5</c:f>
              <c:strCache>
                <c:ptCount val="1"/>
                <c:pt idx="0">
                  <c:v>Interdealer on-exchnage REPO</c:v>
                </c:pt>
              </c:strCache>
            </c:strRef>
          </c:tx>
          <c:spPr>
            <a:solidFill>
              <a:srgbClr val="002F5F"/>
            </a:solidFill>
          </c:spPr>
          <c:invertIfNegative val="0"/>
          <c:dLbls>
            <c:txPr>
              <a:bodyPr/>
              <a:lstStyle/>
              <a:p>
                <a:pPr>
                  <a:defRPr b="1"/>
                </a:pPr>
                <a:endParaRPr lang="ru-RU"/>
              </a:p>
            </c:txPr>
            <c:dLblPos val="outEnd"/>
            <c:showLegendKey val="0"/>
            <c:showVal val="1"/>
            <c:showCatName val="0"/>
            <c:showSerName val="0"/>
            <c:showPercent val="0"/>
            <c:showBubbleSize val="0"/>
            <c:showLeaderLines val="0"/>
          </c:dLbls>
          <c:cat>
            <c:strRef>
              <c:f>Лист2!$D$3</c:f>
              <c:strCache>
                <c:ptCount val="1"/>
                <c:pt idx="0">
                  <c:v>Total REPO turnover, bn. RUB</c:v>
                </c:pt>
              </c:strCache>
            </c:strRef>
          </c:cat>
          <c:val>
            <c:numRef>
              <c:f>Лист2!$D$5</c:f>
              <c:numCache>
                <c:formatCode>#,##0</c:formatCode>
                <c:ptCount val="1"/>
                <c:pt idx="0">
                  <c:v>75272</c:v>
                </c:pt>
              </c:numCache>
            </c:numRef>
          </c:val>
        </c:ser>
        <c:ser>
          <c:idx val="2"/>
          <c:order val="2"/>
          <c:tx>
            <c:strRef>
              <c:f>Лист2!$C$6</c:f>
              <c:strCache>
                <c:ptCount val="1"/>
                <c:pt idx="0">
                  <c:v>OTC REPO</c:v>
                </c:pt>
              </c:strCache>
            </c:strRef>
          </c:tx>
          <c:spPr>
            <a:solidFill>
              <a:schemeClr val="bg1">
                <a:lumMod val="65000"/>
              </a:schemeClr>
            </a:solidFill>
          </c:spPr>
          <c:invertIfNegative val="0"/>
          <c:dLbls>
            <c:dLbl>
              <c:idx val="0"/>
              <c:layout>
                <c:manualLayout>
                  <c:x val="1.5336460200074387E-2"/>
                  <c:y val="0"/>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Лист2!$D$3</c:f>
              <c:strCache>
                <c:ptCount val="1"/>
                <c:pt idx="0">
                  <c:v>Total REPO turnover, bn. RUB</c:v>
                </c:pt>
              </c:strCache>
            </c:strRef>
          </c:cat>
          <c:val>
            <c:numRef>
              <c:f>Лист2!$D$6</c:f>
              <c:numCache>
                <c:formatCode>#,##0</c:formatCode>
                <c:ptCount val="1"/>
                <c:pt idx="0">
                  <c:v>4783</c:v>
                </c:pt>
              </c:numCache>
            </c:numRef>
          </c:val>
        </c:ser>
        <c:dLbls>
          <c:dLblPos val="outEnd"/>
          <c:showLegendKey val="0"/>
          <c:showVal val="1"/>
          <c:showCatName val="0"/>
          <c:showSerName val="0"/>
          <c:showPercent val="0"/>
          <c:showBubbleSize val="0"/>
        </c:dLbls>
        <c:gapWidth val="200"/>
        <c:axId val="90150784"/>
        <c:axId val="90152320"/>
      </c:barChart>
      <c:catAx>
        <c:axId val="90150784"/>
        <c:scaling>
          <c:orientation val="minMax"/>
        </c:scaling>
        <c:delete val="0"/>
        <c:axPos val="b"/>
        <c:majorTickMark val="none"/>
        <c:minorTickMark val="none"/>
        <c:tickLblPos val="nextTo"/>
        <c:txPr>
          <a:bodyPr/>
          <a:lstStyle/>
          <a:p>
            <a:pPr>
              <a:defRPr sz="800">
                <a:latin typeface="Tahoma" pitchFamily="34" charset="0"/>
                <a:cs typeface="Tahoma" pitchFamily="34" charset="0"/>
              </a:defRPr>
            </a:pPr>
            <a:endParaRPr lang="ru-RU"/>
          </a:p>
        </c:txPr>
        <c:crossAx val="90152320"/>
        <c:crosses val="autoZero"/>
        <c:auto val="1"/>
        <c:lblAlgn val="ctr"/>
        <c:lblOffset val="100"/>
        <c:noMultiLvlLbl val="0"/>
      </c:catAx>
      <c:valAx>
        <c:axId val="90152320"/>
        <c:scaling>
          <c:orientation val="minMax"/>
        </c:scaling>
        <c:delete val="1"/>
        <c:axPos val="l"/>
        <c:numFmt formatCode="#,##0" sourceLinked="1"/>
        <c:majorTickMark val="out"/>
        <c:minorTickMark val="none"/>
        <c:tickLblPos val="nextTo"/>
        <c:crossAx val="90150784"/>
        <c:crosses val="autoZero"/>
        <c:crossBetween val="between"/>
      </c:valAx>
    </c:plotArea>
    <c:legend>
      <c:legendPos val="b"/>
      <c:layout>
        <c:manualLayout>
          <c:xMode val="edge"/>
          <c:yMode val="edge"/>
          <c:x val="4.4689478946783684E-2"/>
          <c:y val="0.81734941908811476"/>
          <c:w val="0.92979131545770277"/>
          <c:h val="0.15058343685718423"/>
        </c:manualLayout>
      </c:layout>
      <c:overlay val="0"/>
      <c:txPr>
        <a:bodyPr/>
        <a:lstStyle/>
        <a:p>
          <a:pPr>
            <a:defRPr sz="800">
              <a:latin typeface="Tahoma" pitchFamily="34" charset="0"/>
              <a:cs typeface="Tahoma" pitchFamily="34" charset="0"/>
            </a:defRPr>
          </a:pPr>
          <a:endParaRPr lang="ru-RU"/>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a:latin typeface="Tahoma" pitchFamily="34" charset="0"/>
                <a:cs typeface="Tahoma" pitchFamily="34" charset="0"/>
              </a:defRPr>
            </a:pPr>
            <a:r>
              <a:rPr lang="en-US" sz="1000" dirty="0">
                <a:latin typeface="Tahoma" pitchFamily="34" charset="0"/>
                <a:cs typeface="Tahoma" pitchFamily="34" charset="0"/>
              </a:rPr>
              <a:t>Structure of total volume of opened REPO positions </a:t>
            </a:r>
            <a:r>
              <a:rPr lang="en-US" sz="1000" dirty="0" smtClean="0">
                <a:latin typeface="Tahoma" pitchFamily="34" charset="0"/>
                <a:cs typeface="Tahoma" pitchFamily="34" charset="0"/>
              </a:rPr>
              <a:t>by market </a:t>
            </a:r>
            <a:r>
              <a:rPr lang="en-US" sz="1000" dirty="0">
                <a:latin typeface="Tahoma" pitchFamily="34" charset="0"/>
                <a:cs typeface="Tahoma" pitchFamily="34" charset="0"/>
              </a:rPr>
              <a:t>type</a:t>
            </a:r>
            <a:endParaRPr lang="ru-RU" sz="1000" dirty="0">
              <a:latin typeface="Tahoma" pitchFamily="34" charset="0"/>
              <a:cs typeface="Tahoma" pitchFamily="34" charset="0"/>
            </a:endParaRPr>
          </a:p>
        </c:rich>
      </c:tx>
      <c:layout/>
      <c:overlay val="0"/>
    </c:title>
    <c:autoTitleDeleted val="0"/>
    <c:plotArea>
      <c:layout/>
      <c:barChart>
        <c:barDir val="col"/>
        <c:grouping val="clustered"/>
        <c:varyColors val="0"/>
        <c:ser>
          <c:idx val="0"/>
          <c:order val="0"/>
          <c:tx>
            <c:strRef>
              <c:f>Лист2!$C$12</c:f>
              <c:strCache>
                <c:ptCount val="1"/>
                <c:pt idx="0">
                  <c:v>REPO with the Bank of Russia</c:v>
                </c:pt>
              </c:strCache>
            </c:strRef>
          </c:tx>
          <c:invertIfNegative val="0"/>
          <c:dLbls>
            <c:dLbl>
              <c:idx val="0"/>
              <c:layout>
                <c:manualLayout>
                  <c:x val="-2.2515228804364493E-2"/>
                  <c:y val="-5.3290588965910811E-3"/>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Лист2!$D$11</c:f>
              <c:strCache>
                <c:ptCount val="1"/>
                <c:pt idx="0">
                  <c:v>Total volume of opened REPO positions, bn. RUB</c:v>
                </c:pt>
              </c:strCache>
            </c:strRef>
          </c:cat>
          <c:val>
            <c:numRef>
              <c:f>Лист2!$D$12</c:f>
              <c:numCache>
                <c:formatCode>General</c:formatCode>
                <c:ptCount val="1"/>
                <c:pt idx="0">
                  <c:v>608</c:v>
                </c:pt>
              </c:numCache>
            </c:numRef>
          </c:val>
        </c:ser>
        <c:ser>
          <c:idx val="1"/>
          <c:order val="1"/>
          <c:tx>
            <c:strRef>
              <c:f>Лист2!$C$13</c:f>
              <c:strCache>
                <c:ptCount val="1"/>
                <c:pt idx="0">
                  <c:v>Interdealer on-exchnage REPO</c:v>
                </c:pt>
              </c:strCache>
            </c:strRef>
          </c:tx>
          <c:spPr>
            <a:solidFill>
              <a:srgbClr val="002F5F"/>
            </a:solidFill>
          </c:spPr>
          <c:invertIfNegative val="0"/>
          <c:dLbls>
            <c:txPr>
              <a:bodyPr/>
              <a:lstStyle/>
              <a:p>
                <a:pPr>
                  <a:defRPr b="1"/>
                </a:pPr>
                <a:endParaRPr lang="ru-RU"/>
              </a:p>
            </c:txPr>
            <c:dLblPos val="outEnd"/>
            <c:showLegendKey val="0"/>
            <c:showVal val="1"/>
            <c:showCatName val="0"/>
            <c:showSerName val="0"/>
            <c:showPercent val="0"/>
            <c:showBubbleSize val="0"/>
            <c:showLeaderLines val="0"/>
          </c:dLbls>
          <c:cat>
            <c:strRef>
              <c:f>Лист2!$D$11</c:f>
              <c:strCache>
                <c:ptCount val="1"/>
                <c:pt idx="0">
                  <c:v>Total volume of opened REPO positions, bn. RUB</c:v>
                </c:pt>
              </c:strCache>
            </c:strRef>
          </c:cat>
          <c:val>
            <c:numRef>
              <c:f>Лист2!$D$13</c:f>
              <c:numCache>
                <c:formatCode>General</c:formatCode>
                <c:ptCount val="1"/>
                <c:pt idx="0">
                  <c:v>710</c:v>
                </c:pt>
              </c:numCache>
            </c:numRef>
          </c:val>
        </c:ser>
        <c:ser>
          <c:idx val="2"/>
          <c:order val="2"/>
          <c:tx>
            <c:strRef>
              <c:f>Лист2!$C$14</c:f>
              <c:strCache>
                <c:ptCount val="1"/>
                <c:pt idx="0">
                  <c:v>OTC REPO</c:v>
                </c:pt>
              </c:strCache>
            </c:strRef>
          </c:tx>
          <c:spPr>
            <a:solidFill>
              <a:schemeClr val="bg1">
                <a:lumMod val="65000"/>
              </a:schemeClr>
            </a:solidFill>
          </c:spPr>
          <c:invertIfNegative val="0"/>
          <c:dLbls>
            <c:dLbl>
              <c:idx val="0"/>
              <c:layout>
                <c:manualLayout>
                  <c:x val="7.5050762681215088E-3"/>
                  <c:y val="0"/>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Лист2!$D$11</c:f>
              <c:strCache>
                <c:ptCount val="1"/>
                <c:pt idx="0">
                  <c:v>Total volume of opened REPO positions, bn. RUB</c:v>
                </c:pt>
              </c:strCache>
            </c:strRef>
          </c:cat>
          <c:val>
            <c:numRef>
              <c:f>Лист2!$D$14</c:f>
              <c:numCache>
                <c:formatCode>General</c:formatCode>
                <c:ptCount val="1"/>
                <c:pt idx="0">
                  <c:v>420</c:v>
                </c:pt>
              </c:numCache>
            </c:numRef>
          </c:val>
        </c:ser>
        <c:dLbls>
          <c:dLblPos val="outEnd"/>
          <c:showLegendKey val="0"/>
          <c:showVal val="1"/>
          <c:showCatName val="0"/>
          <c:showSerName val="0"/>
          <c:showPercent val="0"/>
          <c:showBubbleSize val="0"/>
        </c:dLbls>
        <c:gapWidth val="200"/>
        <c:axId val="90458368"/>
        <c:axId val="90476544"/>
      </c:barChart>
      <c:catAx>
        <c:axId val="90458368"/>
        <c:scaling>
          <c:orientation val="minMax"/>
        </c:scaling>
        <c:delete val="0"/>
        <c:axPos val="b"/>
        <c:majorTickMark val="none"/>
        <c:minorTickMark val="none"/>
        <c:tickLblPos val="nextTo"/>
        <c:txPr>
          <a:bodyPr/>
          <a:lstStyle/>
          <a:p>
            <a:pPr>
              <a:defRPr sz="800">
                <a:latin typeface="Tahoma" pitchFamily="34" charset="0"/>
                <a:cs typeface="Tahoma" pitchFamily="34" charset="0"/>
              </a:defRPr>
            </a:pPr>
            <a:endParaRPr lang="ru-RU"/>
          </a:p>
        </c:txPr>
        <c:crossAx val="90476544"/>
        <c:crosses val="autoZero"/>
        <c:auto val="1"/>
        <c:lblAlgn val="ctr"/>
        <c:lblOffset val="100"/>
        <c:noMultiLvlLbl val="0"/>
      </c:catAx>
      <c:valAx>
        <c:axId val="90476544"/>
        <c:scaling>
          <c:orientation val="minMax"/>
        </c:scaling>
        <c:delete val="1"/>
        <c:axPos val="l"/>
        <c:numFmt formatCode="General" sourceLinked="1"/>
        <c:majorTickMark val="out"/>
        <c:minorTickMark val="none"/>
        <c:tickLblPos val="nextTo"/>
        <c:crossAx val="90458368"/>
        <c:crosses val="autoZero"/>
        <c:crossBetween val="between"/>
      </c:valAx>
    </c:plotArea>
    <c:legend>
      <c:legendPos val="b"/>
      <c:layout/>
      <c:overlay val="0"/>
      <c:txPr>
        <a:bodyPr/>
        <a:lstStyle/>
        <a:p>
          <a:pPr>
            <a:defRPr sz="800">
              <a:latin typeface="Tahoma" pitchFamily="34" charset="0"/>
              <a:cs typeface="Tahoma" pitchFamily="34" charset="0"/>
            </a:defRPr>
          </a:pPr>
          <a:endParaRPr lang="ru-RU"/>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a:latin typeface="Tahoma" pitchFamily="34" charset="0"/>
                <a:cs typeface="Tahoma" pitchFamily="34" charset="0"/>
              </a:defRPr>
            </a:pPr>
            <a:r>
              <a:rPr lang="en-US" dirty="0"/>
              <a:t>Structure of total REPO turnover according to REPO </a:t>
            </a:r>
            <a:r>
              <a:rPr lang="en-US" dirty="0" smtClean="0"/>
              <a:t>term</a:t>
            </a:r>
            <a:endParaRPr lang="en-US" dirty="0"/>
          </a:p>
        </c:rich>
      </c:tx>
      <c:layout>
        <c:manualLayout>
          <c:xMode val="edge"/>
          <c:yMode val="edge"/>
          <c:x val="9.2666648895096321E-2"/>
          <c:y val="3.5265826580991998E-2"/>
        </c:manualLayout>
      </c:layout>
      <c:overlay val="0"/>
    </c:title>
    <c:autoTitleDeleted val="0"/>
    <c:plotArea>
      <c:layout>
        <c:manualLayout>
          <c:layoutTarget val="inner"/>
          <c:xMode val="edge"/>
          <c:yMode val="edge"/>
          <c:x val="0.20268986177238754"/>
          <c:y val="0.30898515615514133"/>
          <c:w val="0.38106862853652312"/>
          <c:h val="0.63813538370614831"/>
        </c:manualLayout>
      </c:layout>
      <c:pieChart>
        <c:varyColors val="1"/>
        <c:ser>
          <c:idx val="0"/>
          <c:order val="0"/>
          <c:tx>
            <c:strRef>
              <c:f>Лист2!$D$24:$D$26</c:f>
              <c:strCache>
                <c:ptCount val="1"/>
                <c:pt idx="0">
                  <c:v>Structure of total REPO turnover according to REPO term Precentage</c:v>
                </c:pt>
              </c:strCache>
            </c:strRef>
          </c:tx>
          <c:dPt>
            <c:idx val="0"/>
            <c:bubble3D val="0"/>
          </c:dPt>
          <c:dPt>
            <c:idx val="1"/>
            <c:bubble3D val="0"/>
            <c:spPr>
              <a:solidFill>
                <a:srgbClr val="002F5F"/>
              </a:solidFill>
            </c:spPr>
          </c:dPt>
          <c:dPt>
            <c:idx val="2"/>
            <c:bubble3D val="0"/>
            <c:spPr>
              <a:solidFill>
                <a:schemeClr val="bg1">
                  <a:lumMod val="65000"/>
                </a:schemeClr>
              </a:solidFill>
            </c:spPr>
          </c:dPt>
          <c:dPt>
            <c:idx val="3"/>
            <c:bubble3D val="0"/>
            <c:spPr>
              <a:solidFill>
                <a:srgbClr val="CE1126"/>
              </a:solidFill>
            </c:spPr>
          </c:dPt>
          <c:dPt>
            <c:idx val="4"/>
            <c:bubble3D val="0"/>
            <c:spPr>
              <a:solidFill>
                <a:srgbClr val="600000"/>
              </a:solidFill>
            </c:spPr>
          </c:dPt>
          <c:dLbls>
            <c:dLbl>
              <c:idx val="2"/>
              <c:layout>
                <c:manualLayout>
                  <c:x val="-0.10262296793310703"/>
                  <c:y val="0"/>
                </c:manualLayout>
              </c:layout>
              <c:dLblPos val="bestFit"/>
              <c:showLegendKey val="0"/>
              <c:showVal val="1"/>
              <c:showCatName val="0"/>
              <c:showSerName val="0"/>
              <c:showPercent val="0"/>
              <c:showBubbleSize val="0"/>
            </c:dLbl>
            <c:dLbl>
              <c:idx val="3"/>
              <c:layout>
                <c:manualLayout>
                  <c:x val="-6.9339843198045287E-2"/>
                  <c:y val="-3.7157155751386443E-2"/>
                </c:manualLayout>
              </c:layout>
              <c:dLblPos val="bestFit"/>
              <c:showLegendKey val="0"/>
              <c:showVal val="1"/>
              <c:showCatName val="0"/>
              <c:showSerName val="0"/>
              <c:showPercent val="0"/>
              <c:showBubbleSize val="0"/>
            </c:dLbl>
            <c:dLbl>
              <c:idx val="4"/>
              <c:layout>
                <c:manualLayout>
                  <c:x val="-1.1094374911687247E-2"/>
                  <c:y val="-7.4314311502772887E-2"/>
                </c:manualLayout>
              </c:layout>
              <c:dLblPos val="bestFit"/>
              <c:showLegendKey val="0"/>
              <c:showVal val="1"/>
              <c:showCatName val="0"/>
              <c:showSerName val="0"/>
              <c:showPercent val="0"/>
              <c:showBubbleSize val="0"/>
            </c:dLbl>
            <c:dLbl>
              <c:idx val="5"/>
              <c:layout>
                <c:manualLayout>
                  <c:x val="7.7660405988603812E-2"/>
                  <c:y val="-3.2512877002500065E-2"/>
                </c:manualLayout>
              </c:layout>
              <c:dLblPos val="bestFit"/>
              <c:showLegendKey val="0"/>
              <c:showVal val="1"/>
              <c:showCatName val="0"/>
              <c:showSerName val="0"/>
              <c:showPercent val="0"/>
              <c:showBubbleSize val="0"/>
            </c:dLbl>
            <c:dLbl>
              <c:idx val="6"/>
              <c:layout>
                <c:manualLayout>
                  <c:x val="0.12758531148440333"/>
                  <c:y val="9.2892889378466108E-3"/>
                </c:manualLayout>
              </c:layout>
              <c:dLblPos val="bestFit"/>
              <c:showLegendKey val="0"/>
              <c:showVal val="1"/>
              <c:showCatName val="0"/>
              <c:showSerName val="0"/>
              <c:showPercent val="0"/>
              <c:showBubbleSize val="0"/>
            </c:dLbl>
            <c:txPr>
              <a:bodyPr/>
              <a:lstStyle/>
              <a:p>
                <a:pPr>
                  <a:defRPr sz="800">
                    <a:latin typeface="Tahoma" pitchFamily="34" charset="0"/>
                    <a:cs typeface="Tahoma" pitchFamily="34" charset="0"/>
                  </a:defRPr>
                </a:pPr>
                <a:endParaRPr lang="ru-RU"/>
              </a:p>
            </c:txPr>
            <c:dLblPos val="outEnd"/>
            <c:showLegendKey val="0"/>
            <c:showVal val="1"/>
            <c:showCatName val="0"/>
            <c:showSerName val="0"/>
            <c:showPercent val="0"/>
            <c:showBubbleSize val="0"/>
            <c:showLeaderLines val="1"/>
          </c:dLbls>
          <c:cat>
            <c:strRef>
              <c:f>Лист2!$C$27:$C$33</c:f>
              <c:strCache>
                <c:ptCount val="7"/>
                <c:pt idx="0">
                  <c:v>1 day</c:v>
                </c:pt>
                <c:pt idx="1">
                  <c:v>2-7 days</c:v>
                </c:pt>
                <c:pt idx="2">
                  <c:v>8-15 days</c:v>
                </c:pt>
                <c:pt idx="3">
                  <c:v>15-90 days</c:v>
                </c:pt>
                <c:pt idx="4">
                  <c:v>91-1 year</c:v>
                </c:pt>
                <c:pt idx="5">
                  <c:v>Open date</c:v>
                </c:pt>
                <c:pt idx="6">
                  <c:v>Intraday</c:v>
                </c:pt>
              </c:strCache>
            </c:strRef>
          </c:cat>
          <c:val>
            <c:numRef>
              <c:f>Лист2!$D$27:$D$33</c:f>
              <c:numCache>
                <c:formatCode>0.0%</c:formatCode>
                <c:ptCount val="7"/>
                <c:pt idx="0">
                  <c:v>0.67600000000000005</c:v>
                </c:pt>
                <c:pt idx="1">
                  <c:v>0.27800000000000002</c:v>
                </c:pt>
                <c:pt idx="2">
                  <c:v>2.4E-2</c:v>
                </c:pt>
                <c:pt idx="3">
                  <c:v>8.9999999999999993E-3</c:v>
                </c:pt>
                <c:pt idx="4">
                  <c:v>3.0000000000000001E-3</c:v>
                </c:pt>
                <c:pt idx="5">
                  <c:v>4.0000000000000001E-3</c:v>
                </c:pt>
                <c:pt idx="6">
                  <c:v>6.0000000000000001E-3</c:v>
                </c:pt>
              </c:numCache>
            </c:numRef>
          </c:val>
        </c:ser>
        <c:dLbls>
          <c:dLblPos val="outEnd"/>
          <c:showLegendKey val="0"/>
          <c:showVal val="1"/>
          <c:showCatName val="0"/>
          <c:showSerName val="0"/>
          <c:showPercent val="0"/>
          <c:showBubbleSize val="0"/>
          <c:showLeaderLines val="1"/>
        </c:dLbls>
        <c:firstSliceAng val="0"/>
      </c:pieChart>
    </c:plotArea>
    <c:legend>
      <c:legendPos val="r"/>
      <c:layout>
        <c:manualLayout>
          <c:xMode val="edge"/>
          <c:yMode val="edge"/>
          <c:x val="0.67976783443814881"/>
          <c:y val="0.23597928850037858"/>
          <c:w val="0.24919453394067326"/>
          <c:h val="0.64012751234303933"/>
        </c:manualLayout>
      </c:layout>
      <c:overlay val="0"/>
      <c:txPr>
        <a:bodyPr/>
        <a:lstStyle/>
        <a:p>
          <a:pPr>
            <a:defRPr sz="900">
              <a:latin typeface="Tahoma" pitchFamily="34" charset="0"/>
              <a:cs typeface="Tahoma" pitchFamily="34" charset="0"/>
            </a:defRPr>
          </a:pPr>
          <a:endParaRPr lang="ru-RU"/>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ACAFBF-E597-418B-A272-9E290BAAB82A}" type="doc">
      <dgm:prSet loTypeId="urn:microsoft.com/office/officeart/2008/layout/VerticalCurvedList" loCatId="list" qsTypeId="urn:microsoft.com/office/officeart/2005/8/quickstyle/simple1" qsCatId="simple" csTypeId="urn:microsoft.com/office/officeart/2005/8/colors/accent5_5" csCatId="accent5" phldr="1"/>
      <dgm:spPr/>
      <dgm:t>
        <a:bodyPr/>
        <a:lstStyle/>
        <a:p>
          <a:endParaRPr lang="ru-RU"/>
        </a:p>
      </dgm:t>
    </dgm:pt>
    <dgm:pt modelId="{FF423561-B5CA-490A-A4FF-61B3529F2B0A}">
      <dgm:prSet phldrT="[Текст]" custT="1"/>
      <dgm:spPr>
        <a:solidFill>
          <a:srgbClr val="002F5F">
            <a:alpha val="90000"/>
          </a:srgbClr>
        </a:solidFill>
      </dgm:spPr>
      <dgm:t>
        <a:bodyPr lIns="504000"/>
        <a:lstStyle/>
        <a:p>
          <a:r>
            <a:rPr lang="en-US" sz="1200" dirty="0" smtClean="0"/>
            <a:t>Access to the </a:t>
          </a:r>
          <a:r>
            <a:rPr lang="en-US" sz="1200" dirty="0" smtClean="0"/>
            <a:t>REPO </a:t>
          </a:r>
          <a:r>
            <a:rPr lang="en-US" sz="1200" dirty="0" smtClean="0"/>
            <a:t>auctions of </a:t>
          </a:r>
          <a:r>
            <a:rPr lang="en-US" sz="1200" dirty="0" smtClean="0"/>
            <a:t>the Bank of </a:t>
          </a:r>
          <a:r>
            <a:rPr lang="en-US" sz="1200" dirty="0" smtClean="0"/>
            <a:t>Russia</a:t>
          </a:r>
          <a:endParaRPr lang="ru-RU" sz="1200" dirty="0"/>
        </a:p>
      </dgm:t>
    </dgm:pt>
    <dgm:pt modelId="{0695F819-1DAE-4873-A915-16A2073A2C2B}" type="parTrans" cxnId="{D8D8E945-79BB-4142-8462-77D47E419559}">
      <dgm:prSet/>
      <dgm:spPr/>
      <dgm:t>
        <a:bodyPr/>
        <a:lstStyle/>
        <a:p>
          <a:endParaRPr lang="ru-RU"/>
        </a:p>
      </dgm:t>
    </dgm:pt>
    <dgm:pt modelId="{4A0F0D3A-AA67-4956-9811-3F11F7FA2AFF}" type="sibTrans" cxnId="{D8D8E945-79BB-4142-8462-77D47E419559}">
      <dgm:prSet/>
      <dgm:spPr/>
      <dgm:t>
        <a:bodyPr/>
        <a:lstStyle/>
        <a:p>
          <a:endParaRPr lang="ru-RU"/>
        </a:p>
      </dgm:t>
    </dgm:pt>
    <dgm:pt modelId="{8C528265-6F7F-48E3-9FE8-35160C4A8FB4}">
      <dgm:prSet phldrT="[Текст]" custT="1"/>
      <dgm:spPr/>
      <dgm:t>
        <a:bodyPr lIns="504000"/>
        <a:lstStyle/>
        <a:p>
          <a:r>
            <a:rPr lang="en-US" sz="1200" dirty="0" smtClean="0"/>
            <a:t>Requests to the Bank of Russia are submitted via Bloomberg</a:t>
          </a:r>
          <a:endParaRPr lang="ru-RU" sz="1200" dirty="0"/>
        </a:p>
      </dgm:t>
    </dgm:pt>
    <dgm:pt modelId="{F8087C6F-5B39-4705-B292-7633A571CD6D}" type="parTrans" cxnId="{F9531497-42CD-42E3-A63A-90EB8ED361B8}">
      <dgm:prSet/>
      <dgm:spPr/>
      <dgm:t>
        <a:bodyPr/>
        <a:lstStyle/>
        <a:p>
          <a:endParaRPr lang="ru-RU"/>
        </a:p>
      </dgm:t>
    </dgm:pt>
    <dgm:pt modelId="{C0623562-1316-4666-BE3B-1AF9446F51A4}" type="sibTrans" cxnId="{F9531497-42CD-42E3-A63A-90EB8ED361B8}">
      <dgm:prSet/>
      <dgm:spPr/>
      <dgm:t>
        <a:bodyPr/>
        <a:lstStyle/>
        <a:p>
          <a:endParaRPr lang="ru-RU"/>
        </a:p>
      </dgm:t>
    </dgm:pt>
    <dgm:pt modelId="{8996637A-4A32-472F-AC8A-1A99611AFF5A}">
      <dgm:prSet phldrT="[Текст]" custT="1"/>
      <dgm:spPr/>
      <dgm:t>
        <a:bodyPr lIns="504000"/>
        <a:lstStyle/>
        <a:p>
          <a:r>
            <a:rPr lang="en-US" sz="1200" dirty="0" smtClean="0"/>
            <a:t>NSD’s clearing and settlement (DVP-1 or DVP-3)</a:t>
          </a:r>
          <a:endParaRPr lang="ru-RU" sz="1200" dirty="0"/>
        </a:p>
      </dgm:t>
    </dgm:pt>
    <dgm:pt modelId="{D5D55834-A55B-4F73-A395-A2A4304399B7}" type="parTrans" cxnId="{9658E9BD-0B3F-470E-93A1-1C3366081047}">
      <dgm:prSet/>
      <dgm:spPr/>
      <dgm:t>
        <a:bodyPr/>
        <a:lstStyle/>
        <a:p>
          <a:endParaRPr lang="ru-RU"/>
        </a:p>
      </dgm:t>
    </dgm:pt>
    <dgm:pt modelId="{F2098254-AD11-403B-AE1F-00F659E28722}" type="sibTrans" cxnId="{9658E9BD-0B3F-470E-93A1-1C3366081047}">
      <dgm:prSet/>
      <dgm:spPr/>
      <dgm:t>
        <a:bodyPr/>
        <a:lstStyle/>
        <a:p>
          <a:endParaRPr lang="ru-RU"/>
        </a:p>
      </dgm:t>
    </dgm:pt>
    <dgm:pt modelId="{7BF32AFD-55A4-4C06-B59B-7C2E12CEED7E}">
      <dgm:prSet phldrT="[Текст]" custT="1"/>
      <dgm:spPr/>
      <dgm:t>
        <a:bodyPr lIns="504000"/>
        <a:lstStyle/>
        <a:p>
          <a:r>
            <a:rPr lang="en-US" sz="1200" dirty="0" smtClean="0"/>
            <a:t>NSD’s collateral management (collateral selection, mark-to-market, collateral replacement)</a:t>
          </a:r>
          <a:endParaRPr lang="ru-RU" sz="1200" dirty="0"/>
        </a:p>
      </dgm:t>
    </dgm:pt>
    <dgm:pt modelId="{D7065ED8-A465-4537-B45D-52EBB1357460}" type="parTrans" cxnId="{912BA901-47C6-432D-B279-DB9C1057B6A9}">
      <dgm:prSet/>
      <dgm:spPr/>
      <dgm:t>
        <a:bodyPr/>
        <a:lstStyle/>
        <a:p>
          <a:endParaRPr lang="ru-RU"/>
        </a:p>
      </dgm:t>
    </dgm:pt>
    <dgm:pt modelId="{16A91743-33D1-4F56-B2F1-5563682C6B5F}" type="sibTrans" cxnId="{912BA901-47C6-432D-B279-DB9C1057B6A9}">
      <dgm:prSet/>
      <dgm:spPr/>
      <dgm:t>
        <a:bodyPr/>
        <a:lstStyle/>
        <a:p>
          <a:endParaRPr lang="ru-RU"/>
        </a:p>
      </dgm:t>
    </dgm:pt>
    <dgm:pt modelId="{FE88A008-1F7F-42CB-AB0F-37E7B4FC9E7E}">
      <dgm:prSet phldrT="[Текст]" custT="1"/>
      <dgm:spPr/>
      <dgm:t>
        <a:bodyPr lIns="504000"/>
        <a:lstStyle/>
        <a:p>
          <a:r>
            <a:rPr lang="en-US" sz="1200" dirty="0" smtClean="0"/>
            <a:t>Automatic margin calls and rollovers</a:t>
          </a:r>
          <a:endParaRPr lang="ru-RU" sz="1200" dirty="0"/>
        </a:p>
      </dgm:t>
    </dgm:pt>
    <dgm:pt modelId="{A8792523-2920-49A9-8FC0-37DB0FA9EACD}" type="parTrans" cxnId="{65DE2346-220C-4A93-817E-E15E10E4AF43}">
      <dgm:prSet/>
      <dgm:spPr/>
      <dgm:t>
        <a:bodyPr/>
        <a:lstStyle/>
        <a:p>
          <a:endParaRPr lang="ru-RU"/>
        </a:p>
      </dgm:t>
    </dgm:pt>
    <dgm:pt modelId="{58D80F1A-5238-4E0C-A842-B3569B9B8D12}" type="sibTrans" cxnId="{65DE2346-220C-4A93-817E-E15E10E4AF43}">
      <dgm:prSet/>
      <dgm:spPr/>
      <dgm:t>
        <a:bodyPr/>
        <a:lstStyle/>
        <a:p>
          <a:endParaRPr lang="ru-RU"/>
        </a:p>
      </dgm:t>
    </dgm:pt>
    <dgm:pt modelId="{16E82BAD-670F-417E-9594-8208DEC95D21}">
      <dgm:prSet phldrT="[Текст]" custT="1"/>
      <dgm:spPr/>
      <dgm:t>
        <a:bodyPr lIns="504000"/>
        <a:lstStyle/>
        <a:p>
          <a:r>
            <a:rPr lang="en-US" sz="1200" dirty="0" smtClean="0"/>
            <a:t>Decreased haircuts</a:t>
          </a:r>
          <a:endParaRPr lang="ru-RU" sz="1200" dirty="0"/>
        </a:p>
      </dgm:t>
    </dgm:pt>
    <dgm:pt modelId="{9BACBFC6-387D-4315-9DB1-BE0F6E55A86C}" type="parTrans" cxnId="{BF710E9C-E8BE-4AFF-A755-69B7F813C4E3}">
      <dgm:prSet/>
      <dgm:spPr/>
      <dgm:t>
        <a:bodyPr/>
        <a:lstStyle/>
        <a:p>
          <a:endParaRPr lang="ru-RU"/>
        </a:p>
      </dgm:t>
    </dgm:pt>
    <dgm:pt modelId="{4DB348E4-F950-4625-B711-29CE2BE3A985}" type="sibTrans" cxnId="{BF710E9C-E8BE-4AFF-A755-69B7F813C4E3}">
      <dgm:prSet/>
      <dgm:spPr/>
      <dgm:t>
        <a:bodyPr/>
        <a:lstStyle/>
        <a:p>
          <a:endParaRPr lang="ru-RU"/>
        </a:p>
      </dgm:t>
    </dgm:pt>
    <dgm:pt modelId="{FF62A23F-B519-4221-89BE-FE9DAFB51DA1}">
      <dgm:prSet phldrT="[Текст]" custT="1"/>
      <dgm:spPr>
        <a:solidFill>
          <a:srgbClr val="002F5F">
            <a:alpha val="83000"/>
          </a:srgbClr>
        </a:solidFill>
      </dgm:spPr>
      <dgm:t>
        <a:bodyPr lIns="504000"/>
        <a:lstStyle/>
        <a:p>
          <a:r>
            <a:rPr lang="en-US" sz="1200" dirty="0" smtClean="0"/>
            <a:t>REPO with the basket of </a:t>
          </a:r>
          <a:r>
            <a:rPr lang="en-US" sz="1200" dirty="0" smtClean="0"/>
            <a:t>securities (collateral criteria’s are defined </a:t>
          </a:r>
          <a:r>
            <a:rPr lang="en-US" sz="1200" dirty="0" smtClean="0"/>
            <a:t>by the Bank of </a:t>
          </a:r>
          <a:r>
            <a:rPr lang="en-US" sz="1200" dirty="0" smtClean="0"/>
            <a:t>Russia)</a:t>
          </a:r>
          <a:endParaRPr lang="ru-RU" sz="1200" dirty="0"/>
        </a:p>
      </dgm:t>
    </dgm:pt>
    <dgm:pt modelId="{FE2731A9-1038-4858-8CD3-EB533363DEC3}" type="sibTrans" cxnId="{1EF77ADC-7066-47E7-8D97-7D22FF74975B}">
      <dgm:prSet/>
      <dgm:spPr/>
      <dgm:t>
        <a:bodyPr/>
        <a:lstStyle/>
        <a:p>
          <a:endParaRPr lang="ru-RU"/>
        </a:p>
      </dgm:t>
    </dgm:pt>
    <dgm:pt modelId="{0DAD8A68-7030-45E4-9D5B-9C278F4F9602}" type="parTrans" cxnId="{1EF77ADC-7066-47E7-8D97-7D22FF74975B}">
      <dgm:prSet/>
      <dgm:spPr/>
      <dgm:t>
        <a:bodyPr/>
        <a:lstStyle/>
        <a:p>
          <a:endParaRPr lang="ru-RU"/>
        </a:p>
      </dgm:t>
    </dgm:pt>
    <dgm:pt modelId="{B59F9786-7B3E-4D32-8495-6E7C1AF8A583}" type="pres">
      <dgm:prSet presAssocID="{CCACAFBF-E597-418B-A272-9E290BAAB82A}" presName="Name0" presStyleCnt="0">
        <dgm:presLayoutVars>
          <dgm:chMax val="7"/>
          <dgm:chPref val="7"/>
          <dgm:dir/>
        </dgm:presLayoutVars>
      </dgm:prSet>
      <dgm:spPr/>
      <dgm:t>
        <a:bodyPr/>
        <a:lstStyle/>
        <a:p>
          <a:endParaRPr lang="ru-RU"/>
        </a:p>
      </dgm:t>
    </dgm:pt>
    <dgm:pt modelId="{E4827003-9478-4370-BAEB-A43EF683E2E1}" type="pres">
      <dgm:prSet presAssocID="{CCACAFBF-E597-418B-A272-9E290BAAB82A}" presName="Name1" presStyleCnt="0"/>
      <dgm:spPr/>
      <dgm:t>
        <a:bodyPr/>
        <a:lstStyle/>
        <a:p>
          <a:endParaRPr lang="ru-RU"/>
        </a:p>
      </dgm:t>
    </dgm:pt>
    <dgm:pt modelId="{B11CDFD4-AA9A-41D8-B17D-1510BFE6675D}" type="pres">
      <dgm:prSet presAssocID="{CCACAFBF-E597-418B-A272-9E290BAAB82A}" presName="cycle" presStyleCnt="0"/>
      <dgm:spPr/>
      <dgm:t>
        <a:bodyPr/>
        <a:lstStyle/>
        <a:p>
          <a:endParaRPr lang="ru-RU"/>
        </a:p>
      </dgm:t>
    </dgm:pt>
    <dgm:pt modelId="{7BA8D818-09E2-47E2-BE68-433C5908D03C}" type="pres">
      <dgm:prSet presAssocID="{CCACAFBF-E597-418B-A272-9E290BAAB82A}" presName="srcNode" presStyleLbl="node1" presStyleIdx="0" presStyleCnt="7"/>
      <dgm:spPr/>
      <dgm:t>
        <a:bodyPr/>
        <a:lstStyle/>
        <a:p>
          <a:endParaRPr lang="ru-RU"/>
        </a:p>
      </dgm:t>
    </dgm:pt>
    <dgm:pt modelId="{7CC9BA91-CEA3-4B97-91B0-EB949FFB2ED9}" type="pres">
      <dgm:prSet presAssocID="{CCACAFBF-E597-418B-A272-9E290BAAB82A}" presName="conn" presStyleLbl="parChTrans1D2" presStyleIdx="0" presStyleCnt="1"/>
      <dgm:spPr/>
      <dgm:t>
        <a:bodyPr/>
        <a:lstStyle/>
        <a:p>
          <a:endParaRPr lang="ru-RU"/>
        </a:p>
      </dgm:t>
    </dgm:pt>
    <dgm:pt modelId="{36775ABB-599D-4AE8-A80C-B5AF40368A5C}" type="pres">
      <dgm:prSet presAssocID="{CCACAFBF-E597-418B-A272-9E290BAAB82A}" presName="extraNode" presStyleLbl="node1" presStyleIdx="0" presStyleCnt="7"/>
      <dgm:spPr/>
      <dgm:t>
        <a:bodyPr/>
        <a:lstStyle/>
        <a:p>
          <a:endParaRPr lang="ru-RU"/>
        </a:p>
      </dgm:t>
    </dgm:pt>
    <dgm:pt modelId="{F3EC466E-C39A-4107-BFC4-BB9FAEDF91C9}" type="pres">
      <dgm:prSet presAssocID="{CCACAFBF-E597-418B-A272-9E290BAAB82A}" presName="dstNode" presStyleLbl="node1" presStyleIdx="0" presStyleCnt="7"/>
      <dgm:spPr/>
      <dgm:t>
        <a:bodyPr/>
        <a:lstStyle/>
        <a:p>
          <a:endParaRPr lang="ru-RU"/>
        </a:p>
      </dgm:t>
    </dgm:pt>
    <dgm:pt modelId="{D6393D99-33FC-454E-AB10-1DBA823669D9}" type="pres">
      <dgm:prSet presAssocID="{FF423561-B5CA-490A-A4FF-61B3529F2B0A}" presName="text_1" presStyleLbl="node1" presStyleIdx="0" presStyleCnt="7" custScaleX="98674" custScaleY="99767" custLinFactNeighborX="584" custLinFactNeighborY="2611">
        <dgm:presLayoutVars>
          <dgm:bulletEnabled val="1"/>
        </dgm:presLayoutVars>
      </dgm:prSet>
      <dgm:spPr/>
      <dgm:t>
        <a:bodyPr/>
        <a:lstStyle/>
        <a:p>
          <a:endParaRPr lang="ru-RU"/>
        </a:p>
      </dgm:t>
    </dgm:pt>
    <dgm:pt modelId="{B394A016-5F22-4D2C-8EFD-CF4B6A01CD1A}" type="pres">
      <dgm:prSet presAssocID="{FF423561-B5CA-490A-A4FF-61B3529F2B0A}" presName="accent_1" presStyleCnt="0"/>
      <dgm:spPr/>
      <dgm:t>
        <a:bodyPr/>
        <a:lstStyle/>
        <a:p>
          <a:endParaRPr lang="ru-RU"/>
        </a:p>
      </dgm:t>
    </dgm:pt>
    <dgm:pt modelId="{B61BE07D-B744-4950-988E-047C21FF4EC7}" type="pres">
      <dgm:prSet presAssocID="{FF423561-B5CA-490A-A4FF-61B3529F2B0A}" presName="accentRepeatNode" presStyleLbl="solidFgAcc1" presStyleIdx="0" presStyleCnt="7" custScaleX="79813" custScaleY="79813" custLinFactNeighborX="15255" custLinFactNeighborY="3070"/>
      <dgm:spPr/>
      <dgm:t>
        <a:bodyPr/>
        <a:lstStyle/>
        <a:p>
          <a:endParaRPr lang="ru-RU"/>
        </a:p>
      </dgm:t>
    </dgm:pt>
    <dgm:pt modelId="{97600850-BC8E-4281-A2E1-D1DC4E9C5FEE}" type="pres">
      <dgm:prSet presAssocID="{FF62A23F-B519-4221-89BE-FE9DAFB51DA1}" presName="text_2" presStyleLbl="node1" presStyleIdx="1" presStyleCnt="7">
        <dgm:presLayoutVars>
          <dgm:bulletEnabled val="1"/>
        </dgm:presLayoutVars>
      </dgm:prSet>
      <dgm:spPr/>
      <dgm:t>
        <a:bodyPr/>
        <a:lstStyle/>
        <a:p>
          <a:endParaRPr lang="ru-RU"/>
        </a:p>
      </dgm:t>
    </dgm:pt>
    <dgm:pt modelId="{6C233513-9E45-486A-93AA-E89432E15868}" type="pres">
      <dgm:prSet presAssocID="{FF62A23F-B519-4221-89BE-FE9DAFB51DA1}" presName="accent_2" presStyleCnt="0"/>
      <dgm:spPr/>
    </dgm:pt>
    <dgm:pt modelId="{B9F15676-6DB6-4AF6-A727-BEBB2511C122}" type="pres">
      <dgm:prSet presAssocID="{FF62A23F-B519-4221-89BE-FE9DAFB51DA1}" presName="accentRepeatNode" presStyleLbl="solidFgAcc1" presStyleIdx="1" presStyleCnt="7" custScaleX="79813" custScaleY="79813" custLinFactNeighborX="5781" custLinFactNeighborY="1491"/>
      <dgm:spPr/>
      <dgm:t>
        <a:bodyPr/>
        <a:lstStyle/>
        <a:p>
          <a:endParaRPr lang="ru-RU"/>
        </a:p>
      </dgm:t>
    </dgm:pt>
    <dgm:pt modelId="{7E45D05C-0E4A-4CB2-9136-A4E06A931492}" type="pres">
      <dgm:prSet presAssocID="{8C528265-6F7F-48E3-9FE8-35160C4A8FB4}" presName="text_3" presStyleLbl="node1" presStyleIdx="2" presStyleCnt="7">
        <dgm:presLayoutVars>
          <dgm:bulletEnabled val="1"/>
        </dgm:presLayoutVars>
      </dgm:prSet>
      <dgm:spPr/>
      <dgm:t>
        <a:bodyPr/>
        <a:lstStyle/>
        <a:p>
          <a:endParaRPr lang="ru-RU"/>
        </a:p>
      </dgm:t>
    </dgm:pt>
    <dgm:pt modelId="{0673233D-4D94-4B2A-97EE-CEE7F5E8262C}" type="pres">
      <dgm:prSet presAssocID="{8C528265-6F7F-48E3-9FE8-35160C4A8FB4}" presName="accent_3" presStyleCnt="0"/>
      <dgm:spPr/>
    </dgm:pt>
    <dgm:pt modelId="{9316645A-ADB3-480C-BC99-25738C816368}" type="pres">
      <dgm:prSet presAssocID="{8C528265-6F7F-48E3-9FE8-35160C4A8FB4}" presName="accentRepeatNode" presStyleLbl="solidFgAcc1" presStyleIdx="2" presStyleCnt="7" custScaleX="79813" custScaleY="79813" custLinFactNeighborX="9282" custLinFactNeighborY="2144"/>
      <dgm:spPr/>
      <dgm:t>
        <a:bodyPr/>
        <a:lstStyle/>
        <a:p>
          <a:endParaRPr lang="ru-RU"/>
        </a:p>
      </dgm:t>
    </dgm:pt>
    <dgm:pt modelId="{9C633025-05AB-44BB-8E0E-73ECE230FD2F}" type="pres">
      <dgm:prSet presAssocID="{8996637A-4A32-472F-AC8A-1A99611AFF5A}" presName="text_4" presStyleLbl="node1" presStyleIdx="3" presStyleCnt="7">
        <dgm:presLayoutVars>
          <dgm:bulletEnabled val="1"/>
        </dgm:presLayoutVars>
      </dgm:prSet>
      <dgm:spPr/>
      <dgm:t>
        <a:bodyPr/>
        <a:lstStyle/>
        <a:p>
          <a:endParaRPr lang="ru-RU"/>
        </a:p>
      </dgm:t>
    </dgm:pt>
    <dgm:pt modelId="{24C73145-FF0C-486E-ACCE-D2EBB83B6B13}" type="pres">
      <dgm:prSet presAssocID="{8996637A-4A32-472F-AC8A-1A99611AFF5A}" presName="accent_4" presStyleCnt="0"/>
      <dgm:spPr/>
    </dgm:pt>
    <dgm:pt modelId="{67E50036-8528-49DD-B608-91EDD2DF1643}" type="pres">
      <dgm:prSet presAssocID="{8996637A-4A32-472F-AC8A-1A99611AFF5A}" presName="accentRepeatNode" presStyleLbl="solidFgAcc1" presStyleIdx="3" presStyleCnt="7" custScaleX="79813" custScaleY="79813" custLinFactNeighborX="3760" custLinFactNeighborY="248"/>
      <dgm:spPr/>
      <dgm:t>
        <a:bodyPr/>
        <a:lstStyle/>
        <a:p>
          <a:endParaRPr lang="ru-RU"/>
        </a:p>
      </dgm:t>
    </dgm:pt>
    <dgm:pt modelId="{46BFF864-F180-4979-826B-23BADD7BF2E5}" type="pres">
      <dgm:prSet presAssocID="{7BF32AFD-55A4-4C06-B59B-7C2E12CEED7E}" presName="text_5" presStyleLbl="node1" presStyleIdx="4" presStyleCnt="7">
        <dgm:presLayoutVars>
          <dgm:bulletEnabled val="1"/>
        </dgm:presLayoutVars>
      </dgm:prSet>
      <dgm:spPr/>
      <dgm:t>
        <a:bodyPr/>
        <a:lstStyle/>
        <a:p>
          <a:endParaRPr lang="ru-RU"/>
        </a:p>
      </dgm:t>
    </dgm:pt>
    <dgm:pt modelId="{A13C46D6-2CD6-48FE-A2E9-25D2B1FFFBC5}" type="pres">
      <dgm:prSet presAssocID="{7BF32AFD-55A4-4C06-B59B-7C2E12CEED7E}" presName="accent_5" presStyleCnt="0"/>
      <dgm:spPr/>
    </dgm:pt>
    <dgm:pt modelId="{0204CFDB-D399-42CA-A61C-E44E96B46459}" type="pres">
      <dgm:prSet presAssocID="{7BF32AFD-55A4-4C06-B59B-7C2E12CEED7E}" presName="accentRepeatNode" presStyleLbl="solidFgAcc1" presStyleIdx="4" presStyleCnt="7" custScaleX="79813" custScaleY="79813" custLinFactNeighborX="5781" custLinFactNeighborY="1747"/>
      <dgm:spPr/>
      <dgm:t>
        <a:bodyPr/>
        <a:lstStyle/>
        <a:p>
          <a:endParaRPr lang="ru-RU"/>
        </a:p>
      </dgm:t>
    </dgm:pt>
    <dgm:pt modelId="{75909950-0371-4F90-B64B-263CB05FE998}" type="pres">
      <dgm:prSet presAssocID="{FE88A008-1F7F-42CB-AB0F-37E7B4FC9E7E}" presName="text_6" presStyleLbl="node1" presStyleIdx="5" presStyleCnt="7">
        <dgm:presLayoutVars>
          <dgm:bulletEnabled val="1"/>
        </dgm:presLayoutVars>
      </dgm:prSet>
      <dgm:spPr/>
      <dgm:t>
        <a:bodyPr/>
        <a:lstStyle/>
        <a:p>
          <a:endParaRPr lang="ru-RU"/>
        </a:p>
      </dgm:t>
    </dgm:pt>
    <dgm:pt modelId="{9E77C241-2B94-42F9-A827-753124451261}" type="pres">
      <dgm:prSet presAssocID="{FE88A008-1F7F-42CB-AB0F-37E7B4FC9E7E}" presName="accent_6" presStyleCnt="0"/>
      <dgm:spPr/>
    </dgm:pt>
    <dgm:pt modelId="{ADCD4381-116F-48F1-8194-C0BDC80EE68A}" type="pres">
      <dgm:prSet presAssocID="{FE88A008-1F7F-42CB-AB0F-37E7B4FC9E7E}" presName="accentRepeatNode" presStyleLbl="solidFgAcc1" presStyleIdx="5" presStyleCnt="7" custScaleX="79813" custScaleY="79813" custLinFactNeighborX="8939" custLinFactNeighborY="1747"/>
      <dgm:spPr/>
      <dgm:t>
        <a:bodyPr/>
        <a:lstStyle/>
        <a:p>
          <a:endParaRPr lang="ru-RU"/>
        </a:p>
      </dgm:t>
    </dgm:pt>
    <dgm:pt modelId="{D1E0228D-1956-42FC-A0A4-63D279B69C3A}" type="pres">
      <dgm:prSet presAssocID="{16E82BAD-670F-417E-9594-8208DEC95D21}" presName="text_7" presStyleLbl="node1" presStyleIdx="6" presStyleCnt="7">
        <dgm:presLayoutVars>
          <dgm:bulletEnabled val="1"/>
        </dgm:presLayoutVars>
      </dgm:prSet>
      <dgm:spPr/>
      <dgm:t>
        <a:bodyPr/>
        <a:lstStyle/>
        <a:p>
          <a:endParaRPr lang="ru-RU"/>
        </a:p>
      </dgm:t>
    </dgm:pt>
    <dgm:pt modelId="{0F397F9C-F4B2-4DD2-9CBB-AD3B7C4DB901}" type="pres">
      <dgm:prSet presAssocID="{16E82BAD-670F-417E-9594-8208DEC95D21}" presName="accent_7" presStyleCnt="0"/>
      <dgm:spPr/>
    </dgm:pt>
    <dgm:pt modelId="{0AF3331B-F226-4AA8-80C0-3C89CA880551}" type="pres">
      <dgm:prSet presAssocID="{16E82BAD-670F-417E-9594-8208DEC95D21}" presName="accentRepeatNode" presStyleLbl="solidFgAcc1" presStyleIdx="6" presStyleCnt="7" custScaleX="79813" custScaleY="79813" custLinFactNeighborX="12097" custLinFactNeighborY="1747"/>
      <dgm:spPr/>
      <dgm:t>
        <a:bodyPr/>
        <a:lstStyle/>
        <a:p>
          <a:endParaRPr lang="ru-RU"/>
        </a:p>
      </dgm:t>
    </dgm:pt>
  </dgm:ptLst>
  <dgm:cxnLst>
    <dgm:cxn modelId="{D3B769A0-92B8-404E-A7DB-5C3F13BE33DB}" type="presOf" srcId="{FF62A23F-B519-4221-89BE-FE9DAFB51DA1}" destId="{97600850-BC8E-4281-A2E1-D1DC4E9C5FEE}" srcOrd="0" destOrd="0" presId="urn:microsoft.com/office/officeart/2008/layout/VerticalCurvedList"/>
    <dgm:cxn modelId="{99EFC14C-B0E5-4953-92AB-DB546929C6EC}" type="presOf" srcId="{8996637A-4A32-472F-AC8A-1A99611AFF5A}" destId="{9C633025-05AB-44BB-8E0E-73ECE230FD2F}" srcOrd="0" destOrd="0" presId="urn:microsoft.com/office/officeart/2008/layout/VerticalCurvedList"/>
    <dgm:cxn modelId="{912BA901-47C6-432D-B279-DB9C1057B6A9}" srcId="{CCACAFBF-E597-418B-A272-9E290BAAB82A}" destId="{7BF32AFD-55A4-4C06-B59B-7C2E12CEED7E}" srcOrd="4" destOrd="0" parTransId="{D7065ED8-A465-4537-B45D-52EBB1357460}" sibTransId="{16A91743-33D1-4F56-B2F1-5563682C6B5F}"/>
    <dgm:cxn modelId="{5A332171-E4B6-4D6C-9B25-2F96ABBDED8E}" type="presOf" srcId="{4A0F0D3A-AA67-4956-9811-3F11F7FA2AFF}" destId="{7CC9BA91-CEA3-4B97-91B0-EB949FFB2ED9}" srcOrd="0" destOrd="0" presId="urn:microsoft.com/office/officeart/2008/layout/VerticalCurvedList"/>
    <dgm:cxn modelId="{1EF77ADC-7066-47E7-8D97-7D22FF74975B}" srcId="{CCACAFBF-E597-418B-A272-9E290BAAB82A}" destId="{FF62A23F-B519-4221-89BE-FE9DAFB51DA1}" srcOrd="1" destOrd="0" parTransId="{0DAD8A68-7030-45E4-9D5B-9C278F4F9602}" sibTransId="{FE2731A9-1038-4858-8CD3-EB533363DEC3}"/>
    <dgm:cxn modelId="{7A907A3F-927C-4B0D-B8A8-6B769453D943}" type="presOf" srcId="{7BF32AFD-55A4-4C06-B59B-7C2E12CEED7E}" destId="{46BFF864-F180-4979-826B-23BADD7BF2E5}" srcOrd="0" destOrd="0" presId="urn:microsoft.com/office/officeart/2008/layout/VerticalCurvedList"/>
    <dgm:cxn modelId="{D8D8E945-79BB-4142-8462-77D47E419559}" srcId="{CCACAFBF-E597-418B-A272-9E290BAAB82A}" destId="{FF423561-B5CA-490A-A4FF-61B3529F2B0A}" srcOrd="0" destOrd="0" parTransId="{0695F819-1DAE-4873-A915-16A2073A2C2B}" sibTransId="{4A0F0D3A-AA67-4956-9811-3F11F7FA2AFF}"/>
    <dgm:cxn modelId="{4FDDBFEC-1B61-49CE-ACFB-55BBD42FA633}" type="presOf" srcId="{FE88A008-1F7F-42CB-AB0F-37E7B4FC9E7E}" destId="{75909950-0371-4F90-B64B-263CB05FE998}" srcOrd="0" destOrd="0" presId="urn:microsoft.com/office/officeart/2008/layout/VerticalCurvedList"/>
    <dgm:cxn modelId="{BF710E9C-E8BE-4AFF-A755-69B7F813C4E3}" srcId="{CCACAFBF-E597-418B-A272-9E290BAAB82A}" destId="{16E82BAD-670F-417E-9594-8208DEC95D21}" srcOrd="6" destOrd="0" parTransId="{9BACBFC6-387D-4315-9DB1-BE0F6E55A86C}" sibTransId="{4DB348E4-F950-4625-B711-29CE2BE3A985}"/>
    <dgm:cxn modelId="{65DE2346-220C-4A93-817E-E15E10E4AF43}" srcId="{CCACAFBF-E597-418B-A272-9E290BAAB82A}" destId="{FE88A008-1F7F-42CB-AB0F-37E7B4FC9E7E}" srcOrd="5" destOrd="0" parTransId="{A8792523-2920-49A9-8FC0-37DB0FA9EACD}" sibTransId="{58D80F1A-5238-4E0C-A842-B3569B9B8D12}"/>
    <dgm:cxn modelId="{F9531497-42CD-42E3-A63A-90EB8ED361B8}" srcId="{CCACAFBF-E597-418B-A272-9E290BAAB82A}" destId="{8C528265-6F7F-48E3-9FE8-35160C4A8FB4}" srcOrd="2" destOrd="0" parTransId="{F8087C6F-5B39-4705-B292-7633A571CD6D}" sibTransId="{C0623562-1316-4666-BE3B-1AF9446F51A4}"/>
    <dgm:cxn modelId="{8F51C183-C2AA-4012-9A3B-7CAAC8DD9DAE}" type="presOf" srcId="{16E82BAD-670F-417E-9594-8208DEC95D21}" destId="{D1E0228D-1956-42FC-A0A4-63D279B69C3A}" srcOrd="0" destOrd="0" presId="urn:microsoft.com/office/officeart/2008/layout/VerticalCurvedList"/>
    <dgm:cxn modelId="{C3C3EEFB-2FDC-4D0B-859F-87A62C7E0537}" type="presOf" srcId="{FF423561-B5CA-490A-A4FF-61B3529F2B0A}" destId="{D6393D99-33FC-454E-AB10-1DBA823669D9}" srcOrd="0" destOrd="0" presId="urn:microsoft.com/office/officeart/2008/layout/VerticalCurvedList"/>
    <dgm:cxn modelId="{8FF4E878-0CE8-4C74-810E-4B4B23864416}" type="presOf" srcId="{CCACAFBF-E597-418B-A272-9E290BAAB82A}" destId="{B59F9786-7B3E-4D32-8495-6E7C1AF8A583}" srcOrd="0" destOrd="0" presId="urn:microsoft.com/office/officeart/2008/layout/VerticalCurvedList"/>
    <dgm:cxn modelId="{4F954576-5695-4392-8ED4-B217B44AE2F6}" type="presOf" srcId="{8C528265-6F7F-48E3-9FE8-35160C4A8FB4}" destId="{7E45D05C-0E4A-4CB2-9136-A4E06A931492}" srcOrd="0" destOrd="0" presId="urn:microsoft.com/office/officeart/2008/layout/VerticalCurvedList"/>
    <dgm:cxn modelId="{9658E9BD-0B3F-470E-93A1-1C3366081047}" srcId="{CCACAFBF-E597-418B-A272-9E290BAAB82A}" destId="{8996637A-4A32-472F-AC8A-1A99611AFF5A}" srcOrd="3" destOrd="0" parTransId="{D5D55834-A55B-4F73-A395-A2A4304399B7}" sibTransId="{F2098254-AD11-403B-AE1F-00F659E28722}"/>
    <dgm:cxn modelId="{E8AC937A-992D-4123-BB54-56FBB844D7B7}" type="presParOf" srcId="{B59F9786-7B3E-4D32-8495-6E7C1AF8A583}" destId="{E4827003-9478-4370-BAEB-A43EF683E2E1}" srcOrd="0" destOrd="0" presId="urn:microsoft.com/office/officeart/2008/layout/VerticalCurvedList"/>
    <dgm:cxn modelId="{DF728F5B-6483-46CE-8A9D-898A19028DDA}" type="presParOf" srcId="{E4827003-9478-4370-BAEB-A43EF683E2E1}" destId="{B11CDFD4-AA9A-41D8-B17D-1510BFE6675D}" srcOrd="0" destOrd="0" presId="urn:microsoft.com/office/officeart/2008/layout/VerticalCurvedList"/>
    <dgm:cxn modelId="{47A79D71-0F26-4E30-A6ED-FCF5ACC072F7}" type="presParOf" srcId="{B11CDFD4-AA9A-41D8-B17D-1510BFE6675D}" destId="{7BA8D818-09E2-47E2-BE68-433C5908D03C}" srcOrd="0" destOrd="0" presId="urn:microsoft.com/office/officeart/2008/layout/VerticalCurvedList"/>
    <dgm:cxn modelId="{1611254B-353B-4E56-98EB-526EDD451FAB}" type="presParOf" srcId="{B11CDFD4-AA9A-41D8-B17D-1510BFE6675D}" destId="{7CC9BA91-CEA3-4B97-91B0-EB949FFB2ED9}" srcOrd="1" destOrd="0" presId="urn:microsoft.com/office/officeart/2008/layout/VerticalCurvedList"/>
    <dgm:cxn modelId="{A9982EF3-B4A6-4DFB-90C1-BBD82C60B730}" type="presParOf" srcId="{B11CDFD4-AA9A-41D8-B17D-1510BFE6675D}" destId="{36775ABB-599D-4AE8-A80C-B5AF40368A5C}" srcOrd="2" destOrd="0" presId="urn:microsoft.com/office/officeart/2008/layout/VerticalCurvedList"/>
    <dgm:cxn modelId="{8971836C-95B5-41B0-9343-DF4F2D802AB6}" type="presParOf" srcId="{B11CDFD4-AA9A-41D8-B17D-1510BFE6675D}" destId="{F3EC466E-C39A-4107-BFC4-BB9FAEDF91C9}" srcOrd="3" destOrd="0" presId="urn:microsoft.com/office/officeart/2008/layout/VerticalCurvedList"/>
    <dgm:cxn modelId="{41951410-2A35-43DB-AD20-990E6CF92ECD}" type="presParOf" srcId="{E4827003-9478-4370-BAEB-A43EF683E2E1}" destId="{D6393D99-33FC-454E-AB10-1DBA823669D9}" srcOrd="1" destOrd="0" presId="urn:microsoft.com/office/officeart/2008/layout/VerticalCurvedList"/>
    <dgm:cxn modelId="{A1C9B76A-6B49-4405-A15B-06E25AAF8BFA}" type="presParOf" srcId="{E4827003-9478-4370-BAEB-A43EF683E2E1}" destId="{B394A016-5F22-4D2C-8EFD-CF4B6A01CD1A}" srcOrd="2" destOrd="0" presId="urn:microsoft.com/office/officeart/2008/layout/VerticalCurvedList"/>
    <dgm:cxn modelId="{BEF49BE4-482A-4C58-8122-494EAF7545F9}" type="presParOf" srcId="{B394A016-5F22-4D2C-8EFD-CF4B6A01CD1A}" destId="{B61BE07D-B744-4950-988E-047C21FF4EC7}" srcOrd="0" destOrd="0" presId="urn:microsoft.com/office/officeart/2008/layout/VerticalCurvedList"/>
    <dgm:cxn modelId="{C4B9B529-6442-4EB4-BDC0-132832B84D8A}" type="presParOf" srcId="{E4827003-9478-4370-BAEB-A43EF683E2E1}" destId="{97600850-BC8E-4281-A2E1-D1DC4E9C5FEE}" srcOrd="3" destOrd="0" presId="urn:microsoft.com/office/officeart/2008/layout/VerticalCurvedList"/>
    <dgm:cxn modelId="{3D857A5E-B44C-4C4A-8770-025AFBB9716E}" type="presParOf" srcId="{E4827003-9478-4370-BAEB-A43EF683E2E1}" destId="{6C233513-9E45-486A-93AA-E89432E15868}" srcOrd="4" destOrd="0" presId="urn:microsoft.com/office/officeart/2008/layout/VerticalCurvedList"/>
    <dgm:cxn modelId="{1912ED81-A12E-4BB7-815E-C6121636136E}" type="presParOf" srcId="{6C233513-9E45-486A-93AA-E89432E15868}" destId="{B9F15676-6DB6-4AF6-A727-BEBB2511C122}" srcOrd="0" destOrd="0" presId="urn:microsoft.com/office/officeart/2008/layout/VerticalCurvedList"/>
    <dgm:cxn modelId="{BC0095F5-A331-448D-BB65-7B38A3956935}" type="presParOf" srcId="{E4827003-9478-4370-BAEB-A43EF683E2E1}" destId="{7E45D05C-0E4A-4CB2-9136-A4E06A931492}" srcOrd="5" destOrd="0" presId="urn:microsoft.com/office/officeart/2008/layout/VerticalCurvedList"/>
    <dgm:cxn modelId="{0B5BDA0A-8FB8-447B-A545-39FA29C5F6DA}" type="presParOf" srcId="{E4827003-9478-4370-BAEB-A43EF683E2E1}" destId="{0673233D-4D94-4B2A-97EE-CEE7F5E8262C}" srcOrd="6" destOrd="0" presId="urn:microsoft.com/office/officeart/2008/layout/VerticalCurvedList"/>
    <dgm:cxn modelId="{11ACD69F-9A19-4394-A11A-3262FADDA273}" type="presParOf" srcId="{0673233D-4D94-4B2A-97EE-CEE7F5E8262C}" destId="{9316645A-ADB3-480C-BC99-25738C816368}" srcOrd="0" destOrd="0" presId="urn:microsoft.com/office/officeart/2008/layout/VerticalCurvedList"/>
    <dgm:cxn modelId="{3F8C5073-DA81-4C14-AD89-713812527F4A}" type="presParOf" srcId="{E4827003-9478-4370-BAEB-A43EF683E2E1}" destId="{9C633025-05AB-44BB-8E0E-73ECE230FD2F}" srcOrd="7" destOrd="0" presId="urn:microsoft.com/office/officeart/2008/layout/VerticalCurvedList"/>
    <dgm:cxn modelId="{A21CD80C-A289-4219-BB1E-B0B670CACAB2}" type="presParOf" srcId="{E4827003-9478-4370-BAEB-A43EF683E2E1}" destId="{24C73145-FF0C-486E-ACCE-D2EBB83B6B13}" srcOrd="8" destOrd="0" presId="urn:microsoft.com/office/officeart/2008/layout/VerticalCurvedList"/>
    <dgm:cxn modelId="{AC26A10F-FFE0-40C5-90F3-39AD77045416}" type="presParOf" srcId="{24C73145-FF0C-486E-ACCE-D2EBB83B6B13}" destId="{67E50036-8528-49DD-B608-91EDD2DF1643}" srcOrd="0" destOrd="0" presId="urn:microsoft.com/office/officeart/2008/layout/VerticalCurvedList"/>
    <dgm:cxn modelId="{05C4753D-3120-4A2E-8DB0-0B6ECA4FD1A0}" type="presParOf" srcId="{E4827003-9478-4370-BAEB-A43EF683E2E1}" destId="{46BFF864-F180-4979-826B-23BADD7BF2E5}" srcOrd="9" destOrd="0" presId="urn:microsoft.com/office/officeart/2008/layout/VerticalCurvedList"/>
    <dgm:cxn modelId="{498E2251-DE15-4D26-9E72-5B87A264D7C9}" type="presParOf" srcId="{E4827003-9478-4370-BAEB-A43EF683E2E1}" destId="{A13C46D6-2CD6-48FE-A2E9-25D2B1FFFBC5}" srcOrd="10" destOrd="0" presId="urn:microsoft.com/office/officeart/2008/layout/VerticalCurvedList"/>
    <dgm:cxn modelId="{F057B570-8AD9-48CE-8659-BCC7AC728630}" type="presParOf" srcId="{A13C46D6-2CD6-48FE-A2E9-25D2B1FFFBC5}" destId="{0204CFDB-D399-42CA-A61C-E44E96B46459}" srcOrd="0" destOrd="0" presId="urn:microsoft.com/office/officeart/2008/layout/VerticalCurvedList"/>
    <dgm:cxn modelId="{48EB8CC9-53B7-4969-8077-59CB074511C6}" type="presParOf" srcId="{E4827003-9478-4370-BAEB-A43EF683E2E1}" destId="{75909950-0371-4F90-B64B-263CB05FE998}" srcOrd="11" destOrd="0" presId="urn:microsoft.com/office/officeart/2008/layout/VerticalCurvedList"/>
    <dgm:cxn modelId="{F787668E-54A4-4FE6-A429-6E34B5D02E9E}" type="presParOf" srcId="{E4827003-9478-4370-BAEB-A43EF683E2E1}" destId="{9E77C241-2B94-42F9-A827-753124451261}" srcOrd="12" destOrd="0" presId="urn:microsoft.com/office/officeart/2008/layout/VerticalCurvedList"/>
    <dgm:cxn modelId="{C0C023A6-B8A3-4D78-8230-80F03D8C1F18}" type="presParOf" srcId="{9E77C241-2B94-42F9-A827-753124451261}" destId="{ADCD4381-116F-48F1-8194-C0BDC80EE68A}" srcOrd="0" destOrd="0" presId="urn:microsoft.com/office/officeart/2008/layout/VerticalCurvedList"/>
    <dgm:cxn modelId="{45D157A6-4DFB-4E35-953D-E641E388145F}" type="presParOf" srcId="{E4827003-9478-4370-BAEB-A43EF683E2E1}" destId="{D1E0228D-1956-42FC-A0A4-63D279B69C3A}" srcOrd="13" destOrd="0" presId="urn:microsoft.com/office/officeart/2008/layout/VerticalCurvedList"/>
    <dgm:cxn modelId="{12778161-28D9-40ED-BCC8-C4A731FCECFF}" type="presParOf" srcId="{E4827003-9478-4370-BAEB-A43EF683E2E1}" destId="{0F397F9C-F4B2-4DD2-9CBB-AD3B7C4DB901}" srcOrd="14" destOrd="0" presId="urn:microsoft.com/office/officeart/2008/layout/VerticalCurvedList"/>
    <dgm:cxn modelId="{80FD4ED9-C218-437F-BBB5-F1EDABFA957B}" type="presParOf" srcId="{0F397F9C-F4B2-4DD2-9CBB-AD3B7C4DB901}" destId="{0AF3331B-F226-4AA8-80C0-3C89CA88055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650E56-C1B7-4868-9F28-E82FF7A7D320}" type="doc">
      <dgm:prSet loTypeId="urn:microsoft.com/office/officeart/2005/8/layout/lProcess3" loCatId="process" qsTypeId="urn:microsoft.com/office/officeart/2005/8/quickstyle/simple2" qsCatId="simple" csTypeId="urn:microsoft.com/office/officeart/2005/8/colors/accent1_4" csCatId="accent1" phldr="1"/>
      <dgm:spPr/>
      <dgm:t>
        <a:bodyPr/>
        <a:lstStyle/>
        <a:p>
          <a:endParaRPr lang="ru-RU"/>
        </a:p>
      </dgm:t>
    </dgm:pt>
    <dgm:pt modelId="{75C065F1-D0E4-4A1B-A6CE-E9336D2F6296}">
      <dgm:prSet phldrT="[Текст]" custT="1"/>
      <dgm:spPr>
        <a:solidFill>
          <a:srgbClr val="002F5F"/>
        </a:solidFill>
        <a:ln>
          <a:noFill/>
        </a:ln>
      </dgm:spPr>
      <dgm:t>
        <a:bodyPr tIns="72000" bIns="0"/>
        <a:lstStyle/>
        <a:p>
          <a:r>
            <a:rPr lang="en-US" sz="1200" b="1" dirty="0" smtClean="0"/>
            <a:t>May 2012</a:t>
          </a:r>
          <a:endParaRPr lang="ru-RU" sz="1200" b="1" dirty="0"/>
        </a:p>
      </dgm:t>
    </dgm:pt>
    <dgm:pt modelId="{80101412-1907-4E3F-A5EA-8708AD9E2110}" type="parTrans" cxnId="{12679914-DD25-4334-A82C-8235EE684373}">
      <dgm:prSet/>
      <dgm:spPr/>
      <dgm:t>
        <a:bodyPr/>
        <a:lstStyle/>
        <a:p>
          <a:endParaRPr lang="ru-RU"/>
        </a:p>
      </dgm:t>
    </dgm:pt>
    <dgm:pt modelId="{9E5715A3-FDC3-41C5-8C8B-DE5A5611AAD4}" type="sibTrans" cxnId="{12679914-DD25-4334-A82C-8235EE684373}">
      <dgm:prSet/>
      <dgm:spPr/>
      <dgm:t>
        <a:bodyPr/>
        <a:lstStyle/>
        <a:p>
          <a:endParaRPr lang="ru-RU"/>
        </a:p>
      </dgm:t>
    </dgm:pt>
    <dgm:pt modelId="{0D9C9F72-F911-4D6A-B947-A11EAED6B014}">
      <dgm:prSet phldrT="[Текст]" custT="1"/>
      <dgm:spPr>
        <a:solidFill>
          <a:srgbClr val="63B1E5">
            <a:alpha val="29000"/>
          </a:srgbClr>
        </a:solidFill>
        <a:ln>
          <a:noFill/>
        </a:ln>
      </dgm:spPr>
      <dgm:t>
        <a:bodyPr/>
        <a:lstStyle/>
        <a:p>
          <a:pPr marL="179388" indent="-179388"/>
          <a:r>
            <a:rPr lang="en-US" sz="1400" dirty="0" smtClean="0"/>
            <a:t>Start of project</a:t>
          </a:r>
          <a:endParaRPr lang="ru-RU" sz="1400" dirty="0"/>
        </a:p>
      </dgm:t>
    </dgm:pt>
    <dgm:pt modelId="{C191C0F4-CB8C-4A1B-8901-3AAE510896D6}" type="parTrans" cxnId="{F65B9470-4153-4A78-91C2-A0D01DFC3ABE}">
      <dgm:prSet/>
      <dgm:spPr/>
      <dgm:t>
        <a:bodyPr/>
        <a:lstStyle/>
        <a:p>
          <a:endParaRPr lang="ru-RU"/>
        </a:p>
      </dgm:t>
    </dgm:pt>
    <dgm:pt modelId="{2F3973EA-D4AC-4697-A7D5-F6CB41141195}" type="sibTrans" cxnId="{F65B9470-4153-4A78-91C2-A0D01DFC3ABE}">
      <dgm:prSet/>
      <dgm:spPr/>
      <dgm:t>
        <a:bodyPr/>
        <a:lstStyle/>
        <a:p>
          <a:endParaRPr lang="ru-RU"/>
        </a:p>
      </dgm:t>
    </dgm:pt>
    <dgm:pt modelId="{3888683D-C656-45D4-A8CA-98AB6F05CCAA}">
      <dgm:prSet phldrT="[Текст]" custT="1"/>
      <dgm:spPr>
        <a:solidFill>
          <a:srgbClr val="002F5F"/>
        </a:solidFill>
        <a:ln>
          <a:noFill/>
        </a:ln>
      </dgm:spPr>
      <dgm:t>
        <a:bodyPr tIns="72000" bIns="0"/>
        <a:lstStyle/>
        <a:p>
          <a:r>
            <a:rPr lang="en-US" sz="1200" b="1" dirty="0" smtClean="0"/>
            <a:t> April </a:t>
          </a:r>
          <a:r>
            <a:rPr lang="en-US" sz="1200" b="1" dirty="0" smtClean="0"/>
            <a:t>2013</a:t>
          </a:r>
          <a:endParaRPr lang="ru-RU" sz="1200" b="1" dirty="0"/>
        </a:p>
      </dgm:t>
    </dgm:pt>
    <dgm:pt modelId="{B1D83FE1-A963-4CED-83E4-EB3D678B5BDD}" type="parTrans" cxnId="{5D225FB8-54EE-4C3E-ABEC-402DC748120D}">
      <dgm:prSet/>
      <dgm:spPr/>
      <dgm:t>
        <a:bodyPr/>
        <a:lstStyle/>
        <a:p>
          <a:endParaRPr lang="ru-RU"/>
        </a:p>
      </dgm:t>
    </dgm:pt>
    <dgm:pt modelId="{E0C2AA7F-0754-4303-87C4-1B5F57F09F5D}" type="sibTrans" cxnId="{5D225FB8-54EE-4C3E-ABEC-402DC748120D}">
      <dgm:prSet/>
      <dgm:spPr/>
      <dgm:t>
        <a:bodyPr/>
        <a:lstStyle/>
        <a:p>
          <a:endParaRPr lang="ru-RU"/>
        </a:p>
      </dgm:t>
    </dgm:pt>
    <dgm:pt modelId="{32B07DED-8F13-4F4E-9562-D96CA6A2CE1F}">
      <dgm:prSet phldrT="[Текст]" custT="1"/>
      <dgm:spPr>
        <a:solidFill>
          <a:srgbClr val="63B1E5">
            <a:alpha val="29000"/>
          </a:srgbClr>
        </a:solidFill>
        <a:ln>
          <a:noFill/>
        </a:ln>
      </dgm:spPr>
      <dgm:t>
        <a:bodyPr/>
        <a:lstStyle/>
        <a:p>
          <a:pPr marL="179388" indent="-179388"/>
          <a:r>
            <a:rPr lang="en-US" sz="1400" dirty="0" smtClean="0"/>
            <a:t>Launch of project</a:t>
          </a:r>
          <a:endParaRPr lang="ru-RU" sz="1400" dirty="0"/>
        </a:p>
      </dgm:t>
    </dgm:pt>
    <dgm:pt modelId="{70221B07-6A45-48FD-84B7-ED79B82A3542}" type="parTrans" cxnId="{77DC2A37-4E48-407E-9332-FA28D92391DF}">
      <dgm:prSet/>
      <dgm:spPr/>
      <dgm:t>
        <a:bodyPr/>
        <a:lstStyle/>
        <a:p>
          <a:endParaRPr lang="ru-RU"/>
        </a:p>
      </dgm:t>
    </dgm:pt>
    <dgm:pt modelId="{366E86BD-1C3C-4F45-AC8D-EFFCA30A104B}" type="sibTrans" cxnId="{77DC2A37-4E48-407E-9332-FA28D92391DF}">
      <dgm:prSet/>
      <dgm:spPr/>
      <dgm:t>
        <a:bodyPr/>
        <a:lstStyle/>
        <a:p>
          <a:endParaRPr lang="ru-RU"/>
        </a:p>
      </dgm:t>
    </dgm:pt>
    <dgm:pt modelId="{11CEFC58-17F5-499E-96A0-52F1F0E45146}">
      <dgm:prSet phldrT="[Текст]" custT="1"/>
      <dgm:spPr>
        <a:solidFill>
          <a:srgbClr val="002F5F"/>
        </a:solidFill>
        <a:ln>
          <a:noFill/>
        </a:ln>
      </dgm:spPr>
      <dgm:t>
        <a:bodyPr tIns="72000" bIns="0"/>
        <a:lstStyle/>
        <a:p>
          <a:r>
            <a:rPr lang="en-US" sz="1200" b="1" dirty="0" smtClean="0"/>
            <a:t> May </a:t>
          </a:r>
          <a:r>
            <a:rPr lang="en-US" sz="1200" b="1" dirty="0" smtClean="0"/>
            <a:t>2013</a:t>
          </a:r>
          <a:endParaRPr lang="ru-RU" sz="1200" b="1" dirty="0"/>
        </a:p>
      </dgm:t>
    </dgm:pt>
    <dgm:pt modelId="{4B8FF8B4-778B-4400-9402-4249878B3DD3}" type="parTrans" cxnId="{807BE259-EFDB-444E-9807-662226FC309F}">
      <dgm:prSet/>
      <dgm:spPr/>
      <dgm:t>
        <a:bodyPr/>
        <a:lstStyle/>
        <a:p>
          <a:endParaRPr lang="ru-RU"/>
        </a:p>
      </dgm:t>
    </dgm:pt>
    <dgm:pt modelId="{402424A4-AE75-461D-A55D-D16A06FD432F}" type="sibTrans" cxnId="{807BE259-EFDB-444E-9807-662226FC309F}">
      <dgm:prSet/>
      <dgm:spPr/>
      <dgm:t>
        <a:bodyPr/>
        <a:lstStyle/>
        <a:p>
          <a:endParaRPr lang="ru-RU"/>
        </a:p>
      </dgm:t>
    </dgm:pt>
    <dgm:pt modelId="{A545E1D3-1248-4F43-9B08-09045941511C}">
      <dgm:prSet phldrT="[Текст]" custT="1"/>
      <dgm:spPr>
        <a:solidFill>
          <a:srgbClr val="63B1E5">
            <a:alpha val="29000"/>
          </a:srgbClr>
        </a:solidFill>
        <a:ln>
          <a:noFill/>
        </a:ln>
      </dgm:spPr>
      <dgm:t>
        <a:bodyPr/>
        <a:lstStyle/>
        <a:p>
          <a:pPr marL="179388" indent="-179388">
            <a:lnSpc>
              <a:spcPct val="100000"/>
            </a:lnSpc>
          </a:pPr>
          <a:r>
            <a:rPr lang="en-US" sz="1200" b="0" dirty="0" smtClean="0"/>
            <a:t>Total volume of operations reached approx. RUB 4bn</a:t>
          </a:r>
          <a:endParaRPr lang="ru-RU" sz="1200" b="0" dirty="0" smtClean="0"/>
        </a:p>
        <a:p>
          <a:pPr marL="179388" indent="-179388">
            <a:lnSpc>
              <a:spcPct val="100000"/>
            </a:lnSpc>
          </a:pPr>
          <a:r>
            <a:rPr lang="en-US" sz="1200" b="0" dirty="0" smtClean="0"/>
            <a:t>The number of operations totaled 71</a:t>
          </a:r>
          <a:endParaRPr lang="ru-RU" sz="1400" b="0" dirty="0"/>
        </a:p>
      </dgm:t>
    </dgm:pt>
    <dgm:pt modelId="{3DE72DBB-3B49-4C61-BEC5-869B71FC0A70}" type="parTrans" cxnId="{AD2CCFD1-49B0-4218-A649-8E3F221DAE34}">
      <dgm:prSet/>
      <dgm:spPr/>
      <dgm:t>
        <a:bodyPr/>
        <a:lstStyle/>
        <a:p>
          <a:endParaRPr lang="ru-RU"/>
        </a:p>
      </dgm:t>
    </dgm:pt>
    <dgm:pt modelId="{41FFFB5D-8E94-40C7-ACEA-A017A8140568}" type="sibTrans" cxnId="{AD2CCFD1-49B0-4218-A649-8E3F221DAE34}">
      <dgm:prSet/>
      <dgm:spPr/>
      <dgm:t>
        <a:bodyPr/>
        <a:lstStyle/>
        <a:p>
          <a:endParaRPr lang="ru-RU"/>
        </a:p>
      </dgm:t>
    </dgm:pt>
    <dgm:pt modelId="{7F3EB40F-7B28-4756-8B95-A37FC142F3F8}" type="pres">
      <dgm:prSet presAssocID="{B4650E56-C1B7-4868-9F28-E82FF7A7D320}" presName="Name0" presStyleCnt="0">
        <dgm:presLayoutVars>
          <dgm:chPref val="3"/>
          <dgm:dir/>
          <dgm:animLvl val="lvl"/>
          <dgm:resizeHandles/>
        </dgm:presLayoutVars>
      </dgm:prSet>
      <dgm:spPr/>
      <dgm:t>
        <a:bodyPr/>
        <a:lstStyle/>
        <a:p>
          <a:endParaRPr lang="ru-RU"/>
        </a:p>
      </dgm:t>
    </dgm:pt>
    <dgm:pt modelId="{63A65D67-C06E-480F-B84A-052263D263BB}" type="pres">
      <dgm:prSet presAssocID="{75C065F1-D0E4-4A1B-A6CE-E9336D2F6296}" presName="horFlow" presStyleCnt="0"/>
      <dgm:spPr/>
    </dgm:pt>
    <dgm:pt modelId="{630E8FBB-389A-49F8-9433-65790E570434}" type="pres">
      <dgm:prSet presAssocID="{75C065F1-D0E4-4A1B-A6CE-E9336D2F6296}" presName="bigChev" presStyleLbl="node1" presStyleIdx="0" presStyleCnt="3" custScaleY="69906"/>
      <dgm:spPr/>
      <dgm:t>
        <a:bodyPr/>
        <a:lstStyle/>
        <a:p>
          <a:endParaRPr lang="ru-RU"/>
        </a:p>
      </dgm:t>
    </dgm:pt>
    <dgm:pt modelId="{FA065B66-6EDE-4A2D-B48D-728C95EB587D}" type="pres">
      <dgm:prSet presAssocID="{C191C0F4-CB8C-4A1B-8901-3AAE510896D6}" presName="parTrans" presStyleCnt="0"/>
      <dgm:spPr/>
    </dgm:pt>
    <dgm:pt modelId="{F9586927-4587-40A9-B4E1-4EDFD671AD3B}" type="pres">
      <dgm:prSet presAssocID="{0D9C9F72-F911-4D6A-B947-A11EAED6B014}" presName="node" presStyleLbl="alignAccFollowNode1" presStyleIdx="0" presStyleCnt="3" custScaleX="241736" custScaleY="84224">
        <dgm:presLayoutVars>
          <dgm:bulletEnabled val="1"/>
        </dgm:presLayoutVars>
      </dgm:prSet>
      <dgm:spPr/>
      <dgm:t>
        <a:bodyPr/>
        <a:lstStyle/>
        <a:p>
          <a:endParaRPr lang="ru-RU"/>
        </a:p>
      </dgm:t>
    </dgm:pt>
    <dgm:pt modelId="{B7839202-88FE-4411-A88D-4C0FEE4F849A}" type="pres">
      <dgm:prSet presAssocID="{75C065F1-D0E4-4A1B-A6CE-E9336D2F6296}" presName="vSp" presStyleCnt="0"/>
      <dgm:spPr/>
    </dgm:pt>
    <dgm:pt modelId="{2D8AA89F-8694-468A-9D2B-995BB859D537}" type="pres">
      <dgm:prSet presAssocID="{3888683D-C656-45D4-A8CA-98AB6F05CCAA}" presName="horFlow" presStyleCnt="0"/>
      <dgm:spPr/>
    </dgm:pt>
    <dgm:pt modelId="{B257312A-DEFD-4163-8805-23FBF4D2AA07}" type="pres">
      <dgm:prSet presAssocID="{3888683D-C656-45D4-A8CA-98AB6F05CCAA}" presName="bigChev" presStyleLbl="node1" presStyleIdx="1" presStyleCnt="3" custScaleY="69906"/>
      <dgm:spPr/>
      <dgm:t>
        <a:bodyPr/>
        <a:lstStyle/>
        <a:p>
          <a:endParaRPr lang="ru-RU"/>
        </a:p>
      </dgm:t>
    </dgm:pt>
    <dgm:pt modelId="{1C10C6EF-C2A9-4C96-AAF4-87F15419AA8D}" type="pres">
      <dgm:prSet presAssocID="{70221B07-6A45-48FD-84B7-ED79B82A3542}" presName="parTrans" presStyleCnt="0"/>
      <dgm:spPr/>
    </dgm:pt>
    <dgm:pt modelId="{B30B1247-8277-4C96-A577-23D5C54C4245}" type="pres">
      <dgm:prSet presAssocID="{32B07DED-8F13-4F4E-9562-D96CA6A2CE1F}" presName="node" presStyleLbl="alignAccFollowNode1" presStyleIdx="1" presStyleCnt="3" custScaleX="241736" custScaleY="84224">
        <dgm:presLayoutVars>
          <dgm:bulletEnabled val="1"/>
        </dgm:presLayoutVars>
      </dgm:prSet>
      <dgm:spPr/>
      <dgm:t>
        <a:bodyPr/>
        <a:lstStyle/>
        <a:p>
          <a:endParaRPr lang="ru-RU"/>
        </a:p>
      </dgm:t>
    </dgm:pt>
    <dgm:pt modelId="{33846B0D-E3E7-48C3-B83D-2F5100F3223C}" type="pres">
      <dgm:prSet presAssocID="{3888683D-C656-45D4-A8CA-98AB6F05CCAA}" presName="vSp" presStyleCnt="0"/>
      <dgm:spPr/>
    </dgm:pt>
    <dgm:pt modelId="{39F31043-9754-4962-8B04-EC352BC86E8A}" type="pres">
      <dgm:prSet presAssocID="{11CEFC58-17F5-499E-96A0-52F1F0E45146}" presName="horFlow" presStyleCnt="0"/>
      <dgm:spPr/>
    </dgm:pt>
    <dgm:pt modelId="{4221B57D-DA67-4463-82D2-57E61D7259B3}" type="pres">
      <dgm:prSet presAssocID="{11CEFC58-17F5-499E-96A0-52F1F0E45146}" presName="bigChev" presStyleLbl="node1" presStyleIdx="2" presStyleCnt="3" custScaleY="69906"/>
      <dgm:spPr/>
      <dgm:t>
        <a:bodyPr/>
        <a:lstStyle/>
        <a:p>
          <a:endParaRPr lang="ru-RU"/>
        </a:p>
      </dgm:t>
    </dgm:pt>
    <dgm:pt modelId="{ECA3F075-A739-4237-8F5A-06C72D4F919E}" type="pres">
      <dgm:prSet presAssocID="{3DE72DBB-3B49-4C61-BEC5-869B71FC0A70}" presName="parTrans" presStyleCnt="0"/>
      <dgm:spPr/>
    </dgm:pt>
    <dgm:pt modelId="{1A81552B-6FE6-494B-98DE-66106F32AA0A}" type="pres">
      <dgm:prSet presAssocID="{A545E1D3-1248-4F43-9B08-09045941511C}" presName="node" presStyleLbl="alignAccFollowNode1" presStyleIdx="2" presStyleCnt="3" custScaleX="241736" custScaleY="84224">
        <dgm:presLayoutVars>
          <dgm:bulletEnabled val="1"/>
        </dgm:presLayoutVars>
      </dgm:prSet>
      <dgm:spPr/>
      <dgm:t>
        <a:bodyPr/>
        <a:lstStyle/>
        <a:p>
          <a:endParaRPr lang="ru-RU"/>
        </a:p>
      </dgm:t>
    </dgm:pt>
  </dgm:ptLst>
  <dgm:cxnLst>
    <dgm:cxn modelId="{AD2CCFD1-49B0-4218-A649-8E3F221DAE34}" srcId="{11CEFC58-17F5-499E-96A0-52F1F0E45146}" destId="{A545E1D3-1248-4F43-9B08-09045941511C}" srcOrd="0" destOrd="0" parTransId="{3DE72DBB-3B49-4C61-BEC5-869B71FC0A70}" sibTransId="{41FFFB5D-8E94-40C7-ACEA-A017A8140568}"/>
    <dgm:cxn modelId="{807BE259-EFDB-444E-9807-662226FC309F}" srcId="{B4650E56-C1B7-4868-9F28-E82FF7A7D320}" destId="{11CEFC58-17F5-499E-96A0-52F1F0E45146}" srcOrd="2" destOrd="0" parTransId="{4B8FF8B4-778B-4400-9402-4249878B3DD3}" sibTransId="{402424A4-AE75-461D-A55D-D16A06FD432F}"/>
    <dgm:cxn modelId="{F65B9470-4153-4A78-91C2-A0D01DFC3ABE}" srcId="{75C065F1-D0E4-4A1B-A6CE-E9336D2F6296}" destId="{0D9C9F72-F911-4D6A-B947-A11EAED6B014}" srcOrd="0" destOrd="0" parTransId="{C191C0F4-CB8C-4A1B-8901-3AAE510896D6}" sibTransId="{2F3973EA-D4AC-4697-A7D5-F6CB41141195}"/>
    <dgm:cxn modelId="{E83650E7-DEC9-441F-96DC-9CB87786BAC7}" type="presOf" srcId="{0D9C9F72-F911-4D6A-B947-A11EAED6B014}" destId="{F9586927-4587-40A9-B4E1-4EDFD671AD3B}" srcOrd="0" destOrd="0" presId="urn:microsoft.com/office/officeart/2005/8/layout/lProcess3"/>
    <dgm:cxn modelId="{05602205-FEC0-4653-8B0E-99701451FCB5}" type="presOf" srcId="{A545E1D3-1248-4F43-9B08-09045941511C}" destId="{1A81552B-6FE6-494B-98DE-66106F32AA0A}" srcOrd="0" destOrd="0" presId="urn:microsoft.com/office/officeart/2005/8/layout/lProcess3"/>
    <dgm:cxn modelId="{8171C22E-3D2C-4756-A1B7-C28B2F38E9FE}" type="presOf" srcId="{11CEFC58-17F5-499E-96A0-52F1F0E45146}" destId="{4221B57D-DA67-4463-82D2-57E61D7259B3}" srcOrd="0" destOrd="0" presId="urn:microsoft.com/office/officeart/2005/8/layout/lProcess3"/>
    <dgm:cxn modelId="{12679914-DD25-4334-A82C-8235EE684373}" srcId="{B4650E56-C1B7-4868-9F28-E82FF7A7D320}" destId="{75C065F1-D0E4-4A1B-A6CE-E9336D2F6296}" srcOrd="0" destOrd="0" parTransId="{80101412-1907-4E3F-A5EA-8708AD9E2110}" sibTransId="{9E5715A3-FDC3-41C5-8C8B-DE5A5611AAD4}"/>
    <dgm:cxn modelId="{61C5C368-CEDE-4780-B7D1-D116288F1EE1}" type="presOf" srcId="{32B07DED-8F13-4F4E-9562-D96CA6A2CE1F}" destId="{B30B1247-8277-4C96-A577-23D5C54C4245}" srcOrd="0" destOrd="0" presId="urn:microsoft.com/office/officeart/2005/8/layout/lProcess3"/>
    <dgm:cxn modelId="{77DC2A37-4E48-407E-9332-FA28D92391DF}" srcId="{3888683D-C656-45D4-A8CA-98AB6F05CCAA}" destId="{32B07DED-8F13-4F4E-9562-D96CA6A2CE1F}" srcOrd="0" destOrd="0" parTransId="{70221B07-6A45-48FD-84B7-ED79B82A3542}" sibTransId="{366E86BD-1C3C-4F45-AC8D-EFFCA30A104B}"/>
    <dgm:cxn modelId="{2DC699F6-47C5-4D16-9E8A-F2176B7A137A}" type="presOf" srcId="{B4650E56-C1B7-4868-9F28-E82FF7A7D320}" destId="{7F3EB40F-7B28-4756-8B95-A37FC142F3F8}" srcOrd="0" destOrd="0" presId="urn:microsoft.com/office/officeart/2005/8/layout/lProcess3"/>
    <dgm:cxn modelId="{5D225FB8-54EE-4C3E-ABEC-402DC748120D}" srcId="{B4650E56-C1B7-4868-9F28-E82FF7A7D320}" destId="{3888683D-C656-45D4-A8CA-98AB6F05CCAA}" srcOrd="1" destOrd="0" parTransId="{B1D83FE1-A963-4CED-83E4-EB3D678B5BDD}" sibTransId="{E0C2AA7F-0754-4303-87C4-1B5F57F09F5D}"/>
    <dgm:cxn modelId="{C682DDF8-4452-46C1-A166-2C5C6878A588}" type="presOf" srcId="{3888683D-C656-45D4-A8CA-98AB6F05CCAA}" destId="{B257312A-DEFD-4163-8805-23FBF4D2AA07}" srcOrd="0" destOrd="0" presId="urn:microsoft.com/office/officeart/2005/8/layout/lProcess3"/>
    <dgm:cxn modelId="{5D2FE6E8-CA2C-4D15-9A11-D51D793F4A4A}" type="presOf" srcId="{75C065F1-D0E4-4A1B-A6CE-E9336D2F6296}" destId="{630E8FBB-389A-49F8-9433-65790E570434}" srcOrd="0" destOrd="0" presId="urn:microsoft.com/office/officeart/2005/8/layout/lProcess3"/>
    <dgm:cxn modelId="{0EDDEE99-9413-4BCC-8197-0D5940624D62}" type="presParOf" srcId="{7F3EB40F-7B28-4756-8B95-A37FC142F3F8}" destId="{63A65D67-C06E-480F-B84A-052263D263BB}" srcOrd="0" destOrd="0" presId="urn:microsoft.com/office/officeart/2005/8/layout/lProcess3"/>
    <dgm:cxn modelId="{F9EF130F-65B3-4B30-9703-598158A73FF6}" type="presParOf" srcId="{63A65D67-C06E-480F-B84A-052263D263BB}" destId="{630E8FBB-389A-49F8-9433-65790E570434}" srcOrd="0" destOrd="0" presId="urn:microsoft.com/office/officeart/2005/8/layout/lProcess3"/>
    <dgm:cxn modelId="{70325EF4-9C27-4C69-ADEA-86AF46E1467E}" type="presParOf" srcId="{63A65D67-C06E-480F-B84A-052263D263BB}" destId="{FA065B66-6EDE-4A2D-B48D-728C95EB587D}" srcOrd="1" destOrd="0" presId="urn:microsoft.com/office/officeart/2005/8/layout/lProcess3"/>
    <dgm:cxn modelId="{0EC8891B-E879-4E48-B04B-5BF9C4FDEEF4}" type="presParOf" srcId="{63A65D67-C06E-480F-B84A-052263D263BB}" destId="{F9586927-4587-40A9-B4E1-4EDFD671AD3B}" srcOrd="2" destOrd="0" presId="urn:microsoft.com/office/officeart/2005/8/layout/lProcess3"/>
    <dgm:cxn modelId="{856751F6-FA58-4AF3-B6A5-68EEAF5CE532}" type="presParOf" srcId="{7F3EB40F-7B28-4756-8B95-A37FC142F3F8}" destId="{B7839202-88FE-4411-A88D-4C0FEE4F849A}" srcOrd="1" destOrd="0" presId="urn:microsoft.com/office/officeart/2005/8/layout/lProcess3"/>
    <dgm:cxn modelId="{E916C136-4154-4ABE-A907-028FD134BB4C}" type="presParOf" srcId="{7F3EB40F-7B28-4756-8B95-A37FC142F3F8}" destId="{2D8AA89F-8694-468A-9D2B-995BB859D537}" srcOrd="2" destOrd="0" presId="urn:microsoft.com/office/officeart/2005/8/layout/lProcess3"/>
    <dgm:cxn modelId="{15611B8B-F4AE-4B3F-AFAD-0B4560913CD5}" type="presParOf" srcId="{2D8AA89F-8694-468A-9D2B-995BB859D537}" destId="{B257312A-DEFD-4163-8805-23FBF4D2AA07}" srcOrd="0" destOrd="0" presId="urn:microsoft.com/office/officeart/2005/8/layout/lProcess3"/>
    <dgm:cxn modelId="{635316AF-F90B-4BD6-8B28-A45DAE0B54F3}" type="presParOf" srcId="{2D8AA89F-8694-468A-9D2B-995BB859D537}" destId="{1C10C6EF-C2A9-4C96-AAF4-87F15419AA8D}" srcOrd="1" destOrd="0" presId="urn:microsoft.com/office/officeart/2005/8/layout/lProcess3"/>
    <dgm:cxn modelId="{3C7A7415-CA53-4477-897C-D524BC4C3B24}" type="presParOf" srcId="{2D8AA89F-8694-468A-9D2B-995BB859D537}" destId="{B30B1247-8277-4C96-A577-23D5C54C4245}" srcOrd="2" destOrd="0" presId="urn:microsoft.com/office/officeart/2005/8/layout/lProcess3"/>
    <dgm:cxn modelId="{5676A761-E2E7-45D0-8B50-4D6DF90C0232}" type="presParOf" srcId="{7F3EB40F-7B28-4756-8B95-A37FC142F3F8}" destId="{33846B0D-E3E7-48C3-B83D-2F5100F3223C}" srcOrd="3" destOrd="0" presId="urn:microsoft.com/office/officeart/2005/8/layout/lProcess3"/>
    <dgm:cxn modelId="{F8DB9A07-18AC-46AD-86EB-97E571E6D9FC}" type="presParOf" srcId="{7F3EB40F-7B28-4756-8B95-A37FC142F3F8}" destId="{39F31043-9754-4962-8B04-EC352BC86E8A}" srcOrd="4" destOrd="0" presId="urn:microsoft.com/office/officeart/2005/8/layout/lProcess3"/>
    <dgm:cxn modelId="{BC8D651D-C696-4868-8B1A-3DC9D59C9CC7}" type="presParOf" srcId="{39F31043-9754-4962-8B04-EC352BC86E8A}" destId="{4221B57D-DA67-4463-82D2-57E61D7259B3}" srcOrd="0" destOrd="0" presId="urn:microsoft.com/office/officeart/2005/8/layout/lProcess3"/>
    <dgm:cxn modelId="{DBC7371E-2F7B-4F25-853D-4C84D2C4E8DB}" type="presParOf" srcId="{39F31043-9754-4962-8B04-EC352BC86E8A}" destId="{ECA3F075-A739-4237-8F5A-06C72D4F919E}" srcOrd="1" destOrd="0" presId="urn:microsoft.com/office/officeart/2005/8/layout/lProcess3"/>
    <dgm:cxn modelId="{4A5E33F0-1294-437C-B634-AF5DC4FF9B1F}" type="presParOf" srcId="{39F31043-9754-4962-8B04-EC352BC86E8A}" destId="{1A81552B-6FE6-494B-98DE-66106F32AA0A}" srcOrd="2" destOrd="0" presId="urn:microsoft.com/office/officeart/2005/8/layout/lProcess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C9BA91-CEA3-4B97-91B0-EB949FFB2ED9}">
      <dsp:nvSpPr>
        <dsp:cNvPr id="0" name=""/>
        <dsp:cNvSpPr/>
      </dsp:nvSpPr>
      <dsp:spPr>
        <a:xfrm>
          <a:off x="-4803043" y="-736137"/>
          <a:ext cx="5720746" cy="5720746"/>
        </a:xfrm>
        <a:prstGeom prst="blockArc">
          <a:avLst>
            <a:gd name="adj1" fmla="val 18900000"/>
            <a:gd name="adj2" fmla="val 2700000"/>
            <a:gd name="adj3" fmla="val 378"/>
          </a:avLst>
        </a:pr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393D99-33FC-454E-AB10-1DBA823669D9}">
      <dsp:nvSpPr>
        <dsp:cNvPr id="0" name=""/>
        <dsp:cNvSpPr/>
      </dsp:nvSpPr>
      <dsp:spPr>
        <a:xfrm>
          <a:off x="385609" y="203666"/>
          <a:ext cx="7039486" cy="385201"/>
        </a:xfrm>
        <a:prstGeom prst="rect">
          <a:avLst/>
        </a:prstGeom>
        <a:solidFill>
          <a:srgbClr val="002F5F">
            <a:alpha val="9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Access to the </a:t>
          </a:r>
          <a:r>
            <a:rPr lang="en-US" sz="1200" kern="1200" dirty="0" smtClean="0"/>
            <a:t>REPO </a:t>
          </a:r>
          <a:r>
            <a:rPr lang="en-US" sz="1200" kern="1200" dirty="0" smtClean="0"/>
            <a:t>auctions of </a:t>
          </a:r>
          <a:r>
            <a:rPr lang="en-US" sz="1200" kern="1200" dirty="0" smtClean="0"/>
            <a:t>the Bank of </a:t>
          </a:r>
          <a:r>
            <a:rPr lang="en-US" sz="1200" kern="1200" dirty="0" smtClean="0"/>
            <a:t>Russia</a:t>
          </a:r>
          <a:endParaRPr lang="ru-RU" sz="1200" kern="1200" dirty="0"/>
        </a:p>
      </dsp:txBody>
      <dsp:txXfrm>
        <a:off x="385609" y="203666"/>
        <a:ext cx="7039486" cy="385201"/>
      </dsp:txXfrm>
    </dsp:sp>
    <dsp:sp modelId="{B61BE07D-B744-4950-988E-047C21FF4EC7}">
      <dsp:nvSpPr>
        <dsp:cNvPr id="0" name=""/>
        <dsp:cNvSpPr/>
      </dsp:nvSpPr>
      <dsp:spPr>
        <a:xfrm>
          <a:off x="177672" y="208403"/>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600850-BC8E-4281-A2E1-D1DC4E9C5FEE}">
      <dsp:nvSpPr>
        <dsp:cNvPr id="0" name=""/>
        <dsp:cNvSpPr/>
      </dsp:nvSpPr>
      <dsp:spPr>
        <a:xfrm>
          <a:off x="646296" y="772627"/>
          <a:ext cx="6784435" cy="386101"/>
        </a:xfrm>
        <a:prstGeom prst="rect">
          <a:avLst/>
        </a:prstGeom>
        <a:solidFill>
          <a:srgbClr val="002F5F">
            <a:alpha val="83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REPO with the basket of </a:t>
          </a:r>
          <a:r>
            <a:rPr lang="en-US" sz="1200" kern="1200" dirty="0" smtClean="0"/>
            <a:t>securities (collateral criteria’s are defined </a:t>
          </a:r>
          <a:r>
            <a:rPr lang="en-US" sz="1200" kern="1200" dirty="0" smtClean="0"/>
            <a:t>by the Bank of </a:t>
          </a:r>
          <a:r>
            <a:rPr lang="en-US" sz="1200" kern="1200" dirty="0" smtClean="0"/>
            <a:t>Russia)</a:t>
          </a:r>
          <a:endParaRPr lang="ru-RU" sz="1200" kern="1200" dirty="0"/>
        </a:p>
      </dsp:txBody>
      <dsp:txXfrm>
        <a:off x="646296" y="772627"/>
        <a:ext cx="6784435" cy="386101"/>
      </dsp:txXfrm>
    </dsp:sp>
    <dsp:sp modelId="{B9F15676-6DB6-4AF6-A727-BEBB2511C122}">
      <dsp:nvSpPr>
        <dsp:cNvPr id="0" name=""/>
        <dsp:cNvSpPr/>
      </dsp:nvSpPr>
      <dsp:spPr>
        <a:xfrm>
          <a:off x="481597" y="780274"/>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6667"/>
            </a:schemeClr>
          </a:solidFill>
          <a:prstDash val="solid"/>
        </a:ln>
        <a:effectLst/>
      </dsp:spPr>
      <dsp:style>
        <a:lnRef idx="2">
          <a:scrgbClr r="0" g="0" b="0"/>
        </a:lnRef>
        <a:fillRef idx="1">
          <a:scrgbClr r="0" g="0" b="0"/>
        </a:fillRef>
        <a:effectRef idx="0">
          <a:scrgbClr r="0" g="0" b="0"/>
        </a:effectRef>
        <a:fontRef idx="minor"/>
      </dsp:style>
    </dsp:sp>
    <dsp:sp modelId="{7E45D05C-0E4A-4CB2-9136-A4E06A931492}">
      <dsp:nvSpPr>
        <dsp:cNvPr id="0" name=""/>
        <dsp:cNvSpPr/>
      </dsp:nvSpPr>
      <dsp:spPr>
        <a:xfrm>
          <a:off x="837902" y="1351693"/>
          <a:ext cx="6592829" cy="386101"/>
        </a:xfrm>
        <a:prstGeom prst="rect">
          <a:avLst/>
        </a:prstGeom>
        <a:solidFill>
          <a:schemeClr val="accent5">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Requests to the Bank of Russia are submitted via Bloomberg</a:t>
          </a:r>
          <a:endParaRPr lang="ru-RU" sz="1200" kern="1200" dirty="0"/>
        </a:p>
      </dsp:txBody>
      <dsp:txXfrm>
        <a:off x="837902" y="1351693"/>
        <a:ext cx="6592829" cy="386101"/>
      </dsp:txXfrm>
    </dsp:sp>
    <dsp:sp modelId="{9316645A-ADB3-480C-BC99-25738C816368}">
      <dsp:nvSpPr>
        <dsp:cNvPr id="0" name=""/>
        <dsp:cNvSpPr/>
      </dsp:nvSpPr>
      <dsp:spPr>
        <a:xfrm>
          <a:off x="690100" y="1362492"/>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13333"/>
            </a:schemeClr>
          </a:solidFill>
          <a:prstDash val="solid"/>
        </a:ln>
        <a:effectLst/>
      </dsp:spPr>
      <dsp:style>
        <a:lnRef idx="2">
          <a:scrgbClr r="0" g="0" b="0"/>
        </a:lnRef>
        <a:fillRef idx="1">
          <a:scrgbClr r="0" g="0" b="0"/>
        </a:fillRef>
        <a:effectRef idx="0">
          <a:scrgbClr r="0" g="0" b="0"/>
        </a:effectRef>
        <a:fontRef idx="minor"/>
      </dsp:style>
    </dsp:sp>
    <dsp:sp modelId="{9C633025-05AB-44BB-8E0E-73ECE230FD2F}">
      <dsp:nvSpPr>
        <dsp:cNvPr id="0" name=""/>
        <dsp:cNvSpPr/>
      </dsp:nvSpPr>
      <dsp:spPr>
        <a:xfrm>
          <a:off x="899080" y="1931185"/>
          <a:ext cx="6531651" cy="386101"/>
        </a:xfrm>
        <a:prstGeom prst="rect">
          <a:avLst/>
        </a:prstGeom>
        <a:solidFill>
          <a:schemeClr val="accent5">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NSD’s clearing and settlement (DVP-1 or DVP-3)</a:t>
          </a:r>
          <a:endParaRPr lang="ru-RU" sz="1200" kern="1200" dirty="0"/>
        </a:p>
      </dsp:txBody>
      <dsp:txXfrm>
        <a:off x="899080" y="1931185"/>
        <a:ext cx="6531651" cy="386101"/>
      </dsp:txXfrm>
    </dsp:sp>
    <dsp:sp modelId="{67E50036-8528-49DD-B608-91EDD2DF1643}">
      <dsp:nvSpPr>
        <dsp:cNvPr id="0" name=""/>
        <dsp:cNvSpPr/>
      </dsp:nvSpPr>
      <dsp:spPr>
        <a:xfrm>
          <a:off x="724628" y="1932833"/>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sp>
    <dsp:sp modelId="{46BFF864-F180-4979-826B-23BADD7BF2E5}">
      <dsp:nvSpPr>
        <dsp:cNvPr id="0" name=""/>
        <dsp:cNvSpPr/>
      </dsp:nvSpPr>
      <dsp:spPr>
        <a:xfrm>
          <a:off x="837902" y="2510677"/>
          <a:ext cx="6592829" cy="386101"/>
        </a:xfrm>
        <a:prstGeom prst="rect">
          <a:avLst/>
        </a:prstGeom>
        <a:solidFill>
          <a:schemeClr val="accent5">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NSD’s collateral management (collateral selection, mark-to-market, collateral replacement)</a:t>
          </a:r>
          <a:endParaRPr lang="ru-RU" sz="1200" kern="1200" dirty="0"/>
        </a:p>
      </dsp:txBody>
      <dsp:txXfrm>
        <a:off x="837902" y="2510677"/>
        <a:ext cx="6592829" cy="386101"/>
      </dsp:txXfrm>
    </dsp:sp>
    <dsp:sp modelId="{0204CFDB-D399-42CA-A61C-E44E96B46459}">
      <dsp:nvSpPr>
        <dsp:cNvPr id="0" name=""/>
        <dsp:cNvSpPr/>
      </dsp:nvSpPr>
      <dsp:spPr>
        <a:xfrm>
          <a:off x="673203" y="2519559"/>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26667"/>
            </a:schemeClr>
          </a:solidFill>
          <a:prstDash val="solid"/>
        </a:ln>
        <a:effectLst/>
      </dsp:spPr>
      <dsp:style>
        <a:lnRef idx="2">
          <a:scrgbClr r="0" g="0" b="0"/>
        </a:lnRef>
        <a:fillRef idx="1">
          <a:scrgbClr r="0" g="0" b="0"/>
        </a:fillRef>
        <a:effectRef idx="0">
          <a:scrgbClr r="0" g="0" b="0"/>
        </a:effectRef>
        <a:fontRef idx="minor"/>
      </dsp:style>
    </dsp:sp>
    <dsp:sp modelId="{75909950-0371-4F90-B64B-263CB05FE998}">
      <dsp:nvSpPr>
        <dsp:cNvPr id="0" name=""/>
        <dsp:cNvSpPr/>
      </dsp:nvSpPr>
      <dsp:spPr>
        <a:xfrm>
          <a:off x="646296" y="3089743"/>
          <a:ext cx="6784435" cy="386101"/>
        </a:xfrm>
        <a:prstGeom prst="rect">
          <a:avLst/>
        </a:prstGeom>
        <a:solidFill>
          <a:schemeClr val="accent5">
            <a:alpha val="90000"/>
            <a:hueOff val="0"/>
            <a:satOff val="0"/>
            <a:lumOff val="0"/>
            <a:alphaOff val="-3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Automatic margin calls and rollovers</a:t>
          </a:r>
          <a:endParaRPr lang="ru-RU" sz="1200" kern="1200" dirty="0"/>
        </a:p>
      </dsp:txBody>
      <dsp:txXfrm>
        <a:off x="646296" y="3089743"/>
        <a:ext cx="6784435" cy="386101"/>
      </dsp:txXfrm>
    </dsp:sp>
    <dsp:sp modelId="{ADCD4381-116F-48F1-8194-C0BDC80EE68A}">
      <dsp:nvSpPr>
        <dsp:cNvPr id="0" name=""/>
        <dsp:cNvSpPr/>
      </dsp:nvSpPr>
      <dsp:spPr>
        <a:xfrm>
          <a:off x="496839" y="3098626"/>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33333"/>
            </a:schemeClr>
          </a:solidFill>
          <a:prstDash val="solid"/>
        </a:ln>
        <a:effectLst/>
      </dsp:spPr>
      <dsp:style>
        <a:lnRef idx="2">
          <a:scrgbClr r="0" g="0" b="0"/>
        </a:lnRef>
        <a:fillRef idx="1">
          <a:scrgbClr r="0" g="0" b="0"/>
        </a:fillRef>
        <a:effectRef idx="0">
          <a:scrgbClr r="0" g="0" b="0"/>
        </a:effectRef>
        <a:fontRef idx="minor"/>
      </dsp:style>
    </dsp:sp>
    <dsp:sp modelId="{D1E0228D-1956-42FC-A0A4-63D279B69C3A}">
      <dsp:nvSpPr>
        <dsp:cNvPr id="0" name=""/>
        <dsp:cNvSpPr/>
      </dsp:nvSpPr>
      <dsp:spPr>
        <a:xfrm>
          <a:off x="296647" y="3669235"/>
          <a:ext cx="7134084" cy="386101"/>
        </a:xfrm>
        <a:prstGeom prst="rect">
          <a:avLst/>
        </a:prstGeom>
        <a:solidFill>
          <a:schemeClr val="accent5">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4000" tIns="30480" rIns="30480" bIns="30480" numCol="1" spcCol="1270" anchor="ctr" anchorCtr="0">
          <a:noAutofit/>
        </a:bodyPr>
        <a:lstStyle/>
        <a:p>
          <a:pPr lvl="0" algn="l" defTabSz="533400">
            <a:lnSpc>
              <a:spcPct val="90000"/>
            </a:lnSpc>
            <a:spcBef>
              <a:spcPct val="0"/>
            </a:spcBef>
            <a:spcAft>
              <a:spcPct val="35000"/>
            </a:spcAft>
          </a:pPr>
          <a:r>
            <a:rPr lang="en-US" sz="1200" kern="1200" dirty="0" smtClean="0"/>
            <a:t>Decreased haircuts</a:t>
          </a:r>
          <a:endParaRPr lang="ru-RU" sz="1200" kern="1200" dirty="0"/>
        </a:p>
      </dsp:txBody>
      <dsp:txXfrm>
        <a:off x="296647" y="3669235"/>
        <a:ext cx="7134084" cy="386101"/>
      </dsp:txXfrm>
    </dsp:sp>
    <dsp:sp modelId="{0AF3331B-F226-4AA8-80C0-3C89CA880551}">
      <dsp:nvSpPr>
        <dsp:cNvPr id="0" name=""/>
        <dsp:cNvSpPr/>
      </dsp:nvSpPr>
      <dsp:spPr>
        <a:xfrm>
          <a:off x="162431" y="3678118"/>
          <a:ext cx="385198" cy="385198"/>
        </a:xfrm>
        <a:prstGeom prst="ellipse">
          <a:avLst/>
        </a:prstGeom>
        <a:solidFill>
          <a:schemeClr val="lt1">
            <a:hueOff val="0"/>
            <a:satOff val="0"/>
            <a:lumOff val="0"/>
            <a:alphaOff val="0"/>
          </a:schemeClr>
        </a:solidFill>
        <a:ln w="25400" cap="flat" cmpd="sng" algn="ctr">
          <a:solidFill>
            <a:schemeClr val="accent5">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E8FBB-389A-49F8-9433-65790E570434}">
      <dsp:nvSpPr>
        <dsp:cNvPr id="0" name=""/>
        <dsp:cNvSpPr/>
      </dsp:nvSpPr>
      <dsp:spPr>
        <a:xfrm>
          <a:off x="5202" y="467995"/>
          <a:ext cx="2574883" cy="719999"/>
        </a:xfrm>
        <a:prstGeom prst="chevron">
          <a:avLst/>
        </a:prstGeom>
        <a:solidFill>
          <a:srgbClr val="002F5F"/>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72000" rIns="0" bIns="0" numCol="1" spcCol="1270" anchor="ctr" anchorCtr="0">
          <a:noAutofit/>
        </a:bodyPr>
        <a:lstStyle/>
        <a:p>
          <a:pPr lvl="0" algn="ctr" defTabSz="533400">
            <a:lnSpc>
              <a:spcPct val="90000"/>
            </a:lnSpc>
            <a:spcBef>
              <a:spcPct val="0"/>
            </a:spcBef>
            <a:spcAft>
              <a:spcPct val="35000"/>
            </a:spcAft>
          </a:pPr>
          <a:r>
            <a:rPr lang="en-US" sz="1200" b="1" kern="1200" dirty="0" smtClean="0"/>
            <a:t>May 2012</a:t>
          </a:r>
          <a:endParaRPr lang="ru-RU" sz="1200" b="1" kern="1200" dirty="0"/>
        </a:p>
      </dsp:txBody>
      <dsp:txXfrm>
        <a:off x="365202" y="467995"/>
        <a:ext cx="1854884" cy="719999"/>
      </dsp:txXfrm>
    </dsp:sp>
    <dsp:sp modelId="{F9586927-4587-40A9-B4E1-4EDFD671AD3B}">
      <dsp:nvSpPr>
        <dsp:cNvPr id="0" name=""/>
        <dsp:cNvSpPr/>
      </dsp:nvSpPr>
      <dsp:spPr>
        <a:xfrm>
          <a:off x="2245351" y="467995"/>
          <a:ext cx="5166269" cy="719998"/>
        </a:xfrm>
        <a:prstGeom prst="chevron">
          <a:avLst/>
        </a:prstGeom>
        <a:solidFill>
          <a:srgbClr val="63B1E5">
            <a:alpha val="29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179388" lvl="0" indent="-179388" algn="ctr" defTabSz="622300">
            <a:lnSpc>
              <a:spcPct val="90000"/>
            </a:lnSpc>
            <a:spcBef>
              <a:spcPct val="0"/>
            </a:spcBef>
            <a:spcAft>
              <a:spcPct val="35000"/>
            </a:spcAft>
          </a:pPr>
          <a:r>
            <a:rPr lang="en-US" sz="1400" kern="1200" dirty="0" smtClean="0"/>
            <a:t>Start of project</a:t>
          </a:r>
          <a:endParaRPr lang="ru-RU" sz="1400" kern="1200" dirty="0"/>
        </a:p>
      </dsp:txBody>
      <dsp:txXfrm>
        <a:off x="2605350" y="467995"/>
        <a:ext cx="4446271" cy="719998"/>
      </dsp:txXfrm>
    </dsp:sp>
    <dsp:sp modelId="{B257312A-DEFD-4163-8805-23FBF4D2AA07}">
      <dsp:nvSpPr>
        <dsp:cNvPr id="0" name=""/>
        <dsp:cNvSpPr/>
      </dsp:nvSpPr>
      <dsp:spPr>
        <a:xfrm>
          <a:off x="5202" y="1332188"/>
          <a:ext cx="2574883" cy="719999"/>
        </a:xfrm>
        <a:prstGeom prst="chevron">
          <a:avLst/>
        </a:prstGeom>
        <a:solidFill>
          <a:srgbClr val="002F5F"/>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72000" rIns="0" bIns="0" numCol="1" spcCol="1270" anchor="ctr" anchorCtr="0">
          <a:noAutofit/>
        </a:bodyPr>
        <a:lstStyle/>
        <a:p>
          <a:pPr lvl="0" algn="ctr" defTabSz="533400">
            <a:lnSpc>
              <a:spcPct val="90000"/>
            </a:lnSpc>
            <a:spcBef>
              <a:spcPct val="0"/>
            </a:spcBef>
            <a:spcAft>
              <a:spcPct val="35000"/>
            </a:spcAft>
          </a:pPr>
          <a:r>
            <a:rPr lang="en-US" sz="1200" b="1" kern="1200" dirty="0" smtClean="0"/>
            <a:t> April </a:t>
          </a:r>
          <a:r>
            <a:rPr lang="en-US" sz="1200" b="1" kern="1200" dirty="0" smtClean="0"/>
            <a:t>2013</a:t>
          </a:r>
          <a:endParaRPr lang="ru-RU" sz="1200" b="1" kern="1200" dirty="0"/>
        </a:p>
      </dsp:txBody>
      <dsp:txXfrm>
        <a:off x="365202" y="1332188"/>
        <a:ext cx="1854884" cy="719999"/>
      </dsp:txXfrm>
    </dsp:sp>
    <dsp:sp modelId="{B30B1247-8277-4C96-A577-23D5C54C4245}">
      <dsp:nvSpPr>
        <dsp:cNvPr id="0" name=""/>
        <dsp:cNvSpPr/>
      </dsp:nvSpPr>
      <dsp:spPr>
        <a:xfrm>
          <a:off x="2245351" y="1332188"/>
          <a:ext cx="5166269" cy="719998"/>
        </a:xfrm>
        <a:prstGeom prst="chevron">
          <a:avLst/>
        </a:prstGeom>
        <a:solidFill>
          <a:srgbClr val="63B1E5">
            <a:alpha val="29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179388" lvl="0" indent="-179388" algn="ctr" defTabSz="622300">
            <a:lnSpc>
              <a:spcPct val="90000"/>
            </a:lnSpc>
            <a:spcBef>
              <a:spcPct val="0"/>
            </a:spcBef>
            <a:spcAft>
              <a:spcPct val="35000"/>
            </a:spcAft>
          </a:pPr>
          <a:r>
            <a:rPr lang="en-US" sz="1400" kern="1200" dirty="0" smtClean="0"/>
            <a:t>Launch of project</a:t>
          </a:r>
          <a:endParaRPr lang="ru-RU" sz="1400" kern="1200" dirty="0"/>
        </a:p>
      </dsp:txBody>
      <dsp:txXfrm>
        <a:off x="2605350" y="1332188"/>
        <a:ext cx="4446271" cy="719998"/>
      </dsp:txXfrm>
    </dsp:sp>
    <dsp:sp modelId="{4221B57D-DA67-4463-82D2-57E61D7259B3}">
      <dsp:nvSpPr>
        <dsp:cNvPr id="0" name=""/>
        <dsp:cNvSpPr/>
      </dsp:nvSpPr>
      <dsp:spPr>
        <a:xfrm>
          <a:off x="5202" y="2196381"/>
          <a:ext cx="2574883" cy="719999"/>
        </a:xfrm>
        <a:prstGeom prst="chevron">
          <a:avLst/>
        </a:prstGeom>
        <a:solidFill>
          <a:srgbClr val="002F5F"/>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72000" rIns="0" bIns="0" numCol="1" spcCol="1270" anchor="ctr" anchorCtr="0">
          <a:noAutofit/>
        </a:bodyPr>
        <a:lstStyle/>
        <a:p>
          <a:pPr lvl="0" algn="ctr" defTabSz="533400">
            <a:lnSpc>
              <a:spcPct val="90000"/>
            </a:lnSpc>
            <a:spcBef>
              <a:spcPct val="0"/>
            </a:spcBef>
            <a:spcAft>
              <a:spcPct val="35000"/>
            </a:spcAft>
          </a:pPr>
          <a:r>
            <a:rPr lang="en-US" sz="1200" b="1" kern="1200" dirty="0" smtClean="0"/>
            <a:t> May </a:t>
          </a:r>
          <a:r>
            <a:rPr lang="en-US" sz="1200" b="1" kern="1200" dirty="0" smtClean="0"/>
            <a:t>2013</a:t>
          </a:r>
          <a:endParaRPr lang="ru-RU" sz="1200" b="1" kern="1200" dirty="0"/>
        </a:p>
      </dsp:txBody>
      <dsp:txXfrm>
        <a:off x="365202" y="2196381"/>
        <a:ext cx="1854884" cy="719999"/>
      </dsp:txXfrm>
    </dsp:sp>
    <dsp:sp modelId="{1A81552B-6FE6-494B-98DE-66106F32AA0A}">
      <dsp:nvSpPr>
        <dsp:cNvPr id="0" name=""/>
        <dsp:cNvSpPr/>
      </dsp:nvSpPr>
      <dsp:spPr>
        <a:xfrm>
          <a:off x="2245351" y="2196381"/>
          <a:ext cx="5166269" cy="719998"/>
        </a:xfrm>
        <a:prstGeom prst="chevron">
          <a:avLst/>
        </a:prstGeom>
        <a:solidFill>
          <a:srgbClr val="63B1E5">
            <a:alpha val="29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179388" lvl="0" indent="-179388" algn="ctr" defTabSz="533400">
            <a:lnSpc>
              <a:spcPct val="100000"/>
            </a:lnSpc>
            <a:spcBef>
              <a:spcPct val="0"/>
            </a:spcBef>
            <a:spcAft>
              <a:spcPct val="35000"/>
            </a:spcAft>
          </a:pPr>
          <a:r>
            <a:rPr lang="en-US" sz="1200" b="0" kern="1200" dirty="0" smtClean="0"/>
            <a:t>Total volume of operations reached approx. RUB 4bn</a:t>
          </a:r>
          <a:endParaRPr lang="ru-RU" sz="1200" b="0" kern="1200" dirty="0" smtClean="0"/>
        </a:p>
        <a:p>
          <a:pPr marL="179388" lvl="0" indent="-179388" algn="ctr" defTabSz="533400">
            <a:lnSpc>
              <a:spcPct val="100000"/>
            </a:lnSpc>
            <a:spcBef>
              <a:spcPct val="0"/>
            </a:spcBef>
            <a:spcAft>
              <a:spcPct val="35000"/>
            </a:spcAft>
          </a:pPr>
          <a:r>
            <a:rPr lang="en-US" sz="1200" b="0" kern="1200" dirty="0" smtClean="0"/>
            <a:t>The number of operations totaled 71</a:t>
          </a:r>
          <a:endParaRPr lang="ru-RU" sz="1400" b="0" kern="1200" dirty="0"/>
        </a:p>
      </dsp:txBody>
      <dsp:txXfrm>
        <a:off x="2605350" y="2196381"/>
        <a:ext cx="4446271" cy="71999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3528" y="270173"/>
            <a:ext cx="4248472" cy="6201336"/>
          </a:xfrm>
          <a:prstGeom prst="rect">
            <a:avLst/>
          </a:prstGeom>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6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2117063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7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1759805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04_ Слайд с тексто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7416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Simple text goes here in Tahoma regular Sentence Case 16 </a:t>
            </a:r>
            <a:r>
              <a:rPr lang="en-US" dirty="0" err="1" smtClean="0"/>
              <a:t>pt</a:t>
            </a:r>
            <a:r>
              <a:rPr lang="en-US" dirty="0" smtClean="0"/>
              <a:t> 1,4 lines. </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05_ Слайд с текстом и изображение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 Simple text goes here in Tahoma regular Sentence Case.</a:t>
            </a:r>
          </a:p>
          <a:p>
            <a:pPr lvl="0"/>
            <a:r>
              <a:rPr lang="en-US" dirty="0" smtClean="0"/>
              <a:t>Simple text goes here in Tahoma regular Sentence Case.</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Рисунок 2"/>
          <p:cNvSpPr>
            <a:spLocks noGrp="1"/>
          </p:cNvSpPr>
          <p:nvPr>
            <p:ph type="pic" idx="1" hasCustomPrompt="1"/>
          </p:nvPr>
        </p:nvSpPr>
        <p:spPr>
          <a:xfrm>
            <a:off x="5436000" y="2160000"/>
            <a:ext cx="3240000" cy="3708000"/>
          </a:xfrm>
          <a:prstGeom prst="rect">
            <a:avLst/>
          </a:prstGeom>
        </p:spPr>
        <p:txBody>
          <a:bodyPr anchor="ctr" anchorCtr="0">
            <a:normAutofit/>
          </a:bodyPr>
          <a:lstStyle>
            <a:lvl1pPr marL="0" indent="0" algn="ctr">
              <a:buNone/>
              <a:defRPr sz="1800" baseline="0">
                <a:solidFill>
                  <a:schemeClr val="bg1">
                    <a:lumMod val="50000"/>
                  </a:schemeClr>
                </a:solidFill>
                <a:latin typeface="Courier New" pitchFamily="49" charset="0"/>
                <a:cs typeface="Courier New" pitchFamily="49"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the icon </a:t>
            </a:r>
            <a:br>
              <a:rPr lang="en-US" dirty="0" smtClean="0"/>
            </a:br>
            <a:r>
              <a:rPr lang="en-US" dirty="0" smtClean="0"/>
              <a:t>to select </a:t>
            </a:r>
            <a:br>
              <a:rPr lang="en-US" dirty="0" smtClean="0"/>
            </a:br>
            <a:r>
              <a:rPr lang="en-US" dirty="0" smtClean="0"/>
              <a:t>an image</a:t>
            </a:r>
          </a:p>
        </p:txBody>
      </p:sp>
      <p:sp>
        <p:nvSpPr>
          <p:cNvPr id="12"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06_ Слайд с буллетированным текстом и изображением">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Содержимое 3"/>
          <p:cNvSpPr>
            <a:spLocks noGrp="1"/>
          </p:cNvSpPr>
          <p:nvPr>
            <p:ph sz="half" idx="14" hasCustomPrompt="1"/>
          </p:nvPr>
        </p:nvSpPr>
        <p:spPr>
          <a:xfrm>
            <a:off x="4572000" y="2160000"/>
            <a:ext cx="4104000" cy="27828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Click the relevant icon to select an object</a:t>
            </a:r>
          </a:p>
        </p:txBody>
      </p:sp>
      <p:sp>
        <p:nvSpPr>
          <p:cNvPr id="11" name="Текст 3"/>
          <p:cNvSpPr>
            <a:spLocks noGrp="1"/>
          </p:cNvSpPr>
          <p:nvPr>
            <p:ph type="body" sz="half" idx="13" hasCustomPrompt="1"/>
          </p:nvPr>
        </p:nvSpPr>
        <p:spPr>
          <a:xfrm>
            <a:off x="4572000" y="5112000"/>
            <a:ext cx="4176000" cy="576064"/>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goes here in Tahoma light 11 pt.</a:t>
            </a:r>
          </a:p>
        </p:txBody>
      </p:sp>
      <p:sp>
        <p:nvSpPr>
          <p:cNvPr id="10" name="Вертикальный текст 2"/>
          <p:cNvSpPr>
            <a:spLocks noGrp="1"/>
          </p:cNvSpPr>
          <p:nvPr>
            <p:ph type="body" orient="vert" idx="1" hasCustomPrompt="1"/>
          </p:nvPr>
        </p:nvSpPr>
        <p:spPr>
          <a:xfrm>
            <a:off x="1152000" y="2134800"/>
            <a:ext cx="3276000" cy="3600000"/>
          </a:xfrm>
          <a:prstGeom prst="rect">
            <a:avLst/>
          </a:prstGeom>
        </p:spPr>
        <p:txBody>
          <a:bodyPr vert="horz">
            <a:noAutofit/>
          </a:bodyPr>
          <a:lstStyle>
            <a:lvl1pPr marL="174625" indent="-174625" defTabSz="1976438">
              <a:spcBef>
                <a:spcPts val="1800"/>
              </a:spcBef>
              <a:buFont typeface="Wingdings" pitchFamily="2" charset="2"/>
              <a:buChar char="§"/>
              <a:defRPr sz="1600" baseline="0">
                <a:latin typeface="+mj-lt"/>
                <a:ea typeface="Verdana" pitchFamily="34" charset="0"/>
                <a:cs typeface="Verdana" pitchFamily="34" charset="0"/>
              </a:defRPr>
            </a:lvl1pPr>
            <a:lvl2pPr defTabSz="1976438">
              <a:defRPr sz="1600">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Bullet point one</a:t>
            </a:r>
          </a:p>
          <a:p>
            <a:pPr lvl="1"/>
            <a:r>
              <a:rPr lang="en-US" dirty="0" smtClean="0"/>
              <a:t>Sub point one</a:t>
            </a:r>
          </a:p>
          <a:p>
            <a:pPr lvl="1"/>
            <a:r>
              <a:rPr lang="en-US" dirty="0" smtClean="0"/>
              <a:t>Sub point two</a:t>
            </a:r>
          </a:p>
          <a:p>
            <a:pPr lvl="0"/>
            <a:r>
              <a:rPr lang="en-US" dirty="0" smtClean="0"/>
              <a:t>Bullet point two</a:t>
            </a:r>
          </a:p>
          <a:p>
            <a:pPr lvl="1"/>
            <a:r>
              <a:rPr lang="en-US" dirty="0" smtClean="0"/>
              <a:t>Sub point one</a:t>
            </a:r>
          </a:p>
          <a:p>
            <a:pPr lvl="1"/>
            <a:r>
              <a:rPr lang="en-US" dirty="0" smtClean="0"/>
              <a:t>Sub point two</a:t>
            </a:r>
          </a:p>
        </p:txBody>
      </p:sp>
      <p:sp>
        <p:nvSpPr>
          <p:cNvPr id="14"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07_ Слайд с текстом и таблицей">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8" y="2134800"/>
            <a:ext cx="7416000" cy="1150184"/>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a:t>
            </a:r>
            <a:br>
              <a:rPr lang="en-US" dirty="0" smtClean="0"/>
            </a:br>
            <a:r>
              <a:rPr lang="en-US" dirty="0" smtClean="0"/>
              <a:t>Copy</a:t>
            </a:r>
            <a:r>
              <a:rPr lang="ru-RU" dirty="0" smtClean="0"/>
              <a:t> </a:t>
            </a:r>
            <a:r>
              <a:rPr lang="en-US" dirty="0" smtClean="0"/>
              <a:t>&gt; Paste a Moscow Exchange formatted Excel table below. Please use the original Moscow Exchange Excel template.</a:t>
            </a:r>
            <a:endParaRPr lang="ru-RU" dirty="0" smtClean="0"/>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08_ Слайд с текстом и диаграммой">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152000" y="576000"/>
            <a:ext cx="7416000" cy="1123200"/>
          </a:xfrm>
          <a:prstGeom prst="rect">
            <a:avLst/>
          </a:prstGeom>
        </p:spPr>
        <p:txBody>
          <a:bodyPr anchor="t" anchorCtr="0">
            <a:noAutofit/>
          </a:bodyPr>
          <a:lstStyle>
            <a:lvl1pPr algn="l">
              <a:defRPr sz="2600" baseline="0">
                <a:latin typeface="+mj-lt"/>
                <a:ea typeface="Verdana" pitchFamily="34" charset="0"/>
                <a:cs typeface="Verdana" pitchFamily="34" charset="0"/>
              </a:defRPr>
            </a:lvl1pPr>
          </a:lstStyle>
          <a:p>
            <a:r>
              <a:rPr lang="en-US" dirty="0" smtClean="0"/>
              <a:t>SLIDE TITLE GOES HERE: TAHOMA 26 PT LIGHT + BOLD FOR THE TAIL!</a:t>
            </a:r>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7" name="Текст 3"/>
          <p:cNvSpPr>
            <a:spLocks noGrp="1"/>
          </p:cNvSpPr>
          <p:nvPr>
            <p:ph type="body" sz="half" idx="2" hasCustomPrompt="1"/>
          </p:nvPr>
        </p:nvSpPr>
        <p:spPr>
          <a:xfrm>
            <a:off x="1151999" y="2134800"/>
            <a:ext cx="4140000" cy="3600000"/>
          </a:xfrm>
          <a:prstGeom prst="rect">
            <a:avLst/>
          </a:prstGeom>
        </p:spPr>
        <p:txBody>
          <a:bodyPr>
            <a:normAutofit/>
          </a:bodyPr>
          <a:lstStyle>
            <a:lvl1pPr marL="0" indent="0">
              <a:lnSpc>
                <a:spcPct val="140000"/>
              </a:lnSpc>
              <a:spcBef>
                <a:spcPts val="0"/>
              </a:spcBef>
              <a:buNone/>
              <a:defRPr sz="1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Simple text goes here in Tahoma regular Sentence Case 16 </a:t>
            </a:r>
            <a:r>
              <a:rPr lang="en-US" dirty="0" err="1" smtClean="0"/>
              <a:t>pt</a:t>
            </a:r>
            <a:r>
              <a:rPr lang="en-US" dirty="0" smtClean="0"/>
              <a:t> 1,4 lines. Simple text goes here in Tahoma regular Sentence Case. Simple text goes here in Tahoma regular Sentence Case.</a:t>
            </a:r>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Содержимое 3"/>
          <p:cNvSpPr>
            <a:spLocks noGrp="1"/>
          </p:cNvSpPr>
          <p:nvPr>
            <p:ph sz="half" idx="14" hasCustomPrompt="1"/>
          </p:nvPr>
        </p:nvSpPr>
        <p:spPr>
          <a:xfrm>
            <a:off x="5436000" y="2160000"/>
            <a:ext cx="3240000" cy="3708000"/>
          </a:xfrm>
          <a:prstGeom prst="rect">
            <a:avLst/>
          </a:prstGeom>
        </p:spPr>
        <p:txBody>
          <a:bodyPr>
            <a:no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None/>
              <a:tabLst/>
              <a:defRPr sz="1800" baseline="0">
                <a:solidFill>
                  <a:schemeClr val="bg1">
                    <a:lumMod val="50000"/>
                  </a:schemeClr>
                </a:solidFill>
                <a:latin typeface="Courier New" pitchFamily="49" charset="0"/>
                <a:cs typeface="Courier New" pitchFamily="49"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Click the relevant icon to select an object</a:t>
            </a:r>
          </a:p>
        </p:txBody>
      </p:sp>
      <p:sp>
        <p:nvSpPr>
          <p:cNvPr id="11" name="Текст 3"/>
          <p:cNvSpPr>
            <a:spLocks noGrp="1"/>
          </p:cNvSpPr>
          <p:nvPr>
            <p:ph type="body" sz="half" idx="13" hasCustomPrompt="1"/>
          </p:nvPr>
        </p:nvSpPr>
        <p:spPr>
          <a:xfrm>
            <a:off x="5508000" y="5157192"/>
            <a:ext cx="2054288" cy="792088"/>
          </a:xfrm>
          <a:prstGeom prst="rect">
            <a:avLst/>
          </a:prstGeom>
        </p:spPr>
        <p:txBody>
          <a:bodyPr lIns="0" tIns="0" rIns="0" bIns="0">
            <a:noAutofit/>
          </a:bodyPr>
          <a:lstStyle>
            <a:lvl1pPr marL="0" indent="0">
              <a:lnSpc>
                <a:spcPct val="100000"/>
              </a:lnSpc>
              <a:spcBef>
                <a:spcPts val="0"/>
              </a:spcBef>
              <a:buNone/>
              <a:defRPr sz="11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dirty="0" smtClean="0"/>
              <a:t>Diagram caption Tahoma regular 11 pt.</a:t>
            </a:r>
          </a:p>
        </p:txBody>
      </p:sp>
      <p:sp>
        <p:nvSpPr>
          <p:cNvPr id="13"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14" name="Рисунок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 Слайд с выносом">
    <p:spTree>
      <p:nvGrpSpPr>
        <p:cNvPr id="1" name=""/>
        <p:cNvGrpSpPr/>
        <p:nvPr/>
      </p:nvGrpSpPr>
      <p:grpSpPr>
        <a:xfrm>
          <a:off x="0" y="0"/>
          <a:ext cx="0" cy="0"/>
          <a:chOff x="0" y="0"/>
          <a:chExt cx="0" cy="0"/>
        </a:xfrm>
      </p:grpSpPr>
      <p:sp>
        <p:nvSpPr>
          <p:cNvPr id="4" name="Прямоугольник 3"/>
          <p:cNvSpPr/>
          <p:nvPr userDrawn="1"/>
        </p:nvSpPr>
        <p:spPr>
          <a:xfrm>
            <a:off x="269875" y="260648"/>
            <a:ext cx="8604250" cy="6318250"/>
          </a:xfrm>
          <a:prstGeom prst="rect">
            <a:avLst/>
          </a:prstGeom>
          <a:solidFill>
            <a:srgbClr val="6163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2806146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6D6F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616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173126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 Слайд с выносом">
    <p:spTree>
      <p:nvGrpSpPr>
        <p:cNvPr id="1" name=""/>
        <p:cNvGrpSpPr/>
        <p:nvPr/>
      </p:nvGrpSpPr>
      <p:grpSpPr>
        <a:xfrm>
          <a:off x="0" y="0"/>
          <a:ext cx="0" cy="0"/>
          <a:chOff x="0" y="0"/>
          <a:chExt cx="0" cy="0"/>
        </a:xfrm>
      </p:grpSpPr>
      <p:sp>
        <p:nvSpPr>
          <p:cNvPr id="5" name="Прямоугольник 4"/>
          <p:cNvSpPr/>
          <p:nvPr userDrawn="1"/>
        </p:nvSpPr>
        <p:spPr>
          <a:xfrm>
            <a:off x="269875" y="260648"/>
            <a:ext cx="8604250" cy="6318250"/>
          </a:xfrm>
          <a:prstGeom prst="rect">
            <a:avLst/>
          </a:prstGeom>
          <a:solidFill>
            <a:srgbClr val="5D4F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Заголовок 1"/>
          <p:cNvSpPr>
            <a:spLocks noGrp="1"/>
          </p:cNvSpPr>
          <p:nvPr>
            <p:ph type="title" hasCustomPrompt="1"/>
          </p:nvPr>
        </p:nvSpPr>
        <p:spPr>
          <a:xfrm>
            <a:off x="648000" y="612000"/>
            <a:ext cx="5040000" cy="2160000"/>
          </a:xfrm>
          <a:prstGeom prst="rect">
            <a:avLst/>
          </a:prstGeom>
        </p:spPr>
        <p:txBody>
          <a:bodyPr anchor="t" anchorCtr="0">
            <a:noAutofit/>
          </a:bodyPr>
          <a:lstStyle>
            <a:lvl1pPr algn="l">
              <a:defRPr sz="2600" baseline="0">
                <a:solidFill>
                  <a:schemeClr val="bg1"/>
                </a:solidFill>
                <a:latin typeface="+mj-lt"/>
                <a:ea typeface="Verdana" pitchFamily="34" charset="0"/>
                <a:cs typeface="Verdana" pitchFamily="34" charset="0"/>
              </a:defRPr>
            </a:lvl1pPr>
          </a:lstStyle>
          <a:p>
            <a:r>
              <a:rPr lang="en-US" dirty="0" smtClean="0"/>
              <a:t>EMPHASIS CAN BE PUT ON QUOTES OR IMPORTANT PART OF THE TEXT BY: TAHOMA 26 PT LIGHT + BOLD FOR THE TAIL!</a:t>
            </a:r>
            <a:endParaRPr lang="ru-RU" dirty="0"/>
          </a:p>
        </p:txBody>
      </p:sp>
    </p:spTree>
    <p:extLst>
      <p:ext uri="{BB962C8B-B14F-4D97-AF65-F5344CB8AC3E}">
        <p14:creationId xmlns:p14="http://schemas.microsoft.com/office/powerpoint/2010/main" val="378905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 Слайд с текстом и таблицей">
    <p:spTree>
      <p:nvGrpSpPr>
        <p:cNvPr id="1" name=""/>
        <p:cNvGrpSpPr/>
        <p:nvPr/>
      </p:nvGrpSpPr>
      <p:grpSpPr>
        <a:xfrm>
          <a:off x="0" y="0"/>
          <a:ext cx="0" cy="0"/>
          <a:chOff x="0" y="0"/>
          <a:chExt cx="0" cy="0"/>
        </a:xfrm>
      </p:grpSpPr>
      <p:sp>
        <p:nvSpPr>
          <p:cNvPr id="10" name="Заголовок 1"/>
          <p:cNvSpPr txBox="1">
            <a:spLocks/>
          </p:cNvSpPr>
          <p:nvPr userDrawn="1"/>
        </p:nvSpPr>
        <p:spPr>
          <a:xfrm>
            <a:off x="612384" y="1412776"/>
            <a:ext cx="7416000" cy="864096"/>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4800" b="1" kern="1200" baseline="0">
                <a:solidFill>
                  <a:schemeClr val="tx1"/>
                </a:solidFill>
                <a:latin typeface="+mj-lt"/>
                <a:ea typeface="Verdana" pitchFamily="34" charset="0"/>
                <a:cs typeface="Verdana" pitchFamily="34" charset="0"/>
              </a:defRPr>
            </a:lvl1pPr>
          </a:lstStyle>
          <a:p>
            <a:r>
              <a:rPr lang="en-US" sz="4000" dirty="0" smtClean="0">
                <a:solidFill>
                  <a:srgbClr val="000000"/>
                </a:solidFill>
              </a:rPr>
              <a:t>THANK</a:t>
            </a:r>
            <a:r>
              <a:rPr lang="en-US" sz="4000" baseline="0" dirty="0" smtClean="0">
                <a:solidFill>
                  <a:srgbClr val="000000"/>
                </a:solidFill>
              </a:rPr>
              <a:t> YOU!</a:t>
            </a:r>
            <a:endParaRPr lang="ru-RU" sz="4000" dirty="0">
              <a:solidFill>
                <a:srgbClr val="000000"/>
              </a:solidFill>
            </a:endParaRPr>
          </a:p>
        </p:txBody>
      </p:sp>
      <p:pic>
        <p:nvPicPr>
          <p:cNvPr id="12" name="Рисунок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80979" y="5445224"/>
            <a:ext cx="1707932" cy="590647"/>
          </a:xfrm>
          <a:prstGeom prst="rect">
            <a:avLst/>
          </a:prstGeom>
        </p:spPr>
      </p:pic>
    </p:spTree>
    <p:extLst>
      <p:ext uri="{BB962C8B-B14F-4D97-AF65-F5344CB8AC3E}">
        <p14:creationId xmlns:p14="http://schemas.microsoft.com/office/powerpoint/2010/main" val="633991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 Слайд с текстом и таблицей">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extLst>
      <p:ext uri="{BB962C8B-B14F-4D97-AF65-F5344CB8AC3E}">
        <p14:creationId xmlns:p14="http://schemas.microsoft.com/office/powerpoint/2010/main" val="28778193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 Слайд с текстом и таблицей">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6477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1286" y="6191209"/>
            <a:ext cx="1146754" cy="396578"/>
          </a:xfrm>
          <a:prstGeom prst="rect">
            <a:avLst/>
          </a:prstGeom>
        </p:spPr>
      </p:pic>
    </p:spTree>
    <p:extLst>
      <p:ext uri="{BB962C8B-B14F-4D97-AF65-F5344CB8AC3E}">
        <p14:creationId xmlns:p14="http://schemas.microsoft.com/office/powerpoint/2010/main" val="3441186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516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909633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6D6F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0223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 Титульный слайд_">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4752000" y="4291200"/>
            <a:ext cx="4068000" cy="648000"/>
          </a:xfrm>
          <a:prstGeom prst="rect">
            <a:avLst/>
          </a:prstGeom>
        </p:spPr>
        <p:txBody>
          <a:bodyPr anchor="t" anchorCtr="0">
            <a:noAutofit/>
          </a:bodyPr>
          <a:lstStyle>
            <a:lvl1pPr algn="l">
              <a:lnSpc>
                <a:spcPct val="100000"/>
              </a:lnSpc>
              <a:defRPr sz="1100" baseline="0">
                <a:latin typeface="+mj-lt"/>
                <a:ea typeface="Verdana" pitchFamily="34" charset="0"/>
                <a:cs typeface="Verdana" pitchFamily="34" charset="0"/>
              </a:defRPr>
            </a:lvl1pPr>
          </a:lstStyle>
          <a:p>
            <a:r>
              <a:rPr lang="en-US" dirty="0" smtClean="0"/>
              <a:t>January 00, 2000, City</a:t>
            </a:r>
            <a:br>
              <a:rPr lang="en-US" dirty="0" smtClean="0"/>
            </a:br>
            <a:r>
              <a:rPr lang="en-US" dirty="0" smtClean="0"/>
              <a:t>Name Surname</a:t>
            </a:r>
            <a:br>
              <a:rPr lang="en-US" dirty="0" smtClean="0"/>
            </a:br>
            <a:r>
              <a:rPr lang="en-US" dirty="0" smtClean="0"/>
              <a:t>Speaker’s title</a:t>
            </a:r>
            <a:endParaRPr lang="ru-RU" dirty="0"/>
          </a:p>
        </p:txBody>
      </p:sp>
      <p:sp>
        <p:nvSpPr>
          <p:cNvPr id="8" name="Текст 3"/>
          <p:cNvSpPr>
            <a:spLocks noGrp="1"/>
          </p:cNvSpPr>
          <p:nvPr>
            <p:ph type="body" sz="half" idx="2" hasCustomPrompt="1"/>
          </p:nvPr>
        </p:nvSpPr>
        <p:spPr>
          <a:xfrm>
            <a:off x="4752000" y="5083200"/>
            <a:ext cx="4176464" cy="1368000"/>
          </a:xfrm>
          <a:prstGeom prst="rect">
            <a:avLst/>
          </a:prstGeom>
        </p:spPr>
        <p:txBody>
          <a:bodyPr>
            <a:normAutofit/>
          </a:bodyPr>
          <a:lstStyle>
            <a:lvl1pPr marL="0" indent="0">
              <a:lnSpc>
                <a:spcPct val="100000"/>
              </a:lnSpc>
              <a:spcBef>
                <a:spcPts val="0"/>
              </a:spcBef>
              <a:buNone/>
              <a:defRPr sz="2600" baseline="0">
                <a:latin typeface="+mj-lt"/>
                <a:ea typeface="Verdana" pitchFamily="34" charset="0"/>
                <a:cs typeface="Verdan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TITLE GOES HERE </a:t>
            </a:r>
            <a:br>
              <a:rPr lang="en-US" dirty="0" smtClean="0"/>
            </a:br>
            <a:r>
              <a:rPr lang="en-US" dirty="0" smtClean="0"/>
              <a:t>IN TAHOMA</a:t>
            </a:r>
            <a:br>
              <a:rPr lang="en-US" dirty="0" smtClean="0"/>
            </a:br>
            <a:r>
              <a:rPr lang="en-US" dirty="0" smtClean="0"/>
              <a:t>(LIGHT+BOLD)</a:t>
            </a:r>
          </a:p>
        </p:txBody>
      </p:sp>
      <p:sp>
        <p:nvSpPr>
          <p:cNvPr id="3" name="Прямоугольник 2"/>
          <p:cNvSpPr/>
          <p:nvPr/>
        </p:nvSpPr>
        <p:spPr>
          <a:xfrm>
            <a:off x="251520" y="269875"/>
            <a:ext cx="4320480" cy="6327477"/>
          </a:xfrm>
          <a:prstGeom prst="rect">
            <a:avLst/>
          </a:prstGeom>
          <a:solidFill>
            <a:srgbClr val="5D4F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6348" y="270173"/>
            <a:ext cx="1707932" cy="590647"/>
          </a:xfrm>
          <a:prstGeom prst="rect">
            <a:avLst/>
          </a:prstGeom>
        </p:spPr>
      </p:pic>
    </p:spTree>
    <p:extLst>
      <p:ext uri="{BB962C8B-B14F-4D97-AF65-F5344CB8AC3E}">
        <p14:creationId xmlns:p14="http://schemas.microsoft.com/office/powerpoint/2010/main" val="3177964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02_ Содержание">
    <p:spTree>
      <p:nvGrpSpPr>
        <p:cNvPr id="1" name=""/>
        <p:cNvGrpSpPr/>
        <p:nvPr/>
      </p:nvGrpSpPr>
      <p:grpSpPr>
        <a:xfrm>
          <a:off x="0" y="0"/>
          <a:ext cx="0" cy="0"/>
          <a:chOff x="0" y="0"/>
          <a:chExt cx="0" cy="0"/>
        </a:xfrm>
      </p:grpSpPr>
      <p:sp>
        <p:nvSpPr>
          <p:cNvPr id="7" name="Прямоугольник 6"/>
          <p:cNvSpPr/>
          <p:nvPr/>
        </p:nvSpPr>
        <p:spPr>
          <a:xfrm>
            <a:off x="269875" y="269875"/>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Подзаголовок 2"/>
          <p:cNvSpPr txBox="1">
            <a:spLocks/>
          </p:cNvSpPr>
          <p:nvPr/>
        </p:nvSpPr>
        <p:spPr>
          <a:xfrm>
            <a:off x="1152525" y="828675"/>
            <a:ext cx="4064000" cy="719138"/>
          </a:xfrm>
          <a:prstGeom prst="rect">
            <a:avLst/>
          </a:prstGeom>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None/>
              <a:defRPr/>
            </a:pPr>
            <a:r>
              <a:rPr lang="en-US" sz="2600" dirty="0" smtClean="0">
                <a:solidFill>
                  <a:schemeClr val="bg1"/>
                </a:solidFill>
                <a:latin typeface="+mj-lt"/>
              </a:rPr>
              <a:t>CONTENTS</a:t>
            </a:r>
          </a:p>
        </p:txBody>
      </p:sp>
      <p:sp>
        <p:nvSpPr>
          <p:cNvPr id="11" name="Вертикальный текст 2"/>
          <p:cNvSpPr>
            <a:spLocks noGrp="1"/>
          </p:cNvSpPr>
          <p:nvPr>
            <p:ph type="body" orient="vert" idx="1" hasCustomPrompt="1"/>
          </p:nvPr>
        </p:nvSpPr>
        <p:spPr>
          <a:xfrm>
            <a:off x="1152000" y="2134800"/>
            <a:ext cx="6768000" cy="3382432"/>
          </a:xfrm>
          <a:prstGeom prst="rect">
            <a:avLst/>
          </a:prstGeom>
        </p:spPr>
        <p:txBody>
          <a:bodyPr vert="horz" numCol="2">
            <a:noAutofit/>
          </a:bodyPr>
          <a:lstStyle>
            <a:lvl1pPr marL="174625" indent="-174625" defTabSz="1976438">
              <a:spcBef>
                <a:spcPts val="1800"/>
              </a:spcBef>
              <a:buFont typeface="Wingdings" pitchFamily="2" charset="2"/>
              <a:buChar char="§"/>
              <a:defRPr sz="1600" baseline="0">
                <a:solidFill>
                  <a:schemeClr val="bg1">
                    <a:lumMod val="95000"/>
                  </a:schemeClr>
                </a:solidFill>
                <a:latin typeface="+mj-lt"/>
                <a:ea typeface="Verdana" pitchFamily="34" charset="0"/>
                <a:cs typeface="Verdana" pitchFamily="34" charset="0"/>
              </a:defRPr>
            </a:lvl1pPr>
            <a:lvl2pPr defTabSz="1976438">
              <a:defRPr sz="1600">
                <a:solidFill>
                  <a:schemeClr val="bg1">
                    <a:lumMod val="95000"/>
                  </a:schemeClr>
                </a:solidFill>
                <a:latin typeface="+mj-lt"/>
                <a:ea typeface="Verdana" pitchFamily="34" charset="0"/>
                <a:cs typeface="Verdana" pitchFamily="34" charset="0"/>
              </a:defRPr>
            </a:lvl2pPr>
            <a:lvl3pPr>
              <a:defRPr sz="16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n-US" dirty="0" smtClean="0"/>
              <a:t>Item number one</a:t>
            </a:r>
            <a:endParaRPr lang="ru-RU" dirty="0" smtClean="0"/>
          </a:p>
          <a:p>
            <a:pPr lvl="1"/>
            <a:r>
              <a:rPr lang="en-US" dirty="0" smtClean="0"/>
              <a:t>Sub item one</a:t>
            </a:r>
          </a:p>
          <a:p>
            <a:pPr lvl="1"/>
            <a:r>
              <a:rPr lang="en-US" dirty="0" smtClean="0"/>
              <a:t>Sub item two</a:t>
            </a:r>
          </a:p>
          <a:p>
            <a:pPr lvl="0"/>
            <a:r>
              <a:rPr lang="en-US" dirty="0" smtClean="0"/>
              <a:t>Item number two</a:t>
            </a:r>
            <a:endParaRPr lang="ru-RU" dirty="0" smtClean="0"/>
          </a:p>
          <a:p>
            <a:pPr lvl="1"/>
            <a:r>
              <a:rPr lang="en-US" dirty="0" smtClean="0"/>
              <a:t>Sub item one</a:t>
            </a:r>
          </a:p>
          <a:p>
            <a:pPr lvl="1"/>
            <a:r>
              <a:rPr lang="en-US" dirty="0" smtClean="0"/>
              <a:t>Sub item two</a:t>
            </a:r>
          </a:p>
          <a:p>
            <a:pPr lvl="0"/>
            <a:r>
              <a:rPr lang="en-US" dirty="0" smtClean="0"/>
              <a:t>Item number three</a:t>
            </a:r>
            <a:endParaRPr lang="ru-RU" dirty="0" smtClean="0"/>
          </a:p>
          <a:p>
            <a:pPr lvl="1"/>
            <a:r>
              <a:rPr lang="en-US" dirty="0" smtClean="0"/>
              <a:t>Sub item one</a:t>
            </a:r>
          </a:p>
          <a:p>
            <a:pPr lvl="1"/>
            <a:r>
              <a:rPr lang="en-US" dirty="0" smtClean="0"/>
              <a:t>Sub item two</a:t>
            </a:r>
          </a:p>
          <a:p>
            <a:pPr lvl="0"/>
            <a:r>
              <a:rPr lang="en-US" dirty="0" smtClean="0"/>
              <a:t>Item number four</a:t>
            </a:r>
            <a:endParaRPr lang="ru-RU" dirty="0" smtClean="0"/>
          </a:p>
          <a:p>
            <a:pPr lvl="1"/>
            <a:r>
              <a:rPr lang="en-US" dirty="0" smtClean="0"/>
              <a:t>Sub item one</a:t>
            </a:r>
          </a:p>
          <a:p>
            <a:pPr lvl="1"/>
            <a:r>
              <a:rPr lang="en-US" dirty="0" smtClean="0"/>
              <a:t>Sub item two</a:t>
            </a:r>
          </a:p>
          <a:p>
            <a:pPr lvl="0"/>
            <a:r>
              <a:rPr lang="en-US" dirty="0" smtClean="0"/>
              <a:t>Item number five</a:t>
            </a:r>
            <a:endParaRPr lang="ru-RU" dirty="0" smtClean="0"/>
          </a:p>
          <a:p>
            <a:pPr lvl="1"/>
            <a:r>
              <a:rPr lang="en-US" dirty="0" smtClean="0"/>
              <a:t>Sub item one</a:t>
            </a:r>
          </a:p>
          <a:p>
            <a:pPr lvl="1"/>
            <a:r>
              <a:rPr lang="en-US" dirty="0" smtClean="0"/>
              <a:t>Sub item two</a:t>
            </a:r>
          </a:p>
          <a:p>
            <a:pPr lvl="1"/>
            <a:endParaRPr lang="ru-RU" dirty="0" smtClean="0"/>
          </a:p>
          <a:p>
            <a:pPr lvl="1"/>
            <a:endParaRPr lang="ru-RU"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03_ Начало раздел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2880000" y="612000"/>
            <a:ext cx="5400000" cy="2232000"/>
          </a:xfrm>
          <a:prstGeom prst="rect">
            <a:avLst/>
          </a:prstGeom>
        </p:spPr>
        <p:txBody>
          <a:bodyPr anchor="t" anchorCtr="0">
            <a:noAutofit/>
          </a:bodyPr>
          <a:lstStyle>
            <a:lvl1pPr algn="l">
              <a:lnSpc>
                <a:spcPct val="90000"/>
              </a:lnSpc>
              <a:defRPr sz="4800" baseline="0">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latin typeface="+mj-lt"/>
                <a:ea typeface="Verdana" pitchFamily="34" charset="0"/>
                <a:cs typeface="Verdana" pitchFamily="34" charset="0"/>
              </a:defRPr>
            </a:lvl1pPr>
          </a:lstStyle>
          <a:p>
            <a:endParaRPr lang="ru-RU"/>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latin typeface="+mj-lt"/>
                <a:ea typeface="Verdana" pitchFamily="34" charset="0"/>
                <a:cs typeface="Verdana" pitchFamily="34" charset="0"/>
              </a:defRPr>
            </a:lvl1pPr>
          </a:lstStyle>
          <a:p>
            <a:fld id="{E4E01335-259E-40F9-B4E1-7E4FDCDF6836}" type="slidenum">
              <a:rPr lang="ru-RU" smtClean="0"/>
              <a:t>‹#›</a:t>
            </a:fld>
            <a:endParaRPr lang="ru-RU"/>
          </a:p>
        </p:txBody>
      </p:sp>
      <p:sp>
        <p:nvSpPr>
          <p:cNvPr id="8" name="Прямоугольник 7"/>
          <p:cNvSpPr/>
          <p:nvPr/>
        </p:nvSpPr>
        <p:spPr>
          <a:xfrm>
            <a:off x="269875" y="269875"/>
            <a:ext cx="2160000" cy="631825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32036" y="6191249"/>
            <a:ext cx="1146754" cy="39657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6163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633481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 Начало раздела">
    <p:spTree>
      <p:nvGrpSpPr>
        <p:cNvPr id="1" name=""/>
        <p:cNvGrpSpPr/>
        <p:nvPr/>
      </p:nvGrpSpPr>
      <p:grpSpPr>
        <a:xfrm>
          <a:off x="0" y="0"/>
          <a:ext cx="0" cy="0"/>
          <a:chOff x="0" y="0"/>
          <a:chExt cx="0" cy="0"/>
        </a:xfrm>
      </p:grpSpPr>
      <p:sp>
        <p:nvSpPr>
          <p:cNvPr id="9" name="Прямоугольник 8"/>
          <p:cNvSpPr/>
          <p:nvPr userDrawn="1"/>
        </p:nvSpPr>
        <p:spPr>
          <a:xfrm>
            <a:off x="269875" y="260648"/>
            <a:ext cx="8604250" cy="6318250"/>
          </a:xfrm>
          <a:prstGeom prst="rect">
            <a:avLst/>
          </a:prstGeom>
          <a:solidFill>
            <a:srgbClr val="516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Нижний колонтитул 4"/>
          <p:cNvSpPr>
            <a:spLocks noGrp="1"/>
          </p:cNvSpPr>
          <p:nvPr>
            <p:ph type="ftr" sz="quarter" idx="11"/>
          </p:nvPr>
        </p:nvSpPr>
        <p:spPr>
          <a:xfrm>
            <a:off x="4355976" y="6192000"/>
            <a:ext cx="3960024" cy="360000"/>
          </a:xfrm>
          <a:prstGeom prst="rect">
            <a:avLst/>
          </a:prstGeom>
        </p:spPr>
        <p:txBody>
          <a:bodyPr/>
          <a:lstStyle>
            <a:lvl1pPr algn="r">
              <a:defRPr sz="1100">
                <a:solidFill>
                  <a:schemeClr val="bg1"/>
                </a:solidFill>
                <a:latin typeface="+mj-lt"/>
                <a:ea typeface="Verdana" pitchFamily="34" charset="0"/>
                <a:cs typeface="Verdana" pitchFamily="34" charset="0"/>
              </a:defRPr>
            </a:lvl1pPr>
          </a:lstStyle>
          <a:p>
            <a:endParaRPr lang="ru-RU" dirty="0"/>
          </a:p>
        </p:txBody>
      </p:sp>
      <p:sp>
        <p:nvSpPr>
          <p:cNvPr id="6" name="Номер слайда 5"/>
          <p:cNvSpPr>
            <a:spLocks noGrp="1"/>
          </p:cNvSpPr>
          <p:nvPr>
            <p:ph type="sldNum" sz="quarter" idx="12"/>
          </p:nvPr>
        </p:nvSpPr>
        <p:spPr>
          <a:xfrm>
            <a:off x="8388000" y="6192000"/>
            <a:ext cx="360000" cy="360000"/>
          </a:xfrm>
          <a:prstGeom prst="rect">
            <a:avLst/>
          </a:prstGeom>
        </p:spPr>
        <p:txBody>
          <a:bodyPr rIns="0" bIns="0"/>
          <a:lstStyle>
            <a:lvl1pPr algn="r">
              <a:defRPr>
                <a:solidFill>
                  <a:schemeClr val="bg1"/>
                </a:solidFill>
                <a:latin typeface="+mj-lt"/>
                <a:ea typeface="Verdana" pitchFamily="34" charset="0"/>
                <a:cs typeface="Verdana" pitchFamily="34" charset="0"/>
              </a:defRPr>
            </a:lvl1pPr>
          </a:lstStyle>
          <a:p>
            <a:fld id="{167E4C93-8E89-4B83-936A-E2A050ED9A29}" type="slidenum">
              <a:rPr lang="ru-RU" smtClean="0"/>
              <a:pPr/>
              <a:t>‹#›</a:t>
            </a:fld>
            <a:endParaRPr lang="ru-RU"/>
          </a:p>
        </p:txBody>
      </p:sp>
      <p:sp>
        <p:nvSpPr>
          <p:cNvPr id="2" name="Заголовок 1"/>
          <p:cNvSpPr>
            <a:spLocks noGrp="1"/>
          </p:cNvSpPr>
          <p:nvPr>
            <p:ph type="title" hasCustomPrompt="1"/>
          </p:nvPr>
        </p:nvSpPr>
        <p:spPr>
          <a:xfrm>
            <a:off x="396136" y="404912"/>
            <a:ext cx="5400000" cy="2232000"/>
          </a:xfrm>
          <a:prstGeom prst="rect">
            <a:avLst/>
          </a:prstGeom>
        </p:spPr>
        <p:txBody>
          <a:bodyPr anchor="t" anchorCtr="0">
            <a:noAutofit/>
          </a:bodyPr>
          <a:lstStyle>
            <a:lvl1pPr algn="l">
              <a:lnSpc>
                <a:spcPct val="90000"/>
              </a:lnSpc>
              <a:defRPr sz="4800" baseline="0">
                <a:solidFill>
                  <a:schemeClr val="bg1"/>
                </a:solidFill>
                <a:latin typeface="+mj-lt"/>
                <a:ea typeface="Verdana" pitchFamily="34" charset="0"/>
                <a:cs typeface="Verdana" pitchFamily="34" charset="0"/>
              </a:defRPr>
            </a:lvl1pPr>
          </a:lstStyle>
          <a:p>
            <a:r>
              <a:rPr lang="en-US" dirty="0" smtClean="0"/>
              <a:t>1.0</a:t>
            </a:r>
            <a:br>
              <a:rPr lang="en-US" dirty="0" smtClean="0"/>
            </a:br>
            <a:r>
              <a:rPr lang="en-US" dirty="0" err="1" smtClean="0"/>
              <a:t>Devider</a:t>
            </a:r>
            <a:r>
              <a:rPr lang="en-US" dirty="0" smtClean="0"/>
              <a:t> title (</a:t>
            </a:r>
            <a:r>
              <a:rPr lang="en-US" dirty="0" err="1" smtClean="0"/>
              <a:t>light+bold</a:t>
            </a:r>
            <a:r>
              <a:rPr lang="en-US" dirty="0" smtClean="0"/>
              <a:t>)</a:t>
            </a:r>
            <a:endParaRPr lang="ru-RU" dirty="0"/>
          </a:p>
        </p:txBody>
      </p:sp>
    </p:spTree>
    <p:extLst>
      <p:ext uri="{BB962C8B-B14F-4D97-AF65-F5344CB8AC3E}">
        <p14:creationId xmlns:p14="http://schemas.microsoft.com/office/powerpoint/2010/main" val="349545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565970-85C8-4B65-A061-2F07D449E467}" type="datetime1">
              <a:rPr lang="ru-RU" smtClean="0"/>
              <a:t>17.05.2013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E01335-259E-40F9-B4E1-7E4FDCDF683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72" r:id="rId4"/>
    <p:sldLayoutId id="2147483673" r:id="rId5"/>
    <p:sldLayoutId id="2147483662" r:id="rId6"/>
    <p:sldLayoutId id="2147483663" r:id="rId7"/>
    <p:sldLayoutId id="2147483674" r:id="rId8"/>
    <p:sldLayoutId id="2147483675" r:id="rId9"/>
    <p:sldLayoutId id="2147483676" r:id="rId10"/>
    <p:sldLayoutId id="2147483677" r:id="rId11"/>
    <p:sldLayoutId id="2147483664" r:id="rId12"/>
    <p:sldLayoutId id="2147483665" r:id="rId13"/>
    <p:sldLayoutId id="2147483666" r:id="rId14"/>
    <p:sldLayoutId id="2147483667" r:id="rId15"/>
    <p:sldLayoutId id="2147483668" r:id="rId16"/>
    <p:sldLayoutId id="2147483678" r:id="rId17"/>
    <p:sldLayoutId id="2147483679" r:id="rId18"/>
    <p:sldLayoutId id="2147483680" r:id="rId19"/>
    <p:sldLayoutId id="2147483681" r:id="rId20"/>
    <p:sldLayoutId id="2147483682" r:id="rId21"/>
    <p:sldLayoutId id="2147483683" r:id="rId22"/>
    <p:sldLayoutId id="2147483684" r:id="rId2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hyperlink" Target="http://www.nsd.ru/" TargetMode="External"/><Relationship Id="rId2" Type="http://schemas.openxmlformats.org/officeDocument/2006/relationships/hyperlink" Target="mailto:sales@nsd.ru" TargetMode="External"/><Relationship Id="rId1" Type="http://schemas.openxmlformats.org/officeDocument/2006/relationships/slideLayout" Target="../slideLayouts/slideLayout22.xml"/><Relationship Id="rId4" Type="http://schemas.openxmlformats.org/officeDocument/2006/relationships/hyperlink" Target="http://www.isin.ru/"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June 2013, Saint-Petersburg</a:t>
            </a:r>
            <a:br>
              <a:rPr lang="en-US" dirty="0" smtClean="0"/>
            </a:br>
            <a:r>
              <a:rPr lang="en-US" dirty="0" smtClean="0"/>
              <a:t>Maria Ivanova</a:t>
            </a:r>
            <a:endParaRPr lang="ru-RU" dirty="0"/>
          </a:p>
        </p:txBody>
      </p:sp>
      <p:sp>
        <p:nvSpPr>
          <p:cNvPr id="3" name="Текст 2"/>
          <p:cNvSpPr>
            <a:spLocks noGrp="1"/>
          </p:cNvSpPr>
          <p:nvPr>
            <p:ph type="body" sz="half" idx="2"/>
          </p:nvPr>
        </p:nvSpPr>
        <p:spPr>
          <a:xfrm>
            <a:off x="4752000" y="5083200"/>
            <a:ext cx="4284496" cy="1368000"/>
          </a:xfrm>
        </p:spPr>
        <p:txBody>
          <a:bodyPr>
            <a:normAutofit/>
          </a:bodyPr>
          <a:lstStyle/>
          <a:p>
            <a:r>
              <a:rPr lang="en-US" sz="2400" cap="all" dirty="0" smtClean="0"/>
              <a:t>REPO development</a:t>
            </a:r>
            <a:br>
              <a:rPr lang="en-US" sz="2400" cap="all" dirty="0" smtClean="0"/>
            </a:br>
            <a:r>
              <a:rPr lang="en-US" sz="2400" b="1" cap="all" dirty="0" smtClean="0"/>
              <a:t>on the Russian market</a:t>
            </a:r>
            <a:endParaRPr lang="ru-RU" sz="2400" b="1" cap="all" dirty="0"/>
          </a:p>
        </p:txBody>
      </p:sp>
    </p:spTree>
    <p:extLst>
      <p:ext uri="{BB962C8B-B14F-4D97-AF65-F5344CB8AC3E}">
        <p14:creationId xmlns:p14="http://schemas.microsoft.com/office/powerpoint/2010/main" val="1790378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152000" y="576000"/>
            <a:ext cx="7416000" cy="620752"/>
          </a:xfrm>
        </p:spPr>
        <p:txBody>
          <a:bodyPr/>
          <a:lstStyle/>
          <a:p>
            <a:r>
              <a:rPr lang="en-US" b="1" cap="all" dirty="0" smtClean="0"/>
              <a:t>REPO on the Russian market</a:t>
            </a:r>
            <a:r>
              <a:rPr lang="en-US" cap="all" dirty="0" smtClean="0"/>
              <a:t> </a:t>
            </a:r>
            <a:br>
              <a:rPr lang="en-US" cap="all" dirty="0" smtClean="0"/>
            </a:br>
            <a:endParaRPr lang="ru-RU" sz="1600" cap="all" dirty="0"/>
          </a:p>
        </p:txBody>
      </p:sp>
      <p:graphicFrame>
        <p:nvGraphicFramePr>
          <p:cNvPr id="7" name="Диаграмма 6"/>
          <p:cNvGraphicFramePr>
            <a:graphicFrameLocks/>
          </p:cNvGraphicFramePr>
          <p:nvPr>
            <p:extLst>
              <p:ext uri="{D42A27DB-BD31-4B8C-83A1-F6EECF244321}">
                <p14:modId xmlns:p14="http://schemas.microsoft.com/office/powerpoint/2010/main" val="1308105662"/>
              </p:ext>
            </p:extLst>
          </p:nvPr>
        </p:nvGraphicFramePr>
        <p:xfrm>
          <a:off x="1259632" y="1700316"/>
          <a:ext cx="3312368" cy="23762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Диаграмма 7"/>
          <p:cNvGraphicFramePr>
            <a:graphicFrameLocks/>
          </p:cNvGraphicFramePr>
          <p:nvPr>
            <p:extLst>
              <p:ext uri="{D42A27DB-BD31-4B8C-83A1-F6EECF244321}">
                <p14:modId xmlns:p14="http://schemas.microsoft.com/office/powerpoint/2010/main" val="1063535228"/>
              </p:ext>
            </p:extLst>
          </p:nvPr>
        </p:nvGraphicFramePr>
        <p:xfrm>
          <a:off x="4932040" y="1700316"/>
          <a:ext cx="3384376" cy="238316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2195736" y="6352728"/>
            <a:ext cx="6624736" cy="230832"/>
          </a:xfrm>
          <a:prstGeom prst="rect">
            <a:avLst/>
          </a:prstGeom>
          <a:noFill/>
        </p:spPr>
        <p:txBody>
          <a:bodyPr wrap="square" rtlCol="0">
            <a:spAutoFit/>
          </a:bodyPr>
          <a:lstStyle/>
          <a:p>
            <a:r>
              <a:rPr lang="en-US" sz="900" dirty="0" smtClean="0"/>
              <a:t>*according to The Fifths research of the Russian REPO market by the NSMA for the first half of 2012</a:t>
            </a:r>
            <a:endParaRPr lang="ru-RU" sz="900" dirty="0"/>
          </a:p>
        </p:txBody>
      </p:sp>
      <p:graphicFrame>
        <p:nvGraphicFramePr>
          <p:cNvPr id="11" name="Диаграмма 10"/>
          <p:cNvGraphicFramePr>
            <a:graphicFrameLocks/>
          </p:cNvGraphicFramePr>
          <p:nvPr>
            <p:extLst>
              <p:ext uri="{D42A27DB-BD31-4B8C-83A1-F6EECF244321}">
                <p14:modId xmlns:p14="http://schemas.microsoft.com/office/powerpoint/2010/main" val="3332118935"/>
              </p:ext>
            </p:extLst>
          </p:nvPr>
        </p:nvGraphicFramePr>
        <p:xfrm>
          <a:off x="2483768" y="4077072"/>
          <a:ext cx="5184576" cy="2160732"/>
        </p:xfrm>
        <a:graphic>
          <a:graphicData uri="http://schemas.openxmlformats.org/drawingml/2006/chart">
            <c:chart xmlns:c="http://schemas.openxmlformats.org/drawingml/2006/chart" xmlns:r="http://schemas.openxmlformats.org/officeDocument/2006/relationships" r:id="rId4"/>
          </a:graphicData>
        </a:graphic>
      </p:graphicFrame>
      <p:sp>
        <p:nvSpPr>
          <p:cNvPr id="10" name="Номер слайда 2"/>
          <p:cNvSpPr>
            <a:spLocks noGrp="1"/>
          </p:cNvSpPr>
          <p:nvPr>
            <p:ph type="sldNum" sz="quarter" idx="12"/>
          </p:nvPr>
        </p:nvSpPr>
        <p:spPr>
          <a:xfrm>
            <a:off x="8388000" y="6192000"/>
            <a:ext cx="360000" cy="360000"/>
          </a:xfrm>
        </p:spPr>
        <p:txBody>
          <a:bodyPr/>
          <a:lstStyle/>
          <a:p>
            <a:fld id="{E4E01335-259E-40F9-B4E1-7E4FDCDF6836}" type="slidenum">
              <a:rPr lang="ru-RU" smtClean="0"/>
              <a:t>2</a:t>
            </a:fld>
            <a:endParaRPr lang="ru-RU" dirty="0"/>
          </a:p>
        </p:txBody>
      </p:sp>
      <p:sp>
        <p:nvSpPr>
          <p:cNvPr id="2" name="Прямоугольник 1"/>
          <p:cNvSpPr/>
          <p:nvPr/>
        </p:nvSpPr>
        <p:spPr>
          <a:xfrm>
            <a:off x="1187624" y="1124744"/>
            <a:ext cx="1444626" cy="323165"/>
          </a:xfrm>
          <a:prstGeom prst="rect">
            <a:avLst/>
          </a:prstGeom>
        </p:spPr>
        <p:txBody>
          <a:bodyPr wrap="none">
            <a:spAutoFit/>
          </a:bodyPr>
          <a:lstStyle/>
          <a:p>
            <a:r>
              <a:rPr lang="en-US" sz="1500" cap="all" dirty="0"/>
              <a:t>key figures*</a:t>
            </a:r>
            <a:endParaRPr lang="ru-RU" sz="1500" dirty="0"/>
          </a:p>
        </p:txBody>
      </p:sp>
    </p:spTree>
    <p:extLst>
      <p:ext uri="{BB962C8B-B14F-4D97-AF65-F5344CB8AC3E}">
        <p14:creationId xmlns:p14="http://schemas.microsoft.com/office/powerpoint/2010/main" val="2262236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a:spcBef>
                <a:spcPts val="1800"/>
              </a:spcBef>
            </a:pPr>
            <a:r>
              <a:rPr lang="en-US" b="1" cap="all" dirty="0" err="1" smtClean="0"/>
              <a:t>triparty</a:t>
            </a:r>
            <a:r>
              <a:rPr lang="en-US" b="1" cap="all" dirty="0" smtClean="0"/>
              <a:t> repo in </a:t>
            </a:r>
            <a:r>
              <a:rPr lang="en-US" b="1" cap="all" dirty="0" err="1" smtClean="0"/>
              <a:t>russia</a:t>
            </a:r>
            <a:endParaRPr lang="ru-RU" b="1" cap="all" dirty="0"/>
          </a:p>
        </p:txBody>
      </p:sp>
      <p:sp>
        <p:nvSpPr>
          <p:cNvPr id="3" name="Номер слайда 2"/>
          <p:cNvSpPr>
            <a:spLocks noGrp="1"/>
          </p:cNvSpPr>
          <p:nvPr>
            <p:ph type="sldNum" sz="quarter" idx="12"/>
          </p:nvPr>
        </p:nvSpPr>
        <p:spPr/>
        <p:txBody>
          <a:bodyPr/>
          <a:lstStyle/>
          <a:p>
            <a:fld id="{E4E01335-259E-40F9-B4E1-7E4FDCDF6836}" type="slidenum">
              <a:rPr lang="ru-RU" smtClean="0"/>
              <a:t>3</a:t>
            </a:fld>
            <a:endParaRPr lang="ru-RU"/>
          </a:p>
        </p:txBody>
      </p:sp>
      <p:graphicFrame>
        <p:nvGraphicFramePr>
          <p:cNvPr id="7" name="Схема 6"/>
          <p:cNvGraphicFramePr/>
          <p:nvPr>
            <p:extLst>
              <p:ext uri="{D42A27DB-BD31-4B8C-83A1-F6EECF244321}">
                <p14:modId xmlns:p14="http://schemas.microsoft.com/office/powerpoint/2010/main" val="3421881010"/>
              </p:ext>
            </p:extLst>
          </p:nvPr>
        </p:nvGraphicFramePr>
        <p:xfrm>
          <a:off x="1331640" y="1772816"/>
          <a:ext cx="7488832"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1187624" y="1124744"/>
            <a:ext cx="1653273" cy="323165"/>
          </a:xfrm>
          <a:prstGeom prst="rect">
            <a:avLst/>
          </a:prstGeom>
        </p:spPr>
        <p:txBody>
          <a:bodyPr wrap="none">
            <a:spAutoFit/>
          </a:bodyPr>
          <a:lstStyle/>
          <a:p>
            <a:r>
              <a:rPr lang="en-US" sz="1500" cap="all" dirty="0" err="1" smtClean="0"/>
              <a:t>Nsd’s</a:t>
            </a:r>
            <a:r>
              <a:rPr lang="en-US" sz="1500" cap="all" dirty="0" smtClean="0"/>
              <a:t> offering</a:t>
            </a:r>
            <a:endParaRPr lang="ru-RU" sz="1500" dirty="0"/>
          </a:p>
        </p:txBody>
      </p:sp>
    </p:spTree>
    <p:extLst>
      <p:ext uri="{BB962C8B-B14F-4D97-AF65-F5344CB8AC3E}">
        <p14:creationId xmlns:p14="http://schemas.microsoft.com/office/powerpoint/2010/main" val="4033521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cap="all" dirty="0" err="1" smtClean="0"/>
              <a:t>triparty</a:t>
            </a:r>
            <a:r>
              <a:rPr lang="en-US" b="1" cap="all" dirty="0" smtClean="0"/>
              <a:t> repo in </a:t>
            </a:r>
            <a:r>
              <a:rPr lang="en-US" b="1" cap="all" dirty="0" err="1" smtClean="0"/>
              <a:t>russia</a:t>
            </a:r>
            <a:r>
              <a:rPr lang="en-US" cap="all" dirty="0" smtClean="0"/>
              <a:t/>
            </a:r>
            <a:br>
              <a:rPr lang="en-US" cap="all" dirty="0" smtClean="0"/>
            </a:br>
            <a:endParaRPr lang="ru-RU" cap="all" dirty="0"/>
          </a:p>
        </p:txBody>
      </p:sp>
      <p:sp>
        <p:nvSpPr>
          <p:cNvPr id="3" name="Номер слайда 2"/>
          <p:cNvSpPr>
            <a:spLocks noGrp="1"/>
          </p:cNvSpPr>
          <p:nvPr>
            <p:ph type="sldNum" sz="quarter" idx="12"/>
          </p:nvPr>
        </p:nvSpPr>
        <p:spPr/>
        <p:txBody>
          <a:bodyPr/>
          <a:lstStyle/>
          <a:p>
            <a:fld id="{E4E01335-259E-40F9-B4E1-7E4FDCDF6836}" type="slidenum">
              <a:rPr lang="ru-RU" smtClean="0"/>
              <a:t>4</a:t>
            </a:fld>
            <a:endParaRPr lang="ru-RU" dirty="0"/>
          </a:p>
        </p:txBody>
      </p:sp>
      <p:graphicFrame>
        <p:nvGraphicFramePr>
          <p:cNvPr id="6" name="Схема 5"/>
          <p:cNvGraphicFramePr/>
          <p:nvPr>
            <p:extLst>
              <p:ext uri="{D42A27DB-BD31-4B8C-83A1-F6EECF244321}">
                <p14:modId xmlns:p14="http://schemas.microsoft.com/office/powerpoint/2010/main" val="388867198"/>
              </p:ext>
            </p:extLst>
          </p:nvPr>
        </p:nvGraphicFramePr>
        <p:xfrm>
          <a:off x="1331640" y="2060848"/>
          <a:ext cx="7416824"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Прямоугольник 4"/>
          <p:cNvSpPr/>
          <p:nvPr/>
        </p:nvSpPr>
        <p:spPr>
          <a:xfrm>
            <a:off x="1187624" y="1124744"/>
            <a:ext cx="3538982" cy="323165"/>
          </a:xfrm>
          <a:prstGeom prst="rect">
            <a:avLst/>
          </a:prstGeom>
        </p:spPr>
        <p:txBody>
          <a:bodyPr wrap="none">
            <a:spAutoFit/>
          </a:bodyPr>
          <a:lstStyle/>
          <a:p>
            <a:r>
              <a:rPr lang="en-US" sz="1500" cap="all" dirty="0"/>
              <a:t>Development and implementation</a:t>
            </a:r>
            <a:endParaRPr lang="ru-RU" sz="1500" dirty="0"/>
          </a:p>
        </p:txBody>
      </p:sp>
    </p:spTree>
    <p:extLst>
      <p:ext uri="{BB962C8B-B14F-4D97-AF65-F5344CB8AC3E}">
        <p14:creationId xmlns:p14="http://schemas.microsoft.com/office/powerpoint/2010/main" val="34463296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9"/>
          <p:cNvSpPr>
            <a:spLocks noChangeArrowheads="1"/>
          </p:cNvSpPr>
          <p:nvPr/>
        </p:nvSpPr>
        <p:spPr bwMode="auto">
          <a:xfrm>
            <a:off x="1195342" y="1268760"/>
            <a:ext cx="7409106" cy="4032448"/>
          </a:xfrm>
          <a:prstGeom prst="rect">
            <a:avLst/>
          </a:prstGeom>
          <a:noFill/>
          <a:ln w="9525" cap="flat" cmpd="sng" algn="ctr">
            <a:noFill/>
            <a:prstDash val="solid"/>
            <a:round/>
            <a:headEnd type="none" w="med" len="med"/>
            <a:tailEnd type="none" w="med" len="med"/>
          </a:ln>
          <a:effectLst/>
        </p:spPr>
        <p:txBody>
          <a:bodyPr vert="horz" wrap="square" lIns="72000" tIns="36000" rIns="72000" bIns="36000" numCol="1" rtlCol="0" anchor="ctr" anchorCtr="0" compatLnSpc="1">
            <a:prstTxWarp prst="textNoShape">
              <a:avLst/>
            </a:prstTxWarp>
          </a:bodyPr>
          <a:lstStyle/>
          <a:p>
            <a:pPr defTabSz="809625" eaLnBrk="0" fontAlgn="base" hangingPunct="0">
              <a:lnSpc>
                <a:spcPct val="120000"/>
              </a:lnSpc>
              <a:spcAft>
                <a:spcPct val="0"/>
              </a:spcAft>
              <a:tabLst>
                <a:tab pos="0" algn="l"/>
              </a:tabLst>
              <a:defRPr/>
            </a:pPr>
            <a:r>
              <a:rPr lang="en-US" sz="1500" b="1" dirty="0" smtClean="0">
                <a:cs typeface="Arial" pitchFamily="34" charset="0"/>
              </a:rPr>
              <a:t>Client </a:t>
            </a:r>
            <a:r>
              <a:rPr lang="en-US" sz="1500" b="1" dirty="0" smtClean="0">
                <a:cs typeface="Arial" pitchFamily="34" charset="0"/>
              </a:rPr>
              <a:t>Relations Development Department:</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Tel.: +7 </a:t>
            </a:r>
            <a:r>
              <a:rPr lang="ru-RU" sz="1500" dirty="0" smtClean="0">
                <a:cs typeface="Arial" pitchFamily="34" charset="0"/>
              </a:rPr>
              <a:t>(495) 234</a:t>
            </a:r>
            <a:r>
              <a:rPr lang="en-US" sz="1500" dirty="0" smtClean="0">
                <a:cs typeface="Arial" pitchFamily="34" charset="0"/>
              </a:rPr>
              <a:t> </a:t>
            </a:r>
            <a:r>
              <a:rPr lang="ru-RU" sz="1500" dirty="0" smtClean="0">
                <a:cs typeface="Arial" pitchFamily="34" charset="0"/>
              </a:rPr>
              <a:t>9960</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a:t>
            </a:r>
            <a:r>
              <a:rPr lang="ru-RU" sz="1500" dirty="0" smtClean="0">
                <a:cs typeface="Arial" pitchFamily="34" charset="0"/>
              </a:rPr>
              <a:t>E-</a:t>
            </a:r>
            <a:r>
              <a:rPr lang="ru-RU" sz="1500" dirty="0" err="1" smtClean="0">
                <a:cs typeface="Arial" pitchFamily="34" charset="0"/>
              </a:rPr>
              <a:t>mail</a:t>
            </a:r>
            <a:r>
              <a:rPr lang="ru-RU" sz="1500" dirty="0" smtClean="0">
                <a:cs typeface="Arial" pitchFamily="34" charset="0"/>
              </a:rPr>
              <a:t>: </a:t>
            </a:r>
            <a:r>
              <a:rPr lang="en-US" sz="1500" dirty="0" smtClean="0">
                <a:cs typeface="Arial" pitchFamily="34" charset="0"/>
                <a:hlinkClick r:id="rId2"/>
              </a:rPr>
              <a:t>sales</a:t>
            </a:r>
            <a:r>
              <a:rPr lang="ru-RU" sz="1500" dirty="0" smtClean="0">
                <a:cs typeface="Arial" pitchFamily="34" charset="0"/>
                <a:hlinkClick r:id="rId2"/>
              </a:rPr>
              <a:t>@</a:t>
            </a:r>
            <a:r>
              <a:rPr lang="en-US" sz="1500" dirty="0" err="1" smtClean="0">
                <a:cs typeface="Arial" pitchFamily="34" charset="0"/>
                <a:hlinkClick r:id="rId2"/>
              </a:rPr>
              <a:t>nsd</a:t>
            </a:r>
            <a:r>
              <a:rPr lang="ru-RU" sz="1500" dirty="0" smtClean="0">
                <a:cs typeface="Arial" pitchFamily="34" charset="0"/>
                <a:hlinkClick r:id="rId2"/>
              </a:rPr>
              <a:t>.</a:t>
            </a:r>
            <a:r>
              <a:rPr lang="ru-RU" sz="1500" dirty="0" err="1" smtClean="0">
                <a:cs typeface="Arial" pitchFamily="34" charset="0"/>
                <a:hlinkClick r:id="rId2"/>
              </a:rPr>
              <a:t>ru</a:t>
            </a:r>
            <a:endParaRPr lang="en-US" sz="1500" dirty="0" smtClean="0">
              <a:cs typeface="Arial" pitchFamily="34" charset="0"/>
            </a:endParaRPr>
          </a:p>
          <a:p>
            <a:pPr defTabSz="809625" eaLnBrk="0" fontAlgn="base" hangingPunct="0">
              <a:lnSpc>
                <a:spcPct val="120000"/>
              </a:lnSpc>
              <a:spcAft>
                <a:spcPct val="0"/>
              </a:spcAft>
              <a:buClr>
                <a:srgbClr val="333399"/>
              </a:buClr>
              <a:tabLst>
                <a:tab pos="0" algn="l"/>
              </a:tabLst>
              <a:defRPr/>
            </a:pP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Web-sites: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a:t>
            </a:r>
            <a:r>
              <a:rPr lang="en-US" sz="1500" dirty="0" smtClean="0">
                <a:cs typeface="Arial" pitchFamily="34" charset="0"/>
                <a:hlinkClick r:id="rId3"/>
              </a:rPr>
              <a:t>www.nsd.ru</a:t>
            </a:r>
            <a:r>
              <a:rPr lang="en-US" sz="1500" dirty="0" smtClean="0">
                <a:cs typeface="Arial" pitchFamily="34" charset="0"/>
              </a:rPr>
              <a:t>, </a:t>
            </a:r>
            <a:r>
              <a:rPr lang="en-US" sz="1500" dirty="0" smtClean="0">
                <a:cs typeface="Arial" pitchFamily="34" charset="0"/>
                <a:hlinkClick r:id="rId4"/>
              </a:rPr>
              <a:t>www.isin.ru</a:t>
            </a:r>
            <a:endParaRPr lang="en-US" sz="1500" dirty="0" smtClean="0">
              <a:cs typeface="Arial" pitchFamily="34" charset="0"/>
            </a:endParaRPr>
          </a:p>
          <a:p>
            <a:pPr defTabSz="809625" eaLnBrk="0" fontAlgn="base" hangingPunct="0">
              <a:lnSpc>
                <a:spcPct val="120000"/>
              </a:lnSpc>
              <a:spcAft>
                <a:spcPct val="0"/>
              </a:spcAft>
              <a:buClr>
                <a:srgbClr val="333399"/>
              </a:buClr>
              <a:tabLst>
                <a:tab pos="0" algn="l"/>
              </a:tabLst>
              <a:defRPr/>
            </a:pPr>
            <a:endParaRPr lang="en-US" sz="1500" dirty="0" smtClean="0">
              <a:cs typeface="Arial" pitchFamily="34" charset="0"/>
            </a:endParaRPr>
          </a:p>
          <a:p>
            <a:pPr defTabSz="809625" eaLnBrk="0" fontAlgn="base" hangingPunct="0">
              <a:lnSpc>
                <a:spcPct val="120000"/>
              </a:lnSpc>
              <a:spcAft>
                <a:spcPct val="0"/>
              </a:spcAft>
              <a:tabLst>
                <a:tab pos="0" algn="l"/>
              </a:tabLst>
              <a:defRPr/>
            </a:pPr>
            <a:r>
              <a:rPr lang="en-US" sz="1500" b="1" dirty="0" smtClean="0">
                <a:cs typeface="Arial" pitchFamily="34" charset="0"/>
              </a:rPr>
              <a:t>Address: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12, </a:t>
            </a:r>
            <a:r>
              <a:rPr lang="en-US" sz="1500" dirty="0" err="1" smtClean="0">
                <a:cs typeface="Arial" pitchFamily="34" charset="0"/>
              </a:rPr>
              <a:t>Spartakovskaya</a:t>
            </a:r>
            <a:r>
              <a:rPr lang="en-US" sz="1500" dirty="0" smtClean="0">
                <a:cs typeface="Arial" pitchFamily="34" charset="0"/>
              </a:rPr>
              <a:t> str., </a:t>
            </a:r>
          </a:p>
          <a:p>
            <a:pPr defTabSz="809625" eaLnBrk="0" fontAlgn="base" hangingPunct="0">
              <a:lnSpc>
                <a:spcPct val="120000"/>
              </a:lnSpc>
              <a:spcAft>
                <a:spcPct val="0"/>
              </a:spcAft>
              <a:buClr>
                <a:srgbClr val="333399"/>
              </a:buClr>
              <a:tabLst>
                <a:tab pos="0" algn="l"/>
              </a:tabLst>
              <a:defRPr/>
            </a:pPr>
            <a:r>
              <a:rPr lang="en-US" sz="1500" dirty="0" smtClean="0">
                <a:cs typeface="Arial" pitchFamily="34" charset="0"/>
              </a:rPr>
              <a:t>		Moscow, 105066, Russia</a:t>
            </a:r>
            <a:endParaRPr lang="en-US" sz="1500" dirty="0">
              <a:cs typeface="Arial" pitchFamily="34" charset="0"/>
            </a:endParaRPr>
          </a:p>
        </p:txBody>
      </p:sp>
      <p:sp>
        <p:nvSpPr>
          <p:cNvPr id="6" name="Заголовок 1"/>
          <p:cNvSpPr txBox="1">
            <a:spLocks/>
          </p:cNvSpPr>
          <p:nvPr/>
        </p:nvSpPr>
        <p:spPr>
          <a:xfrm>
            <a:off x="1152000" y="576000"/>
            <a:ext cx="7416000" cy="548744"/>
          </a:xfrm>
          <a:prstGeom prst="rect">
            <a:avLst/>
          </a:prstGeom>
        </p:spPr>
        <p:txBody>
          <a:bodyPr anchor="t" anchorCtr="0">
            <a:noAutofit/>
          </a:bodyPr>
          <a:lstStyle>
            <a:lvl1pPr algn="l" defTabSz="914400" rtl="0" eaLnBrk="1" latinLnBrk="0" hangingPunct="1">
              <a:spcBef>
                <a:spcPct val="0"/>
              </a:spcBef>
              <a:buNone/>
              <a:defRPr sz="2600" b="1" kern="1200" baseline="0">
                <a:solidFill>
                  <a:schemeClr val="tx1"/>
                </a:solidFill>
                <a:latin typeface="+mj-lt"/>
                <a:ea typeface="Verdana" pitchFamily="34" charset="0"/>
                <a:cs typeface="Verdana" pitchFamily="34" charset="0"/>
              </a:defRPr>
            </a:lvl1pPr>
          </a:lstStyle>
          <a:p>
            <a:r>
              <a:rPr lang="en-US" smtClean="0"/>
              <a:t>CONTACTS</a:t>
            </a:r>
            <a:endParaRPr lang="ru-RU" dirty="0"/>
          </a:p>
        </p:txBody>
      </p:sp>
    </p:spTree>
    <p:extLst>
      <p:ext uri="{BB962C8B-B14F-4D97-AF65-F5344CB8AC3E}">
        <p14:creationId xmlns:p14="http://schemas.microsoft.com/office/powerpoint/2010/main" val="951332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3725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152000" y="576000"/>
            <a:ext cx="7416000" cy="1123200"/>
          </a:xfrm>
          <a:prstGeom prst="rect">
            <a:avLst/>
          </a:prstGeom>
        </p:spPr>
        <p:txBody>
          <a:bodyPr anchor="t" anchorCtr="0">
            <a:noAutofit/>
          </a:bodyPr>
          <a:lstStyle>
            <a:lvl1pPr algn="l" defTabSz="914400" rtl="0" eaLnBrk="1" latinLnBrk="0" hangingPunct="1">
              <a:spcBef>
                <a:spcPct val="0"/>
              </a:spcBef>
              <a:buNone/>
              <a:defRPr sz="2600" kern="1200" baseline="0">
                <a:solidFill>
                  <a:schemeClr val="tx1"/>
                </a:solidFill>
                <a:latin typeface="+mj-lt"/>
                <a:ea typeface="Verdana" pitchFamily="34" charset="0"/>
                <a:cs typeface="Verdana" pitchFamily="34" charset="0"/>
              </a:defRPr>
            </a:lvl1pPr>
          </a:lstStyle>
          <a:p>
            <a:r>
              <a:rPr lang="en-US" b="1" smtClean="0"/>
              <a:t>DISCLAIMER</a:t>
            </a:r>
            <a:endParaRPr lang="ru-RU" dirty="0"/>
          </a:p>
        </p:txBody>
      </p:sp>
      <p:sp>
        <p:nvSpPr>
          <p:cNvPr id="5" name="Прямоугольник 3"/>
          <p:cNvSpPr/>
          <p:nvPr/>
        </p:nvSpPr>
        <p:spPr>
          <a:xfrm>
            <a:off x="1196589" y="1196753"/>
            <a:ext cx="7568455" cy="4968552"/>
          </a:xfrm>
          <a:prstGeom prst="rect">
            <a:avLst/>
          </a:prstGeom>
          <a:noFill/>
          <a:effectLst/>
        </p:spPr>
        <p:txBody>
          <a:bodyPr wrap="square" lIns="72000" tIns="36000" rIns="144000" bIns="36000">
            <a:noAutofit/>
          </a:bodyPr>
          <a:lstStyle/>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presentation has been prepared and issued by NSD (the “</a:t>
            </a:r>
            <a:r>
              <a:rPr lang="en-US" sz="900" b="1" dirty="0">
                <a:solidFill>
                  <a:srgbClr val="000000"/>
                </a:solidFill>
                <a:cs typeface="Arial" pitchFamily="34" charset="0"/>
              </a:rPr>
              <a:t>Company</a:t>
            </a:r>
            <a:r>
              <a:rPr lang="en-US" sz="900" dirty="0">
                <a:solidFill>
                  <a:srgbClr val="000000"/>
                </a:solidFill>
                <a:cs typeface="Arial" pitchFamily="34" charset="0"/>
              </a:rPr>
              <a:t>”). Unless otherwise stated, the Company is the source for all data contained in this document. Such data is provided as at the date of this document and is subject to change without </a:t>
            </a:r>
            <a:r>
              <a:rPr lang="en-US" sz="900" dirty="0" smtClean="0">
                <a:solidFill>
                  <a:srgbClr val="000000"/>
                </a:solidFill>
                <a:cs typeface="Arial" pitchFamily="34" charset="0"/>
              </a:rPr>
              <a:t>notice</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document does not constitute or form part of, and should not be construed as, an offer or invitation for the sale or subscription of, or a solicitation of any offer to buy or subscribe for, any securities, nor shall it or any part of it or the fact of its distribution form the basis of, or be relied on in connection with, any offer, contract, commitment or investment decision relating thereto, nor does it constitute a recommendation regarding the securities of the </a:t>
            </a:r>
            <a:r>
              <a:rPr lang="en-US" sz="900" dirty="0" smtClean="0">
                <a:solidFill>
                  <a:srgbClr val="000000"/>
                </a:solidFill>
                <a:cs typeface="Arial" pitchFamily="34" charset="0"/>
              </a:rPr>
              <a:t>Company</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The information in this document has not been independently verified. No representation or warranty, express or implied, is made as to, and no reliance should be placed on, the fairness, accuracy or completeness of the information or opinions contained herein. None of the Company, or any of its subsidiaries or affiliates or any of such person's directors, officers or employees, advisers or other representatives, accepts any liability whatsoever (whether in negligence or otherwise) arising, directly or indirectly, from the use of this document or otherwise arising in connection </a:t>
            </a:r>
            <a:r>
              <a:rPr lang="en-US" sz="900" dirty="0" smtClean="0">
                <a:solidFill>
                  <a:srgbClr val="000000"/>
                </a:solidFill>
                <a:cs typeface="Arial" pitchFamily="34" charset="0"/>
              </a:rPr>
              <a:t>therewith</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This presentation includes forward-looking statements. All statements other than statements of historical fact included in this presentation, including, without limitation, those regarding our financial position, business strategy, management plans and objectives for future operations are forward-looking statements. These forward-looking statements involve known and unknown risks, uncertainties and other factors, which may cause our actual results, performance, achievements or industry results to be materially different from those expressed or implied by these forward-looking statements. These forward-looking statements are based on numerous assumptions regarding our present and future business strategies and the environment in which we expect to operate in the future. Important factors that could cause our actual results, performance, achievements or industry results to differ materially from those in the forward-looking statements include, among other factors: </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Perception </a:t>
            </a:r>
            <a:r>
              <a:rPr lang="en-US" sz="900" dirty="0">
                <a:solidFill>
                  <a:srgbClr val="000000"/>
                </a:solidFill>
                <a:cs typeface="Arial" pitchFamily="34" charset="0"/>
              </a:rPr>
              <a:t>of market services offered by the Company and its </a:t>
            </a:r>
            <a:r>
              <a:rPr lang="en-US" sz="900" dirty="0" smtClean="0">
                <a:solidFill>
                  <a:srgbClr val="000000"/>
                </a:solidFill>
                <a:cs typeface="Arial" pitchFamily="34" charset="0"/>
              </a:rPr>
              <a:t>subsidiaries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Volatility </a:t>
            </a:r>
            <a:r>
              <a:rPr lang="en-US" sz="900" dirty="0">
                <a:solidFill>
                  <a:srgbClr val="000000"/>
                </a:solidFill>
                <a:cs typeface="Arial" pitchFamily="34" charset="0"/>
              </a:rPr>
              <a:t>(a) of the Russian economy and the securities market and (b) sectors with a high level of competition that the Company and its subsidiaries </a:t>
            </a:r>
            <a:r>
              <a:rPr lang="en-US" sz="900" dirty="0" smtClean="0">
                <a:solidFill>
                  <a:srgbClr val="000000"/>
                </a:solidFill>
                <a:cs typeface="Arial" pitchFamily="34" charset="0"/>
              </a:rPr>
              <a:t>operate</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Changes </a:t>
            </a:r>
            <a:r>
              <a:rPr lang="en-US" sz="900" dirty="0">
                <a:solidFill>
                  <a:srgbClr val="000000"/>
                </a:solidFill>
                <a:cs typeface="Arial" pitchFamily="34" charset="0"/>
              </a:rPr>
              <a:t>in (a) domestic and international legislation and tax regulation and (b) state policies related to financial markets and securities </a:t>
            </a:r>
            <a:r>
              <a:rPr lang="en-US" sz="900" dirty="0" smtClean="0">
                <a:solidFill>
                  <a:srgbClr val="000000"/>
                </a:solidFill>
                <a:cs typeface="Arial" pitchFamily="34" charset="0"/>
              </a:rPr>
              <a:t>markets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Competition </a:t>
            </a:r>
            <a:r>
              <a:rPr lang="en-US" sz="900" dirty="0">
                <a:solidFill>
                  <a:srgbClr val="000000"/>
                </a:solidFill>
                <a:cs typeface="Arial" pitchFamily="34" charset="0"/>
              </a:rPr>
              <a:t>increase from new players on the Russian </a:t>
            </a:r>
            <a:r>
              <a:rPr lang="en-US" sz="900" dirty="0" smtClean="0">
                <a:solidFill>
                  <a:srgbClr val="000000"/>
                </a:solidFill>
                <a:cs typeface="Arial" pitchFamily="34" charset="0"/>
              </a:rPr>
              <a:t>market</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keep pace with rapid changes in science and technology environment, including the ability to use advanced features that are popular with the Company's and its subsidiaries' </a:t>
            </a:r>
            <a:r>
              <a:rPr lang="en-US" sz="900" dirty="0" smtClean="0">
                <a:solidFill>
                  <a:srgbClr val="000000"/>
                </a:solidFill>
                <a:cs typeface="Arial" pitchFamily="34" charset="0"/>
              </a:rPr>
              <a:t>customers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maintain continuity of the process of introduction of new competitive products and services, while keeping the </a:t>
            </a:r>
            <a:r>
              <a:rPr lang="en-US" sz="900" dirty="0" smtClean="0">
                <a:solidFill>
                  <a:srgbClr val="000000"/>
                </a:solidFill>
                <a:cs typeface="Arial" pitchFamily="34" charset="0"/>
              </a:rPr>
              <a:t>competitiveness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attract new customers on the domestic market and in foreign </a:t>
            </a:r>
            <a:r>
              <a:rPr lang="en-US" sz="900" dirty="0" smtClean="0">
                <a:solidFill>
                  <a:srgbClr val="000000"/>
                </a:solidFill>
                <a:cs typeface="Arial" pitchFamily="34" charset="0"/>
              </a:rPr>
              <a:t>jurisdictions</a:t>
            </a:r>
            <a:endParaRPr lang="ru-RU" sz="900" dirty="0">
              <a:solidFill>
                <a:srgbClr val="000000"/>
              </a:solidFill>
              <a:cs typeface="Arial" pitchFamily="34" charset="0"/>
            </a:endParaRPr>
          </a:p>
          <a:p>
            <a:pPr marL="450850" lvl="1" indent="-177800" algn="just" fontAlgn="base">
              <a:spcBef>
                <a:spcPct val="0"/>
              </a:spcBef>
              <a:spcAft>
                <a:spcPct val="0"/>
              </a:spcAft>
              <a:buFont typeface="Arial" pitchFamily="34" charset="0"/>
              <a:buChar char="–"/>
            </a:pPr>
            <a:r>
              <a:rPr lang="en-US" sz="900" dirty="0" smtClean="0">
                <a:solidFill>
                  <a:srgbClr val="000000"/>
                </a:solidFill>
                <a:cs typeface="Arial" pitchFamily="34" charset="0"/>
              </a:rPr>
              <a:t>The </a:t>
            </a:r>
            <a:r>
              <a:rPr lang="en-US" sz="900" dirty="0">
                <a:solidFill>
                  <a:srgbClr val="000000"/>
                </a:solidFill>
                <a:cs typeface="Arial" pitchFamily="34" charset="0"/>
              </a:rPr>
              <a:t>ability to increase the offer of products in foreign </a:t>
            </a:r>
            <a:r>
              <a:rPr lang="en-US" sz="900" dirty="0" smtClean="0">
                <a:solidFill>
                  <a:srgbClr val="000000"/>
                </a:solidFill>
                <a:cs typeface="Arial" pitchFamily="34" charset="0"/>
              </a:rPr>
              <a:t>jurisdictions</a:t>
            </a:r>
            <a:endParaRPr lang="ru-RU" sz="900" dirty="0">
              <a:solidFill>
                <a:srgbClr val="000000"/>
              </a:solidFill>
              <a:cs typeface="Arial" pitchFamily="34" charset="0"/>
            </a:endParaRPr>
          </a:p>
          <a:p>
            <a:pPr marL="171450" indent="-171450" algn="just" fontAlgn="base">
              <a:spcBef>
                <a:spcPct val="0"/>
              </a:spcBef>
              <a:spcAft>
                <a:spcPct val="0"/>
              </a:spcAft>
              <a:buFont typeface="Arial" pitchFamily="34" charset="0"/>
              <a:buChar char="•"/>
            </a:pPr>
            <a:r>
              <a:rPr lang="en-US" sz="900" dirty="0">
                <a:solidFill>
                  <a:srgbClr val="000000"/>
                </a:solidFill>
                <a:cs typeface="Arial" pitchFamily="34" charset="0"/>
              </a:rPr>
              <a:t>Forward-looking statements speak only as of the date of this presentation and we expressly disclaim any obligation or undertaking to release any update of, or revisions to, any forward-looking statements in this presentation as a result of any change in our expectations or any change in events, conditions or circumstances on which these forward-looking statements are </a:t>
            </a:r>
            <a:r>
              <a:rPr lang="en-US" sz="900" dirty="0" smtClean="0">
                <a:solidFill>
                  <a:srgbClr val="000000"/>
                </a:solidFill>
                <a:cs typeface="Arial" pitchFamily="34" charset="0"/>
              </a:rPr>
              <a:t>based</a:t>
            </a:r>
            <a:endParaRPr lang="ru-RU" sz="900" dirty="0">
              <a:solidFill>
                <a:srgbClr val="000000"/>
              </a:solidFill>
              <a:cs typeface="Arial" pitchFamily="34" charset="0"/>
            </a:endParaRPr>
          </a:p>
        </p:txBody>
      </p:sp>
    </p:spTree>
    <p:extLst>
      <p:ext uri="{BB962C8B-B14F-4D97-AF65-F5344CB8AC3E}">
        <p14:creationId xmlns:p14="http://schemas.microsoft.com/office/powerpoint/2010/main" val="1606247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НРД_презентация_ENG (1)">
  <a:themeElements>
    <a:clrScheme name="Moscow Exchange">
      <a:dk1>
        <a:srgbClr val="000000"/>
      </a:dk1>
      <a:lt1>
        <a:sysClr val="window" lastClr="FFFFFF"/>
      </a:lt1>
      <a:dk2>
        <a:srgbClr val="CCCCCC"/>
      </a:dk2>
      <a:lt2>
        <a:srgbClr val="E6E6E6"/>
      </a:lt2>
      <a:accent1>
        <a:srgbClr val="63B1E5"/>
      </a:accent1>
      <a:accent2>
        <a:srgbClr val="A2AD00"/>
      </a:accent2>
      <a:accent3>
        <a:srgbClr val="E26EB2"/>
      </a:accent3>
      <a:accent4>
        <a:srgbClr val="FFA100"/>
      </a:accent4>
      <a:accent5>
        <a:srgbClr val="002F5F"/>
      </a:accent5>
      <a:accent6>
        <a:srgbClr val="53682B"/>
      </a:accent6>
      <a:hlink>
        <a:srgbClr val="593160"/>
      </a:hlink>
      <a:folHlink>
        <a:srgbClr val="8D3C1E"/>
      </a:folHlink>
    </a:clrScheme>
    <a:fontScheme name="Moscow Exchange">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НРД_презентация_ENG (1)</Template>
  <TotalTime>223</TotalTime>
  <Words>799</Words>
  <Application>Microsoft Office PowerPoint</Application>
  <PresentationFormat>Экран (4:3)</PresentationFormat>
  <Paragraphs>64</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НРД_презентация_ENG (1)</vt:lpstr>
      <vt:lpstr>June 2013, Saint-Petersburg Maria Ivanova</vt:lpstr>
      <vt:lpstr>REPO on the Russian market  </vt:lpstr>
      <vt:lpstr>triparty repo in russia</vt:lpstr>
      <vt:lpstr>triparty repo in russia </vt:lpstr>
      <vt:lpstr>Презентация PowerPoint</vt:lpstr>
      <vt:lpstr>Презентация PowerPoint</vt:lpstr>
      <vt:lpstr>Презентация PowerPoint</vt:lpstr>
    </vt:vector>
  </TitlesOfParts>
  <Company>nsd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June 2013, Saint-Petersburg Mariya Ivanova</dc:title>
  <dc:creator>Горюн</dc:creator>
  <cp:lastModifiedBy>Иванова Мария Николаевна</cp:lastModifiedBy>
  <cp:revision>21</cp:revision>
  <dcterms:created xsi:type="dcterms:W3CDTF">2013-05-16T15:12:05Z</dcterms:created>
  <dcterms:modified xsi:type="dcterms:W3CDTF">2013-05-17T12:29:16Z</dcterms:modified>
</cp:coreProperties>
</file>