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5" r:id="rId5"/>
  </p:sldMasterIdLst>
  <p:notesMasterIdLst>
    <p:notesMasterId r:id="rId9"/>
  </p:notesMasterIdLst>
  <p:handoutMasterIdLst>
    <p:handoutMasterId r:id="rId10"/>
  </p:handoutMasterIdLst>
  <p:sldIdLst>
    <p:sldId id="281" r:id="rId6"/>
    <p:sldId id="329" r:id="rId7"/>
    <p:sldId id="342" r:id="rId8"/>
  </p:sldIdLst>
  <p:sldSz cx="9144000" cy="6858000" type="screen4x3"/>
  <p:notesSz cx="7010400" cy="92360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ysk-Cosgrove, Susan" initials="T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 snapToGrid="0" snapToObjects="1">
      <p:cViewPr varScale="1">
        <p:scale>
          <a:sx n="110" d="100"/>
          <a:sy n="110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82" d="100"/>
          <a:sy n="82" d="100"/>
        </p:scale>
        <p:origin x="-1974" y="-96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9F9BDE1-BFD5-F840-AE30-3761D571ECE9}" type="datetime1">
              <a:rPr lang="en-US"/>
              <a:pPr>
                <a:defRPr/>
              </a:pPr>
              <a:t>5/20/2013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4E43A7F-2CF4-FE43-A04A-BDB549F571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071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30E15ED-2285-E348-82C6-6D5BFF647830}" type="datetime1">
              <a:rPr lang="en-US"/>
              <a:pPr>
                <a:defRPr/>
              </a:pPr>
              <a:t>5/20/2013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2FBB8ED-00C6-B241-85BF-81AFF0A579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3323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89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Catalyst for major structural modifications to the U.S. Settlement process is the reduction of systemic risk and further adherence to the CPSS IOSCO recommendations for Securities Settlement Systems (SSS)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Implementation will occur over the next five years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Plans are further detailed in three industry white papers on the DTCC website under “Thought Leadership”: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Reducing Risk and Enhancing Intraday Finality in the Settlement of Money Market Instruments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A Roadmap for Promoting Intraday Settlement Finality in U.S. Markets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CNS Settlement As Delivery Versus Payment in DTC (CNS for Value)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Proposal to Launch a New Cost Benefit Analysis on Shortening the Settlement Cycle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Objective to provide customers with information on the strategic future of the U.S. Settlement process to allow them to project development resource requirements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848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VIII of Dodd-Frank provides framework for designation and regulation of </a:t>
            </a:r>
            <a:r>
              <a:rPr lang="en-US" i="1" u="sng" dirty="0"/>
              <a:t>Systemically Important Financial Market Utilities</a:t>
            </a:r>
            <a:r>
              <a:rPr lang="en-US" dirty="0"/>
              <a:t> by Federal Reserve and FSOC </a:t>
            </a:r>
          </a:p>
          <a:p>
            <a:pPr lvl="1"/>
            <a:r>
              <a:rPr lang="en-US" sz="1600" dirty="0"/>
              <a:t>Designated SIFMUs are subject to increased oversight by Federal Reserve Board </a:t>
            </a:r>
          </a:p>
          <a:p>
            <a:pPr lvl="1"/>
            <a:r>
              <a:rPr lang="en-US" sz="1600" dirty="0"/>
              <a:t>DTC designated systemically important in Summer 2012 </a:t>
            </a:r>
          </a:p>
          <a:p>
            <a:endParaRPr lang="en-US" dirty="0"/>
          </a:p>
          <a:p>
            <a:r>
              <a:rPr lang="en-US" dirty="0"/>
              <a:t>Of particular interest is requirements around: </a:t>
            </a:r>
          </a:p>
          <a:p>
            <a:pPr lvl="1"/>
            <a:r>
              <a:rPr lang="en-US" dirty="0"/>
              <a:t>Timing of settlement finality </a:t>
            </a:r>
          </a:p>
          <a:p>
            <a:pPr lvl="2"/>
            <a:r>
              <a:rPr lang="en-US" dirty="0"/>
              <a:t>Principal and income</a:t>
            </a:r>
          </a:p>
          <a:p>
            <a:pPr lvl="2"/>
            <a:r>
              <a:rPr lang="en-US" dirty="0"/>
              <a:t>Post payable adjustments</a:t>
            </a:r>
          </a:p>
          <a:p>
            <a:pPr lvl="2"/>
            <a:r>
              <a:rPr lang="en-US" dirty="0"/>
              <a:t>Reclaims / reversals of deliveries</a:t>
            </a:r>
          </a:p>
          <a:p>
            <a:pPr lvl="1"/>
            <a:r>
              <a:rPr lang="en-US" dirty="0"/>
              <a:t>Delivery versus payment </a:t>
            </a:r>
          </a:p>
          <a:p>
            <a:pPr lvl="1"/>
            <a:r>
              <a:rPr lang="en-US" dirty="0"/>
              <a:t>Liquidity risk controls to address participant’s failure </a:t>
            </a:r>
          </a:p>
          <a:p>
            <a:pPr lvl="1"/>
            <a:r>
              <a:rPr lang="en-US" dirty="0"/>
              <a:t>Physical delivery risks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848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32675" y="336550"/>
            <a:ext cx="12065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2859765"/>
            <a:ext cx="8164377" cy="915059"/>
          </a:xfrm>
        </p:spPr>
        <p:txBody>
          <a:bodyPr>
            <a:normAutofit/>
          </a:bodyPr>
          <a:lstStyle>
            <a:lvl1pPr algn="l">
              <a:defRPr sz="3800" b="0" i="0">
                <a:ln>
                  <a:noFill/>
                </a:ln>
                <a:solidFill>
                  <a:schemeClr val="accent4"/>
                </a:solidFill>
                <a:latin typeface="Arial Bold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7432675" y="336550"/>
            <a:ext cx="1277126" cy="3104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125901" y="2855610"/>
            <a:ext cx="2592516" cy="63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125901" y="2854816"/>
            <a:ext cx="2630636" cy="639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rial Bold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412578"/>
            <a:ext cx="9144000" cy="4454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="0" i="0" baseline="0" dirty="0" smtClean="0">
                <a:solidFill>
                  <a:schemeClr val="bg1"/>
                </a:solidFill>
                <a:latin typeface="Times"/>
                <a:cs typeface="Times"/>
              </a:rPr>
              <a:t>© DTCC</a:t>
            </a:r>
            <a:endParaRPr lang="en-US" sz="800" b="0" i="0" baseline="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3" descr="dtcc_rev_rgb [Converted]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432675" y="336550"/>
            <a:ext cx="12065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0" i="0" kern="1200">
          <a:solidFill>
            <a:schemeClr val="bg1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1" y="-65087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aseline="0" dirty="0" smtClean="0">
                <a:solidFill>
                  <a:schemeClr val="accent4"/>
                </a:solidFill>
                <a:latin typeface="Times"/>
                <a:cs typeface="Times"/>
              </a:rPr>
              <a:t>© DTCC</a:t>
            </a:r>
            <a:endParaRPr lang="en-US" sz="800" baseline="0" dirty="0">
              <a:solidFill>
                <a:schemeClr val="accent4"/>
              </a:solidFill>
              <a:latin typeface="Times"/>
              <a:cs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9" r:id="rId2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bg1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362" y="2608716"/>
            <a:ext cx="7945438" cy="1672997"/>
          </a:xfrm>
        </p:spPr>
        <p:txBody>
          <a:bodyPr/>
          <a:lstStyle/>
          <a:p>
            <a:pPr algn="ctr"/>
            <a:r>
              <a:rPr lang="en-US" sz="3000" dirty="0" smtClean="0">
                <a:solidFill>
                  <a:srgbClr val="0070C0"/>
                </a:solidFill>
              </a:rPr>
              <a:t>US Settlement 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 smtClean="0">
                <a:solidFill>
                  <a:srgbClr val="0070C0"/>
                </a:solidFill>
              </a:rPr>
              <a:t>Evolution</a:t>
            </a:r>
            <a:br>
              <a:rPr lang="en-US" sz="30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CSD 12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/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000" dirty="0" smtClean="0">
                <a:solidFill>
                  <a:srgbClr val="0070C0"/>
                </a:solidFill>
              </a:rPr>
              <a:t>Susan Cosgrove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195757" y="6107206"/>
            <a:ext cx="27432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defRPr/>
            </a:pPr>
            <a:endParaRPr lang="en-US" sz="1400" b="1" i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2942" y="555719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May 2013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872" y="6094548"/>
            <a:ext cx="84071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“Confidential Treatment Requested by DTCC, [DTC, NSCC, FICC, WTC] Pursuant to the Freedom of Information Act.”</a:t>
            </a:r>
          </a:p>
        </p:txBody>
      </p:sp>
    </p:spTree>
    <p:extLst>
      <p:ext uri="{BB962C8B-B14F-4D97-AF65-F5344CB8AC3E}">
        <p14:creationId xmlns:p14="http://schemas.microsoft.com/office/powerpoint/2010/main" val="71019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01000" y="6324600"/>
            <a:ext cx="609600" cy="228600"/>
          </a:xfrm>
          <a:prstGeom prst="rect">
            <a:avLst/>
          </a:prstGeom>
        </p:spPr>
        <p:txBody>
          <a:bodyPr/>
          <a:lstStyle/>
          <a:p>
            <a:fld id="{8A26FB3A-E088-443E-B299-AADAC718D020}" type="slidenum">
              <a:rPr lang="en-US" sz="1200"/>
              <a:pPr/>
              <a:t>2</a:t>
            </a:fld>
            <a:endParaRPr lang="en-US" sz="1200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225" y="141288"/>
            <a:ext cx="8414157" cy="646112"/>
          </a:xfrm>
        </p:spPr>
        <p:txBody>
          <a:bodyPr/>
          <a:lstStyle/>
          <a:p>
            <a:r>
              <a:rPr lang="en-US" sz="3200" dirty="0">
                <a:latin typeface="Arial"/>
                <a:cs typeface="Arial"/>
              </a:rPr>
              <a:t>U.S. </a:t>
            </a:r>
            <a:r>
              <a:rPr lang="en-US" sz="3200" dirty="0" smtClean="0">
                <a:latin typeface="Arial"/>
                <a:cs typeface="Arial"/>
              </a:rPr>
              <a:t>Settlement </a:t>
            </a:r>
            <a:r>
              <a:rPr lang="en-US" sz="3200" dirty="0" smtClean="0">
                <a:latin typeface="Arial"/>
                <a:cs typeface="Arial"/>
              </a:rPr>
              <a:t>Snapshot</a:t>
            </a:r>
            <a:endParaRPr lang="en-US" sz="3200" dirty="0">
              <a:latin typeface="Arial"/>
              <a:cs typeface="Arial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81818"/>
            <a:ext cx="9144000" cy="5142781"/>
          </a:xfrm>
        </p:spPr>
        <p:txBody>
          <a:bodyPr/>
          <a:lstStyle/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/>
              <a:t>Value of Securities on deposit at DTC is approximately $37 trillion</a:t>
            </a:r>
          </a:p>
          <a:p>
            <a:pPr marL="457200" lvl="1" indent="0">
              <a:buClr>
                <a:schemeClr val="accent4"/>
              </a:buClr>
              <a:buNone/>
            </a:pPr>
            <a:endParaRPr lang="en-US" dirty="0" smtClean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Institutional </a:t>
            </a:r>
            <a:r>
              <a:rPr lang="en-US" dirty="0"/>
              <a:t>t</a:t>
            </a:r>
            <a:r>
              <a:rPr lang="en-US" dirty="0" smtClean="0"/>
              <a:t>rade matching </a:t>
            </a:r>
            <a:r>
              <a:rPr lang="en-US" dirty="0"/>
              <a:t>levels for </a:t>
            </a:r>
            <a:r>
              <a:rPr lang="en-US" dirty="0" smtClean="0"/>
              <a:t>hovering </a:t>
            </a:r>
            <a:r>
              <a:rPr lang="en-US" dirty="0"/>
              <a:t>at 90% on </a:t>
            </a:r>
            <a:r>
              <a:rPr lang="en-US" dirty="0" smtClean="0"/>
              <a:t>T+2, no trade affirmation requirements</a:t>
            </a:r>
            <a:endParaRPr lang="en-US" dirty="0"/>
          </a:p>
          <a:p>
            <a:pPr marL="914400" lvl="2" indent="0">
              <a:buClr>
                <a:schemeClr val="accent4"/>
              </a:buClr>
              <a:buNone/>
            </a:pPr>
            <a:endParaRPr lang="en-US" sz="1800" dirty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CCP cleared trades net over $800B traded daily to $60B – settled free of value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endParaRPr lang="en-US" dirty="0" smtClean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Additional $500B settled DVP in respect of Institutional trades &amp; money market instruments – </a:t>
            </a:r>
          </a:p>
          <a:p>
            <a:pPr lvl="2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400" dirty="0" smtClean="0"/>
              <a:t>Securities </a:t>
            </a:r>
            <a:r>
              <a:rPr lang="en-US" sz="1400" dirty="0"/>
              <a:t>move gross and cash is settled “net” at end of day</a:t>
            </a:r>
          </a:p>
          <a:p>
            <a:pPr lvl="2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400" dirty="0"/>
              <a:t>Trades settle based on instructions from delivering </a:t>
            </a:r>
            <a:r>
              <a:rPr lang="en-US" sz="1400" dirty="0" smtClean="0"/>
              <a:t>party – no pre-matching</a:t>
            </a:r>
          </a:p>
          <a:p>
            <a:pPr lvl="2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400" dirty="0" smtClean="0"/>
              <a:t>Reclaims / reversal permitted until end of day</a:t>
            </a:r>
            <a:endParaRPr lang="en-US" sz="1400" dirty="0"/>
          </a:p>
          <a:p>
            <a:pPr lvl="2">
              <a:buClr>
                <a:schemeClr val="accent4"/>
              </a:buClr>
              <a:buFont typeface="Wingdings" pitchFamily="2" charset="2"/>
              <a:buChar char="v"/>
            </a:pPr>
            <a:endParaRPr lang="en-US" dirty="0" smtClean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DTC provided ability for members to go into debit balances to provide tremendous intraday liquidity recycling benefits</a:t>
            </a:r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endParaRPr lang="en-US" dirty="0" smtClean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Settlement cycle is T+3</a:t>
            </a:r>
          </a:p>
          <a:p>
            <a:pPr marL="457200" lvl="1" indent="0">
              <a:buClr>
                <a:schemeClr val="accent4"/>
              </a:buClr>
              <a:buNone/>
            </a:pPr>
            <a:endParaRPr lang="en-US" dirty="0" smtClean="0"/>
          </a:p>
          <a:p>
            <a:pPr lvl="1">
              <a:buClr>
                <a:schemeClr val="accent4"/>
              </a:buClr>
              <a:buFont typeface="Wingdings" pitchFamily="2" charset="2"/>
              <a:buChar char="v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64871" y="6553200"/>
            <a:ext cx="84071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“</a:t>
            </a:r>
            <a:r>
              <a:rPr lang="en-US" sz="1050" dirty="0" err="1" smtClean="0"/>
              <a:t>Confidenial</a:t>
            </a:r>
            <a:r>
              <a:rPr lang="en-US" sz="1050" dirty="0" smtClean="0"/>
              <a:t> </a:t>
            </a:r>
            <a:r>
              <a:rPr lang="en-US" sz="1050" dirty="0"/>
              <a:t>Treatment Requested by DTCC, [DTC, NSCC, FICC, WTC] Pursuant to the Freedom of Information Act.”</a:t>
            </a:r>
          </a:p>
        </p:txBody>
      </p:sp>
    </p:spTree>
    <p:extLst>
      <p:ext uri="{BB962C8B-B14F-4D97-AF65-F5344CB8AC3E}">
        <p14:creationId xmlns:p14="http://schemas.microsoft.com/office/powerpoint/2010/main" val="3776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01000" y="6324600"/>
            <a:ext cx="609600" cy="228600"/>
          </a:xfrm>
          <a:prstGeom prst="rect">
            <a:avLst/>
          </a:prstGeom>
        </p:spPr>
        <p:txBody>
          <a:bodyPr/>
          <a:lstStyle/>
          <a:p>
            <a:fld id="{8A26FB3A-E088-443E-B299-AADAC718D020}" type="slidenum">
              <a:rPr lang="en-US" sz="1200"/>
              <a:pPr/>
              <a:t>3</a:t>
            </a:fld>
            <a:endParaRPr lang="en-US" sz="1200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225" y="141288"/>
            <a:ext cx="8414157" cy="646112"/>
          </a:xfrm>
        </p:spPr>
        <p:txBody>
          <a:bodyPr/>
          <a:lstStyle/>
          <a:p>
            <a:r>
              <a:rPr lang="en-US" sz="3200" dirty="0">
                <a:latin typeface="Arial"/>
                <a:cs typeface="Arial"/>
              </a:rPr>
              <a:t>Evolutionary </a:t>
            </a:r>
            <a:r>
              <a:rPr lang="en-US" sz="3200" dirty="0" smtClean="0">
                <a:latin typeface="Arial"/>
                <a:cs typeface="Arial"/>
              </a:rPr>
              <a:t>Drivers and Initiatives</a:t>
            </a:r>
            <a:endParaRPr lang="en-US" sz="3200" dirty="0"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4871" y="6553200"/>
            <a:ext cx="84071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“Confidential Treatment Requested by DTCC, [DTC, NSCC, FICC, WTC] Pursuant to the Freedom of Information Act.”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023" y="1187822"/>
            <a:ext cx="8861612" cy="5136777"/>
          </a:xfrm>
        </p:spPr>
        <p:txBody>
          <a:bodyPr/>
          <a:lstStyle/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800" dirty="0" smtClean="0"/>
              <a:t>Dodd-Frank </a:t>
            </a:r>
            <a:r>
              <a:rPr lang="en-US" sz="1800" dirty="0"/>
              <a:t>provides framework for designation and regulation of </a:t>
            </a:r>
            <a:r>
              <a:rPr lang="en-US" sz="1800" i="1" u="sng" dirty="0"/>
              <a:t>Systemically Important Financial Market Utilities</a:t>
            </a:r>
            <a:r>
              <a:rPr lang="en-US" sz="1800" dirty="0"/>
              <a:t> by Federal Reserve and FSOC </a:t>
            </a:r>
          </a:p>
          <a:p>
            <a:pPr lvl="1">
              <a:buClr>
                <a:schemeClr val="accent4"/>
              </a:buClr>
            </a:pPr>
            <a:r>
              <a:rPr lang="en-US" sz="1400" dirty="0"/>
              <a:t>O</a:t>
            </a:r>
            <a:r>
              <a:rPr lang="en-US" sz="1400" dirty="0"/>
              <a:t>versight </a:t>
            </a:r>
            <a:r>
              <a:rPr lang="en-US" sz="1400" dirty="0"/>
              <a:t>by Federal Reserve Board 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800" dirty="0" smtClean="0"/>
              <a:t>CPSS IOSCO principles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800" dirty="0" smtClean="0"/>
              <a:t>Of </a:t>
            </a:r>
            <a:r>
              <a:rPr lang="en-US" sz="1800" dirty="0"/>
              <a:t>particular interest is requirements </a:t>
            </a:r>
            <a:r>
              <a:rPr lang="en-US" sz="1800" dirty="0" smtClean="0"/>
              <a:t>around</a:t>
            </a:r>
          </a:p>
          <a:p>
            <a:pPr lvl="1">
              <a:buClr>
                <a:schemeClr val="accent4"/>
              </a:buClr>
            </a:pPr>
            <a:r>
              <a:rPr lang="en-US" sz="1400" dirty="0"/>
              <a:t>Timing of settlement </a:t>
            </a:r>
            <a:r>
              <a:rPr lang="en-US" sz="1400" dirty="0"/>
              <a:t>finality </a:t>
            </a:r>
            <a:endParaRPr lang="en-US" sz="1400" dirty="0"/>
          </a:p>
          <a:p>
            <a:pPr lvl="1">
              <a:buClr>
                <a:schemeClr val="accent4"/>
              </a:buClr>
            </a:pPr>
            <a:r>
              <a:rPr lang="en-US" sz="1400" dirty="0"/>
              <a:t>Post </a:t>
            </a:r>
            <a:r>
              <a:rPr lang="en-US" sz="1400" dirty="0"/>
              <a:t>payable </a:t>
            </a:r>
            <a:r>
              <a:rPr lang="en-US" sz="1400" dirty="0"/>
              <a:t>adjustments of principal and income</a:t>
            </a:r>
            <a:endParaRPr lang="en-US" sz="1400" dirty="0"/>
          </a:p>
          <a:p>
            <a:pPr lvl="1">
              <a:buClr>
                <a:schemeClr val="accent4"/>
              </a:buClr>
            </a:pPr>
            <a:r>
              <a:rPr lang="en-US" sz="1400" dirty="0"/>
              <a:t>Delivery </a:t>
            </a:r>
            <a:r>
              <a:rPr lang="en-US" sz="1400" dirty="0"/>
              <a:t>versus payment </a:t>
            </a:r>
          </a:p>
          <a:p>
            <a:pPr lvl="1">
              <a:buClr>
                <a:schemeClr val="accent4"/>
              </a:buClr>
            </a:pPr>
            <a:r>
              <a:rPr lang="en-US" sz="1400" dirty="0"/>
              <a:t>Liquidity risk controls to address participant’s failure </a:t>
            </a:r>
          </a:p>
          <a:p>
            <a:pPr lvl="1">
              <a:buClr>
                <a:schemeClr val="accent4"/>
              </a:buClr>
            </a:pPr>
            <a:r>
              <a:rPr lang="en-US" sz="1400" dirty="0"/>
              <a:t>Physical delivery risks </a:t>
            </a:r>
          </a:p>
          <a:p>
            <a:pPr marL="342900" lvl="1" indent="-342900">
              <a:buClr>
                <a:schemeClr val="accent4"/>
              </a:buClr>
              <a:buFont typeface="Wingdings" pitchFamily="2" charset="2"/>
              <a:buChar char="v"/>
            </a:pPr>
            <a:r>
              <a:rPr lang="en-US" dirty="0" smtClean="0"/>
              <a:t>Cost </a:t>
            </a:r>
            <a:r>
              <a:rPr lang="en-US" dirty="0"/>
              <a:t>and capital efficiency benefits for members</a:t>
            </a:r>
          </a:p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Initiatives include: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chemeClr val="accent4"/>
              </a:buClr>
            </a:pPr>
            <a:r>
              <a:rPr lang="en-US" sz="1400" dirty="0"/>
              <a:t>Settlement Matching</a:t>
            </a:r>
            <a:endParaRPr lang="en-US" sz="1400" dirty="0"/>
          </a:p>
          <a:p>
            <a:pPr lvl="1">
              <a:buClr>
                <a:schemeClr val="accent4"/>
              </a:buClr>
            </a:pPr>
            <a:r>
              <a:rPr lang="en-US" sz="1400" dirty="0" smtClean="0"/>
              <a:t>Shortening </a:t>
            </a:r>
            <a:r>
              <a:rPr lang="en-US" sz="1400" dirty="0"/>
              <a:t>the Settlement Cycle </a:t>
            </a:r>
            <a:endParaRPr lang="en-US" sz="1400" dirty="0" smtClean="0"/>
          </a:p>
          <a:p>
            <a:pPr lvl="1">
              <a:buClr>
                <a:schemeClr val="accent4"/>
              </a:buClr>
            </a:pPr>
            <a:r>
              <a:rPr lang="en-US" sz="1400" dirty="0" smtClean="0"/>
              <a:t>Dematerialization</a:t>
            </a:r>
            <a:endParaRPr lang="en-US" sz="1400" dirty="0"/>
          </a:p>
          <a:p>
            <a:pPr lvl="1">
              <a:buClr>
                <a:schemeClr val="accent4"/>
              </a:buClr>
            </a:pPr>
            <a:r>
              <a:rPr lang="en-US" sz="1400" dirty="0" smtClean="0"/>
              <a:t>Global Standards  - ISO 20022 for corporate action processing</a:t>
            </a:r>
          </a:p>
          <a:p>
            <a:pPr lvl="1">
              <a:buClr>
                <a:schemeClr val="accent4"/>
              </a:buClr>
            </a:pPr>
            <a:r>
              <a:rPr lang="en-US" sz="1400" dirty="0" smtClean="0"/>
              <a:t>Collateral </a:t>
            </a:r>
            <a:r>
              <a:rPr lang="en-US" sz="1400" dirty="0"/>
              <a:t>Management &amp; Middle Office Utility </a:t>
            </a:r>
            <a:r>
              <a:rPr lang="en-US" sz="1400" dirty="0" smtClean="0"/>
              <a:t>functions</a:t>
            </a:r>
            <a:endParaRPr lang="en-US" sz="1400" dirty="0"/>
          </a:p>
          <a:p>
            <a:pPr lvl="1">
              <a:buClr>
                <a:schemeClr val="accent4"/>
              </a:buClr>
            </a:pPr>
            <a:endParaRPr lang="en-US" sz="1600" dirty="0"/>
          </a:p>
          <a:p>
            <a:pPr lvl="1">
              <a:buClr>
                <a:schemeClr val="accent4"/>
              </a:buClr>
            </a:pPr>
            <a:endParaRPr lang="en-US" sz="1600" dirty="0"/>
          </a:p>
          <a:p>
            <a:pPr lvl="1">
              <a:buClr>
                <a:schemeClr val="accent4"/>
              </a:buClr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094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TCCCorporate">
  <a:themeElements>
    <a:clrScheme name="Custom 11">
      <a:dk1>
        <a:sysClr val="windowText" lastClr="000000"/>
      </a:dk1>
      <a:lt1>
        <a:srgbClr val="FFFFFF"/>
      </a:lt1>
      <a:dk2>
        <a:srgbClr val="000000"/>
      </a:dk2>
      <a:lt2>
        <a:srgbClr val="FFFFFE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ACBC5E9395C64781F481DC40784310" ma:contentTypeVersion="3" ma:contentTypeDescription="Create a new document." ma:contentTypeScope="" ma:versionID="69dc396c8532a472d79ca1a27f1eeffc">
  <xsd:schema xmlns:xsd="http://www.w3.org/2001/XMLSchema" xmlns:p="http://schemas.microsoft.com/office/2006/metadata/properties" targetNamespace="http://schemas.microsoft.com/office/2006/metadata/properties" ma:root="true" ma:fieldsID="228248a40b16dd5b93644a011b4b683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 ma:index="8" ma:displayName="Subject"/>
        <xsd:element ref="dc:description" minOccurs="0" maxOccurs="1"/>
        <xsd:element name="keywords" minOccurs="0" maxOccurs="1" type="xsd:string" ma:index="9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3BE2914-990D-4F90-994A-95645E23C1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20224E4-AB23-48C8-8372-33C567E6A0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440D54-A6CA-471F-84F0-433DED0BB1B1}">
  <ds:schemaRefs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DTCCCorporate</Template>
  <TotalTime>6749</TotalTime>
  <Words>500</Words>
  <Application>Microsoft Office PowerPoint</Application>
  <PresentationFormat>On-screen Show (4:3)</PresentationFormat>
  <Paragraphs>63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DTCCCorporate</vt:lpstr>
      <vt:lpstr>1_DTCC_NEW</vt:lpstr>
      <vt:lpstr>US Settlement  Evolution CSD 12  Susan Cosgrove </vt:lpstr>
      <vt:lpstr>U.S. Settlement Snapshot</vt:lpstr>
      <vt:lpstr>Evolutionary Drivers and Initiatives</vt:lpstr>
    </vt:vector>
  </TitlesOfParts>
  <Company>DTCC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Pablo Rivero</dc:creator>
  <cp:keywords/>
  <cp:lastModifiedBy>Tysk-Cosgrove, Susan</cp:lastModifiedBy>
  <cp:revision>414</cp:revision>
  <cp:lastPrinted>2013-02-13T19:28:44Z</cp:lastPrinted>
  <dcterms:created xsi:type="dcterms:W3CDTF">2011-07-21T19:13:34Z</dcterms:created>
  <dcterms:modified xsi:type="dcterms:W3CDTF">2013-05-20T15:05:15Z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0x01010088ACBC5E9395C64781F481DC40784310</vt:lpwstr>
  </property>
</Properties>
</file>