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  <p:sldMasterId id="2147483660" r:id="rId3"/>
    <p:sldMasterId id="2147483661" r:id="rId4"/>
    <p:sldMasterId id="2147483662" r:id="rId5"/>
    <p:sldMasterId id="2147483663" r:id="rId6"/>
  </p:sldMasterIdLst>
  <p:notesMasterIdLst>
    <p:notesMasterId r:id="rId9"/>
  </p:notesMasterIdLst>
  <p:handoutMasterIdLst>
    <p:handoutMasterId r:id="rId10"/>
  </p:handoutMasterIdLst>
  <p:sldIdLst>
    <p:sldId id="260" r:id="rId7"/>
    <p:sldId id="275" r:id="rId8"/>
  </p:sldIdLst>
  <p:sldSz cx="9144000" cy="6858000" type="screen4x3"/>
  <p:notesSz cx="68072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5C0"/>
    <a:srgbClr val="5F3799"/>
    <a:srgbClr val="00C78B"/>
    <a:srgbClr val="77B700"/>
    <a:srgbClr val="FFCC00"/>
    <a:srgbClr val="FF6600"/>
    <a:srgbClr val="E00034"/>
    <a:srgbClr val="BF229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25" autoAdjust="0"/>
    <p:restoredTop sz="81393" autoAdjust="0"/>
  </p:normalViewPr>
  <p:slideViewPr>
    <p:cSldViewPr snapToGrid="0" snapToObjects="1">
      <p:cViewPr varScale="1">
        <p:scale>
          <a:sx n="98" d="100"/>
          <a:sy n="98" d="100"/>
        </p:scale>
        <p:origin x="-2292" y="-108"/>
      </p:cViewPr>
      <p:guideLst>
        <p:guide orient="horz" pos="3929"/>
        <p:guide orient="horz" pos="319"/>
        <p:guide orient="horz" pos="317"/>
        <p:guide orient="horz" pos="3821"/>
        <p:guide orient="horz" pos="320"/>
        <p:guide orient="horz" pos="1147"/>
        <p:guide orient="horz" pos="3951"/>
        <p:guide orient="horz" pos="1635"/>
        <p:guide pos="317"/>
        <p:guide pos="4400"/>
        <p:guide pos="4490"/>
        <p:guide pos="5447"/>
        <p:guide pos="2315"/>
        <p:guide pos="2412"/>
        <p:guide pos="736"/>
        <p:guide pos="15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6" d="100"/>
          <a:sy n="86" d="100"/>
        </p:scale>
        <p:origin x="-2472" y="-84"/>
      </p:cViewPr>
      <p:guideLst>
        <p:guide orient="horz" pos="312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l">
              <a:defRPr sz="1600"/>
            </a:pPr>
            <a:r>
              <a:rPr lang="en-US" sz="1600" dirty="0"/>
              <a:t>Migration date of </a:t>
            </a:r>
            <a:r>
              <a:rPr lang="en-US" sz="1600" dirty="0" smtClean="0"/>
              <a:t>respondents*</a:t>
            </a:r>
            <a:endParaRPr lang="en-US" sz="1600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Migration date of respondents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Already T+2</c:v>
                </c:pt>
                <c:pt idx="1">
                  <c:v>H2 2014</c:v>
                </c:pt>
                <c:pt idx="2">
                  <c:v>01/01/2015</c:v>
                </c:pt>
                <c:pt idx="3">
                  <c:v>Unknown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6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1200000"/>
        <c:axId val="161227904"/>
      </c:barChart>
      <c:catAx>
        <c:axId val="1612000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61227904"/>
        <c:crosses val="autoZero"/>
        <c:auto val="1"/>
        <c:lblAlgn val="ctr"/>
        <c:lblOffset val="100"/>
        <c:noMultiLvlLbl val="0"/>
      </c:catAx>
      <c:valAx>
        <c:axId val="161227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612000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9D9BA9-41A9-4754-A1F8-48EE2612004F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DB99230-162B-4340-9AB3-45FB937B8CCA}">
      <dgm:prSet phldrT="[Text]" custT="1"/>
      <dgm:spPr/>
      <dgm:t>
        <a:bodyPr/>
        <a:lstStyle/>
        <a:p>
          <a:r>
            <a:rPr lang="en-GB" sz="1800" dirty="0" smtClean="0"/>
            <a:t>Stock exchanges</a:t>
          </a:r>
          <a:endParaRPr lang="en-GB" sz="1800" dirty="0"/>
        </a:p>
      </dgm:t>
    </dgm:pt>
    <dgm:pt modelId="{AC510B29-90E5-4F8F-A7A7-3D3B7D1B8E08}" type="parTrans" cxnId="{91BF60C0-F37B-4B06-B42B-C6BA83F02DFB}">
      <dgm:prSet/>
      <dgm:spPr/>
      <dgm:t>
        <a:bodyPr/>
        <a:lstStyle/>
        <a:p>
          <a:endParaRPr lang="en-GB"/>
        </a:p>
      </dgm:t>
    </dgm:pt>
    <dgm:pt modelId="{13822306-346E-49B5-BC68-9C70D9E3F9A1}" type="sibTrans" cxnId="{91BF60C0-F37B-4B06-B42B-C6BA83F02DFB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8C5EBDB6-CEB9-4E4F-BE1A-E1456D3BFC9A}">
      <dgm:prSet phldrT="[Text]" custT="1"/>
      <dgm:spPr/>
      <dgm:t>
        <a:bodyPr/>
        <a:lstStyle/>
        <a:p>
          <a:r>
            <a:rPr lang="en-GB" sz="1800" smtClean="0"/>
            <a:t>CCPs</a:t>
          </a:r>
          <a:endParaRPr lang="en-GB" sz="1800" dirty="0"/>
        </a:p>
      </dgm:t>
    </dgm:pt>
    <dgm:pt modelId="{BCD667EB-C7F4-4721-B2E2-A8F6F61A1C77}" type="parTrans" cxnId="{9119F9D9-5E1B-4206-8FBD-015F1106AA7B}">
      <dgm:prSet/>
      <dgm:spPr/>
      <dgm:t>
        <a:bodyPr/>
        <a:lstStyle/>
        <a:p>
          <a:endParaRPr lang="en-GB"/>
        </a:p>
      </dgm:t>
    </dgm:pt>
    <dgm:pt modelId="{869932B0-BD7B-4723-A38B-75FE0D2E18A5}" type="sibTrans" cxnId="{9119F9D9-5E1B-4206-8FBD-015F1106AA7B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3F05B97C-2F5B-436B-97DB-5787C0F4EED8}">
      <dgm:prSet phldrT="[Text]" custT="1"/>
      <dgm:spPr/>
      <dgm:t>
        <a:bodyPr/>
        <a:lstStyle/>
        <a:p>
          <a:r>
            <a:rPr lang="en-GB" sz="1800" dirty="0" smtClean="0"/>
            <a:t>CSDs / ICSDs</a:t>
          </a:r>
          <a:endParaRPr lang="en-GB" sz="1800" dirty="0"/>
        </a:p>
      </dgm:t>
    </dgm:pt>
    <dgm:pt modelId="{2C83E2BE-CAA5-4C1B-A377-92CBD11A215E}" type="parTrans" cxnId="{606EFE44-1F58-4A82-AC04-47DDC5A6C943}">
      <dgm:prSet/>
      <dgm:spPr/>
      <dgm:t>
        <a:bodyPr/>
        <a:lstStyle/>
        <a:p>
          <a:endParaRPr lang="en-GB"/>
        </a:p>
      </dgm:t>
    </dgm:pt>
    <dgm:pt modelId="{96AD0600-C184-40DC-91D8-898E504DAC59}" type="sibTrans" cxnId="{606EFE44-1F58-4A82-AC04-47DDC5A6C943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69C4E4D1-A451-48D6-8389-E638C46618EA}">
      <dgm:prSet phldrT="[Text]" custT="1"/>
      <dgm:spPr/>
      <dgm:t>
        <a:bodyPr/>
        <a:lstStyle/>
        <a:p>
          <a:r>
            <a:rPr lang="en-GB" sz="1800" dirty="0" smtClean="0"/>
            <a:t>Custodians</a:t>
          </a:r>
          <a:endParaRPr lang="en-GB" sz="1800" dirty="0"/>
        </a:p>
      </dgm:t>
    </dgm:pt>
    <dgm:pt modelId="{24E7BF0B-600A-4C42-A6F3-A37ED836A8ED}" type="parTrans" cxnId="{67BDA3AD-CBEC-4C55-B6AF-9EF65943A621}">
      <dgm:prSet/>
      <dgm:spPr/>
      <dgm:t>
        <a:bodyPr/>
        <a:lstStyle/>
        <a:p>
          <a:endParaRPr lang="en-GB"/>
        </a:p>
      </dgm:t>
    </dgm:pt>
    <dgm:pt modelId="{449F9EA3-2BBF-411A-B1EF-FA44378DD02B}" type="sibTrans" cxnId="{67BDA3AD-CBEC-4C55-B6AF-9EF65943A621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0CEDC516-4C72-40C1-89C2-7D9D1E055B50}">
      <dgm:prSet phldrT="[Text]" custT="1"/>
      <dgm:spPr/>
      <dgm:t>
        <a:bodyPr/>
        <a:lstStyle/>
        <a:p>
          <a:r>
            <a:rPr lang="en-GB" sz="1800" dirty="0" smtClean="0"/>
            <a:t>Broker/</a:t>
          </a:r>
          <a:br>
            <a:rPr lang="en-GB" sz="1800" dirty="0" smtClean="0"/>
          </a:br>
          <a:r>
            <a:rPr lang="en-GB" sz="1800" dirty="0" smtClean="0"/>
            <a:t>dealers</a:t>
          </a:r>
          <a:endParaRPr lang="en-GB" sz="1800" dirty="0"/>
        </a:p>
      </dgm:t>
    </dgm:pt>
    <dgm:pt modelId="{4A866B80-432B-4EAF-9055-8B521CB9BC13}" type="parTrans" cxnId="{3E95D3D5-8D9D-41C1-B888-0899FE96FF25}">
      <dgm:prSet/>
      <dgm:spPr/>
      <dgm:t>
        <a:bodyPr/>
        <a:lstStyle/>
        <a:p>
          <a:endParaRPr lang="en-GB"/>
        </a:p>
      </dgm:t>
    </dgm:pt>
    <dgm:pt modelId="{6EAFBF85-BEC2-4C2A-B3B3-5339C3FB5ABA}" type="sibTrans" cxnId="{3E95D3D5-8D9D-41C1-B888-0899FE96FF25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3FA076F0-9B27-42EB-9451-81CA840E1CA0}">
      <dgm:prSet phldrT="[Text]" custT="1"/>
      <dgm:spPr/>
      <dgm:t>
        <a:bodyPr/>
        <a:lstStyle/>
        <a:p>
          <a:r>
            <a:rPr lang="en-GB" sz="1800" dirty="0" smtClean="0"/>
            <a:t>Market makers</a:t>
          </a:r>
          <a:endParaRPr lang="en-GB" sz="1800" dirty="0"/>
        </a:p>
      </dgm:t>
    </dgm:pt>
    <dgm:pt modelId="{843FB4F0-C76F-436E-9289-7FD0BC7AB320}" type="parTrans" cxnId="{2C318222-F0DF-444E-B2B2-8E0F0BB2D735}">
      <dgm:prSet/>
      <dgm:spPr/>
      <dgm:t>
        <a:bodyPr/>
        <a:lstStyle/>
        <a:p>
          <a:endParaRPr lang="en-GB"/>
        </a:p>
      </dgm:t>
    </dgm:pt>
    <dgm:pt modelId="{D8B66133-6E42-49D0-8C13-A463F23A6809}" type="sibTrans" cxnId="{2C318222-F0DF-444E-B2B2-8E0F0BB2D735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98FE7EB5-DD49-467E-B575-7E1408840D29}">
      <dgm:prSet phldrT="[Text]" custT="1"/>
      <dgm:spPr/>
      <dgm:t>
        <a:bodyPr/>
        <a:lstStyle/>
        <a:p>
          <a:r>
            <a:rPr lang="en-GB" sz="1800" dirty="0" smtClean="0"/>
            <a:t>Investors</a:t>
          </a:r>
          <a:endParaRPr lang="en-GB" sz="1800" dirty="0"/>
        </a:p>
      </dgm:t>
    </dgm:pt>
    <dgm:pt modelId="{50F8634F-6CDE-4597-9B09-ADE70480DDFE}" type="parTrans" cxnId="{692E1CD0-7BE0-4B98-BFF5-8EA9D8CDF29B}">
      <dgm:prSet/>
      <dgm:spPr/>
      <dgm:t>
        <a:bodyPr/>
        <a:lstStyle/>
        <a:p>
          <a:endParaRPr lang="en-GB"/>
        </a:p>
      </dgm:t>
    </dgm:pt>
    <dgm:pt modelId="{9AD7737D-9FA7-4994-8461-4C4BB56AB2F7}" type="sibTrans" cxnId="{692E1CD0-7BE0-4B98-BFF5-8EA9D8CDF29B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17EAF26A-7AB1-46D1-BD61-B1B477FABBD0}" type="pres">
      <dgm:prSet presAssocID="{B89D9BA9-41A9-4754-A1F8-48EE2612004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26EFE9C-792A-4A4F-B685-22B8E4CF101A}" type="pres">
      <dgm:prSet presAssocID="{6DB99230-162B-4340-9AB3-45FB937B8CCA}" presName="node" presStyleLbl="node1" presStyleIdx="0" presStyleCnt="7" custScaleX="146410" custScaleY="146410" custRadScaleRad="9602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3ADAB12C-82E9-4E82-9D10-30E44A9EBB2D}" type="pres">
      <dgm:prSet presAssocID="{6DB99230-162B-4340-9AB3-45FB937B8CCA}" presName="spNode" presStyleCnt="0"/>
      <dgm:spPr/>
    </dgm:pt>
    <dgm:pt modelId="{AFAC5F2C-CD4E-45FE-8762-CDDBCB91C3FB}" type="pres">
      <dgm:prSet presAssocID="{13822306-346E-49B5-BC68-9C70D9E3F9A1}" presName="sibTrans" presStyleLbl="sibTrans1D1" presStyleIdx="0" presStyleCnt="7"/>
      <dgm:spPr/>
      <dgm:t>
        <a:bodyPr/>
        <a:lstStyle/>
        <a:p>
          <a:endParaRPr lang="en-GB"/>
        </a:p>
      </dgm:t>
    </dgm:pt>
    <dgm:pt modelId="{B2661137-56E0-4639-A629-2561DD31746E}" type="pres">
      <dgm:prSet presAssocID="{8C5EBDB6-CEB9-4E4F-BE1A-E1456D3BFC9A}" presName="node" presStyleLbl="node1" presStyleIdx="1" presStyleCnt="7" custScaleX="146410" custScaleY="146410" custRadScaleRad="105499" custRadScaleInc="8302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09392543-BEAA-4095-A792-323A894E468C}" type="pres">
      <dgm:prSet presAssocID="{8C5EBDB6-CEB9-4E4F-BE1A-E1456D3BFC9A}" presName="spNode" presStyleCnt="0"/>
      <dgm:spPr/>
    </dgm:pt>
    <dgm:pt modelId="{5A2A389E-780C-4EDC-86DA-F1F2C3FFF96F}" type="pres">
      <dgm:prSet presAssocID="{869932B0-BD7B-4723-A38B-75FE0D2E18A5}" presName="sibTrans" presStyleLbl="sibTrans1D1" presStyleIdx="1" presStyleCnt="7"/>
      <dgm:spPr/>
      <dgm:t>
        <a:bodyPr/>
        <a:lstStyle/>
        <a:p>
          <a:endParaRPr lang="en-GB"/>
        </a:p>
      </dgm:t>
    </dgm:pt>
    <dgm:pt modelId="{04499703-DB7D-486F-AD82-BD47422D5580}" type="pres">
      <dgm:prSet presAssocID="{3F05B97C-2F5B-436B-97DB-5787C0F4EED8}" presName="node" presStyleLbl="node1" presStyleIdx="2" presStyleCnt="7" custScaleX="146410" custScaleY="146410" custRadScaleRad="105105" custRadScaleInc="1319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E4CA2657-0EBE-41A2-883F-87117DE4F81E}" type="pres">
      <dgm:prSet presAssocID="{3F05B97C-2F5B-436B-97DB-5787C0F4EED8}" presName="spNode" presStyleCnt="0"/>
      <dgm:spPr/>
    </dgm:pt>
    <dgm:pt modelId="{8ADEDDEA-7D27-4FDF-98C4-AF4607ABC868}" type="pres">
      <dgm:prSet presAssocID="{96AD0600-C184-40DC-91D8-898E504DAC59}" presName="sibTrans" presStyleLbl="sibTrans1D1" presStyleIdx="2" presStyleCnt="7"/>
      <dgm:spPr/>
      <dgm:t>
        <a:bodyPr/>
        <a:lstStyle/>
        <a:p>
          <a:endParaRPr lang="en-GB"/>
        </a:p>
      </dgm:t>
    </dgm:pt>
    <dgm:pt modelId="{74A388E1-2AF0-4924-BE87-29DF08AB2F76}" type="pres">
      <dgm:prSet presAssocID="{69C4E4D1-A451-48D6-8389-E638C46618EA}" presName="node" presStyleLbl="node1" presStyleIdx="3" presStyleCnt="7" custScaleX="146410" custScaleY="146410" custRadScaleRad="96880" custRadScaleInc="-520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12785975-AE72-4A1F-8276-F47488F4539A}" type="pres">
      <dgm:prSet presAssocID="{69C4E4D1-A451-48D6-8389-E638C46618EA}" presName="spNode" presStyleCnt="0"/>
      <dgm:spPr/>
    </dgm:pt>
    <dgm:pt modelId="{655A8E80-8398-4725-9B5B-1A57D503FD40}" type="pres">
      <dgm:prSet presAssocID="{449F9EA3-2BBF-411A-B1EF-FA44378DD02B}" presName="sibTrans" presStyleLbl="sibTrans1D1" presStyleIdx="3" presStyleCnt="7"/>
      <dgm:spPr/>
      <dgm:t>
        <a:bodyPr/>
        <a:lstStyle/>
        <a:p>
          <a:endParaRPr lang="en-GB"/>
        </a:p>
      </dgm:t>
    </dgm:pt>
    <dgm:pt modelId="{597CD013-0186-4E41-9E00-0FE15AC2CB49}" type="pres">
      <dgm:prSet presAssocID="{0CEDC516-4C72-40C1-89C2-7D9D1E055B50}" presName="node" presStyleLbl="node1" presStyleIdx="4" presStyleCnt="7" custScaleX="146410" custScaleY="146410" custRadScaleRad="96880" custRadScaleInc="520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4F2C99DE-C581-4842-86ED-98F079E7B850}" type="pres">
      <dgm:prSet presAssocID="{0CEDC516-4C72-40C1-89C2-7D9D1E055B50}" presName="spNode" presStyleCnt="0"/>
      <dgm:spPr/>
    </dgm:pt>
    <dgm:pt modelId="{94BAC3F9-6856-4F97-B548-E4AF822F86A4}" type="pres">
      <dgm:prSet presAssocID="{6EAFBF85-BEC2-4C2A-B3B3-5339C3FB5ABA}" presName="sibTrans" presStyleLbl="sibTrans1D1" presStyleIdx="4" presStyleCnt="7"/>
      <dgm:spPr/>
      <dgm:t>
        <a:bodyPr/>
        <a:lstStyle/>
        <a:p>
          <a:endParaRPr lang="en-GB"/>
        </a:p>
      </dgm:t>
    </dgm:pt>
    <dgm:pt modelId="{74B4269E-BA83-412A-9B5D-F9C4F5F03998}" type="pres">
      <dgm:prSet presAssocID="{3FA076F0-9B27-42EB-9451-81CA840E1CA0}" presName="node" presStyleLbl="node1" presStyleIdx="5" presStyleCnt="7" custScaleX="146410" custScaleY="146410" custRadScaleRad="97491" custRadScaleInc="-2027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BB2DD220-BAB7-495B-9CA1-5169E430D030}" type="pres">
      <dgm:prSet presAssocID="{3FA076F0-9B27-42EB-9451-81CA840E1CA0}" presName="spNode" presStyleCnt="0"/>
      <dgm:spPr/>
    </dgm:pt>
    <dgm:pt modelId="{E51EA0EE-8088-46F4-82FB-484C8F539EB1}" type="pres">
      <dgm:prSet presAssocID="{D8B66133-6E42-49D0-8C13-A463F23A6809}" presName="sibTrans" presStyleLbl="sibTrans1D1" presStyleIdx="5" presStyleCnt="7"/>
      <dgm:spPr/>
      <dgm:t>
        <a:bodyPr/>
        <a:lstStyle/>
        <a:p>
          <a:endParaRPr lang="en-GB"/>
        </a:p>
      </dgm:t>
    </dgm:pt>
    <dgm:pt modelId="{D23EC9AA-BA7D-4705-BD35-538D198769E4}" type="pres">
      <dgm:prSet presAssocID="{98FE7EB5-DD49-467E-B575-7E1408840D29}" presName="node" presStyleLbl="node1" presStyleIdx="6" presStyleCnt="7" custScaleX="146410" custScaleY="146410" custRadScaleRad="101751" custRadScaleInc="-8995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9A3BF3AB-F45C-45A8-B2B1-39998AD1A2FB}" type="pres">
      <dgm:prSet presAssocID="{98FE7EB5-DD49-467E-B575-7E1408840D29}" presName="spNode" presStyleCnt="0"/>
      <dgm:spPr/>
    </dgm:pt>
    <dgm:pt modelId="{0F6133B0-0711-4F8B-9A3F-5F404D9F670E}" type="pres">
      <dgm:prSet presAssocID="{9AD7737D-9FA7-4994-8461-4C4BB56AB2F7}" presName="sibTrans" presStyleLbl="sibTrans1D1" presStyleIdx="6" presStyleCnt="7"/>
      <dgm:spPr/>
      <dgm:t>
        <a:bodyPr/>
        <a:lstStyle/>
        <a:p>
          <a:endParaRPr lang="en-GB"/>
        </a:p>
      </dgm:t>
    </dgm:pt>
  </dgm:ptLst>
  <dgm:cxnLst>
    <dgm:cxn modelId="{0539254E-574A-41C7-892E-2D31C5F39917}" type="presOf" srcId="{D8B66133-6E42-49D0-8C13-A463F23A6809}" destId="{E51EA0EE-8088-46F4-82FB-484C8F539EB1}" srcOrd="0" destOrd="0" presId="urn:microsoft.com/office/officeart/2005/8/layout/cycle6"/>
    <dgm:cxn modelId="{602957E4-B91C-4209-B89D-2A4EEBAECA72}" type="presOf" srcId="{3FA076F0-9B27-42EB-9451-81CA840E1CA0}" destId="{74B4269E-BA83-412A-9B5D-F9C4F5F03998}" srcOrd="0" destOrd="0" presId="urn:microsoft.com/office/officeart/2005/8/layout/cycle6"/>
    <dgm:cxn modelId="{B91CBA52-A583-4148-BCAC-8BC4C9C23BB0}" type="presOf" srcId="{3F05B97C-2F5B-436B-97DB-5787C0F4EED8}" destId="{04499703-DB7D-486F-AD82-BD47422D5580}" srcOrd="0" destOrd="0" presId="urn:microsoft.com/office/officeart/2005/8/layout/cycle6"/>
    <dgm:cxn modelId="{2C318222-F0DF-444E-B2B2-8E0F0BB2D735}" srcId="{B89D9BA9-41A9-4754-A1F8-48EE2612004F}" destId="{3FA076F0-9B27-42EB-9451-81CA840E1CA0}" srcOrd="5" destOrd="0" parTransId="{843FB4F0-C76F-436E-9289-7FD0BC7AB320}" sibTransId="{D8B66133-6E42-49D0-8C13-A463F23A6809}"/>
    <dgm:cxn modelId="{F525E4AF-D735-43B3-8400-170881AD9909}" type="presOf" srcId="{13822306-346E-49B5-BC68-9C70D9E3F9A1}" destId="{AFAC5F2C-CD4E-45FE-8762-CDDBCB91C3FB}" srcOrd="0" destOrd="0" presId="urn:microsoft.com/office/officeart/2005/8/layout/cycle6"/>
    <dgm:cxn modelId="{B3B370BB-3B33-46A8-9B0B-90C1B6A36C63}" type="presOf" srcId="{8C5EBDB6-CEB9-4E4F-BE1A-E1456D3BFC9A}" destId="{B2661137-56E0-4639-A629-2561DD31746E}" srcOrd="0" destOrd="0" presId="urn:microsoft.com/office/officeart/2005/8/layout/cycle6"/>
    <dgm:cxn modelId="{B56AA6AB-D30E-41D8-ADC9-B443F2448A13}" type="presOf" srcId="{69C4E4D1-A451-48D6-8389-E638C46618EA}" destId="{74A388E1-2AF0-4924-BE87-29DF08AB2F76}" srcOrd="0" destOrd="0" presId="urn:microsoft.com/office/officeart/2005/8/layout/cycle6"/>
    <dgm:cxn modelId="{34131B2E-F415-40C0-B660-8AAFE2B4A681}" type="presOf" srcId="{6DB99230-162B-4340-9AB3-45FB937B8CCA}" destId="{326EFE9C-792A-4A4F-B685-22B8E4CF101A}" srcOrd="0" destOrd="0" presId="urn:microsoft.com/office/officeart/2005/8/layout/cycle6"/>
    <dgm:cxn modelId="{67BDA3AD-CBEC-4C55-B6AF-9EF65943A621}" srcId="{B89D9BA9-41A9-4754-A1F8-48EE2612004F}" destId="{69C4E4D1-A451-48D6-8389-E638C46618EA}" srcOrd="3" destOrd="0" parTransId="{24E7BF0B-600A-4C42-A6F3-A37ED836A8ED}" sibTransId="{449F9EA3-2BBF-411A-B1EF-FA44378DD02B}"/>
    <dgm:cxn modelId="{91BF60C0-F37B-4B06-B42B-C6BA83F02DFB}" srcId="{B89D9BA9-41A9-4754-A1F8-48EE2612004F}" destId="{6DB99230-162B-4340-9AB3-45FB937B8CCA}" srcOrd="0" destOrd="0" parTransId="{AC510B29-90E5-4F8F-A7A7-3D3B7D1B8E08}" sibTransId="{13822306-346E-49B5-BC68-9C70D9E3F9A1}"/>
    <dgm:cxn modelId="{9119F9D9-5E1B-4206-8FBD-015F1106AA7B}" srcId="{B89D9BA9-41A9-4754-A1F8-48EE2612004F}" destId="{8C5EBDB6-CEB9-4E4F-BE1A-E1456D3BFC9A}" srcOrd="1" destOrd="0" parTransId="{BCD667EB-C7F4-4721-B2E2-A8F6F61A1C77}" sibTransId="{869932B0-BD7B-4723-A38B-75FE0D2E18A5}"/>
    <dgm:cxn modelId="{4DD9A5AE-231F-43DF-8241-7429869DFDF1}" type="presOf" srcId="{96AD0600-C184-40DC-91D8-898E504DAC59}" destId="{8ADEDDEA-7D27-4FDF-98C4-AF4607ABC868}" srcOrd="0" destOrd="0" presId="urn:microsoft.com/office/officeart/2005/8/layout/cycle6"/>
    <dgm:cxn modelId="{6E05E4ED-9801-4BBD-B052-55034D4245FC}" type="presOf" srcId="{B89D9BA9-41A9-4754-A1F8-48EE2612004F}" destId="{17EAF26A-7AB1-46D1-BD61-B1B477FABBD0}" srcOrd="0" destOrd="0" presId="urn:microsoft.com/office/officeart/2005/8/layout/cycle6"/>
    <dgm:cxn modelId="{FD03B437-402C-4EAB-BFEB-99D4087DAA69}" type="presOf" srcId="{449F9EA3-2BBF-411A-B1EF-FA44378DD02B}" destId="{655A8E80-8398-4725-9B5B-1A57D503FD40}" srcOrd="0" destOrd="0" presId="urn:microsoft.com/office/officeart/2005/8/layout/cycle6"/>
    <dgm:cxn modelId="{692E1CD0-7BE0-4B98-BFF5-8EA9D8CDF29B}" srcId="{B89D9BA9-41A9-4754-A1F8-48EE2612004F}" destId="{98FE7EB5-DD49-467E-B575-7E1408840D29}" srcOrd="6" destOrd="0" parTransId="{50F8634F-6CDE-4597-9B09-ADE70480DDFE}" sibTransId="{9AD7737D-9FA7-4994-8461-4C4BB56AB2F7}"/>
    <dgm:cxn modelId="{23959BD0-5F09-472C-A7D0-0F2B56112E5F}" type="presOf" srcId="{6EAFBF85-BEC2-4C2A-B3B3-5339C3FB5ABA}" destId="{94BAC3F9-6856-4F97-B548-E4AF822F86A4}" srcOrd="0" destOrd="0" presId="urn:microsoft.com/office/officeart/2005/8/layout/cycle6"/>
    <dgm:cxn modelId="{7024014E-E1C7-4735-854B-9021AB644FEE}" type="presOf" srcId="{0CEDC516-4C72-40C1-89C2-7D9D1E055B50}" destId="{597CD013-0186-4E41-9E00-0FE15AC2CB49}" srcOrd="0" destOrd="0" presId="urn:microsoft.com/office/officeart/2005/8/layout/cycle6"/>
    <dgm:cxn modelId="{3E95D3D5-8D9D-41C1-B888-0899FE96FF25}" srcId="{B89D9BA9-41A9-4754-A1F8-48EE2612004F}" destId="{0CEDC516-4C72-40C1-89C2-7D9D1E055B50}" srcOrd="4" destOrd="0" parTransId="{4A866B80-432B-4EAF-9055-8B521CB9BC13}" sibTransId="{6EAFBF85-BEC2-4C2A-B3B3-5339C3FB5ABA}"/>
    <dgm:cxn modelId="{606EFE44-1F58-4A82-AC04-47DDC5A6C943}" srcId="{B89D9BA9-41A9-4754-A1F8-48EE2612004F}" destId="{3F05B97C-2F5B-436B-97DB-5787C0F4EED8}" srcOrd="2" destOrd="0" parTransId="{2C83E2BE-CAA5-4C1B-A377-92CBD11A215E}" sibTransId="{96AD0600-C184-40DC-91D8-898E504DAC59}"/>
    <dgm:cxn modelId="{1A247A56-0960-4318-B0C6-578B9F221C9D}" type="presOf" srcId="{9AD7737D-9FA7-4994-8461-4C4BB56AB2F7}" destId="{0F6133B0-0711-4F8B-9A3F-5F404D9F670E}" srcOrd="0" destOrd="0" presId="urn:microsoft.com/office/officeart/2005/8/layout/cycle6"/>
    <dgm:cxn modelId="{1E69622D-1778-428E-89C4-D7F117BB629E}" type="presOf" srcId="{869932B0-BD7B-4723-A38B-75FE0D2E18A5}" destId="{5A2A389E-780C-4EDC-86DA-F1F2C3FFF96F}" srcOrd="0" destOrd="0" presId="urn:microsoft.com/office/officeart/2005/8/layout/cycle6"/>
    <dgm:cxn modelId="{7A435A8C-3209-43E1-99F6-4039555E5CD2}" type="presOf" srcId="{98FE7EB5-DD49-467E-B575-7E1408840D29}" destId="{D23EC9AA-BA7D-4705-BD35-538D198769E4}" srcOrd="0" destOrd="0" presId="urn:microsoft.com/office/officeart/2005/8/layout/cycle6"/>
    <dgm:cxn modelId="{D1A11C1E-7586-430B-B933-C50E3FF08C4C}" type="presParOf" srcId="{17EAF26A-7AB1-46D1-BD61-B1B477FABBD0}" destId="{326EFE9C-792A-4A4F-B685-22B8E4CF101A}" srcOrd="0" destOrd="0" presId="urn:microsoft.com/office/officeart/2005/8/layout/cycle6"/>
    <dgm:cxn modelId="{EA3C54B2-6691-4940-BE25-A1D7F21AA617}" type="presParOf" srcId="{17EAF26A-7AB1-46D1-BD61-B1B477FABBD0}" destId="{3ADAB12C-82E9-4E82-9D10-30E44A9EBB2D}" srcOrd="1" destOrd="0" presId="urn:microsoft.com/office/officeart/2005/8/layout/cycle6"/>
    <dgm:cxn modelId="{540EF2FB-4F0D-41A1-B3FE-9C49E19B9E36}" type="presParOf" srcId="{17EAF26A-7AB1-46D1-BD61-B1B477FABBD0}" destId="{AFAC5F2C-CD4E-45FE-8762-CDDBCB91C3FB}" srcOrd="2" destOrd="0" presId="urn:microsoft.com/office/officeart/2005/8/layout/cycle6"/>
    <dgm:cxn modelId="{FE613752-389E-4D68-9245-F7D6365691EB}" type="presParOf" srcId="{17EAF26A-7AB1-46D1-BD61-B1B477FABBD0}" destId="{B2661137-56E0-4639-A629-2561DD31746E}" srcOrd="3" destOrd="0" presId="urn:microsoft.com/office/officeart/2005/8/layout/cycle6"/>
    <dgm:cxn modelId="{D779DABB-9079-4E8C-92D5-7AFF5555ECA4}" type="presParOf" srcId="{17EAF26A-7AB1-46D1-BD61-B1B477FABBD0}" destId="{09392543-BEAA-4095-A792-323A894E468C}" srcOrd="4" destOrd="0" presId="urn:microsoft.com/office/officeart/2005/8/layout/cycle6"/>
    <dgm:cxn modelId="{220D00A5-A3CB-48FE-92E8-3BA2CA6CFBB0}" type="presParOf" srcId="{17EAF26A-7AB1-46D1-BD61-B1B477FABBD0}" destId="{5A2A389E-780C-4EDC-86DA-F1F2C3FFF96F}" srcOrd="5" destOrd="0" presId="urn:microsoft.com/office/officeart/2005/8/layout/cycle6"/>
    <dgm:cxn modelId="{90B389D2-A89A-4627-80D5-C3D4C9126CE8}" type="presParOf" srcId="{17EAF26A-7AB1-46D1-BD61-B1B477FABBD0}" destId="{04499703-DB7D-486F-AD82-BD47422D5580}" srcOrd="6" destOrd="0" presId="urn:microsoft.com/office/officeart/2005/8/layout/cycle6"/>
    <dgm:cxn modelId="{CC23C3A6-E814-4513-83FF-E717B4694220}" type="presParOf" srcId="{17EAF26A-7AB1-46D1-BD61-B1B477FABBD0}" destId="{E4CA2657-0EBE-41A2-883F-87117DE4F81E}" srcOrd="7" destOrd="0" presId="urn:microsoft.com/office/officeart/2005/8/layout/cycle6"/>
    <dgm:cxn modelId="{0C604AD9-D1A9-4522-A580-B94DD66364BB}" type="presParOf" srcId="{17EAF26A-7AB1-46D1-BD61-B1B477FABBD0}" destId="{8ADEDDEA-7D27-4FDF-98C4-AF4607ABC868}" srcOrd="8" destOrd="0" presId="urn:microsoft.com/office/officeart/2005/8/layout/cycle6"/>
    <dgm:cxn modelId="{00FA9D58-A8EE-4C36-B90E-782B893A3148}" type="presParOf" srcId="{17EAF26A-7AB1-46D1-BD61-B1B477FABBD0}" destId="{74A388E1-2AF0-4924-BE87-29DF08AB2F76}" srcOrd="9" destOrd="0" presId="urn:microsoft.com/office/officeart/2005/8/layout/cycle6"/>
    <dgm:cxn modelId="{83B75F7D-687E-4FA7-9AA2-C7B782A168CD}" type="presParOf" srcId="{17EAF26A-7AB1-46D1-BD61-B1B477FABBD0}" destId="{12785975-AE72-4A1F-8276-F47488F4539A}" srcOrd="10" destOrd="0" presId="urn:microsoft.com/office/officeart/2005/8/layout/cycle6"/>
    <dgm:cxn modelId="{3C255879-8E29-4941-AAE9-4C5A8FF8D69D}" type="presParOf" srcId="{17EAF26A-7AB1-46D1-BD61-B1B477FABBD0}" destId="{655A8E80-8398-4725-9B5B-1A57D503FD40}" srcOrd="11" destOrd="0" presId="urn:microsoft.com/office/officeart/2005/8/layout/cycle6"/>
    <dgm:cxn modelId="{E86B5413-913E-4347-B9DD-595112AE4456}" type="presParOf" srcId="{17EAF26A-7AB1-46D1-BD61-B1B477FABBD0}" destId="{597CD013-0186-4E41-9E00-0FE15AC2CB49}" srcOrd="12" destOrd="0" presId="urn:microsoft.com/office/officeart/2005/8/layout/cycle6"/>
    <dgm:cxn modelId="{15596C54-92A8-43F0-BDD8-834254C70DF2}" type="presParOf" srcId="{17EAF26A-7AB1-46D1-BD61-B1B477FABBD0}" destId="{4F2C99DE-C581-4842-86ED-98F079E7B850}" srcOrd="13" destOrd="0" presId="urn:microsoft.com/office/officeart/2005/8/layout/cycle6"/>
    <dgm:cxn modelId="{50B39409-5F43-49FC-A0B7-8B95D77A6A5C}" type="presParOf" srcId="{17EAF26A-7AB1-46D1-BD61-B1B477FABBD0}" destId="{94BAC3F9-6856-4F97-B548-E4AF822F86A4}" srcOrd="14" destOrd="0" presId="urn:microsoft.com/office/officeart/2005/8/layout/cycle6"/>
    <dgm:cxn modelId="{16E6A30A-89C5-47C8-BB69-23C5D0475268}" type="presParOf" srcId="{17EAF26A-7AB1-46D1-BD61-B1B477FABBD0}" destId="{74B4269E-BA83-412A-9B5D-F9C4F5F03998}" srcOrd="15" destOrd="0" presId="urn:microsoft.com/office/officeart/2005/8/layout/cycle6"/>
    <dgm:cxn modelId="{8126562B-ADE6-40E9-BFAD-3AA1034961C0}" type="presParOf" srcId="{17EAF26A-7AB1-46D1-BD61-B1B477FABBD0}" destId="{BB2DD220-BAB7-495B-9CA1-5169E430D030}" srcOrd="16" destOrd="0" presId="urn:microsoft.com/office/officeart/2005/8/layout/cycle6"/>
    <dgm:cxn modelId="{C4558E26-71E5-4AC7-93D0-5FB99166EA4D}" type="presParOf" srcId="{17EAF26A-7AB1-46D1-BD61-B1B477FABBD0}" destId="{E51EA0EE-8088-46F4-82FB-484C8F539EB1}" srcOrd="17" destOrd="0" presId="urn:microsoft.com/office/officeart/2005/8/layout/cycle6"/>
    <dgm:cxn modelId="{56507B32-0222-44DA-8206-F40831EDE21D}" type="presParOf" srcId="{17EAF26A-7AB1-46D1-BD61-B1B477FABBD0}" destId="{D23EC9AA-BA7D-4705-BD35-538D198769E4}" srcOrd="18" destOrd="0" presId="urn:microsoft.com/office/officeart/2005/8/layout/cycle6"/>
    <dgm:cxn modelId="{249B1B8C-BD50-4C46-ACCE-4EF781C47B81}" type="presParOf" srcId="{17EAF26A-7AB1-46D1-BD61-B1B477FABBD0}" destId="{9A3BF3AB-F45C-45A8-B2B1-39998AD1A2FB}" srcOrd="19" destOrd="0" presId="urn:microsoft.com/office/officeart/2005/8/layout/cycle6"/>
    <dgm:cxn modelId="{68D7889D-601B-417A-97AB-E306FEB94368}" type="presParOf" srcId="{17EAF26A-7AB1-46D1-BD61-B1B477FABBD0}" destId="{0F6133B0-0711-4F8B-9A3F-5F404D9F670E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6EFE9C-792A-4A4F-B685-22B8E4CF101A}">
      <dsp:nvSpPr>
        <dsp:cNvPr id="0" name=""/>
        <dsp:cNvSpPr/>
      </dsp:nvSpPr>
      <dsp:spPr>
        <a:xfrm>
          <a:off x="2478395" y="-77111"/>
          <a:ext cx="1512271" cy="9829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Stock exchanges</a:t>
          </a:r>
          <a:endParaRPr lang="en-GB" sz="1800" kern="1200" dirty="0"/>
        </a:p>
      </dsp:txBody>
      <dsp:txXfrm>
        <a:off x="2478395" y="-77111"/>
        <a:ext cx="1512271" cy="982976"/>
      </dsp:txXfrm>
    </dsp:sp>
    <dsp:sp modelId="{AFAC5F2C-CD4E-45FE-8762-CDDBCB91C3FB}">
      <dsp:nvSpPr>
        <dsp:cNvPr id="0" name=""/>
        <dsp:cNvSpPr/>
      </dsp:nvSpPr>
      <dsp:spPr>
        <a:xfrm>
          <a:off x="1679987" y="536160"/>
          <a:ext cx="3836516" cy="3836516"/>
        </a:xfrm>
        <a:custGeom>
          <a:avLst/>
          <a:gdLst/>
          <a:ahLst/>
          <a:cxnLst/>
          <a:rect l="0" t="0" r="0" b="0"/>
          <a:pathLst>
            <a:path>
              <a:moveTo>
                <a:pt x="2318998" y="42326"/>
              </a:moveTo>
              <a:arcTo wR="1918258" hR="1918258" stAng="16923504" swAng="1506138"/>
            </a:path>
          </a:pathLst>
        </a:custGeom>
        <a:noFill/>
        <a:ln w="9525" cap="flat" cmpd="sng" algn="ctr">
          <a:solidFill>
            <a:schemeClr val="bg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661137-56E0-4639-A629-2561DD31746E}">
      <dsp:nvSpPr>
        <dsp:cNvPr id="0" name=""/>
        <dsp:cNvSpPr/>
      </dsp:nvSpPr>
      <dsp:spPr>
        <a:xfrm>
          <a:off x="4322275" y="930824"/>
          <a:ext cx="1512271" cy="9829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smtClean="0"/>
            <a:t>CCPs</a:t>
          </a:r>
          <a:endParaRPr lang="en-GB" sz="1800" kern="1200" dirty="0"/>
        </a:p>
      </dsp:txBody>
      <dsp:txXfrm>
        <a:off x="4322275" y="930824"/>
        <a:ext cx="1512271" cy="982976"/>
      </dsp:txXfrm>
    </dsp:sp>
    <dsp:sp modelId="{5A2A389E-780C-4EDC-86DA-F1F2C3FFF96F}">
      <dsp:nvSpPr>
        <dsp:cNvPr id="0" name=""/>
        <dsp:cNvSpPr/>
      </dsp:nvSpPr>
      <dsp:spPr>
        <a:xfrm>
          <a:off x="1415597" y="291981"/>
          <a:ext cx="3836516" cy="3836516"/>
        </a:xfrm>
        <a:custGeom>
          <a:avLst/>
          <a:gdLst/>
          <a:ahLst/>
          <a:cxnLst/>
          <a:rect l="0" t="0" r="0" b="0"/>
          <a:pathLst>
            <a:path>
              <a:moveTo>
                <a:pt x="3814052" y="1625551"/>
              </a:moveTo>
              <a:arcTo wR="1918258" hR="1918258" stAng="21073377" swAng="664209"/>
            </a:path>
          </a:pathLst>
        </a:custGeom>
        <a:noFill/>
        <a:ln w="9525" cap="flat" cmpd="sng" algn="ctr">
          <a:solidFill>
            <a:schemeClr val="bg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499703-DB7D-486F-AD82-BD47422D5580}">
      <dsp:nvSpPr>
        <dsp:cNvPr id="0" name=""/>
        <dsp:cNvSpPr/>
      </dsp:nvSpPr>
      <dsp:spPr>
        <a:xfrm>
          <a:off x="4424788" y="2290764"/>
          <a:ext cx="1512271" cy="9829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CSDs / ICSDs</a:t>
          </a:r>
          <a:endParaRPr lang="en-GB" sz="1800" kern="1200" dirty="0"/>
        </a:p>
      </dsp:txBody>
      <dsp:txXfrm>
        <a:off x="4424788" y="2290764"/>
        <a:ext cx="1512271" cy="982976"/>
      </dsp:txXfrm>
    </dsp:sp>
    <dsp:sp modelId="{8ADEDDEA-7D27-4FDF-98C4-AF4607ABC868}">
      <dsp:nvSpPr>
        <dsp:cNvPr id="0" name=""/>
        <dsp:cNvSpPr/>
      </dsp:nvSpPr>
      <dsp:spPr>
        <a:xfrm>
          <a:off x="2034250" y="-267417"/>
          <a:ext cx="3836516" cy="3836516"/>
        </a:xfrm>
        <a:custGeom>
          <a:avLst/>
          <a:gdLst/>
          <a:ahLst/>
          <a:cxnLst/>
          <a:rect l="0" t="0" r="0" b="0"/>
          <a:pathLst>
            <a:path>
              <a:moveTo>
                <a:pt x="2938129" y="3542936"/>
              </a:moveTo>
              <a:arcTo wR="1918258" hR="1918258" stAng="3472918" swAng="587158"/>
            </a:path>
          </a:pathLst>
        </a:custGeom>
        <a:noFill/>
        <a:ln w="9525" cap="flat" cmpd="sng" algn="ctr">
          <a:solidFill>
            <a:schemeClr val="bg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A388E1-2AF0-4924-BE87-29DF08AB2F76}">
      <dsp:nvSpPr>
        <dsp:cNvPr id="0" name=""/>
        <dsp:cNvSpPr/>
      </dsp:nvSpPr>
      <dsp:spPr>
        <a:xfrm>
          <a:off x="3310695" y="3426490"/>
          <a:ext cx="1512271" cy="9829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Custodians</a:t>
          </a:r>
          <a:endParaRPr lang="en-GB" sz="1800" kern="1200" dirty="0"/>
        </a:p>
      </dsp:txBody>
      <dsp:txXfrm>
        <a:off x="3310695" y="3426490"/>
        <a:ext cx="1512271" cy="982976"/>
      </dsp:txXfrm>
    </dsp:sp>
    <dsp:sp modelId="{655A8E80-8398-4725-9B5B-1A57D503FD40}">
      <dsp:nvSpPr>
        <dsp:cNvPr id="0" name=""/>
        <dsp:cNvSpPr/>
      </dsp:nvSpPr>
      <dsp:spPr>
        <a:xfrm>
          <a:off x="1316272" y="278208"/>
          <a:ext cx="3836516" cy="3836516"/>
        </a:xfrm>
        <a:custGeom>
          <a:avLst/>
          <a:gdLst/>
          <a:ahLst/>
          <a:cxnLst/>
          <a:rect l="0" t="0" r="0" b="0"/>
          <a:pathLst>
            <a:path>
              <a:moveTo>
                <a:pt x="1992900" y="3835063"/>
              </a:moveTo>
              <a:arcTo wR="1918258" hR="1918258" stAng="5266199" swAng="267602"/>
            </a:path>
          </a:pathLst>
        </a:custGeom>
        <a:noFill/>
        <a:ln w="9525" cap="flat" cmpd="sng" algn="ctr">
          <a:solidFill>
            <a:schemeClr val="bg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7CD013-0186-4E41-9E00-0FE15AC2CB49}">
      <dsp:nvSpPr>
        <dsp:cNvPr id="0" name=""/>
        <dsp:cNvSpPr/>
      </dsp:nvSpPr>
      <dsp:spPr>
        <a:xfrm>
          <a:off x="1646095" y="3426490"/>
          <a:ext cx="1512271" cy="9829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Broker/</a:t>
          </a:r>
          <a:br>
            <a:rPr lang="en-GB" sz="1800" kern="1200" dirty="0" smtClean="0"/>
          </a:br>
          <a:r>
            <a:rPr lang="en-GB" sz="1800" kern="1200" dirty="0" smtClean="0"/>
            <a:t>dealers</a:t>
          </a:r>
          <a:endParaRPr lang="en-GB" sz="1800" kern="1200" dirty="0"/>
        </a:p>
      </dsp:txBody>
      <dsp:txXfrm>
        <a:off x="1646095" y="3426490"/>
        <a:ext cx="1512271" cy="982976"/>
      </dsp:txXfrm>
    </dsp:sp>
    <dsp:sp modelId="{94BAC3F9-6856-4F97-B548-E4AF822F86A4}">
      <dsp:nvSpPr>
        <dsp:cNvPr id="0" name=""/>
        <dsp:cNvSpPr/>
      </dsp:nvSpPr>
      <dsp:spPr>
        <a:xfrm>
          <a:off x="1290437" y="216272"/>
          <a:ext cx="3836516" cy="3836516"/>
        </a:xfrm>
        <a:custGeom>
          <a:avLst/>
          <a:gdLst/>
          <a:ahLst/>
          <a:cxnLst/>
          <a:rect l="0" t="0" r="0" b="0"/>
          <a:pathLst>
            <a:path>
              <a:moveTo>
                <a:pt x="498987" y="3208755"/>
              </a:moveTo>
              <a:arcTo wR="1918258" hR="1918258" stAng="8263245" swAng="347259"/>
            </a:path>
          </a:pathLst>
        </a:custGeom>
        <a:noFill/>
        <a:ln w="9525" cap="flat" cmpd="sng" algn="ctr">
          <a:solidFill>
            <a:schemeClr val="bg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B4269E-BA83-412A-9B5D-F9C4F5F03998}">
      <dsp:nvSpPr>
        <dsp:cNvPr id="0" name=""/>
        <dsp:cNvSpPr/>
      </dsp:nvSpPr>
      <dsp:spPr>
        <a:xfrm>
          <a:off x="683728" y="2290762"/>
          <a:ext cx="1512271" cy="9829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Market makers</a:t>
          </a:r>
          <a:endParaRPr lang="en-GB" sz="1800" kern="1200" dirty="0"/>
        </a:p>
      </dsp:txBody>
      <dsp:txXfrm>
        <a:off x="683728" y="2290762"/>
        <a:ext cx="1512271" cy="982976"/>
      </dsp:txXfrm>
    </dsp:sp>
    <dsp:sp modelId="{E51EA0EE-8088-46F4-82FB-484C8F539EB1}">
      <dsp:nvSpPr>
        <dsp:cNvPr id="0" name=""/>
        <dsp:cNvSpPr/>
      </dsp:nvSpPr>
      <dsp:spPr>
        <a:xfrm>
          <a:off x="1289392" y="-159767"/>
          <a:ext cx="3836516" cy="3836516"/>
        </a:xfrm>
        <a:custGeom>
          <a:avLst/>
          <a:gdLst/>
          <a:ahLst/>
          <a:cxnLst/>
          <a:rect l="0" t="0" r="0" b="0"/>
          <a:pathLst>
            <a:path>
              <a:moveTo>
                <a:pt x="74449" y="2447488"/>
              </a:moveTo>
              <a:arcTo wR="1918258" hR="1918258" stAng="9839093" swAng="556517"/>
            </a:path>
          </a:pathLst>
        </a:custGeom>
        <a:noFill/>
        <a:ln w="9525" cap="flat" cmpd="sng" algn="ctr">
          <a:solidFill>
            <a:schemeClr val="bg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3EC9AA-BA7D-4705-BD35-538D198769E4}">
      <dsp:nvSpPr>
        <dsp:cNvPr id="0" name=""/>
        <dsp:cNvSpPr/>
      </dsp:nvSpPr>
      <dsp:spPr>
        <a:xfrm>
          <a:off x="683725" y="997499"/>
          <a:ext cx="1512271" cy="9829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Investors</a:t>
          </a:r>
          <a:endParaRPr lang="en-GB" sz="1800" kern="1200" dirty="0"/>
        </a:p>
      </dsp:txBody>
      <dsp:txXfrm>
        <a:off x="683725" y="997499"/>
        <a:ext cx="1512271" cy="982976"/>
      </dsp:txXfrm>
    </dsp:sp>
    <dsp:sp modelId="{0F6133B0-0711-4F8B-9A3F-5F404D9F670E}">
      <dsp:nvSpPr>
        <dsp:cNvPr id="0" name=""/>
        <dsp:cNvSpPr/>
      </dsp:nvSpPr>
      <dsp:spPr>
        <a:xfrm>
          <a:off x="1121420" y="492775"/>
          <a:ext cx="3836516" cy="3836516"/>
        </a:xfrm>
        <a:custGeom>
          <a:avLst/>
          <a:gdLst/>
          <a:ahLst/>
          <a:cxnLst/>
          <a:rect l="0" t="0" r="0" b="0"/>
          <a:pathLst>
            <a:path>
              <a:moveTo>
                <a:pt x="627735" y="499009"/>
              </a:moveTo>
              <a:arcTo wR="1918258" hR="1918258" stAng="13663185" swAng="1500806"/>
            </a:path>
          </a:pathLst>
        </a:custGeom>
        <a:noFill/>
        <a:ln w="9525" cap="flat" cmpd="sng" algn="ctr">
          <a:solidFill>
            <a:schemeClr val="bg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49786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040" tIns="46520" rIns="93040" bIns="465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Client: XXXXXX   Title: XXXXXXX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840" y="2"/>
            <a:ext cx="2949786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040" tIns="46520" rIns="93040" bIns="465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08981"/>
            <a:ext cx="2949786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040" tIns="46520" rIns="93040" bIns="465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840" y="9408981"/>
            <a:ext cx="2949786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040" tIns="46520" rIns="93040" bIns="465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6B8413B-76B7-4720-B126-C46434ADC5F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349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49786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040" tIns="46520" rIns="93040" bIns="465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Client: XXXXXX   Title: XXXXXXX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840" y="2"/>
            <a:ext cx="2949786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040" tIns="46520" rIns="93040" bIns="465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710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721" y="4705350"/>
            <a:ext cx="5445760" cy="44577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040" tIns="46520" rIns="93040" bIns="465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08981"/>
            <a:ext cx="2949786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040" tIns="46520" rIns="93040" bIns="465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840" y="9408981"/>
            <a:ext cx="2949786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040" tIns="46520" rIns="93040" bIns="465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22DCCD4-DA30-4682-AD9C-273257D943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776355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Client: XXXXXX   Title: XXXXXXX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22DCCD4-DA30-4682-AD9C-273257D9433F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452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ti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11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2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13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1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7170" name="Rectangle 2"/>
          <p:cNvSpPr>
            <a:spLocks noGrp="1" noChangeArrowheads="1"/>
          </p:cNvSpPr>
          <p:nvPr userDrawn="1"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2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7127875" y="6261100"/>
            <a:ext cx="11445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2D826-D2E4-49DC-ADFE-708328461BD6}" type="datetime4">
              <a:rPr lang="en-GB" smtClean="0"/>
              <a:t>21 May 2013</a:t>
            </a:fld>
            <a:endParaRPr lang="en-GB"/>
          </a:p>
        </p:txBody>
      </p:sp>
      <p:sp>
        <p:nvSpPr>
          <p:cNvPr id="23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24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xfrm>
            <a:off x="8291513" y="6292850"/>
            <a:ext cx="34925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F648F-0F65-4B79-B541-875D090EF0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5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092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" t="4124" r="751" b="45770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5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5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00A5C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</a:t>
              </a:r>
              <a:r>
                <a:rPr lang="en-GB" sz="8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G 165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B 192</a:t>
              </a:r>
              <a:endParaRPr lang="en-GB" sz="800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2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68207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r="2913"/>
          <a:stretch/>
        </p:blipFill>
        <p:spPr>
          <a:xfrm>
            <a:off x="-2906" y="-1"/>
            <a:ext cx="9146906" cy="6858001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69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4" r="2204"/>
          <a:stretch/>
        </p:blipFill>
        <p:spPr>
          <a:xfrm>
            <a:off x="-2907" y="0"/>
            <a:ext cx="9146907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2"/>
          <a:stretch/>
        </p:blipFill>
        <p:spPr>
          <a:xfrm>
            <a:off x="-1" y="0"/>
            <a:ext cx="9144001" cy="6862175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98"/>
          <a:stretch/>
        </p:blipFill>
        <p:spPr>
          <a:xfrm flipH="1">
            <a:off x="-2907" y="0"/>
            <a:ext cx="9146906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>
          <a:xfrm>
            <a:off x="-2906" y="0"/>
            <a:ext cx="9146906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6" r="19739"/>
          <a:stretch/>
        </p:blipFill>
        <p:spPr>
          <a:xfrm>
            <a:off x="-2137632" y="1"/>
            <a:ext cx="11281632" cy="6880828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736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00A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03238" y="214313"/>
            <a:ext cx="1492250" cy="187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36000" rIns="0" bIns="0" anchor="b"/>
          <a:lstStyle/>
          <a:p>
            <a:pPr>
              <a:defRPr/>
            </a:pPr>
            <a:r>
              <a:rPr lang="en-GB" sz="800">
                <a:solidFill>
                  <a:schemeClr val="bg1"/>
                </a:solidFill>
                <a:latin typeface="Arial" charset="0"/>
                <a:cs typeface="Arial" charset="0"/>
              </a:rPr>
              <a:t>Client:</a:t>
            </a:r>
          </a:p>
        </p:txBody>
      </p:sp>
      <p:sp>
        <p:nvSpPr>
          <p:cNvPr id="8" name="Rectangle 12"/>
          <p:cNvSpPr>
            <a:spLocks noChangeArrowheads="1"/>
          </p:cNvSpPr>
          <p:nvPr userDrawn="1"/>
        </p:nvSpPr>
        <p:spPr bwMode="auto">
          <a:xfrm>
            <a:off x="2190750" y="214313"/>
            <a:ext cx="4794250" cy="187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36000" rIns="0" bIns="0" anchor="b"/>
          <a:lstStyle/>
          <a:p>
            <a:pPr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Title:</a:t>
            </a:r>
          </a:p>
        </p:txBody>
      </p:sp>
      <p:pic>
        <p:nvPicPr>
          <p:cNvPr id="9" name="Picture 15" descr="white-logo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4700" y="503238"/>
            <a:ext cx="15192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127875" y="6261100"/>
            <a:ext cx="1144588" cy="4746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605A29A-2685-4633-8B62-92FC0D62B307}" type="datetime4">
              <a:rPr lang="en-GB" smtClean="0"/>
              <a:t>21 May 2013</a:t>
            </a:fld>
            <a:endParaRPr lang="en-GB"/>
          </a:p>
        </p:txBody>
      </p:sp>
      <p:sp>
        <p:nvSpPr>
          <p:cNvPr id="2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2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91513" y="6292850"/>
            <a:ext cx="349250" cy="2476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0B82C9E-EF54-4D8E-879D-F7EDA9AB24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7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224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9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62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53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657351"/>
            <a:ext cx="6469062" cy="45608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FE712-55EA-4D23-BA89-D7B70DA4046B}" type="datetime4">
              <a:rPr lang="en-GB" smtClean="0"/>
              <a:t>21 May 2013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4DD9E-8001-43B8-B6BB-16AD324790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7128000" y="1656000"/>
            <a:ext cx="1519200" cy="4561200"/>
          </a:xfrm>
        </p:spPr>
        <p:txBody>
          <a:bodyPr/>
          <a:lstStyle>
            <a:lvl1pPr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503238" y="503239"/>
            <a:ext cx="6481762" cy="1152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524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862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3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657351"/>
            <a:ext cx="6469062" cy="45608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A4945-754C-4DB4-98AC-0608F8631AE0}" type="datetime4">
              <a:rPr lang="en-GB" smtClean="0"/>
              <a:t>21 May 2013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4DD9E-8001-43B8-B6BB-16AD324790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7128000" y="1656000"/>
            <a:ext cx="1519200" cy="4561200"/>
          </a:xfrm>
        </p:spPr>
        <p:txBody>
          <a:bodyPr/>
          <a:lstStyle>
            <a:lvl1pPr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503238" y="503239"/>
            <a:ext cx="6481762" cy="1152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082675"/>
            <a:ext cx="6469062" cy="469900"/>
          </a:xfrm>
        </p:spPr>
        <p:txBody>
          <a:bodyPr/>
          <a:lstStyle>
            <a:lvl1pPr marL="0" indent="0">
              <a:buFontTx/>
              <a:buNone/>
              <a:defRPr sz="2500"/>
            </a:lvl1pPr>
          </a:lstStyle>
          <a:p>
            <a:pPr lvl="0"/>
            <a:r>
              <a:rPr lang="en-US" dirty="0" smtClean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22212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512763"/>
            <a:ext cx="6481762" cy="935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533524"/>
            <a:ext cx="3157537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3175" y="1533524"/>
            <a:ext cx="3159125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2D6BF-8DD9-4ADE-8EF1-33F84A22CA17}" type="datetime4">
              <a:rPr lang="en-GB" smtClean="0"/>
              <a:t>21 May 2013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A1E99-9A32-4EE0-BD99-3FCFD54CC6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46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512763"/>
            <a:ext cx="6481762" cy="935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533524"/>
            <a:ext cx="3157537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3175" y="1533524"/>
            <a:ext cx="3159125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294F2-3DA7-4E30-A7A1-5CC386B8EA15}" type="datetime4">
              <a:rPr lang="en-GB" smtClean="0"/>
              <a:t>21 May 2013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A1E99-9A32-4EE0-BD99-3FCFD54CC6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022515"/>
            <a:ext cx="6469062" cy="469900"/>
          </a:xfrm>
        </p:spPr>
        <p:txBody>
          <a:bodyPr/>
          <a:lstStyle>
            <a:lvl1pPr marL="0" indent="0">
              <a:buFontTx/>
              <a:buNone/>
              <a:defRPr sz="2500"/>
            </a:lvl1pPr>
          </a:lstStyle>
          <a:p>
            <a:pPr lvl="0"/>
            <a:r>
              <a:rPr lang="en-US" dirty="0" smtClean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97887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04862-9CC4-485D-A49A-5ED72EF0B020}" type="datetime4">
              <a:rPr lang="en-GB" smtClean="0"/>
              <a:t>21 May 2013</a:t>
            </a:fld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A4C83-0E5E-4AD5-9A06-0056042A88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920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503238"/>
            <a:ext cx="6481762" cy="12985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03238" y="1190625"/>
            <a:ext cx="6469062" cy="502761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2B2A5-2FAD-46B2-9C6F-7B5F8F42AD9B}" type="datetime4">
              <a:rPr lang="en-GB" smtClean="0"/>
              <a:t>21 May 2013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198B0-FA1B-47CA-9190-FE42A297B6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001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817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47"/>
          <a:stretch/>
        </p:blipFill>
        <p:spPr>
          <a:xfrm>
            <a:off x="1" y="0"/>
            <a:ext cx="9144000" cy="684799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503238"/>
            <a:ext cx="6481762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190625"/>
            <a:ext cx="6469062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27875" y="6261100"/>
            <a:ext cx="11430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B04D38B-E484-4DC6-81BB-27CE5C31C8FF}" type="datetime4">
              <a:rPr lang="en-GB" smtClean="0"/>
              <a:t>21 May 2013</a:t>
            </a:fld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3238" y="6261100"/>
            <a:ext cx="317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91513" y="6294438"/>
            <a:ext cx="349250" cy="247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9CBFFCA-DC88-4AEF-9518-C0C9FFFF083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033" name="Picture 18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6" y="502152"/>
            <a:ext cx="1512885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Line 19"/>
          <p:cNvSpPr>
            <a:spLocks noChangeShapeType="1"/>
          </p:cNvSpPr>
          <p:nvPr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7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8" r:id="rId2"/>
    <p:sldLayoutId id="2147483684" r:id="rId3"/>
    <p:sldLayoutId id="2147483669" r:id="rId4"/>
    <p:sldLayoutId id="2147483685" r:id="rId5"/>
    <p:sldLayoutId id="2147483670" r:id="rId6"/>
    <p:sldLayoutId id="2147483671" r:id="rId7"/>
    <p:sldLayoutId id="2147483683" r:id="rId8"/>
    <p:sldLayoutId id="2147483689" r:id="rId9"/>
    <p:sldLayoutId id="2147483686" r:id="rId10"/>
    <p:sldLayoutId id="2147483688" r:id="rId11"/>
    <p:sldLayoutId id="2147483693" r:id="rId12"/>
    <p:sldLayoutId id="2147483690" r:id="rId13"/>
    <p:sldLayoutId id="2147483692" r:id="rId14"/>
    <p:sldLayoutId id="2147483691" r:id="rId15"/>
    <p:sldLayoutId id="2147483682" r:id="rId16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69875" indent="-269875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263525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2pPr>
      <a:lvl3pPr marL="130175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3pPr>
      <a:lvl4pPr marL="1709738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4pPr>
      <a:lvl5pPr marL="2117725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5pPr>
      <a:lvl6pPr marL="25749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6pPr>
      <a:lvl7pPr marL="30321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7pPr>
      <a:lvl8pPr marL="34893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8pPr>
      <a:lvl9pPr marL="39465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503238"/>
            <a:ext cx="6481762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190625"/>
            <a:ext cx="6469062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27875" y="6261100"/>
            <a:ext cx="11430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3EE4B69-A2AD-43C5-AF02-8287EFE35602}" type="datetime4">
              <a:rPr lang="en-GB" smtClean="0"/>
              <a:t>21 May 2013</a:t>
            </a:fld>
            <a:endParaRPr lang="en-GB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3238" y="6261100"/>
            <a:ext cx="317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GB" dirty="0" smtClean="0"/>
              <a:t>Example footnote</a:t>
            </a:r>
            <a:endParaRPr lang="en-GB" dirty="0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91513" y="6294438"/>
            <a:ext cx="349250" cy="247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8D3696E-17E1-44FC-AB76-3762AA40393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503238" y="214313"/>
            <a:ext cx="1492250" cy="187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36000" rIns="0" bIns="0" anchor="b"/>
          <a:lstStyle/>
          <a:p>
            <a:pPr>
              <a:defRPr/>
            </a:pPr>
            <a:r>
              <a:rPr lang="en-GB" sz="800">
                <a:latin typeface="Arial" charset="0"/>
                <a:cs typeface="Arial" charset="0"/>
              </a:rPr>
              <a:t>Client:</a:t>
            </a: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2190750" y="214313"/>
            <a:ext cx="4781550" cy="187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36000" rIns="0" bIns="0" anchor="b"/>
          <a:lstStyle/>
          <a:p>
            <a:pPr>
              <a:defRPr/>
            </a:pPr>
            <a:r>
              <a:rPr lang="en-GB" sz="800" dirty="0">
                <a:latin typeface="Arial" charset="0"/>
                <a:cs typeface="Arial" charset="0"/>
              </a:rPr>
              <a:t>Title: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7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A5C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2635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2pPr>
      <a:lvl3pPr marL="130175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3pPr>
      <a:lvl4pPr marL="1709738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590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1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2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0000">
          <a:solidFill>
            <a:srgbClr val="5F37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hlink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hlink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hlink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hlink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ea typeface="+mn-ea"/>
          <a:cs typeface="+mn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5pPr>
      <a:lvl6pPr marL="4572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6pPr>
      <a:lvl7pPr marL="9144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7pPr>
      <a:lvl8pPr marL="13716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8pPr>
      <a:lvl9pPr marL="18288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5F37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56490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41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2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43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8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ea typeface="+mn-ea"/>
          <a:cs typeface="+mn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5pPr>
      <a:lvl6pPr marL="4572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6pPr>
      <a:lvl7pPr marL="9144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7pPr>
      <a:lvl8pPr marL="13716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8pPr>
      <a:lvl9pPr marL="18288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5138" y="358775"/>
            <a:ext cx="648000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1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2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5pPr>
      <a:lvl6pPr marL="4572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6pPr>
      <a:lvl7pPr marL="9144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7pPr>
      <a:lvl8pPr marL="13716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8pPr>
      <a:lvl9pPr marL="18288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2635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2pPr>
      <a:lvl3pPr marL="130175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3pPr>
      <a:lvl4pPr marL="1709738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5138" y="358775"/>
            <a:ext cx="648000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41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2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43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8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2635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2pPr>
      <a:lvl3pPr marL="130175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3pPr>
      <a:lvl4pPr marL="1709738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Evolution of settlement and migration of EU markets to T+2</a:t>
            </a:r>
            <a:endParaRPr lang="en-GB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59963415"/>
              </p:ext>
            </p:extLst>
          </p:nvPr>
        </p:nvGraphicFramePr>
        <p:xfrm>
          <a:off x="503238" y="1533525"/>
          <a:ext cx="3157537" cy="4684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3813175" y="1533524"/>
            <a:ext cx="3314700" cy="4684713"/>
          </a:xfrm>
        </p:spPr>
        <p:txBody>
          <a:bodyPr rIns="0"/>
          <a:lstStyle/>
          <a:p>
            <a:pPr marL="0" indent="0">
              <a:buNone/>
            </a:pPr>
            <a:endParaRPr lang="en-GB" sz="200" b="1" dirty="0" smtClean="0"/>
          </a:p>
          <a:p>
            <a:pPr marL="0" indent="0">
              <a:buNone/>
            </a:pPr>
            <a:r>
              <a:rPr lang="en-GB" sz="1600" b="1" dirty="0" smtClean="0"/>
              <a:t>Evolution </a:t>
            </a:r>
            <a:r>
              <a:rPr lang="en-GB" sz="1600" b="1" dirty="0"/>
              <a:t>of settlement – </a:t>
            </a:r>
            <a:br>
              <a:rPr lang="en-GB" sz="1600" b="1" dirty="0"/>
            </a:br>
            <a:r>
              <a:rPr lang="en-GB" sz="1600" b="1" dirty="0"/>
              <a:t>1980s until today and beyond</a:t>
            </a:r>
          </a:p>
          <a:p>
            <a:pPr marL="0" indent="0">
              <a:buNone/>
            </a:pPr>
            <a:r>
              <a:rPr lang="en-GB" sz="1600" dirty="0" smtClean="0">
                <a:solidFill>
                  <a:schemeClr val="accent2"/>
                </a:solidFill>
              </a:rPr>
              <a:t>Mid 1980s </a:t>
            </a:r>
            <a:r>
              <a:rPr lang="en-GB" sz="1600" dirty="0" smtClean="0"/>
              <a:t>= physical paper </a:t>
            </a:r>
            <a:r>
              <a:rPr lang="en-GB" sz="1600" dirty="0" smtClean="0"/>
              <a:t>cheques</a:t>
            </a:r>
            <a:endParaRPr lang="en-GB" sz="1600" dirty="0" smtClean="0"/>
          </a:p>
          <a:p>
            <a:pPr marL="0" indent="0">
              <a:buNone/>
            </a:pPr>
            <a:r>
              <a:rPr lang="en-GB" sz="1600" dirty="0" smtClean="0">
                <a:solidFill>
                  <a:schemeClr val="accent2"/>
                </a:solidFill>
              </a:rPr>
              <a:t>1989 </a:t>
            </a:r>
            <a:r>
              <a:rPr lang="en-GB" sz="1600" dirty="0" smtClean="0"/>
              <a:t>= report by Group of Thirty giving recommendations to achieve more efficient settlement</a:t>
            </a:r>
          </a:p>
          <a:p>
            <a:pPr marL="0" indent="0">
              <a:buNone/>
            </a:pPr>
            <a:r>
              <a:rPr lang="en-GB" sz="1600" dirty="0" smtClean="0">
                <a:solidFill>
                  <a:schemeClr val="accent2"/>
                </a:solidFill>
              </a:rPr>
              <a:t>1991</a:t>
            </a:r>
            <a:r>
              <a:rPr lang="en-GB" sz="1600" dirty="0" smtClean="0"/>
              <a:t> = CBF expands </a:t>
            </a:r>
            <a:r>
              <a:rPr lang="en-GB" sz="1600" dirty="0"/>
              <a:t>its electronic </a:t>
            </a:r>
            <a:r>
              <a:rPr lang="en-GB" sz="1600" dirty="0" smtClean="0"/>
              <a:t>settlement </a:t>
            </a:r>
            <a:r>
              <a:rPr lang="en-GB" sz="1600" dirty="0" smtClean="0"/>
              <a:t>system CASCADE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>
                <a:solidFill>
                  <a:schemeClr val="accent2"/>
                </a:solidFill>
              </a:rPr>
              <a:t>1995</a:t>
            </a:r>
            <a:r>
              <a:rPr lang="en-US" sz="1600" dirty="0" smtClean="0"/>
              <a:t> = SWIFT launches </a:t>
            </a:r>
            <a:br>
              <a:rPr lang="en-US" sz="1600" dirty="0" smtClean="0"/>
            </a:br>
            <a:r>
              <a:rPr lang="en-US" sz="1600" dirty="0" smtClean="0"/>
              <a:t>ISO15022 messaging for settlement instructions</a:t>
            </a:r>
            <a:endParaRPr lang="en-US" sz="1600" dirty="0"/>
          </a:p>
          <a:p>
            <a:pPr marL="0" indent="0">
              <a:buNone/>
            </a:pPr>
            <a:r>
              <a:rPr lang="en-GB" sz="1600" dirty="0" smtClean="0">
                <a:solidFill>
                  <a:schemeClr val="accent2"/>
                </a:solidFill>
              </a:rPr>
              <a:t>2001/2003 </a:t>
            </a:r>
            <a:r>
              <a:rPr lang="en-GB" sz="1600" dirty="0" smtClean="0"/>
              <a:t>= </a:t>
            </a:r>
            <a:r>
              <a:rPr lang="en-GB" sz="1600" dirty="0" err="1" smtClean="0"/>
              <a:t>Giovannini</a:t>
            </a:r>
            <a:r>
              <a:rPr lang="en-GB" sz="1600" dirty="0" smtClean="0"/>
              <a:t> </a:t>
            </a:r>
            <a:r>
              <a:rPr lang="en-GB" sz="1600" dirty="0" smtClean="0"/>
              <a:t>reports</a:t>
            </a:r>
            <a:endParaRPr lang="en-GB" sz="1600" dirty="0" smtClean="0"/>
          </a:p>
          <a:p>
            <a:pPr marL="0" indent="0">
              <a:buNone/>
            </a:pPr>
            <a:r>
              <a:rPr lang="en-GB" sz="1600" dirty="0" smtClean="0">
                <a:solidFill>
                  <a:schemeClr val="accent2"/>
                </a:solidFill>
              </a:rPr>
              <a:t>2006</a:t>
            </a:r>
            <a:r>
              <a:rPr lang="en-GB" sz="1600" dirty="0" smtClean="0"/>
              <a:t> = launch of EU TARGET2-Securities (T2S) initiative</a:t>
            </a:r>
            <a:endParaRPr lang="en-GB" sz="1600" dirty="0"/>
          </a:p>
          <a:p>
            <a:pPr marL="0" indent="0">
              <a:buNone/>
            </a:pPr>
            <a:r>
              <a:rPr lang="en-GB" sz="1600" dirty="0" smtClean="0">
                <a:solidFill>
                  <a:schemeClr val="accent2"/>
                </a:solidFill>
              </a:rPr>
              <a:t>2015</a:t>
            </a:r>
            <a:r>
              <a:rPr lang="en-GB" sz="1600" dirty="0" smtClean="0"/>
              <a:t> = 1 Jan, EU adopts T+2</a:t>
            </a:r>
          </a:p>
          <a:p>
            <a:pPr marL="0" indent="0">
              <a:buNone/>
            </a:pPr>
            <a:r>
              <a:rPr lang="en-GB" sz="1600" dirty="0" smtClean="0">
                <a:solidFill>
                  <a:schemeClr val="accent2"/>
                </a:solidFill>
              </a:rPr>
              <a:t>2016</a:t>
            </a:r>
            <a:r>
              <a:rPr lang="en-GB" sz="1600" dirty="0" smtClean="0"/>
              <a:t> = CBF joins T2S.</a:t>
            </a:r>
          </a:p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endParaRPr lang="en-GB" sz="1600" dirty="0"/>
          </a:p>
          <a:p>
            <a:endParaRPr lang="en-GB" sz="1600" dirty="0"/>
          </a:p>
        </p:txBody>
      </p:sp>
      <p:sp>
        <p:nvSpPr>
          <p:cNvPr id="48131" name="Date Placeholder 3"/>
          <p:cNvSpPr>
            <a:spLocks noGrp="1"/>
          </p:cNvSpPr>
          <p:nvPr>
            <p:ph type="dt" sz="half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CE2E725-DCD4-4091-81B5-7C4FC5BFC53F}" type="datetime4">
              <a:rPr lang="en-GB" sz="800" smtClean="0"/>
              <a:t>21 May 2013</a:t>
            </a:fld>
            <a:endParaRPr lang="en-GB" sz="800" dirty="0" smtClean="0"/>
          </a:p>
        </p:txBody>
      </p:sp>
      <p:sp>
        <p:nvSpPr>
          <p:cNvPr id="4813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3237" y="6261100"/>
            <a:ext cx="4901681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sz="800" dirty="0"/>
              <a:t>* ECSDA overview of T+2 migration dates based on informal feedback from 16 markets – April 2012</a:t>
            </a:r>
          </a:p>
        </p:txBody>
      </p:sp>
      <p:sp>
        <p:nvSpPr>
          <p:cNvPr id="4813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F1B39B2B-F823-487D-9387-276B08A8F17E}" type="slidenum">
              <a:rPr lang="en-GB" sz="800" smtClean="0"/>
              <a:pPr>
                <a:spcBef>
                  <a:spcPct val="0"/>
                </a:spcBef>
              </a:pPr>
              <a:t>1</a:t>
            </a:fld>
            <a:endParaRPr lang="en-GB" sz="800" smtClean="0"/>
          </a:p>
        </p:txBody>
      </p:sp>
      <p:pic>
        <p:nvPicPr>
          <p:cNvPr id="14" name="Picture 3" descr="C:\Documents and Settings\zc335\Local Settings\Temporary Internet Files\Content.IE5\IU4FP6AU\MP900422411[1]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2" b="13173"/>
          <a:stretch/>
        </p:blipFill>
        <p:spPr bwMode="auto">
          <a:xfrm>
            <a:off x="7362954" y="1629624"/>
            <a:ext cx="1036277" cy="117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" b="17406"/>
          <a:stretch/>
        </p:blipFill>
        <p:spPr>
          <a:xfrm>
            <a:off x="7283350" y="5203725"/>
            <a:ext cx="1195487" cy="987525"/>
          </a:xfrm>
          <a:prstGeom prst="rect">
            <a:avLst/>
          </a:prstGeom>
        </p:spPr>
      </p:pic>
      <p:cxnSp>
        <p:nvCxnSpPr>
          <p:cNvPr id="4" name="Straight Arrow Connector 3"/>
          <p:cNvCxnSpPr>
            <a:endCxn id="2" idx="0"/>
          </p:cNvCxnSpPr>
          <p:nvPr/>
        </p:nvCxnSpPr>
        <p:spPr bwMode="auto">
          <a:xfrm>
            <a:off x="7881092" y="3000375"/>
            <a:ext cx="2" cy="2203350"/>
          </a:xfrm>
          <a:prstGeom prst="straightConnector1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 bwMode="auto">
          <a:xfrm>
            <a:off x="1943100" y="2238374"/>
            <a:ext cx="3638550" cy="3648075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  <a:effectLst/>
          <a:extLst/>
        </p:spPr>
        <p:txBody>
          <a:bodyPr vert="horz" wrap="square" lIns="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2483910"/>
              </p:ext>
            </p:extLst>
          </p:nvPr>
        </p:nvGraphicFramePr>
        <p:xfrm>
          <a:off x="503238" y="1771649"/>
          <a:ext cx="6469062" cy="432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9156" name="Date Placeholder 4"/>
          <p:cNvSpPr>
            <a:spLocks noGrp="1"/>
          </p:cNvSpPr>
          <p:nvPr>
            <p:ph type="dt" sz="half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123785D5-07FD-4781-9884-44C24FA69EA2}" type="datetime4">
              <a:rPr lang="en-GB" sz="800" smtClean="0"/>
              <a:t>21 May 2013</a:t>
            </a:fld>
            <a:endParaRPr lang="en-GB" sz="800" smtClean="0"/>
          </a:p>
        </p:txBody>
      </p:sp>
      <p:sp>
        <p:nvSpPr>
          <p:cNvPr id="4915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5A7273EB-F084-4AD7-8633-E054AF2B8B03}" type="slidenum">
              <a:rPr lang="en-GB" sz="800" smtClean="0"/>
              <a:pPr>
                <a:spcBef>
                  <a:spcPct val="0"/>
                </a:spcBef>
              </a:pPr>
              <a:t>2</a:t>
            </a:fld>
            <a:endParaRPr lang="en-GB" sz="80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7127999" y="1879736"/>
            <a:ext cx="1656077" cy="3596936"/>
          </a:xfrm>
        </p:spPr>
        <p:txBody>
          <a:bodyPr rIns="0"/>
          <a:lstStyle/>
          <a:p>
            <a:pPr marL="0" indent="0">
              <a:buNone/>
            </a:pPr>
            <a:r>
              <a:rPr lang="en-GB" sz="1300" b="1" dirty="0" smtClean="0">
                <a:solidFill>
                  <a:schemeClr val="accent2"/>
                </a:solidFill>
              </a:rPr>
              <a:t>Key principles affecting </a:t>
            </a:r>
            <a:r>
              <a:rPr lang="en-GB" sz="1300" b="1" dirty="0" smtClean="0">
                <a:solidFill>
                  <a:schemeClr val="accent2"/>
                </a:solidFill>
              </a:rPr>
              <a:t>settlement discipline</a:t>
            </a:r>
          </a:p>
          <a:p>
            <a:pPr marL="0" indent="0">
              <a:buNone/>
            </a:pPr>
            <a:endParaRPr lang="fr-CH" sz="1300" dirty="0" smtClean="0"/>
          </a:p>
          <a:p>
            <a:r>
              <a:rPr lang="fr-CH" sz="1300" b="1" dirty="0" err="1" smtClean="0"/>
              <a:t>Simplicity</a:t>
            </a:r>
            <a:endParaRPr lang="fr-CH" sz="1300" b="1" dirty="0" smtClean="0"/>
          </a:p>
          <a:p>
            <a:r>
              <a:rPr lang="en-GB" sz="1200" b="1" dirty="0"/>
              <a:t>Equal coverage irrespective of where transactions take </a:t>
            </a:r>
            <a:r>
              <a:rPr lang="en-GB" sz="1200" b="1" dirty="0" smtClean="0"/>
              <a:t>place</a:t>
            </a:r>
          </a:p>
          <a:p>
            <a:r>
              <a:rPr lang="en-GB" sz="1200" b="1" dirty="0"/>
              <a:t>Consistency across trading, clearing and </a:t>
            </a:r>
            <a:r>
              <a:rPr lang="en-GB" sz="1200" b="1" dirty="0" smtClean="0"/>
              <a:t>settlement</a:t>
            </a:r>
          </a:p>
          <a:p>
            <a:r>
              <a:rPr lang="en-GB" sz="1200" b="1" dirty="0"/>
              <a:t>Good governance and fairness</a:t>
            </a:r>
            <a:endParaRPr lang="en-GB" sz="13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Settlement discipline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1800" dirty="0"/>
              <a:t>Settlement discipline is not exclusive to CSDs but affects all players in the securities trade and post-trade value chain</a:t>
            </a:r>
            <a:r>
              <a:rPr lang="en-GB" sz="1800" dirty="0" smtClean="0"/>
              <a:t>.</a:t>
            </a:r>
            <a:endParaRPr lang="en-GB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2969418" y="3324225"/>
            <a:ext cx="1585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/>
              <a:t>Transactions </a:t>
            </a:r>
            <a:br>
              <a:rPr lang="en-GB" sz="1800" dirty="0" smtClean="0"/>
            </a:br>
            <a:r>
              <a:rPr lang="en-GB" sz="1800" dirty="0" smtClean="0"/>
              <a:t>in regulated markets, </a:t>
            </a:r>
            <a:br>
              <a:rPr lang="en-GB" sz="1800" dirty="0" smtClean="0"/>
            </a:br>
            <a:r>
              <a:rPr lang="en-GB" sz="1800" dirty="0" smtClean="0"/>
              <a:t>OTC, </a:t>
            </a:r>
            <a:r>
              <a:rPr lang="en-GB" sz="1800" dirty="0" err="1" smtClean="0"/>
              <a:t>etc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13352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earstream_standard">
  <a:themeElements>
    <a:clrScheme name="Clearstream colour pallette">
      <a:dk1>
        <a:srgbClr val="666666"/>
      </a:dk1>
      <a:lt1>
        <a:srgbClr val="FFFFFF"/>
      </a:lt1>
      <a:dk2>
        <a:srgbClr val="00A5C0"/>
      </a:dk2>
      <a:lt2>
        <a:srgbClr val="00C78B"/>
      </a:lt2>
      <a:accent1>
        <a:srgbClr val="77B700"/>
      </a:accent1>
      <a:accent2>
        <a:srgbClr val="FF6600"/>
      </a:accent2>
      <a:accent3>
        <a:srgbClr val="000099"/>
      </a:accent3>
      <a:accent4>
        <a:srgbClr val="5F3799"/>
      </a:accent4>
      <a:accent5>
        <a:srgbClr val="E00034"/>
      </a:accent5>
      <a:accent6>
        <a:srgbClr val="BF2296"/>
      </a:accent6>
      <a:hlink>
        <a:srgbClr val="FFCC00"/>
      </a:hlink>
      <a:folHlink>
        <a:srgbClr val="0000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  <a:effectLst/>
        <a:extLst/>
      </a:spPr>
      <a:bodyPr vert="horz" wrap="square" lIns="0" tIns="45720" rIns="91440" bIns="45720" numCol="1" rtlCol="0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noFill/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reen Divider slide">
  <a:themeElements>
    <a:clrScheme name="Green Divider slide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Green Divider 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Green Divide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wo line header">
  <a:themeElements>
    <a:clrScheme name="1_two line header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1_two line head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two line 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two line header">
  <a:themeElements>
    <a:clrScheme name="2_two line header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2_two line head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two line 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two line header">
  <a:themeElements>
    <a:clrScheme name="3_two line header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3_two line head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two line 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two line header">
  <a:themeElements>
    <a:clrScheme name="4_two line header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4_two line head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4_two line 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Clearstream_standard</Template>
  <TotalTime>0</TotalTime>
  <Words>107</Words>
  <Application>Microsoft Office PowerPoint</Application>
  <PresentationFormat>On-screen Show (4:3)</PresentationFormat>
  <Paragraphs>39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Clearstream_standard</vt:lpstr>
      <vt:lpstr>Green Divider slide</vt:lpstr>
      <vt:lpstr>1_two line header</vt:lpstr>
      <vt:lpstr>2_two line header</vt:lpstr>
      <vt:lpstr>3_two line header</vt:lpstr>
      <vt:lpstr>4_two line header</vt:lpstr>
      <vt:lpstr>Evolution of settlement and migration of EU markets to T+2</vt:lpstr>
      <vt:lpstr>Settlement discipline </vt:lpstr>
    </vt:vector>
  </TitlesOfParts>
  <Company>Deutsche Börse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to client Date for example</dc:title>
  <dc:creator>Kingsbury Allison</dc:creator>
  <cp:lastModifiedBy>Bernard Nathalie</cp:lastModifiedBy>
  <cp:revision>27</cp:revision>
  <cp:lastPrinted>2013-05-14T07:30:10Z</cp:lastPrinted>
  <dcterms:created xsi:type="dcterms:W3CDTF">2013-05-13T12:35:09Z</dcterms:created>
  <dcterms:modified xsi:type="dcterms:W3CDTF">2013-05-21T11:25:05Z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oOpen">
    <vt:lpwstr>1</vt:lpwstr>
  </property>
</Properties>
</file>