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4" r:id="rId4"/>
    <p:sldId id="265" r:id="rId5"/>
    <p:sldId id="266" r:id="rId6"/>
    <p:sldId id="267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F7905-8961-4B70-B47E-4CCD610C7B20}" type="datetimeFigureOut">
              <a:rPr lang="en-US" smtClean="0"/>
              <a:t>10/05/2013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F7FDB-BB4D-4F2B-A9DA-794B7EA9C2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2F7FDB-BB4D-4F2B-A9DA-794B7EA9C249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4307-CB66-4DE2-9907-BA048104C00F}" type="datetimeFigureOut">
              <a:rPr lang="en-US" smtClean="0"/>
              <a:pPr/>
              <a:t>10/05/2013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3" cstate="print"/>
          <a:srcRect l="20052" r="-4556"/>
          <a:stretch>
            <a:fillRect/>
          </a:stretch>
        </p:blipFill>
        <p:spPr bwMode="auto">
          <a:xfrm>
            <a:off x="0" y="1441"/>
            <a:ext cx="7726789" cy="121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4"/>
          <p:cNvPicPr>
            <a:picLocks noChangeAspect="1"/>
          </p:cNvPicPr>
          <p:nvPr/>
        </p:nvPicPr>
        <p:blipFill>
          <a:blip r:embed="rId4" cstate="print"/>
          <a:srcRect l="-2849" t="14449" r="2744" b="-2"/>
          <a:stretch>
            <a:fillRect/>
          </a:stretch>
        </p:blipFill>
        <p:spPr bwMode="auto">
          <a:xfrm>
            <a:off x="4095524" y="-152400"/>
            <a:ext cx="5048476" cy="352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5"/>
          <p:cNvPicPr>
            <a:picLocks noChangeAspect="1"/>
          </p:cNvPicPr>
          <p:nvPr/>
        </p:nvPicPr>
        <p:blipFill>
          <a:blip r:embed="rId5" cstate="print"/>
          <a:srcRect l="2744" t="-2" r="-2849" b="14449"/>
          <a:stretch>
            <a:fillRect/>
          </a:stretch>
        </p:blipFill>
        <p:spPr bwMode="auto">
          <a:xfrm>
            <a:off x="-31222" y="4038600"/>
            <a:ext cx="5048477" cy="285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6154" y="5740678"/>
            <a:ext cx="923088" cy="98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Subtitle 2"/>
          <p:cNvSpPr txBox="1">
            <a:spLocks/>
          </p:cNvSpPr>
          <p:nvPr/>
        </p:nvSpPr>
        <p:spPr bwMode="auto">
          <a:xfrm>
            <a:off x="4876800" y="4343400"/>
            <a:ext cx="4038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/>
          <a:lstStyle/>
          <a:p>
            <a:pPr algn="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Presented By:</a:t>
            </a:r>
          </a:p>
          <a:p>
            <a:pPr algn="r"/>
            <a:endParaRPr lang="en-US" sz="1200" b="1" i="1" dirty="0" smtClean="0">
              <a:solidFill>
                <a:srgbClr val="C00000"/>
              </a:solidFill>
              <a:latin typeface="Cambria" pitchFamily="18" charset="0"/>
            </a:endParaRPr>
          </a:p>
          <a:p>
            <a:pPr algn="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Prashant Vagal</a:t>
            </a:r>
          </a:p>
          <a:p>
            <a:pPr algn="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Senior Vice President</a:t>
            </a:r>
          </a:p>
          <a:p>
            <a:pPr algn="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NSDL – India</a:t>
            </a:r>
          </a:p>
          <a:p>
            <a:pPr algn="r"/>
            <a:r>
              <a:rPr lang="en-US" sz="2200" b="1" i="1" dirty="0" smtClean="0">
                <a:solidFill>
                  <a:srgbClr val="C00000"/>
                </a:solidFill>
                <a:latin typeface="Cambria" pitchFamily="18" charset="0"/>
              </a:rPr>
              <a:t>May 31, 2013</a:t>
            </a:r>
            <a:endParaRPr lang="en-US" sz="22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031" name="Title 1"/>
          <p:cNvSpPr txBox="1">
            <a:spLocks/>
          </p:cNvSpPr>
          <p:nvPr/>
        </p:nvSpPr>
        <p:spPr bwMode="auto">
          <a:xfrm>
            <a:off x="0" y="1447800"/>
            <a:ext cx="8534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 anchor="b"/>
          <a:lstStyle/>
          <a:p>
            <a:pPr algn="ctr">
              <a:lnSpc>
                <a:spcPct val="125000"/>
              </a:lnSpc>
            </a:pPr>
            <a:r>
              <a:rPr lang="en-US" sz="4400" b="1" dirty="0" smtClean="0">
                <a:solidFill>
                  <a:srgbClr val="C00000"/>
                </a:solidFill>
                <a:latin typeface="Cambria" pitchFamily="18" charset="0"/>
              </a:rPr>
              <a:t>Recovery and Resolution Planning (RRP) </a:t>
            </a:r>
          </a:p>
        </p:txBody>
      </p:sp>
      <p:pic>
        <p:nvPicPr>
          <p:cNvPr id="1032" name="Рисунок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1396" y="76313"/>
            <a:ext cx="1987354" cy="25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52400" y="435429"/>
            <a:ext cx="601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mbria" pitchFamily="18" charset="0"/>
              </a:rPr>
              <a:t>National Securities Depository Limited</a:t>
            </a:r>
            <a:endParaRPr lang="en-US" sz="24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2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381000"/>
            <a:ext cx="90109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THE BEGINNING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371600"/>
            <a:ext cx="8001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 smtClean="0">
                <a:latin typeface="Cambria" pitchFamily="18" charset="0"/>
                <a:cs typeface="Arial" pitchFamily="34" charset="0"/>
              </a:rPr>
              <a:t>Started in 1996 (late starter)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endParaRPr lang="en-US" sz="1200" b="1" dirty="0" smtClean="0">
              <a:latin typeface="Cambria" pitchFamily="18" charset="0"/>
              <a:cs typeface="Arial" pitchFamily="34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 smtClean="0">
                <a:latin typeface="Cambria" pitchFamily="18" charset="0"/>
                <a:cs typeface="Arial" pitchFamily="34" charset="0"/>
              </a:rPr>
              <a:t>CSD  environment in India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endParaRPr lang="en-US" sz="1200" b="1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en-US" sz="2400" dirty="0" err="1" smtClean="0">
                <a:latin typeface="Cambria" pitchFamily="18" charset="0"/>
                <a:cs typeface="Arial" pitchFamily="34" charset="0"/>
              </a:rPr>
              <a:t>Dematerialisation</a:t>
            </a:r>
            <a:r>
              <a:rPr lang="en-US" sz="2400" dirty="0" smtClean="0">
                <a:latin typeface="Cambria" pitchFamily="18" charset="0"/>
                <a:cs typeface="Arial" pitchFamily="34" charset="0"/>
              </a:rPr>
              <a:t> v/s </a:t>
            </a:r>
            <a:r>
              <a:rPr lang="en-US" sz="2400" dirty="0" err="1" smtClean="0">
                <a:latin typeface="Cambria" pitchFamily="18" charset="0"/>
                <a:cs typeface="Arial" pitchFamily="34" charset="0"/>
              </a:rPr>
              <a:t>Immobilisation</a:t>
            </a:r>
            <a:endParaRPr lang="en-US" sz="2400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Beneficiary level accounting at CSD</a:t>
            </a:r>
          </a:p>
          <a:p>
            <a:pPr lv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Multiple Depositories</a:t>
            </a:r>
          </a:p>
          <a:p>
            <a:pPr lv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Funds not handled</a:t>
            </a:r>
          </a:p>
          <a:p>
            <a:pPr lv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No principal risk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3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228600"/>
            <a:ext cx="90109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Background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371600"/>
            <a:ext cx="81534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CPSS-IOSCO Principles for FMIs on RRP</a:t>
            </a:r>
          </a:p>
          <a:p>
            <a:pPr algn="just">
              <a:spcBef>
                <a:spcPct val="0"/>
              </a:spcBef>
            </a:pPr>
            <a:endParaRPr lang="en-US" sz="2500" dirty="0" smtClean="0">
              <a:latin typeface="Cambria" pitchFamily="18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 Preventive</a:t>
            </a:r>
            <a:r>
              <a:rPr lang="en-US" dirty="0" smtClean="0">
                <a:latin typeface="Cambria" pitchFamily="18" charset="0"/>
              </a:rPr>
              <a:t> </a:t>
            </a: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measures and recovery planning</a:t>
            </a:r>
          </a:p>
          <a:p>
            <a:pPr lvl="0">
              <a:buFont typeface="Wingdings" pitchFamily="2" charset="2"/>
              <a:buChar char="v"/>
            </a:pPr>
            <a:endParaRPr lang="en-US" sz="1200" b="1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Maintaining sufficient financial resources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Sound process for replenishment of financial resources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Viable plans to </a:t>
            </a:r>
          </a:p>
          <a:p>
            <a:pPr lvl="1">
              <a:lnSpc>
                <a:spcPct val="150000"/>
              </a:lnSpc>
            </a:pPr>
            <a:endParaRPr lang="en-US" sz="1200" dirty="0" smtClean="0">
              <a:latin typeface="Cambria" pitchFamily="18" charset="0"/>
              <a:cs typeface="Arial" pitchFamily="34" charset="0"/>
            </a:endParaRPr>
          </a:p>
          <a:p>
            <a:pPr lvl="2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Operate as a going concern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Wind-down operations in an orderly manner</a:t>
            </a:r>
            <a:r>
              <a:rPr lang="en-US" sz="2600" i="1" dirty="0" smtClean="0">
                <a:latin typeface="Cambria" pitchFamily="18" charset="0"/>
              </a:rPr>
              <a:t>. </a:t>
            </a:r>
            <a:endParaRPr lang="en-US" sz="2600" dirty="0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4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381000"/>
            <a:ext cx="90109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Background- </a:t>
            </a:r>
            <a:r>
              <a:rPr lang="en-US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Contd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371600"/>
            <a:ext cx="8534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 Oversight and enforcement of preventive   measures</a:t>
            </a:r>
          </a:p>
          <a:p>
            <a:pPr lvl="0">
              <a:lnSpc>
                <a:spcPct val="150000"/>
              </a:lnSpc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      and recovery plan                </a:t>
            </a:r>
          </a:p>
          <a:p>
            <a:pPr lvl="0"/>
            <a:endParaRPr lang="en-US" sz="1200" b="1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20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Principles to be incorporated into regulatory framework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Authority to have power to assess observance of principles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Recovery Plans – adequacy to be assessed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5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152400"/>
            <a:ext cx="90109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RRP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914400"/>
            <a:ext cx="8763000" cy="5470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Activation and enforcement of recovery plan</a:t>
            </a:r>
          </a:p>
          <a:p>
            <a:pPr lvl="0">
              <a:buFont typeface="Wingdings" pitchFamily="2" charset="2"/>
              <a:buChar char="v"/>
            </a:pPr>
            <a:endParaRPr lang="en-US" sz="1200" b="1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Need to execute recovery plans if an event occurs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200" dirty="0" smtClean="0">
                <a:latin typeface="Cambria" pitchFamily="18" charset="0"/>
                <a:cs typeface="Arial" pitchFamily="34" charset="0"/>
              </a:rPr>
              <a:t>Regulatory authority to oversee</a:t>
            </a:r>
          </a:p>
          <a:p>
            <a:pPr marL="800100" lvl="2" indent="-342900" algn="just">
              <a:lnSpc>
                <a:spcPct val="125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endParaRPr lang="en-US" sz="1200" dirty="0" smtClean="0">
              <a:latin typeface="Cambria" pitchFamily="18" charset="0"/>
              <a:cs typeface="Arial" pitchFamily="34" charset="0"/>
            </a:endParaRPr>
          </a:p>
          <a:p>
            <a:pPr marL="342900" lvl="1" indent="-342900">
              <a:lnSpc>
                <a:spcPct val="125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Beyond Recovery</a:t>
            </a:r>
          </a:p>
          <a:p>
            <a:pPr marL="342900" lvl="1" indent="-342900">
              <a:lnSpc>
                <a:spcPct val="125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Wingdings" pitchFamily="2" charset="2"/>
              <a:buChar char="v"/>
            </a:pPr>
            <a:endParaRPr lang="en-US" sz="1200" b="1" dirty="0" smtClean="0">
              <a:latin typeface="Cambria" pitchFamily="18" charset="0"/>
              <a:cs typeface="Arial" pitchFamily="34" charset="0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Bankruptcy - Preservation of financial stability is not an               objective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Resolution regime – necessary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Resolution regime – incorporated in law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Designated resolution authority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6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152400"/>
            <a:ext cx="90109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RRP Approaches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914400"/>
            <a:ext cx="8763000" cy="5062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FMIs that do not take credit risk</a:t>
            </a:r>
          </a:p>
          <a:p>
            <a:pPr marL="914400" lvl="1" indent="-457200">
              <a:lnSpc>
                <a:spcPct val="17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en-US" sz="2600" b="1" dirty="0" smtClean="0">
                <a:latin typeface="Cambria" pitchFamily="18" charset="0"/>
                <a:cs typeface="Arial" pitchFamily="34" charset="0"/>
              </a:rPr>
              <a:t>Recovery</a:t>
            </a:r>
            <a:r>
              <a:rPr lang="en-US" sz="2600" b="1" dirty="0" smtClean="0">
                <a:latin typeface="Cambria" pitchFamily="18" charset="0"/>
              </a:rPr>
              <a:t> </a:t>
            </a:r>
          </a:p>
          <a:p>
            <a:pPr lvl="3">
              <a:lnSpc>
                <a:spcPct val="125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Revenue shortfall</a:t>
            </a:r>
          </a:p>
          <a:p>
            <a:pPr lvl="3">
              <a:lnSpc>
                <a:spcPct val="125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Unexpected costs such as legal claims, fraud or        operational problems</a:t>
            </a:r>
          </a:p>
          <a:p>
            <a:pPr lvl="3">
              <a:lnSpc>
                <a:spcPct val="125000"/>
              </a:lnSpc>
              <a:buFont typeface="Wingdings" pitchFamily="2" charset="2"/>
              <a:buChar char="ü"/>
            </a:pPr>
            <a:r>
              <a:rPr lang="en-US" sz="2300" dirty="0" smtClean="0">
                <a:latin typeface="Cambria" pitchFamily="18" charset="0"/>
                <a:cs typeface="Arial" pitchFamily="34" charset="0"/>
              </a:rPr>
              <a:t>Minimum Capital required</a:t>
            </a:r>
          </a:p>
          <a:p>
            <a:endParaRPr lang="en-US" sz="800" b="1" dirty="0" smtClean="0">
              <a:latin typeface="Cambria" pitchFamily="18" charset="0"/>
              <a:cs typeface="Arial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400" b="1" dirty="0" smtClean="0">
                <a:latin typeface="Cambria" pitchFamily="18" charset="0"/>
                <a:cs typeface="Arial" pitchFamily="34" charset="0"/>
              </a:rPr>
              <a:t>   Resolution</a:t>
            </a:r>
          </a:p>
          <a:p>
            <a:pPr marL="800100" lvl="2" indent="-342900" algn="just">
              <a:spcBef>
                <a:spcPts val="0"/>
              </a:spcBef>
              <a:buClr>
                <a:schemeClr val="tx1"/>
              </a:buClr>
              <a:buSzPct val="100000"/>
              <a:buFont typeface="Wingdings" pitchFamily="2" charset="2"/>
              <a:buChar char="v"/>
            </a:pPr>
            <a:endParaRPr lang="en-US" sz="1200" dirty="0" smtClean="0">
              <a:latin typeface="Cambria" pitchFamily="18" charset="0"/>
              <a:cs typeface="Arial" pitchFamily="34" charset="0"/>
            </a:endParaRPr>
          </a:p>
          <a:p>
            <a:pPr lvl="3">
              <a:lnSpc>
                <a:spcPct val="125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If Recovery measures have failed or not feasible</a:t>
            </a:r>
          </a:p>
          <a:p>
            <a:pPr lvl="3">
              <a:lnSpc>
                <a:spcPct val="125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Transfer FMI operation to one or more </a:t>
            </a:r>
            <a:r>
              <a:rPr lang="en-US" sz="2400" smtClean="0">
                <a:latin typeface="Cambria" pitchFamily="18" charset="0"/>
                <a:cs typeface="Arial" pitchFamily="34" charset="0"/>
              </a:rPr>
              <a:t>third </a:t>
            </a:r>
            <a:r>
              <a:rPr lang="en-US" sz="2400" smtClean="0">
                <a:latin typeface="Cambria" pitchFamily="18" charset="0"/>
                <a:cs typeface="Arial" pitchFamily="34" charset="0"/>
              </a:rPr>
              <a:t>parties </a:t>
            </a:r>
            <a:endParaRPr lang="en-US" sz="2400" dirty="0" smtClean="0">
              <a:latin typeface="Cambria" pitchFamily="18" charset="0"/>
              <a:cs typeface="Arial" pitchFamily="34" charset="0"/>
            </a:endParaRPr>
          </a:p>
          <a:p>
            <a:pPr lvl="3">
              <a:lnSpc>
                <a:spcPct val="125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Cambria" pitchFamily="18" charset="0"/>
                <a:cs typeface="Arial" pitchFamily="34" charset="0"/>
              </a:rPr>
              <a:t>Placing FMI into public administration</a:t>
            </a:r>
            <a:endParaRPr lang="en-US" sz="2400" dirty="0" smtClean="0">
              <a:latin typeface="Cambr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5F9AD2C-90BC-4D07-94B1-96BD3EBC9B50}" type="slidenum">
              <a:rPr lang="ru-RU" sz="1100">
                <a:solidFill>
                  <a:schemeClr val="bg1"/>
                </a:solidFill>
              </a:rPr>
              <a:pPr algn="r"/>
              <a:t>7</a:t>
            </a:fld>
            <a:endParaRPr lang="ru-RU" sz="1100" dirty="0">
              <a:solidFill>
                <a:schemeClr val="bg1"/>
              </a:solidFill>
            </a:endParaRPr>
          </a:p>
        </p:txBody>
      </p:sp>
      <p:pic>
        <p:nvPicPr>
          <p:cNvPr id="7171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3109" y="1339060"/>
            <a:ext cx="3847105" cy="4853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Заголовок 1"/>
          <p:cNvSpPr txBox="1">
            <a:spLocks/>
          </p:cNvSpPr>
          <p:nvPr/>
        </p:nvSpPr>
        <p:spPr bwMode="auto">
          <a:xfrm>
            <a:off x="-16290" y="866789"/>
            <a:ext cx="9160290" cy="86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/>
          <a:lstStyle/>
          <a:p>
            <a:pPr algn="ctr" defTabSz="801472">
              <a:lnSpc>
                <a:spcPts val="2191"/>
              </a:lnSpc>
            </a:pPr>
            <a:r>
              <a:rPr lang="en-US" sz="6000" b="1" dirty="0">
                <a:solidFill>
                  <a:srgbClr val="E31F26"/>
                </a:solidFill>
                <a:latin typeface="Cambria" pitchFamily="18" charset="0"/>
              </a:rPr>
              <a:t>Thank you!</a:t>
            </a:r>
            <a:endParaRPr lang="ru-RU" sz="6000" b="1" dirty="0">
              <a:solidFill>
                <a:srgbClr val="E31F26"/>
              </a:solidFill>
              <a:latin typeface="Cambria" pitchFamily="18" charset="0"/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4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5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5" name="Номер слайда 4"/>
          <p:cNvSpPr txBox="1">
            <a:spLocks/>
          </p:cNvSpPr>
          <p:nvPr/>
        </p:nvSpPr>
        <p:spPr bwMode="auto">
          <a:xfrm>
            <a:off x="8548066" y="6673700"/>
            <a:ext cx="594577" cy="36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/>
          <a:lstStyle/>
          <a:p>
            <a:pPr algn="r"/>
            <a:fld id="{2C48739F-A26E-4DBC-B58A-AA5F1C26D7A6}" type="slidenum">
              <a:rPr lang="ru-RU" sz="1100">
                <a:solidFill>
                  <a:schemeClr val="bg1"/>
                </a:solidFill>
              </a:rPr>
              <a:pPr algn="r"/>
              <a:t>7</a:t>
            </a:fld>
            <a:endParaRPr lang="ru-RU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242</Words>
  <Application>Microsoft Office PowerPoint</Application>
  <PresentationFormat>On-screen Show (4:3)</PresentationFormat>
  <Paragraphs>75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THE BEGINNING</vt:lpstr>
      <vt:lpstr>Background</vt:lpstr>
      <vt:lpstr>Background- Contd</vt:lpstr>
      <vt:lpstr>RRP</vt:lpstr>
      <vt:lpstr>RRP Approaches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ashishm</dc:creator>
  <cp:lastModifiedBy>prashantv</cp:lastModifiedBy>
  <cp:revision>49</cp:revision>
  <dcterms:created xsi:type="dcterms:W3CDTF">2013-05-06T07:55:04Z</dcterms:created>
  <dcterms:modified xsi:type="dcterms:W3CDTF">2013-05-10T07:02:47Z</dcterms:modified>
</cp:coreProperties>
</file>