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3" r:id="rId6"/>
    <p:sldId id="265" r:id="rId7"/>
    <p:sldId id="266" r:id="rId8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752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54B06F-561F-854A-8FE2-BCFE72016260}" type="datetimeFigureOut">
              <a:rPr lang="en-US" smtClean="0"/>
              <a:t>31/05/13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84E9C-1DAC-494E-8A35-B80A6F2D5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3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1505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900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5272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22002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393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544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411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619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0851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9164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5169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651-2411-4294-A069-DAFEF1854F64}" type="datetimeFigureOut">
              <a:rPr lang="es-MX" smtClean="0"/>
              <a:pPr/>
              <a:t>31/05/13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64DAB-4B2B-448D-ACB3-C651C84EF24C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872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gif"/><Relationship Id="rId5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69976" y="2132856"/>
            <a:ext cx="6694512" cy="2592288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accent3">
                    <a:lumMod val="50000"/>
                  </a:schemeClr>
                </a:solidFill>
              </a:rPr>
              <a:t>WFC 2015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b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Global Conference of Central Securities Depositories</a:t>
            </a:r>
            <a:endParaRPr 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275856" y="4581128"/>
            <a:ext cx="4424536" cy="576064"/>
          </a:xfrm>
        </p:spPr>
        <p:txBody>
          <a:bodyPr>
            <a:noAutofit/>
          </a:bodyPr>
          <a:lstStyle/>
          <a:p>
            <a:r>
              <a:rPr lang="es-MX" sz="4000" b="1" dirty="0" smtClean="0">
                <a:solidFill>
                  <a:schemeClr val="bg2">
                    <a:lumMod val="50000"/>
                  </a:schemeClr>
                </a:solidFill>
              </a:rPr>
              <a:t>Mexico</a:t>
            </a:r>
          </a:p>
          <a:p>
            <a:endParaRPr lang="es-MX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214024" y="220486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4834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47664" y="908720"/>
            <a:ext cx="7139136" cy="47133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The Mexican Central Securities Depository Indeval is proud to be selected as the organization to host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WFC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2015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which will take place in Cancun, Mexico, from 20 to 23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of May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4" descr="http://mas.indeval.com.mx/limesurvey/upload/templates/Indeval_v0/final_logo_indeval-alph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40" y="4172856"/>
            <a:ext cx="2438400" cy="912328"/>
          </a:xfrm>
          <a:prstGeom prst="rect">
            <a:avLst/>
          </a:prstGeom>
          <a:noFill/>
        </p:spPr>
      </p:pic>
      <p:pic>
        <p:nvPicPr>
          <p:cNvPr id="6" name="Picture 2" descr="http://www.acsda.org/images/acsda_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2588" y="4432719"/>
            <a:ext cx="2952750" cy="438151"/>
          </a:xfrm>
          <a:prstGeom prst="rect">
            <a:avLst/>
          </a:prstGeom>
          <a:noFill/>
        </p:spPr>
      </p:pic>
      <p:pic>
        <p:nvPicPr>
          <p:cNvPr id="5" name="Picture 8" descr="http://www.bmv.com.mx/img-bmv/WB3/logo.jpg"/>
          <p:cNvPicPr>
            <a:picLocks noChangeAspect="1" noChangeArrowheads="1"/>
          </p:cNvPicPr>
          <p:nvPr/>
        </p:nvPicPr>
        <p:blipFill>
          <a:blip r:embed="rId5" cstate="print"/>
          <a:srcRect r="25000"/>
          <a:stretch>
            <a:fillRect/>
          </a:stretch>
        </p:blipFill>
        <p:spPr bwMode="auto">
          <a:xfrm>
            <a:off x="2857488" y="5157192"/>
            <a:ext cx="3467190" cy="981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767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</a:rPr>
              <a:t>Why Mexico?</a:t>
            </a:r>
            <a:endParaRPr lang="en-US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47664" y="1412776"/>
            <a:ext cx="7139136" cy="4713387"/>
          </a:xfrm>
        </p:spPr>
        <p:txBody>
          <a:bodyPr>
            <a:normAutofit lnSpcReduction="10000"/>
          </a:bodyPr>
          <a:lstStyle/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According to the IMF, Mexico’s economy ranks 14</a:t>
            </a:r>
            <a:r>
              <a:rPr lang="en-US" sz="2200" baseline="30000" dirty="0" smtClean="0">
                <a:solidFill>
                  <a:schemeClr val="accent6">
                    <a:lumMod val="75000"/>
                  </a:schemeClr>
                </a:solidFill>
              </a:rPr>
              <a:t>th</a:t>
            </a: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 largest in the world (GDP). With projections of growth of 3.4% for this year and the next, Mexico’s economy is stable.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Indeval, the Mexican Central Securities Depository, excels in its class. In just 3 days, it settles the equivalent amount of Mexico’s GDP.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200" dirty="0" err="1" smtClean="0">
                <a:solidFill>
                  <a:schemeClr val="accent6">
                    <a:lumMod val="75000"/>
                  </a:schemeClr>
                </a:solidFill>
              </a:rPr>
              <a:t>Dalí</a:t>
            </a: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2200" dirty="0" err="1" smtClean="0">
                <a:solidFill>
                  <a:schemeClr val="accent6">
                    <a:lumMod val="75000"/>
                  </a:schemeClr>
                </a:solidFill>
              </a:rPr>
              <a:t>Indeval’s</a:t>
            </a: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 system for maintaining, managing and settling assets, processes 74% of the total settled amount of the National Payments System, rising to 4.5 billion pesos.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67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en-US" sz="3200" smtClean="0">
                <a:solidFill>
                  <a:schemeClr val="accent3">
                    <a:lumMod val="75000"/>
                  </a:schemeClr>
                </a:solidFill>
              </a:rPr>
              <a:t>Why Cancun?</a:t>
            </a:r>
            <a:endParaRPr lang="en-US" sz="320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47664" y="1412776"/>
            <a:ext cx="7139136" cy="4713387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It is a thriving tourist destination with the infrastructure and amenities to make this congress a success. Being in Mexico, traditional Mexican hospitality makes for an even more engaging experience.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The combination of white sandy beaches, historic Mayan ruins and natural beauty make this a perfect destination that has something for everyone.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The Cancun International Airport handles the second largest volume of traffic in Mexico, and is equipped with modern facilities and equipment that make it seamless to arrive in Mexico.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67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</a:rPr>
              <a:t>Cancun</a:t>
            </a:r>
            <a:endParaRPr lang="en-US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Picture 2" descr="http://www.developmental-biology.org/uploadimg/news20100302193136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43050"/>
            <a:ext cx="6786578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767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</a:rPr>
              <a:t>Next Steps</a:t>
            </a:r>
            <a:endParaRPr lang="en-US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47664" y="1412776"/>
            <a:ext cx="7139136" cy="5159496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Register for the conference at: </a:t>
            </a:r>
            <a:r>
              <a:rPr lang="en-US" sz="2400" dirty="0" smtClean="0">
                <a:solidFill>
                  <a:srgbClr val="00B0F0"/>
                </a:solidFill>
              </a:rPr>
              <a:t>www.csd13.net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The dates of the conference are 20-23 May 2015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We’ll be expecting you!</a:t>
            </a:r>
          </a:p>
        </p:txBody>
      </p:sp>
      <p:pic>
        <p:nvPicPr>
          <p:cNvPr id="4" name="3 Imagen" descr="http://www.visitmexico.com/work/models/VisitMexico30/WebPage/Riviera_Maya/photoEscudo_Riviera_Maya_rivieramay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0332" y="3151946"/>
            <a:ext cx="5612130" cy="2563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767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411760" y="3140968"/>
            <a:ext cx="5974432" cy="1008112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accent3">
                    <a:lumMod val="50000"/>
                  </a:schemeClr>
                </a:solidFill>
              </a:rPr>
              <a:t>WFC 2015</a:t>
            </a:r>
            <a:endParaRPr lang="en-US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275856" y="4509120"/>
            <a:ext cx="4424536" cy="14150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Mexico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214024" y="220486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4834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Ángulo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257</Words>
  <Application>Microsoft Macintosh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de Office</vt:lpstr>
      <vt:lpstr>WFC 2015  Global Conference of Central Securities Depositories</vt:lpstr>
      <vt:lpstr>PowerPoint Presentation</vt:lpstr>
      <vt:lpstr>Why Mexico?</vt:lpstr>
      <vt:lpstr>Why Cancun?</vt:lpstr>
      <vt:lpstr>Cancun</vt:lpstr>
      <vt:lpstr>Next Steps</vt:lpstr>
      <vt:lpstr>WFC 2015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Texto Título</dc:title>
  <dc:creator>Ruiz Gonzalez Ana Elena</dc:creator>
  <cp:lastModifiedBy>Julio Obregón</cp:lastModifiedBy>
  <cp:revision>110</cp:revision>
  <dcterms:created xsi:type="dcterms:W3CDTF">2013-05-21T21:02:48Z</dcterms:created>
  <dcterms:modified xsi:type="dcterms:W3CDTF">2013-05-31T05:58:13Z</dcterms:modified>
</cp:coreProperties>
</file>