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7" r:id="rId3"/>
    <p:sldId id="260" r:id="rId4"/>
    <p:sldId id="296" r:id="rId5"/>
    <p:sldId id="290" r:id="rId6"/>
    <p:sldId id="259" r:id="rId7"/>
    <p:sldId id="258" r:id="rId8"/>
    <p:sldId id="292" r:id="rId9"/>
    <p:sldId id="291" r:id="rId10"/>
    <p:sldId id="281" r:id="rId11"/>
    <p:sldId id="261" r:id="rId12"/>
    <p:sldId id="265" r:id="rId13"/>
    <p:sldId id="266" r:id="rId14"/>
    <p:sldId id="267" r:id="rId15"/>
    <p:sldId id="282" r:id="rId16"/>
    <p:sldId id="262" r:id="rId17"/>
    <p:sldId id="285" r:id="rId18"/>
    <p:sldId id="263" r:id="rId19"/>
    <p:sldId id="264" r:id="rId20"/>
    <p:sldId id="268" r:id="rId21"/>
    <p:sldId id="269" r:id="rId22"/>
    <p:sldId id="280" r:id="rId23"/>
    <p:sldId id="270" r:id="rId24"/>
    <p:sldId id="271" r:id="rId25"/>
    <p:sldId id="272" r:id="rId26"/>
    <p:sldId id="273" r:id="rId27"/>
    <p:sldId id="286" r:id="rId28"/>
    <p:sldId id="294" r:id="rId29"/>
    <p:sldId id="295" r:id="rId30"/>
    <p:sldId id="283" r:id="rId31"/>
    <p:sldId id="284" r:id="rId32"/>
    <p:sldId id="287" r:id="rId33"/>
    <p:sldId id="288" r:id="rId34"/>
    <p:sldId id="274" r:id="rId35"/>
    <p:sldId id="289" r:id="rId36"/>
    <p:sldId id="293" r:id="rId37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16FB7-5E92-E244-8F68-B4731FB89258}" type="datetimeFigureOut">
              <a:rPr lang="nl-NL" smtClean="0"/>
              <a:pPr/>
              <a:t>26.05.13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B2C84-3773-834F-97D7-AA6E09FE1A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73661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293BF-794F-9C47-A3A7-95287C5305B9}" type="datetimeFigureOut">
              <a:rPr lang="nl-NL" smtClean="0"/>
              <a:pPr/>
              <a:t>26.05.13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CFDE2-D99C-4147-A047-3865305817D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1214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ige driehoe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17" name="Sub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Klik om de titelstijl van het model te bewerken</a:t>
            </a:r>
            <a:endParaRPr kumimoji="0" lang="en-US"/>
          </a:p>
        </p:txBody>
      </p:sp>
      <p:grpSp>
        <p:nvGrpSpPr>
          <p:cNvPr id="2" name="Groeperen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rije v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Vrije v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Vrije v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Rechte verbindingslijn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ijdelijke aanduiding voo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FB5886C-BC62-DF4A-91E6-6558EA2F5523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27" name="Tijdelijke aanduiding voor dia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D082-60EF-2A43-B80E-33D1AA719FC7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52C98-047F-DF4E-A4DB-67A5893C5881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10A5-1B90-8B4E-B47D-6FD9E3B960A6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9BFDD-ED31-E64B-B571-42FFC956346D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Punthaak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Punthaak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18C13-9AA1-FB4C-8085-1237B3A82E19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Klik om de tekststijl van het model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Klik om de tekststijl van het model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7F147-4886-B04E-9502-B3ACB4918AE7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695F1-E556-764D-BC77-F888C23D95B7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C9518-B7E5-A842-9181-A6049989253F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Klik om de tekststijl van het model te bewerken</a:t>
            </a:r>
          </a:p>
          <a:p>
            <a:pPr lvl="1" eaLnBrk="1" latinLnBrk="0" hangingPunct="1"/>
            <a:r>
              <a:rPr lang="en-US" smtClean="0"/>
              <a:t>Tweede niveau</a:t>
            </a:r>
          </a:p>
          <a:p>
            <a:pPr lvl="2" eaLnBrk="1" latinLnBrk="0" hangingPunct="1"/>
            <a:r>
              <a:rPr lang="en-US" smtClean="0"/>
              <a:t>Derde niveau</a:t>
            </a:r>
          </a:p>
          <a:p>
            <a:pPr lvl="3" eaLnBrk="1" latinLnBrk="0" hangingPunct="1"/>
            <a:r>
              <a:rPr lang="en-US" smtClean="0"/>
              <a:t>Vierde niveau</a:t>
            </a:r>
          </a:p>
          <a:p>
            <a:pPr lvl="4" eaLnBrk="1" latinLnBrk="0" hangingPunct="1"/>
            <a:r>
              <a:rPr lang="en-US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29E0B7C-BA25-8746-8B57-A9161116016E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Klik om de tekststijl van het model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6912D5-49BD-9049-BA1B-173D0AE4A86F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8" name="Vrije v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rije v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hthoekige driehoe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Rechte verbindingslijn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unthaak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Punthaak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rije v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Vrije v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echthoekige driehoe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Rechte verbindingslijn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Titelstijl van model bewerken</a:t>
            </a:r>
            <a:endParaRPr kumimoji="0" lang="en-US"/>
          </a:p>
        </p:txBody>
      </p:sp>
      <p:sp>
        <p:nvSpPr>
          <p:cNvPr id="30" name="Tijdelijke aanduiding voor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Klik om de tekststijl van het model te bewerken</a:t>
            </a:r>
          </a:p>
          <a:p>
            <a:pPr lvl="1" eaLnBrk="1" latinLnBrk="0" hangingPunct="1"/>
            <a:r>
              <a:rPr kumimoji="0" lang="en-US" smtClean="0"/>
              <a:t>Tweede niveau</a:t>
            </a:r>
          </a:p>
          <a:p>
            <a:pPr lvl="2" eaLnBrk="1" latinLnBrk="0" hangingPunct="1"/>
            <a:r>
              <a:rPr kumimoji="0" lang="en-US" smtClean="0"/>
              <a:t>Derde niveau</a:t>
            </a:r>
          </a:p>
          <a:p>
            <a:pPr lvl="3" eaLnBrk="1" latinLnBrk="0" hangingPunct="1"/>
            <a:r>
              <a:rPr kumimoji="0" lang="en-US" smtClean="0"/>
              <a:t>Vierde niveau</a:t>
            </a:r>
          </a:p>
          <a:p>
            <a:pPr lvl="4" eaLnBrk="1" latinLnBrk="0" hangingPunct="1"/>
            <a:r>
              <a:rPr kumimoji="0" lang="en-US" smtClean="0"/>
              <a:t>Vijfde niveau</a:t>
            </a:r>
            <a:endParaRPr kumimoji="0" lang="en-US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9FCC0B23-9D64-B343-A502-64D75BA569E1}" type="datetime1">
              <a:rPr lang="en-US" smtClean="0"/>
              <a:pPr/>
              <a:t>26.05.13</a:t>
            </a:fld>
            <a:endParaRPr lang="en-GB"/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C0C1642-F770-D546-BB6D-5CA0AD939BE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CSD’s</a:t>
            </a:r>
            <a:r>
              <a:rPr lang="en-GB" dirty="0" smtClean="0"/>
              <a:t>,  </a:t>
            </a:r>
            <a:r>
              <a:rPr lang="en-GB" dirty="0" err="1" smtClean="0"/>
              <a:t>CCPs</a:t>
            </a:r>
            <a:r>
              <a:rPr lang="en-GB" dirty="0" smtClean="0"/>
              <a:t> and other Post-trade</a:t>
            </a:r>
            <a:br>
              <a:rPr lang="en-GB" dirty="0" smtClean="0"/>
            </a:br>
            <a:r>
              <a:rPr lang="en-GB" dirty="0" smtClean="0"/>
              <a:t>Developments</a:t>
            </a:r>
            <a:endParaRPr lang="en-GB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Eddy </a:t>
            </a:r>
            <a:r>
              <a:rPr lang="en-GB" dirty="0" err="1" smtClean="0"/>
              <a:t>Wymeersch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Great </a:t>
            </a:r>
            <a:r>
              <a:rPr lang="en-GB" dirty="0" smtClean="0">
                <a:solidFill>
                  <a:srgbClr val="FF0000"/>
                </a:solidFill>
              </a:rPr>
              <a:t>diversity </a:t>
            </a:r>
            <a:r>
              <a:rPr lang="en-GB" dirty="0" smtClean="0"/>
              <a:t>in applicable laws and rules</a:t>
            </a:r>
          </a:p>
          <a:p>
            <a:pPr lvl="1"/>
            <a:r>
              <a:rPr lang="en-GB" dirty="0" smtClean="0"/>
              <a:t>Harmonisation attempted, not very successful</a:t>
            </a:r>
          </a:p>
          <a:p>
            <a:pPr lvl="1"/>
            <a:r>
              <a:rPr lang="en-GB" dirty="0" smtClean="0"/>
              <a:t>“Legal certainty group" has made some progress</a:t>
            </a:r>
          </a:p>
          <a:p>
            <a:pPr lvl="1"/>
            <a:r>
              <a:rPr lang="en-GB" dirty="0" smtClean="0"/>
              <a:t> New statement by Commission 15 May 13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Simplification and transparency </a:t>
            </a:r>
            <a:r>
              <a:rPr lang="en-GB" dirty="0" smtClean="0"/>
              <a:t>are needed</a:t>
            </a:r>
          </a:p>
          <a:p>
            <a:r>
              <a:rPr lang="en-GB" dirty="0" smtClean="0"/>
              <a:t>Holding and transferring securities should be </a:t>
            </a:r>
            <a:r>
              <a:rPr lang="en-GB" dirty="0" smtClean="0">
                <a:solidFill>
                  <a:srgbClr val="FF0000"/>
                </a:solidFill>
              </a:rPr>
              <a:t>straightforward</a:t>
            </a:r>
            <a:r>
              <a:rPr lang="en-GB" dirty="0" smtClean="0"/>
              <a:t> – now too complex due to legal differences</a:t>
            </a:r>
          </a:p>
          <a:p>
            <a:r>
              <a:rPr lang="en-GB" dirty="0" err="1" smtClean="0"/>
              <a:t>Subitems</a:t>
            </a:r>
            <a:r>
              <a:rPr lang="en-GB" dirty="0" smtClean="0"/>
              <a:t> </a:t>
            </a:r>
            <a:r>
              <a:rPr lang="nl-NL" dirty="0" smtClean="0">
                <a:sym typeface="Wingdings"/>
              </a:rPr>
              <a:t></a:t>
            </a:r>
            <a:r>
              <a:rPr lang="en-GB" dirty="0" smtClean="0"/>
              <a:t>1 to 8</a:t>
            </a:r>
          </a:p>
          <a:p>
            <a:pPr lvl="1"/>
            <a:r>
              <a:rPr lang="en-GB" dirty="0" smtClean="0"/>
              <a:t>Common features for most systems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Securities Settlement Rules</a:t>
            </a:r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Scope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Transferable securities</a:t>
            </a:r>
          </a:p>
          <a:p>
            <a:pPr lvl="2"/>
            <a:r>
              <a:rPr lang="en-GB" dirty="0" smtClean="0"/>
              <a:t>No certificates, no live securities</a:t>
            </a:r>
          </a:p>
          <a:p>
            <a:pPr lvl="2"/>
            <a:r>
              <a:rPr lang="en-GB" dirty="0" smtClean="0"/>
              <a:t>Bonds, equity, </a:t>
            </a:r>
            <a:r>
              <a:rPr lang="en-GB" dirty="0" err="1" smtClean="0"/>
              <a:t>Ucits</a:t>
            </a:r>
            <a:r>
              <a:rPr lang="en-GB" dirty="0" smtClean="0"/>
              <a:t>, MM Instruments, Emission allowances</a:t>
            </a:r>
          </a:p>
          <a:p>
            <a:pPr lvl="2"/>
            <a:r>
              <a:rPr lang="en-GB" dirty="0" smtClean="0"/>
              <a:t>Issuers established in the EU: what with third country securities ?</a:t>
            </a:r>
          </a:p>
          <a:p>
            <a:pPr lvl="2"/>
            <a:r>
              <a:rPr lang="en-GB" dirty="0" smtClean="0"/>
              <a:t>Traded on </a:t>
            </a:r>
            <a:r>
              <a:rPr lang="en-GB" dirty="0" err="1" smtClean="0"/>
              <a:t>Reg</a:t>
            </a:r>
            <a:r>
              <a:rPr lang="en-GB" dirty="0" smtClean="0"/>
              <a:t> markets, </a:t>
            </a:r>
            <a:r>
              <a:rPr lang="en-GB" dirty="0" err="1" smtClean="0"/>
              <a:t>MTFs</a:t>
            </a:r>
            <a:r>
              <a:rPr lang="en-GB" dirty="0" smtClean="0"/>
              <a:t> and </a:t>
            </a:r>
            <a:r>
              <a:rPr lang="en-GB" dirty="0" err="1" smtClean="0"/>
              <a:t>OTFs</a:t>
            </a:r>
            <a:endParaRPr lang="en-GB" dirty="0" smtClean="0"/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Book entry </a:t>
            </a:r>
            <a:r>
              <a:rPr lang="en-GB" dirty="0" smtClean="0"/>
              <a:t>form mandatory</a:t>
            </a:r>
          </a:p>
          <a:p>
            <a:pPr lvl="2"/>
            <a:r>
              <a:rPr lang="en-GB" dirty="0" smtClean="0"/>
              <a:t>Immobilisation- dematerialisation are equivalent</a:t>
            </a:r>
          </a:p>
          <a:p>
            <a:pPr lvl="2"/>
            <a:r>
              <a:rPr lang="en-GB" dirty="0" smtClean="0"/>
              <a:t>All transactions through book entry in CSD on settlement date</a:t>
            </a:r>
          </a:p>
          <a:p>
            <a:pPr lvl="2"/>
            <a:r>
              <a:rPr lang="en-GB" dirty="0" smtClean="0"/>
              <a:t>Applies also to collateral: fully traceable</a:t>
            </a:r>
          </a:p>
          <a:p>
            <a:pPr lvl="2"/>
            <a:r>
              <a:rPr lang="en-GB" dirty="0" smtClean="0"/>
              <a:t>Control agreements and earmarking are unreliable</a:t>
            </a:r>
          </a:p>
          <a:p>
            <a:pPr lvl="2"/>
            <a:r>
              <a:rPr lang="en-GB" dirty="0" smtClean="0"/>
              <a:t>Safety: easily identifiable / transferable in case of default</a:t>
            </a:r>
          </a:p>
          <a:p>
            <a:pPr lvl="2"/>
            <a:r>
              <a:rPr lang="en-GB" dirty="0" smtClean="0"/>
              <a:t>Clear registration and transparency needed</a:t>
            </a:r>
          </a:p>
          <a:p>
            <a:pPr lvl="2"/>
            <a:r>
              <a:rPr lang="en-GB" dirty="0" smtClean="0"/>
              <a:t>No </a:t>
            </a:r>
            <a:r>
              <a:rPr lang="en-GB" dirty="0" err="1" smtClean="0"/>
              <a:t>untransparent</a:t>
            </a:r>
            <a:r>
              <a:rPr lang="en-GB" dirty="0" smtClean="0"/>
              <a:t> rights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Holding and settling (1)</a:t>
            </a:r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Investors’ legal position</a:t>
            </a:r>
          </a:p>
          <a:p>
            <a:pPr lvl="1"/>
            <a:r>
              <a:rPr lang="en-GB" dirty="0" smtClean="0">
                <a:solidFill>
                  <a:srgbClr val="3366FF"/>
                </a:solidFill>
              </a:rPr>
              <a:t>Individual</a:t>
            </a:r>
            <a:r>
              <a:rPr lang="en-GB" dirty="0" smtClean="0"/>
              <a:t> ownership: Finland, China – maximum safety – what about costs? Complexity?</a:t>
            </a:r>
          </a:p>
          <a:p>
            <a:pPr lvl="1"/>
            <a:r>
              <a:rPr lang="en-GB" dirty="0" smtClean="0">
                <a:solidFill>
                  <a:srgbClr val="3366FF"/>
                </a:solidFill>
              </a:rPr>
              <a:t>Co-ownership</a:t>
            </a:r>
            <a:r>
              <a:rPr lang="en-GB" dirty="0" smtClean="0"/>
              <a:t>: France, Belgium, Luxembourg</a:t>
            </a:r>
          </a:p>
          <a:p>
            <a:pPr lvl="2"/>
            <a:r>
              <a:rPr lang="en-GB" dirty="0" smtClean="0"/>
              <a:t>Outside the assets of CSD- no one can seize these assets- should be immediately transferred upon CSD default</a:t>
            </a:r>
          </a:p>
          <a:p>
            <a:pPr lvl="1"/>
            <a:r>
              <a:rPr lang="en-GB" dirty="0" smtClean="0"/>
              <a:t>Dual or split ownership:</a:t>
            </a:r>
            <a:r>
              <a:rPr lang="en-GB" dirty="0" smtClean="0">
                <a:solidFill>
                  <a:srgbClr val="3366FF"/>
                </a:solidFill>
              </a:rPr>
              <a:t> trust </a:t>
            </a:r>
            <a:r>
              <a:rPr lang="en-GB" dirty="0" smtClean="0"/>
              <a:t>- UK, US, NL</a:t>
            </a:r>
          </a:p>
          <a:p>
            <a:pPr lvl="1"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No Choice in Regulations (CSDR nor in SLL)</a:t>
            </a:r>
          </a:p>
          <a:p>
            <a:pPr lvl="2"/>
            <a:r>
              <a:rPr lang="en-GB" dirty="0" smtClean="0"/>
              <a:t>All forms considered equivalent: but are they?</a:t>
            </a:r>
          </a:p>
          <a:p>
            <a:pPr lvl="2"/>
            <a:r>
              <a:rPr lang="en-GB" dirty="0" smtClean="0"/>
              <a:t>Disclosure to be improved</a:t>
            </a:r>
          </a:p>
          <a:p>
            <a:pPr lvl="2"/>
            <a:r>
              <a:rPr lang="en-GB" dirty="0" smtClean="0"/>
              <a:t>What in case of outsourcing, multi-tiered holdings? These rules should apply at each level, but change by level</a:t>
            </a:r>
          </a:p>
          <a:p>
            <a:pPr lvl="2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Holding and settling (2)</a:t>
            </a: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Conflicts of Laws </a:t>
            </a:r>
            <a:r>
              <a:rPr lang="en-GB" dirty="0" smtClean="0"/>
              <a:t>art 46 CSDR</a:t>
            </a:r>
          </a:p>
          <a:p>
            <a:r>
              <a:rPr lang="en-GB" dirty="0" smtClean="0"/>
              <a:t>PRIMA rule: law where the account is held</a:t>
            </a:r>
          </a:p>
          <a:p>
            <a:pPr lvl="1"/>
            <a:r>
              <a:rPr lang="en-GB" dirty="0" smtClean="0"/>
              <a:t>For proprietary aspects  Place of central administration of bank</a:t>
            </a:r>
          </a:p>
          <a:p>
            <a:pPr lvl="1"/>
            <a:r>
              <a:rPr lang="en-GB" dirty="0" smtClean="0"/>
              <a:t>Reflects Hague Convention</a:t>
            </a:r>
          </a:p>
          <a:p>
            <a:r>
              <a:rPr lang="en-GB" dirty="0" smtClean="0"/>
              <a:t>SLL: Preferable in EU context	 </a:t>
            </a:r>
          </a:p>
          <a:p>
            <a:pPr lvl="1"/>
            <a:r>
              <a:rPr lang="en-GB" dirty="0" smtClean="0"/>
              <a:t>EU securities : law where securities have been constituted; basic Conflicts rule and simple</a:t>
            </a:r>
          </a:p>
          <a:p>
            <a:pPr lvl="1"/>
            <a:r>
              <a:rPr lang="en-GB" dirty="0" smtClean="0"/>
              <a:t>Extra EU securities: Prima or other under their law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Holding and settling (3)</a:t>
            </a:r>
            <a:endParaRPr lang="en-GB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Segregation rules  in the CSD  </a:t>
            </a:r>
            <a:r>
              <a:rPr lang="en-GB" dirty="0" smtClean="0">
                <a:solidFill>
                  <a:srgbClr val="000000"/>
                </a:solidFill>
              </a:rPr>
              <a:t>(</a:t>
            </a:r>
            <a:r>
              <a:rPr lang="en-GB" dirty="0" smtClean="0"/>
              <a:t>CSDR 35)</a:t>
            </a:r>
          </a:p>
          <a:p>
            <a:pPr lvl="1"/>
            <a:r>
              <a:rPr lang="en-GB" dirty="0" smtClean="0"/>
              <a:t>Per participant</a:t>
            </a:r>
          </a:p>
          <a:p>
            <a:pPr lvl="1"/>
            <a:r>
              <a:rPr lang="en-GB" dirty="0" smtClean="0"/>
              <a:t>Omnibus client segregation</a:t>
            </a:r>
          </a:p>
          <a:p>
            <a:pPr lvl="2"/>
            <a:r>
              <a:rPr lang="en-GB" dirty="0" smtClean="0"/>
              <a:t>Plus: Individual client segregation</a:t>
            </a:r>
          </a:p>
          <a:p>
            <a:r>
              <a:rPr lang="en-GB" dirty="0" smtClean="0"/>
              <a:t>CSD may offer choice: risks and costs</a:t>
            </a:r>
          </a:p>
          <a:p>
            <a:pPr lvl="1"/>
            <a:r>
              <a:rPr lang="en-GB" dirty="0" smtClean="0"/>
              <a:t>On reasonable commercial terms</a:t>
            </a:r>
          </a:p>
          <a:p>
            <a:pPr lvl="1"/>
            <a:r>
              <a:rPr lang="en-GB" dirty="0" smtClean="0"/>
              <a:t>Information on insolvency laws</a:t>
            </a:r>
          </a:p>
          <a:p>
            <a:r>
              <a:rPr lang="en-GB" dirty="0" smtClean="0"/>
              <a:t>No use of client securities </a:t>
            </a:r>
          </a:p>
          <a:p>
            <a:pPr lvl="1"/>
            <a:r>
              <a:rPr lang="en-GB" dirty="0" smtClean="0"/>
              <a:t>except with prior express consent: how is this given?</a:t>
            </a:r>
          </a:p>
          <a:p>
            <a:pPr lvl="1"/>
            <a:r>
              <a:rPr lang="en-GB" dirty="0" smtClean="0"/>
              <a:t>May be needed for pooling of collateral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Holding and settling (4)</a:t>
            </a:r>
            <a:endParaRPr lang="en-GB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Identification</a:t>
            </a:r>
            <a:r>
              <a:rPr lang="en-GB" dirty="0" smtClean="0"/>
              <a:t>: single identifier for owner or beneficial owner – notified to issuer by last account holder</a:t>
            </a:r>
          </a:p>
          <a:p>
            <a:r>
              <a:rPr lang="en-GB" dirty="0" smtClean="0"/>
              <a:t>CSD collects identity along with holding – integrity of issuer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Information</a:t>
            </a:r>
            <a:r>
              <a:rPr lang="en-GB" dirty="0" smtClean="0"/>
              <a:t> from issuer to investor – no intervention of intermediate account provider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Voting</a:t>
            </a:r>
            <a:r>
              <a:rPr lang="en-GB" dirty="0" smtClean="0"/>
              <a:t> and corporate actions to be organised by issuer on the basis of information of account holder</a:t>
            </a:r>
          </a:p>
          <a:p>
            <a:pPr lvl="1"/>
            <a:r>
              <a:rPr lang="en-GB" dirty="0" smtClean="0"/>
              <a:t>Opt-out for investors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 of Investor rights (5)</a:t>
            </a:r>
            <a:endParaRPr lang="en-GB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3366FF"/>
                </a:solidFill>
              </a:rPr>
              <a:t>Monopoly</a:t>
            </a:r>
            <a:r>
              <a:rPr lang="en-GB" dirty="0" smtClean="0"/>
              <a:t> for Securities Settlement System</a:t>
            </a:r>
          </a:p>
          <a:p>
            <a:pPr lvl="1"/>
            <a:r>
              <a:rPr lang="en-GB" dirty="0" smtClean="0"/>
              <a:t>Only CSD and Central banks can run an SSS</a:t>
            </a:r>
          </a:p>
          <a:p>
            <a:pPr lvl="1"/>
            <a:r>
              <a:rPr lang="en-GB" dirty="0" smtClean="0"/>
              <a:t>Maximum guarantees</a:t>
            </a:r>
          </a:p>
          <a:p>
            <a:pPr lvl="1"/>
            <a:r>
              <a:rPr lang="en-GB" dirty="0" smtClean="0"/>
              <a:t>Linked to use of Central Bank Money</a:t>
            </a:r>
          </a:p>
          <a:p>
            <a:r>
              <a:rPr lang="en-GB" dirty="0" smtClean="0"/>
              <a:t>Settlement on </a:t>
            </a:r>
            <a:r>
              <a:rPr lang="en-GB" dirty="0" smtClean="0">
                <a:solidFill>
                  <a:srgbClr val="3366FF"/>
                </a:solidFill>
              </a:rPr>
              <a:t>bank books </a:t>
            </a:r>
            <a:r>
              <a:rPr lang="en-GB" dirty="0" smtClean="0"/>
              <a:t>remains unchanged</a:t>
            </a:r>
          </a:p>
          <a:p>
            <a:pPr lvl="1"/>
            <a:r>
              <a:rPr lang="en-GB" dirty="0" smtClean="0"/>
              <a:t>Legal effects of securities holding may be different</a:t>
            </a:r>
          </a:p>
          <a:p>
            <a:pPr lvl="2"/>
            <a:r>
              <a:rPr lang="en-GB" dirty="0" smtClean="0"/>
              <a:t>In some states full ownership as with CSD</a:t>
            </a:r>
          </a:p>
          <a:p>
            <a:pPr lvl="1"/>
            <a:r>
              <a:rPr lang="en-GB" dirty="0" smtClean="0"/>
              <a:t>Finality is conventional – use of commercial bank money</a:t>
            </a:r>
          </a:p>
          <a:p>
            <a:pPr lvl="1"/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Part 2 </a:t>
            </a:r>
            <a:r>
              <a:rPr lang="en-GB" dirty="0" smtClean="0"/>
              <a:t>The Trading and Settling Process (a)</a:t>
            </a:r>
            <a:endParaRPr lang="en-GB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Issuer’s may choose CSD </a:t>
            </a:r>
          </a:p>
          <a:p>
            <a:pPr lvl="1"/>
            <a:r>
              <a:rPr lang="en-GB" dirty="0" smtClean="0"/>
              <a:t>Can he later transfer ?</a:t>
            </a:r>
          </a:p>
          <a:p>
            <a:pPr lvl="2"/>
            <a:r>
              <a:rPr lang="en-GB" dirty="0" smtClean="0"/>
              <a:t>-&gt; competition among </a:t>
            </a:r>
            <a:r>
              <a:rPr lang="en-GB" dirty="0" err="1" smtClean="0"/>
              <a:t>CSDs</a:t>
            </a:r>
            <a:endParaRPr lang="en-GB" dirty="0" smtClean="0"/>
          </a:p>
          <a:p>
            <a:pPr lvl="2"/>
            <a:r>
              <a:rPr lang="en-GB" dirty="0" smtClean="0"/>
              <a:t>-&gt; structural consequences</a:t>
            </a:r>
          </a:p>
          <a:p>
            <a:pPr lvl="1"/>
            <a:r>
              <a:rPr lang="en-GB" dirty="0" smtClean="0"/>
              <a:t>Respecting applicable company law</a:t>
            </a:r>
          </a:p>
          <a:p>
            <a:pPr lvl="2"/>
            <a:r>
              <a:rPr lang="en-GB" dirty="0" smtClean="0"/>
              <a:t>Could national law prohibition Issuer’s choice?</a:t>
            </a:r>
          </a:p>
          <a:p>
            <a:pPr lvl="1"/>
            <a:r>
              <a:rPr lang="en-GB" dirty="0" smtClean="0"/>
              <a:t>Linked to free access to CSD services</a:t>
            </a:r>
          </a:p>
          <a:p>
            <a:pPr lvl="1"/>
            <a:endParaRPr lang="en-GB" dirty="0" smtClean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Issuer’s choice for CSD (</a:t>
            </a:r>
            <a:r>
              <a:rPr lang="en-GB" dirty="0" err="1" smtClean="0"/>
              <a:t>b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Confirmation on T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Settlement date</a:t>
            </a:r>
            <a:r>
              <a:rPr lang="en-GB" dirty="0" smtClean="0"/>
              <a:t>: T + 2 = effective settlement</a:t>
            </a:r>
          </a:p>
          <a:p>
            <a:pPr lvl="1"/>
            <a:r>
              <a:rPr lang="en-GB" dirty="0" smtClean="0"/>
              <a:t>and use of </a:t>
            </a:r>
            <a:r>
              <a:rPr lang="en-GB" dirty="0" smtClean="0">
                <a:solidFill>
                  <a:srgbClr val="FF0000"/>
                </a:solidFill>
              </a:rPr>
              <a:t>DVP</a:t>
            </a:r>
          </a:p>
          <a:p>
            <a:r>
              <a:rPr lang="en-GB" dirty="0" smtClean="0"/>
              <a:t>If executed on trading venues</a:t>
            </a:r>
          </a:p>
          <a:p>
            <a:r>
              <a:rPr lang="en-GB" dirty="0" smtClean="0"/>
              <a:t>CSD should support earlier settlement</a:t>
            </a:r>
          </a:p>
          <a:p>
            <a:r>
              <a:rPr lang="en-GB" dirty="0" smtClean="0"/>
              <a:t>Not applicable to OTC </a:t>
            </a:r>
          </a:p>
          <a:p>
            <a:endParaRPr lang="en-GB" dirty="0" smtClean="0"/>
          </a:p>
          <a:p>
            <a:pPr>
              <a:buNone/>
            </a:pPr>
            <a:r>
              <a:rPr lang="en-GB" dirty="0" smtClean="0"/>
              <a:t>Can we further shorten the settlement period?</a:t>
            </a:r>
          </a:p>
          <a:p>
            <a:pPr>
              <a:buNone/>
            </a:pPr>
            <a:r>
              <a:rPr lang="en-GB" dirty="0" smtClean="0"/>
              <a:t>	some settle on T+O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Trading and Settling (</a:t>
            </a:r>
            <a:r>
              <a:rPr lang="en-GB" dirty="0" err="1" smtClean="0"/>
              <a:t>c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Settlement fails</a:t>
            </a:r>
          </a:p>
          <a:p>
            <a:r>
              <a:rPr lang="en-GB" dirty="0" smtClean="0"/>
              <a:t>CSD must provide for effective enforcement</a:t>
            </a:r>
          </a:p>
          <a:p>
            <a:pPr lvl="1"/>
            <a:r>
              <a:rPr lang="en-GB" dirty="0" smtClean="0"/>
              <a:t>Penalties for receiving party</a:t>
            </a:r>
          </a:p>
          <a:p>
            <a:pPr lvl="1"/>
            <a:r>
              <a:rPr lang="en-GB" dirty="0" smtClean="0"/>
              <a:t>Non-cash penalties up to suspension</a:t>
            </a:r>
          </a:p>
          <a:p>
            <a:pPr lvl="1"/>
            <a:r>
              <a:rPr lang="en-GB" dirty="0" smtClean="0"/>
              <a:t>Cancellation right for counterparty</a:t>
            </a:r>
          </a:p>
          <a:p>
            <a:pPr lvl="1"/>
            <a:r>
              <a:rPr lang="en-GB" dirty="0" smtClean="0"/>
              <a:t>Buy-in</a:t>
            </a:r>
          </a:p>
          <a:p>
            <a:pPr lvl="1"/>
            <a:r>
              <a:rPr lang="en-GB" dirty="0" smtClean="0"/>
              <a:t>Damages for price differences: private enforcement</a:t>
            </a:r>
          </a:p>
          <a:p>
            <a:pPr lvl="1"/>
            <a:r>
              <a:rPr lang="en-GB" dirty="0" smtClean="0"/>
              <a:t>Reports and publications 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Trading and Settling (</a:t>
            </a:r>
            <a:r>
              <a:rPr lang="en-GB" dirty="0" err="1" smtClean="0"/>
              <a:t>d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Post-Trade is a crucial building block after the crisis</a:t>
            </a:r>
          </a:p>
          <a:p>
            <a:r>
              <a:rPr lang="en-GB" dirty="0" smtClean="0"/>
              <a:t>Contributed to financial stability and confidence in the functioning of the markets </a:t>
            </a:r>
          </a:p>
          <a:p>
            <a:r>
              <a:rPr lang="en-GB" dirty="0" smtClean="0"/>
              <a:t>No real disturbance in the equity/bond markets</a:t>
            </a:r>
          </a:p>
          <a:p>
            <a:pPr lvl="1"/>
            <a:r>
              <a:rPr lang="en-GB" dirty="0" smtClean="0"/>
              <a:t>Flash crash, HFT</a:t>
            </a:r>
          </a:p>
          <a:p>
            <a:r>
              <a:rPr lang="en-GB" dirty="0" smtClean="0"/>
              <a:t>Concerns in the derivatives field</a:t>
            </a:r>
          </a:p>
          <a:p>
            <a:pPr lvl="2"/>
            <a:r>
              <a:rPr lang="en-GB" dirty="0" smtClean="0"/>
              <a:t>Trading OTC on </a:t>
            </a:r>
            <a:r>
              <a:rPr lang="en-GB" dirty="0" err="1" smtClean="0"/>
              <a:t>OTFs</a:t>
            </a:r>
            <a:endParaRPr lang="en-GB" dirty="0" smtClean="0"/>
          </a:p>
          <a:p>
            <a:pPr lvl="2"/>
            <a:r>
              <a:rPr lang="en-GB" dirty="0" err="1" smtClean="0"/>
              <a:t>CCPs</a:t>
            </a:r>
            <a:endParaRPr lang="en-GB" dirty="0" smtClean="0"/>
          </a:p>
          <a:p>
            <a:pPr lvl="2"/>
            <a:r>
              <a:rPr lang="en-GB" dirty="0" smtClean="0"/>
              <a:t>Trade repositories</a:t>
            </a:r>
          </a:p>
          <a:p>
            <a:pPr lvl="1"/>
            <a:r>
              <a:rPr lang="en-GB" dirty="0" smtClean="0"/>
              <a:t>Concerns in Post Trade but unrelated</a:t>
            </a:r>
          </a:p>
          <a:p>
            <a:pPr lvl="2"/>
            <a:r>
              <a:rPr lang="en-GB" dirty="0" smtClean="0"/>
              <a:t>Re-use, repos, lending</a:t>
            </a:r>
          </a:p>
          <a:p>
            <a:pPr lvl="1"/>
            <a:r>
              <a:rPr lang="en-GB" dirty="0" smtClean="0"/>
              <a:t>Why and what to Regulate ?</a:t>
            </a:r>
          </a:p>
          <a:p>
            <a:pPr lvl="2"/>
            <a:endParaRPr lang="en-GB" dirty="0" smtClean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Post-Trade is Crucial</a:t>
            </a:r>
            <a:endParaRPr lang="en-GB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Settlement Finality  </a:t>
            </a:r>
            <a:r>
              <a:rPr lang="en-GB" dirty="0" smtClean="0"/>
              <a:t>see directive 98/26</a:t>
            </a:r>
          </a:p>
          <a:p>
            <a:pPr lvl="1"/>
            <a:r>
              <a:rPr lang="en-GB" dirty="0" smtClean="0"/>
              <a:t>The CSD will define when finality intervenes in the SSS</a:t>
            </a:r>
          </a:p>
          <a:p>
            <a:pPr lvl="1"/>
            <a:r>
              <a:rPr lang="en-GB" dirty="0" smtClean="0"/>
              <a:t>Finality in real time or intra day, at the latest end of day for securities and cash</a:t>
            </a:r>
          </a:p>
          <a:p>
            <a:pPr lvl="1"/>
            <a:r>
              <a:rPr lang="en-GB" dirty="0" smtClean="0">
                <a:solidFill>
                  <a:srgbClr val="3366FF"/>
                </a:solidFill>
              </a:rPr>
              <a:t>DVP</a:t>
            </a:r>
            <a:r>
              <a:rPr lang="en-GB" dirty="0" smtClean="0"/>
              <a:t> in the SSS, but not outside its reach= contract </a:t>
            </a:r>
          </a:p>
          <a:p>
            <a:pPr lvl="1"/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Integrity</a:t>
            </a:r>
            <a:r>
              <a:rPr lang="en-GB" dirty="0" smtClean="0"/>
              <a:t> of the issue</a:t>
            </a:r>
          </a:p>
          <a:p>
            <a:pPr lvl="1"/>
            <a:r>
              <a:rPr lang="en-GB" dirty="0" smtClean="0"/>
              <a:t>Daily check  by CSD and other involved parties</a:t>
            </a:r>
          </a:p>
          <a:p>
            <a:pPr lvl="2"/>
            <a:r>
              <a:rPr lang="en-GB" dirty="0" smtClean="0"/>
              <a:t>No securities creation, no overdrafts, no debit balances in settlement system, but outside the system not forbidden 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Trading and Settling (</a:t>
            </a:r>
            <a:r>
              <a:rPr lang="en-GB" dirty="0" err="1" smtClean="0"/>
              <a:t>e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Cash settlement </a:t>
            </a:r>
          </a:p>
          <a:p>
            <a:pPr lvl="1"/>
            <a:r>
              <a:rPr lang="en-GB" dirty="0" smtClean="0"/>
              <a:t>For settlement in the SSS: Central bank money for that local currency </a:t>
            </a:r>
          </a:p>
          <a:p>
            <a:pPr lvl="1"/>
            <a:r>
              <a:rPr lang="en-GB" dirty="0" smtClean="0"/>
              <a:t>Commercial Bank money: only if not practicable nor available </a:t>
            </a:r>
          </a:p>
          <a:p>
            <a:pPr lvl="2"/>
            <a:r>
              <a:rPr lang="en-GB" dirty="0" smtClean="0"/>
              <a:t>Through third parties</a:t>
            </a:r>
          </a:p>
          <a:p>
            <a:pPr lvl="2"/>
            <a:r>
              <a:rPr lang="en-GB" dirty="0" smtClean="0"/>
              <a:t>Out of own moneys</a:t>
            </a:r>
          </a:p>
          <a:p>
            <a:pPr lvl="2"/>
            <a:r>
              <a:rPr lang="en-GB" dirty="0" smtClean="0"/>
              <a:t>See further CSD offering Banking Services 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Trading and Settling (</a:t>
            </a:r>
            <a:r>
              <a:rPr lang="en-GB" dirty="0" err="1" smtClean="0"/>
              <a:t>f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 links</a:t>
            </a:r>
          </a:p>
          <a:p>
            <a:pPr lvl="1"/>
            <a:r>
              <a:rPr lang="en-GB" dirty="0" smtClean="0"/>
              <a:t>With or without interoperability</a:t>
            </a:r>
          </a:p>
          <a:p>
            <a:pPr lvl="1"/>
            <a:r>
              <a:rPr lang="en-GB" dirty="0" smtClean="0"/>
              <a:t>Network of links </a:t>
            </a:r>
          </a:p>
          <a:p>
            <a:pPr lvl="1"/>
            <a:r>
              <a:rPr lang="en-GB" dirty="0" smtClean="0"/>
              <a:t>DVP credit/liquidity to be monitored</a:t>
            </a:r>
          </a:p>
          <a:p>
            <a:pPr lvl="2"/>
            <a:r>
              <a:rPr lang="en-GB" dirty="0" smtClean="0"/>
              <a:t>No provisional transfers, or no retransfer until final </a:t>
            </a:r>
          </a:p>
          <a:p>
            <a:pPr lvl="1"/>
            <a:r>
              <a:rPr lang="en-GB" dirty="0" smtClean="0"/>
              <a:t>Financial risk adequately covered</a:t>
            </a:r>
          </a:p>
          <a:p>
            <a:r>
              <a:rPr lang="en-GB" dirty="0" smtClean="0"/>
              <a:t>Reference to T 2 S</a:t>
            </a:r>
          </a:p>
          <a:p>
            <a:pPr lvl="1"/>
            <a:r>
              <a:rPr lang="en-GB" dirty="0" smtClean="0"/>
              <a:t>Central platform among </a:t>
            </a:r>
            <a:r>
              <a:rPr lang="en-GB" dirty="0" err="1" smtClean="0"/>
              <a:t>CSDs</a:t>
            </a:r>
            <a:endParaRPr lang="en-GB" dirty="0" smtClean="0"/>
          </a:p>
          <a:p>
            <a:pPr lvl="1"/>
            <a:r>
              <a:rPr lang="en-GB" dirty="0" smtClean="0"/>
              <a:t>Settlement and registration at CSD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Trading and settling (</a:t>
            </a:r>
            <a:r>
              <a:rPr lang="en-GB" dirty="0" err="1" smtClean="0"/>
              <a:t>g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No CSD is credible without a strong regulatory and supervisory regime </a:t>
            </a:r>
          </a:p>
          <a:p>
            <a:r>
              <a:rPr lang="en-GB" dirty="0" smtClean="0"/>
              <a:t>Involves not only the CSD but its relations to all parties intervening in the settlement process</a:t>
            </a:r>
          </a:p>
          <a:p>
            <a:pPr lvl="1"/>
            <a:r>
              <a:rPr lang="en-GB" sz="2000" dirty="0" smtClean="0"/>
              <a:t>Clearing members</a:t>
            </a:r>
          </a:p>
          <a:p>
            <a:pPr lvl="1"/>
            <a:r>
              <a:rPr lang="en-GB" sz="2000" dirty="0" smtClean="0"/>
              <a:t>Issuers</a:t>
            </a:r>
          </a:p>
          <a:p>
            <a:pPr lvl="1"/>
            <a:r>
              <a:rPr lang="en-GB" sz="2000" dirty="0" smtClean="0"/>
              <a:t>Investors</a:t>
            </a:r>
          </a:p>
          <a:p>
            <a:pPr lvl="1"/>
            <a:r>
              <a:rPr lang="en-GB" sz="2000" dirty="0" smtClean="0"/>
              <a:t>Linked </a:t>
            </a:r>
            <a:r>
              <a:rPr lang="en-GB" sz="2000" dirty="0" err="1" smtClean="0"/>
              <a:t>CSDs</a:t>
            </a:r>
            <a:endParaRPr lang="en-GB" sz="2000" dirty="0" smtClean="0"/>
          </a:p>
          <a:p>
            <a:pPr lvl="1"/>
            <a:r>
              <a:rPr lang="en-GB" sz="2000" dirty="0" smtClean="0"/>
              <a:t>Settlement agents</a:t>
            </a:r>
          </a:p>
          <a:p>
            <a:pPr lvl="1"/>
            <a:r>
              <a:rPr lang="en-GB" sz="2000" dirty="0" smtClean="0"/>
              <a:t>Payment agents</a:t>
            </a:r>
          </a:p>
          <a:p>
            <a:pPr lvl="1"/>
            <a:r>
              <a:rPr lang="en-GB" sz="2000" dirty="0" smtClean="0"/>
              <a:t>Central banks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Part 3</a:t>
            </a:r>
            <a:r>
              <a:rPr lang="en-GB" dirty="0" smtClean="0"/>
              <a:t>. CSD Supervisory Regime</a:t>
            </a:r>
            <a:endParaRPr lang="en-GB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CSDR contain very elaborate rules on authorisation and functioning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Authorisation by the supervisor where CSD is located</a:t>
            </a:r>
          </a:p>
          <a:p>
            <a:r>
              <a:rPr lang="en-GB" dirty="0" smtClean="0"/>
              <a:t>Many rules are similar to the banking rules </a:t>
            </a:r>
          </a:p>
          <a:p>
            <a:r>
              <a:rPr lang="en-GB" dirty="0" smtClean="0"/>
              <a:t>Several reflect the “public good” function of the CSD</a:t>
            </a:r>
          </a:p>
          <a:p>
            <a:r>
              <a:rPr lang="en-GB" dirty="0" smtClean="0"/>
              <a:t>Supervision is national but need for cross border coordination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CSD Supervisory Regime</a:t>
            </a:r>
            <a:endParaRPr lang="en-GB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Core elements</a:t>
            </a:r>
          </a:p>
          <a:p>
            <a:pPr lvl="1"/>
            <a:r>
              <a:rPr lang="en-GB" dirty="0" smtClean="0"/>
              <a:t>Limited purpose entity to avoid risk </a:t>
            </a:r>
          </a:p>
          <a:p>
            <a:pPr lvl="1"/>
            <a:r>
              <a:rPr lang="en-GB" dirty="0" smtClean="0"/>
              <a:t>Open access for issuers and participants</a:t>
            </a:r>
          </a:p>
          <a:p>
            <a:pPr lvl="1"/>
            <a:r>
              <a:rPr lang="en-GB" dirty="0" smtClean="0"/>
              <a:t>Integrity in Ownership and Leadership</a:t>
            </a:r>
          </a:p>
          <a:p>
            <a:pPr lvl="2"/>
            <a:r>
              <a:rPr lang="en-GB" dirty="0" smtClean="0"/>
              <a:t>Fit and proper with disclosure</a:t>
            </a:r>
          </a:p>
          <a:p>
            <a:pPr lvl="2"/>
            <a:r>
              <a:rPr lang="en-GB" dirty="0" smtClean="0"/>
              <a:t>Independent directors? </a:t>
            </a:r>
          </a:p>
          <a:p>
            <a:pPr lvl="2"/>
            <a:r>
              <a:rPr lang="en-GB" dirty="0" smtClean="0"/>
              <a:t>Rules on conflicts of interest</a:t>
            </a:r>
          </a:p>
          <a:p>
            <a:pPr lvl="2"/>
            <a:r>
              <a:rPr lang="en-GB" dirty="0" smtClean="0"/>
              <a:t>Owners: no influence on day-day business</a:t>
            </a:r>
          </a:p>
          <a:p>
            <a:pPr lvl="2"/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CSD authorisation</a:t>
            </a:r>
            <a:endParaRPr lang="en-GB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Conditions for CSD authorisation</a:t>
            </a:r>
          </a:p>
          <a:p>
            <a:pPr lvl="1"/>
            <a:r>
              <a:rPr lang="en-GB" dirty="0" smtClean="0"/>
              <a:t>Limited purpose</a:t>
            </a:r>
          </a:p>
          <a:p>
            <a:pPr lvl="2"/>
            <a:r>
              <a:rPr lang="en-GB" dirty="0" smtClean="0"/>
              <a:t>Only authorised activities</a:t>
            </a:r>
          </a:p>
          <a:p>
            <a:pPr lvl="2"/>
            <a:r>
              <a:rPr lang="en-GB" dirty="0" smtClean="0"/>
              <a:t>Subs only in authorised activity</a:t>
            </a:r>
          </a:p>
          <a:p>
            <a:pPr lvl="2"/>
            <a:r>
              <a:rPr lang="en-GB" dirty="0" smtClean="0"/>
              <a:t>Outsourcing of core services allowed + conditions</a:t>
            </a:r>
          </a:p>
          <a:p>
            <a:r>
              <a:rPr lang="en-GB" dirty="0" smtClean="0"/>
              <a:t>Organisation: see banking rules</a:t>
            </a:r>
          </a:p>
          <a:p>
            <a:r>
              <a:rPr lang="en-GB" dirty="0" smtClean="0"/>
              <a:t>Access rules for participants and issuers</a:t>
            </a:r>
          </a:p>
          <a:p>
            <a:pPr lvl="1"/>
            <a:r>
              <a:rPr lang="en-GB" dirty="0" smtClean="0"/>
              <a:t>Objective and non discriminatory rules</a:t>
            </a:r>
          </a:p>
          <a:p>
            <a:pPr lvl="1"/>
            <a:r>
              <a:rPr lang="en-GB" dirty="0" smtClean="0"/>
              <a:t>Operational, legal , 2</a:t>
            </a:r>
            <a:r>
              <a:rPr lang="en-GB" baseline="30000" dirty="0" smtClean="0"/>
              <a:t>nd</a:t>
            </a:r>
            <a:r>
              <a:rPr lang="en-GB" dirty="0" smtClean="0"/>
              <a:t> site, no distance requirement </a:t>
            </a:r>
          </a:p>
          <a:p>
            <a:pPr lvl="1"/>
            <a:r>
              <a:rPr lang="en-GB" dirty="0" smtClean="0"/>
              <a:t>Asset management: liquid, held at Central banks, </a:t>
            </a:r>
            <a:r>
              <a:rPr lang="en-GB" dirty="0" err="1" smtClean="0"/>
              <a:t>comm.banks</a:t>
            </a:r>
            <a:r>
              <a:rPr lang="en-GB" dirty="0" smtClean="0"/>
              <a:t> or </a:t>
            </a:r>
            <a:r>
              <a:rPr lang="en-GB" dirty="0" err="1" smtClean="0"/>
              <a:t>CSDs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CSD authorisation</a:t>
            </a:r>
            <a:endParaRPr lang="en-GB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Banking service in CSD</a:t>
            </a:r>
          </a:p>
          <a:p>
            <a:pPr lvl="1"/>
            <a:r>
              <a:rPr lang="en-GB" dirty="0" smtClean="0"/>
              <a:t>Separate authorisation</a:t>
            </a:r>
          </a:p>
          <a:p>
            <a:pPr lvl="1"/>
            <a:r>
              <a:rPr lang="en-GB" dirty="0" smtClean="0"/>
              <a:t>Wide consultation</a:t>
            </a:r>
          </a:p>
          <a:p>
            <a:pPr lvl="1"/>
            <a:r>
              <a:rPr lang="en-GB" dirty="0" smtClean="0"/>
              <a:t>Long list of strict prudential requirements</a:t>
            </a:r>
          </a:p>
          <a:p>
            <a:r>
              <a:rPr lang="en-GB" dirty="0" smtClean="0"/>
              <a:t>Banking service in separate bank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CSD with banking licence</a:t>
            </a:r>
            <a:endParaRPr lang="en-GB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Different methods to access foreign markets</a:t>
            </a:r>
          </a:p>
          <a:p>
            <a:r>
              <a:rPr lang="en-GB" dirty="0" smtClean="0"/>
              <a:t>Accept participants from third countries</a:t>
            </a:r>
          </a:p>
          <a:p>
            <a:pPr lvl="1"/>
            <a:r>
              <a:rPr lang="en-GB" dirty="0" smtClean="0"/>
              <a:t>Banks, </a:t>
            </a:r>
            <a:r>
              <a:rPr lang="en-GB" dirty="0" err="1" smtClean="0"/>
              <a:t>CSDs</a:t>
            </a:r>
            <a:r>
              <a:rPr lang="en-GB" dirty="0" smtClean="0"/>
              <a:t>, </a:t>
            </a:r>
            <a:r>
              <a:rPr lang="en-GB" dirty="0" err="1" smtClean="0"/>
              <a:t>CCPs</a:t>
            </a:r>
            <a:endParaRPr lang="en-GB" dirty="0" smtClean="0"/>
          </a:p>
          <a:p>
            <a:r>
              <a:rPr lang="en-GB" dirty="0" smtClean="0"/>
              <a:t>Offer CSD services in the third country</a:t>
            </a:r>
          </a:p>
          <a:p>
            <a:pPr lvl="1"/>
            <a:r>
              <a:rPr lang="en-GB" dirty="0" smtClean="0"/>
              <a:t>For local business</a:t>
            </a:r>
          </a:p>
          <a:p>
            <a:pPr lvl="1"/>
            <a:r>
              <a:rPr lang="en-GB" dirty="0" smtClean="0"/>
              <a:t>For cross border business</a:t>
            </a:r>
          </a:p>
          <a:p>
            <a:r>
              <a:rPr lang="en-GB" dirty="0" smtClean="0"/>
              <a:t>Establish links with foreign </a:t>
            </a:r>
            <a:r>
              <a:rPr lang="en-GB" dirty="0" err="1" smtClean="0"/>
              <a:t>CSDs</a:t>
            </a:r>
            <a:endParaRPr lang="en-GB" dirty="0" smtClean="0"/>
          </a:p>
          <a:p>
            <a:r>
              <a:rPr lang="en-GB" dirty="0" smtClean="0"/>
              <a:t>Establish a local CSD as a subsidiary</a:t>
            </a:r>
          </a:p>
          <a:p>
            <a:r>
              <a:rPr lang="en-GB" dirty="0" smtClean="0"/>
              <a:t>Create a single platform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Part 4 </a:t>
            </a:r>
            <a:r>
              <a:rPr lang="en-GB" dirty="0" smtClean="0"/>
              <a:t>Access to and from Third Markets</a:t>
            </a:r>
            <a:endParaRPr lang="en-GB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Methods 1 and 2 are </a:t>
            </a:r>
            <a:r>
              <a:rPr lang="en-GB" dirty="0" smtClean="0">
                <a:solidFill>
                  <a:srgbClr val="FF0000"/>
                </a:solidFill>
              </a:rPr>
              <a:t>easiest</a:t>
            </a:r>
            <a:r>
              <a:rPr lang="en-GB" dirty="0" smtClean="0"/>
              <a:t> and initially most workable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Risks</a:t>
            </a:r>
            <a:r>
              <a:rPr lang="en-GB" dirty="0" smtClean="0"/>
              <a:t> with local procedures, safety, cash, origin of funds to be identified and mitigated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Links</a:t>
            </a:r>
            <a:r>
              <a:rPr lang="en-GB" dirty="0" smtClean="0"/>
              <a:t> require developed cooperation also with foreign supervisors – coordination of methods</a:t>
            </a:r>
          </a:p>
          <a:p>
            <a:r>
              <a:rPr lang="en-GB" dirty="0" smtClean="0"/>
              <a:t>4 and 5 can only be practised if strong business currents 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Access to and from Third Market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65145" y="1417638"/>
            <a:ext cx="8229600" cy="499030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GB" sz="9600" dirty="0" smtClean="0">
                <a:solidFill>
                  <a:srgbClr val="FF6600"/>
                </a:solidFill>
              </a:rPr>
              <a:t>Investor protection</a:t>
            </a:r>
            <a:r>
              <a:rPr lang="en-GB" sz="9600" dirty="0" smtClean="0"/>
              <a:t>: integrity, segregation</a:t>
            </a:r>
          </a:p>
          <a:p>
            <a:pPr>
              <a:buNone/>
            </a:pPr>
            <a:endParaRPr lang="en-GB" sz="9600" dirty="0" smtClean="0"/>
          </a:p>
          <a:p>
            <a:r>
              <a:rPr lang="en-GB" sz="9600" dirty="0" smtClean="0"/>
              <a:t>Core element in public confidence</a:t>
            </a:r>
          </a:p>
          <a:p>
            <a:r>
              <a:rPr lang="en-GB" sz="9600" dirty="0" smtClean="0"/>
              <a:t>Long term financial savings not to be endangered</a:t>
            </a:r>
          </a:p>
          <a:p>
            <a:r>
              <a:rPr lang="en-GB" sz="9600" dirty="0" smtClean="0"/>
              <a:t>Specialised and secure depository for securities</a:t>
            </a:r>
          </a:p>
          <a:p>
            <a:r>
              <a:rPr lang="en-GB" sz="9600" dirty="0" smtClean="0"/>
              <a:t>Strong legal position </a:t>
            </a:r>
          </a:p>
          <a:p>
            <a:endParaRPr lang="en-GB" sz="9600" dirty="0" smtClean="0"/>
          </a:p>
          <a:p>
            <a:pPr>
              <a:buNone/>
            </a:pPr>
            <a:r>
              <a:rPr lang="en-GB" sz="9600" dirty="0" smtClean="0">
                <a:solidFill>
                  <a:srgbClr val="FF0000"/>
                </a:solidFill>
              </a:rPr>
              <a:t>Market Structure</a:t>
            </a:r>
          </a:p>
          <a:p>
            <a:pPr lvl="1"/>
            <a:r>
              <a:rPr lang="en-GB" sz="9600" dirty="0" smtClean="0"/>
              <a:t>Core element in efficient functioning of markets </a:t>
            </a:r>
          </a:p>
          <a:p>
            <a:pPr lvl="1"/>
            <a:r>
              <a:rPr lang="en-GB" sz="9600" dirty="0" smtClean="0"/>
              <a:t>Open access: non discriminatory</a:t>
            </a:r>
          </a:p>
          <a:p>
            <a:pPr lvl="1"/>
            <a:r>
              <a:rPr lang="en-GB" sz="9600" dirty="0" smtClean="0"/>
              <a:t>Competitive pricing  </a:t>
            </a:r>
          </a:p>
          <a:p>
            <a:pPr lvl="1"/>
            <a:r>
              <a:rPr lang="en-GB" sz="9600" dirty="0" smtClean="0"/>
              <a:t>Competition policy”: see Deutsche </a:t>
            </a:r>
            <a:r>
              <a:rPr lang="en-GB" sz="9600" dirty="0" err="1" smtClean="0"/>
              <a:t>Boerse</a:t>
            </a:r>
            <a:r>
              <a:rPr lang="en-GB" sz="9600" dirty="0" smtClean="0"/>
              <a:t>-  </a:t>
            </a:r>
            <a:r>
              <a:rPr lang="en-GB" sz="9600" dirty="0" err="1" smtClean="0"/>
              <a:t>Euronext</a:t>
            </a:r>
            <a:endParaRPr lang="en-GB" sz="9600" dirty="0" smtClean="0"/>
          </a:p>
          <a:p>
            <a:pPr lvl="1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s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Regulate?</a:t>
            </a:r>
            <a:endParaRPr lang="en-GB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Within the EU</a:t>
            </a:r>
          </a:p>
          <a:p>
            <a:pPr>
              <a:buNone/>
            </a:pPr>
            <a:r>
              <a:rPr lang="en-GB" dirty="0" smtClean="0"/>
              <a:t>(a) Branches – services: for home and host securities</a:t>
            </a:r>
          </a:p>
          <a:p>
            <a:pPr lvl="1">
              <a:buNone/>
            </a:pPr>
            <a:r>
              <a:rPr lang="en-GB" dirty="0" smtClean="0"/>
              <a:t>-&gt;banking regime</a:t>
            </a:r>
          </a:p>
          <a:p>
            <a:pPr lvl="2"/>
            <a:r>
              <a:rPr lang="en-GB" dirty="0" smtClean="0"/>
              <a:t>Inform home, that notifies host, start in 3 months</a:t>
            </a:r>
          </a:p>
          <a:p>
            <a:pPr lvl="2"/>
            <a:r>
              <a:rPr lang="en-GB" dirty="0" smtClean="0"/>
              <a:t>Cooperation intensified if material services</a:t>
            </a:r>
          </a:p>
          <a:p>
            <a:pPr lvl="2"/>
            <a:r>
              <a:rPr lang="en-GB" dirty="0" smtClean="0"/>
              <a:t>Regime for breaches: Home, if not: host</a:t>
            </a:r>
          </a:p>
          <a:p>
            <a:pPr lvl="2"/>
            <a:r>
              <a:rPr lang="en-GB" dirty="0" smtClean="0"/>
              <a:t>Home gives list of issuers and members to host</a:t>
            </a:r>
          </a:p>
          <a:p>
            <a:pPr>
              <a:buNone/>
            </a:pPr>
            <a:r>
              <a:rPr lang="en-GB" dirty="0" smtClean="0"/>
              <a:t>(</a:t>
            </a:r>
            <a:r>
              <a:rPr lang="en-GB" dirty="0" err="1" smtClean="0"/>
              <a:t>b</a:t>
            </a:r>
            <a:r>
              <a:rPr lang="en-GB" dirty="0" smtClean="0"/>
              <a:t>) Subsidiaries: new CSD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EU Regime for </a:t>
            </a:r>
            <a:br>
              <a:rPr lang="en-GB" dirty="0" smtClean="0"/>
            </a:br>
            <a:r>
              <a:rPr lang="en-GB" dirty="0" smtClean="0"/>
              <a:t>Cross border relations</a:t>
            </a:r>
            <a:endParaRPr lang="en-GB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Third Country </a:t>
            </a:r>
            <a:r>
              <a:rPr lang="en-GB" dirty="0" err="1" smtClean="0"/>
              <a:t>CSDs</a:t>
            </a:r>
            <a:endParaRPr lang="en-GB" dirty="0" smtClean="0"/>
          </a:p>
          <a:p>
            <a:pPr lvl="1"/>
            <a:r>
              <a:rPr lang="en-GB" dirty="0" smtClean="0"/>
              <a:t>Branches- services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Effective Equivalence </a:t>
            </a:r>
            <a:r>
              <a:rPr lang="en-GB" dirty="0" smtClean="0"/>
              <a:t>decision by Commission</a:t>
            </a:r>
          </a:p>
          <a:p>
            <a:pPr lvl="1"/>
            <a:r>
              <a:rPr lang="en-GB" dirty="0" smtClean="0"/>
              <a:t>Recognition by ESMA</a:t>
            </a:r>
          </a:p>
          <a:p>
            <a:pPr lvl="2"/>
            <a:r>
              <a:rPr lang="en-GB" dirty="0" smtClean="0"/>
              <a:t>Cooperation with third country supervisor</a:t>
            </a:r>
          </a:p>
          <a:p>
            <a:pPr lvl="2"/>
            <a:r>
              <a:rPr lang="en-GB" dirty="0" smtClean="0"/>
              <a:t>Effectiveness of supervision</a:t>
            </a:r>
          </a:p>
          <a:p>
            <a:pPr lvl="2"/>
            <a:r>
              <a:rPr lang="en-GB" dirty="0" smtClean="0"/>
              <a:t>Consultation with supervisor in state of activity</a:t>
            </a:r>
          </a:p>
          <a:p>
            <a:r>
              <a:rPr lang="en-GB" dirty="0" smtClean="0"/>
              <a:t>Links</a:t>
            </a:r>
          </a:p>
          <a:p>
            <a:pPr lvl="1"/>
            <a:r>
              <a:rPr lang="en-GB" dirty="0" smtClean="0"/>
              <a:t>To be authorised by both home and host CSD supervisors</a:t>
            </a:r>
          </a:p>
          <a:p>
            <a:pPr lvl="2"/>
            <a:r>
              <a:rPr lang="en-GB" dirty="0" smtClean="0"/>
              <a:t>Fear of importing risks</a:t>
            </a:r>
          </a:p>
          <a:p>
            <a:pPr lvl="2"/>
            <a:r>
              <a:rPr lang="en-GB" dirty="0" smtClean="0"/>
              <a:t>Access to </a:t>
            </a:r>
            <a:r>
              <a:rPr lang="en-GB" dirty="0" err="1" smtClean="0"/>
              <a:t>CCPs</a:t>
            </a:r>
            <a:r>
              <a:rPr lang="en-GB" dirty="0" smtClean="0"/>
              <a:t>: no refusal except for systemic risks, disturbance of market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EU Regime for </a:t>
            </a:r>
            <a:br>
              <a:rPr lang="en-GB" dirty="0" smtClean="0"/>
            </a:br>
            <a:r>
              <a:rPr lang="en-GB" dirty="0" smtClean="0"/>
              <a:t>Cross border relations</a:t>
            </a:r>
            <a:endParaRPr lang="en-GB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Mandatory clearing through CCP for all derivatives traded on Markets</a:t>
            </a:r>
          </a:p>
          <a:p>
            <a:r>
              <a:rPr lang="en-GB" dirty="0" smtClean="0"/>
              <a:t>Trading  </a:t>
            </a:r>
          </a:p>
          <a:p>
            <a:pPr lvl="1"/>
            <a:r>
              <a:rPr lang="en-GB" dirty="0" smtClean="0"/>
              <a:t>mandatory on regulated markets, </a:t>
            </a:r>
            <a:r>
              <a:rPr lang="en-GB" dirty="0" err="1" smtClean="0"/>
              <a:t>MTFs</a:t>
            </a:r>
            <a:r>
              <a:rPr lang="en-GB" dirty="0" smtClean="0"/>
              <a:t> or </a:t>
            </a:r>
            <a:r>
              <a:rPr lang="en-GB" dirty="0" err="1" smtClean="0"/>
              <a:t>OTFs</a:t>
            </a:r>
            <a:endParaRPr lang="en-GB" dirty="0" smtClean="0"/>
          </a:p>
          <a:p>
            <a:pPr lvl="1"/>
            <a:r>
              <a:rPr lang="en-GB" dirty="0" smtClean="0"/>
              <a:t>Partly on OTC: more onerous conditions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Part 5</a:t>
            </a:r>
            <a:r>
              <a:rPr lang="en-GB" dirty="0" smtClean="0"/>
              <a:t>  Derivatives: </a:t>
            </a:r>
            <a:r>
              <a:rPr lang="en-GB" dirty="0" err="1" smtClean="0"/>
              <a:t>CCPs</a:t>
            </a:r>
            <a:r>
              <a:rPr lang="en-GB" dirty="0" smtClean="0"/>
              <a:t> and </a:t>
            </a:r>
            <a:r>
              <a:rPr lang="en-GB" dirty="0" err="1" smtClean="0"/>
              <a:t>TRs</a:t>
            </a:r>
            <a:r>
              <a:rPr lang="en-GB" dirty="0" smtClean="0"/>
              <a:t> </a:t>
            </a:r>
            <a:endParaRPr lang="en-GB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3366FF"/>
                </a:solidFill>
              </a:rPr>
              <a:t>Standardise</a:t>
            </a:r>
            <a:r>
              <a:rPr lang="en-GB" dirty="0" smtClean="0"/>
              <a:t> the main derivatives</a:t>
            </a:r>
          </a:p>
          <a:p>
            <a:r>
              <a:rPr lang="en-GB" dirty="0" smtClean="0">
                <a:solidFill>
                  <a:srgbClr val="3366FF"/>
                </a:solidFill>
              </a:rPr>
              <a:t>Trade</a:t>
            </a:r>
            <a:r>
              <a:rPr lang="en-GB" dirty="0" smtClean="0"/>
              <a:t> them on organised markets</a:t>
            </a:r>
          </a:p>
          <a:p>
            <a:r>
              <a:rPr lang="en-GB" dirty="0" smtClean="0">
                <a:solidFill>
                  <a:srgbClr val="3366FF"/>
                </a:solidFill>
              </a:rPr>
              <a:t>Clearing</a:t>
            </a:r>
            <a:r>
              <a:rPr lang="en-GB" dirty="0" smtClean="0"/>
              <a:t> through central counterparty (CCP)</a:t>
            </a:r>
          </a:p>
          <a:p>
            <a:r>
              <a:rPr lang="en-GB" dirty="0" smtClean="0"/>
              <a:t>Make </a:t>
            </a:r>
            <a:r>
              <a:rPr lang="en-GB" dirty="0" err="1" smtClean="0"/>
              <a:t>CCPs</a:t>
            </a:r>
            <a:r>
              <a:rPr lang="en-GB" dirty="0" smtClean="0"/>
              <a:t> widely accessible to extend netting effect</a:t>
            </a:r>
          </a:p>
          <a:p>
            <a:r>
              <a:rPr lang="en-GB" dirty="0" smtClean="0"/>
              <a:t>Data </a:t>
            </a:r>
            <a:r>
              <a:rPr lang="en-GB" dirty="0" smtClean="0">
                <a:solidFill>
                  <a:srgbClr val="3366FF"/>
                </a:solidFill>
              </a:rPr>
              <a:t>stored </a:t>
            </a:r>
            <a:r>
              <a:rPr lang="en-GB" dirty="0" smtClean="0"/>
              <a:t>at Trade repository</a:t>
            </a:r>
          </a:p>
          <a:p>
            <a:r>
              <a:rPr lang="en-GB" dirty="0" smtClean="0"/>
              <a:t>Collateral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33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Derivatives- Main provisions</a:t>
            </a:r>
            <a:endParaRPr lang="en-GB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2" indent="-342900"/>
            <a:r>
              <a:rPr lang="en-GB" dirty="0" smtClean="0">
                <a:solidFill>
                  <a:srgbClr val="FF6600"/>
                </a:solidFill>
              </a:rPr>
              <a:t>Margin</a:t>
            </a:r>
            <a:r>
              <a:rPr lang="en-GB" dirty="0" smtClean="0"/>
              <a:t> requirement for losses from 99% of exposures: full collateral on a daily basis</a:t>
            </a:r>
          </a:p>
          <a:p>
            <a:pPr marL="742950" lvl="2" indent="-342900"/>
            <a:r>
              <a:rPr lang="en-GB" dirty="0" smtClean="0">
                <a:solidFill>
                  <a:srgbClr val="FF6600"/>
                </a:solidFill>
              </a:rPr>
              <a:t>Default</a:t>
            </a:r>
            <a:r>
              <a:rPr lang="en-GB" dirty="0" smtClean="0"/>
              <a:t> fund: prefunded by clearing members and covering default of the largest, or two largest clearing members</a:t>
            </a:r>
          </a:p>
          <a:p>
            <a:pPr marL="742950" lvl="2" indent="-342900"/>
            <a:r>
              <a:rPr lang="en-GB" dirty="0" smtClean="0"/>
              <a:t>Other financial </a:t>
            </a:r>
            <a:r>
              <a:rPr lang="en-GB" dirty="0" smtClean="0">
                <a:solidFill>
                  <a:srgbClr val="FF6600"/>
                </a:solidFill>
              </a:rPr>
              <a:t>resources</a:t>
            </a:r>
            <a:r>
              <a:rPr lang="en-GB" dirty="0" smtClean="0"/>
              <a:t> from the CCP: reserves</a:t>
            </a:r>
          </a:p>
          <a:p>
            <a:pPr marL="742950" lvl="2" indent="-342900"/>
            <a:r>
              <a:rPr lang="en-GB" dirty="0" smtClean="0"/>
              <a:t>Default waterfall</a:t>
            </a:r>
          </a:p>
          <a:p>
            <a:pPr marL="742950" lvl="2" indent="-342900"/>
            <a:r>
              <a:rPr lang="en-GB" dirty="0" smtClean="0"/>
              <a:t>Adequate liquidity provision</a:t>
            </a:r>
          </a:p>
          <a:p>
            <a:pPr marL="742950" lvl="2" indent="-342900"/>
            <a:r>
              <a:rPr lang="en-GB" dirty="0" smtClean="0"/>
              <a:t>Settlement in Central Bank Money, if not: limit to  cash settlement</a:t>
            </a:r>
          </a:p>
          <a:p>
            <a:pPr marL="742950" lvl="2" indent="-342900"/>
            <a:r>
              <a:rPr lang="en-GB" dirty="0" smtClean="0"/>
              <a:t>DVP if possible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34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CCP </a:t>
            </a:r>
            <a:endParaRPr lang="en-GB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Separate legal person</a:t>
            </a:r>
          </a:p>
          <a:p>
            <a:r>
              <a:rPr lang="en-GB" sz="2800" dirty="0" smtClean="0"/>
              <a:t>Registered by ESMA in charge of implementation</a:t>
            </a:r>
          </a:p>
          <a:p>
            <a:pPr lvl="1"/>
            <a:r>
              <a:rPr lang="en-GB" dirty="0" smtClean="0"/>
              <a:t>Collects and maintains records of all derivatives, cleared or not</a:t>
            </a:r>
          </a:p>
          <a:p>
            <a:pPr lvl="2"/>
            <a:r>
              <a:rPr lang="en-GB" dirty="0" smtClean="0"/>
              <a:t>Macro objectives; supervision and financial stability</a:t>
            </a:r>
          </a:p>
          <a:p>
            <a:pPr lvl="1"/>
            <a:r>
              <a:rPr lang="en-GB" dirty="0" smtClean="0"/>
              <a:t>If no Trade repository: notification to ESMA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Trade repositories</a:t>
            </a:r>
            <a:endParaRPr lang="en-GB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post trade area is being strengthened by a stronger regulatory framework</a:t>
            </a:r>
            <a:r>
              <a:rPr lang="en-GB" dirty="0" smtClean="0">
                <a:solidFill>
                  <a:srgbClr val="FF0000"/>
                </a:solidFill>
              </a:rPr>
              <a:t>-&gt;</a:t>
            </a:r>
            <a:r>
              <a:rPr lang="en-GB" dirty="0" smtClean="0"/>
              <a:t> systemic risk</a:t>
            </a:r>
          </a:p>
          <a:p>
            <a:r>
              <a:rPr lang="en-GB" dirty="0" smtClean="0"/>
              <a:t>Some generally applicable principles are being identified, both for transactions and institutions</a:t>
            </a:r>
          </a:p>
          <a:p>
            <a:r>
              <a:rPr lang="en-GB" dirty="0" smtClean="0"/>
              <a:t>On a cross border level, many issues remain </a:t>
            </a:r>
          </a:p>
          <a:p>
            <a:r>
              <a:rPr lang="en-GB" dirty="0" smtClean="0"/>
              <a:t>In which direction will the markets evolve?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 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800" dirty="0" smtClean="0">
                <a:solidFill>
                  <a:srgbClr val="FF0000"/>
                </a:solidFill>
              </a:rPr>
              <a:t>Financial Stability	</a:t>
            </a:r>
          </a:p>
          <a:p>
            <a:r>
              <a:rPr lang="en-GB" sz="2800" dirty="0" smtClean="0"/>
              <a:t>Especially for derivatives segment </a:t>
            </a:r>
          </a:p>
          <a:p>
            <a:r>
              <a:rPr lang="en-GB" sz="2800" dirty="0" smtClean="0"/>
              <a:t>In cases of loss of confidence: resilience see flash crash</a:t>
            </a:r>
          </a:p>
          <a:p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Regulate?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sz="2400" dirty="0" smtClean="0">
                <a:solidFill>
                  <a:srgbClr val="FF0000"/>
                </a:solidFill>
              </a:rPr>
              <a:t>Systemic risk </a:t>
            </a:r>
          </a:p>
          <a:p>
            <a:pPr lvl="1"/>
            <a:r>
              <a:rPr lang="en-GB" sz="2824" dirty="0" smtClean="0"/>
              <a:t>Core element in financial system; mostly due to volume or to contagion</a:t>
            </a:r>
          </a:p>
          <a:p>
            <a:pPr lvl="1"/>
            <a:r>
              <a:rPr lang="en-GB" sz="2824" dirty="0" smtClean="0"/>
              <a:t>Dysfunction may gravely damage </a:t>
            </a:r>
          </a:p>
          <a:p>
            <a:pPr lvl="1"/>
            <a:r>
              <a:rPr lang="en-GB" sz="2824" dirty="0" smtClean="0"/>
              <a:t>Derivatives:   most sensitive</a:t>
            </a:r>
          </a:p>
          <a:p>
            <a:r>
              <a:rPr lang="en-GB" sz="3224" dirty="0" smtClean="0"/>
              <a:t>Dominant argument in most regulations</a:t>
            </a:r>
          </a:p>
          <a:p>
            <a:r>
              <a:rPr lang="en-GB" sz="3224" dirty="0" smtClean="0"/>
              <a:t>Strong FSB interest</a:t>
            </a:r>
          </a:p>
          <a:p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Regulate?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Multiple Stakeholders - conflicting interests</a:t>
            </a:r>
          </a:p>
          <a:p>
            <a:pPr lvl="1"/>
            <a:r>
              <a:rPr lang="en-GB" dirty="0" smtClean="0"/>
              <a:t>Investors</a:t>
            </a:r>
          </a:p>
          <a:p>
            <a:pPr lvl="1"/>
            <a:r>
              <a:rPr lang="en-GB" dirty="0" smtClean="0"/>
              <a:t>Issuers</a:t>
            </a:r>
          </a:p>
          <a:p>
            <a:pPr lvl="1"/>
            <a:r>
              <a:rPr lang="en-GB" dirty="0" smtClean="0"/>
              <a:t>Intermediaries: banks, brokers </a:t>
            </a:r>
          </a:p>
          <a:p>
            <a:pPr lvl="1"/>
            <a:r>
              <a:rPr lang="en-GB" dirty="0" smtClean="0"/>
              <a:t>Infrastructures: Markets, CSD, </a:t>
            </a:r>
            <a:r>
              <a:rPr lang="en-GB" dirty="0" err="1" smtClean="0"/>
              <a:t>CCPs</a:t>
            </a:r>
            <a:endParaRPr lang="en-GB" dirty="0" smtClean="0"/>
          </a:p>
          <a:p>
            <a:pPr lvl="1"/>
            <a:r>
              <a:rPr lang="en-GB" dirty="0" smtClean="0"/>
              <a:t>Central Banks</a:t>
            </a:r>
          </a:p>
          <a:p>
            <a:pPr lvl="1"/>
            <a:r>
              <a:rPr lang="en-GB" dirty="0" smtClean="0"/>
              <a:t>Regulators and Supervisors</a:t>
            </a:r>
          </a:p>
          <a:p>
            <a:pPr lvl="1"/>
            <a:r>
              <a:rPr lang="en-GB" dirty="0" smtClean="0"/>
              <a:t>Domestic and Cross border</a:t>
            </a:r>
          </a:p>
          <a:p>
            <a:r>
              <a:rPr lang="en-GB" dirty="0" smtClean="0"/>
              <a:t>A central node in the Financial System</a:t>
            </a:r>
          </a:p>
          <a:p>
            <a:pPr lvl="1"/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Complexity of Interests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Phase 1</a:t>
            </a:r>
          </a:p>
          <a:p>
            <a:pPr lvl="1"/>
            <a:r>
              <a:rPr lang="en-GB" dirty="0" smtClean="0"/>
              <a:t>CPSS-IOSCO C1) and (2)</a:t>
            </a:r>
          </a:p>
          <a:p>
            <a:pPr lvl="1"/>
            <a:r>
              <a:rPr lang="en-GB" dirty="0" smtClean="0"/>
              <a:t>Self regulation: </a:t>
            </a:r>
            <a:r>
              <a:rPr lang="en-GB" dirty="0" err="1" smtClean="0"/>
              <a:t>Giovannini</a:t>
            </a:r>
            <a:r>
              <a:rPr lang="en-GB" dirty="0" smtClean="0"/>
              <a:t> barriers, Code of Conduct</a:t>
            </a:r>
          </a:p>
          <a:p>
            <a:r>
              <a:rPr lang="en-GB" dirty="0" smtClean="0"/>
              <a:t>Hard regulation in the EU</a:t>
            </a:r>
          </a:p>
          <a:p>
            <a:pPr lvl="1"/>
            <a:r>
              <a:rPr lang="en-GB" dirty="0" smtClean="0"/>
              <a:t>Collateral and finality 98/26</a:t>
            </a:r>
          </a:p>
          <a:p>
            <a:pPr lvl="1"/>
            <a:r>
              <a:rPr lang="en-GB" dirty="0" smtClean="0"/>
              <a:t>CSDR -  End 2013</a:t>
            </a:r>
          </a:p>
          <a:p>
            <a:pPr lvl="1"/>
            <a:r>
              <a:rPr lang="en-GB" dirty="0" smtClean="0"/>
              <a:t>SLL – 2014? </a:t>
            </a:r>
          </a:p>
          <a:p>
            <a:pPr lvl="1"/>
            <a:r>
              <a:rPr lang="en-GB" dirty="0" smtClean="0"/>
              <a:t>EMIR </a:t>
            </a:r>
            <a:r>
              <a:rPr lang="nl-NL" dirty="0"/>
              <a:t>648/</a:t>
            </a:r>
            <a:r>
              <a:rPr lang="nl-NL" dirty="0" smtClean="0"/>
              <a:t>2012 of 4 </a:t>
            </a:r>
            <a:r>
              <a:rPr lang="nl-NL" dirty="0" err="1" smtClean="0"/>
              <a:t>July</a:t>
            </a:r>
            <a:r>
              <a:rPr lang="nl-NL" dirty="0" smtClean="0"/>
              <a:t> 2012</a:t>
            </a:r>
            <a:endParaRPr lang="en-GB" dirty="0" smtClean="0"/>
          </a:p>
          <a:p>
            <a:pPr lvl="1"/>
            <a:r>
              <a:rPr lang="en-GB" dirty="0" smtClean="0"/>
              <a:t>T2S – 2015- first steps - 2016 ? </a:t>
            </a:r>
          </a:p>
          <a:p>
            <a:pPr lvl="1"/>
            <a:r>
              <a:rPr lang="en-GB" dirty="0" smtClean="0"/>
              <a:t>Indirectly:  </a:t>
            </a:r>
            <a:r>
              <a:rPr lang="en-GB" dirty="0" err="1" smtClean="0"/>
              <a:t>Mifid/Mifir</a:t>
            </a:r>
            <a:r>
              <a:rPr lang="en-GB" dirty="0" smtClean="0"/>
              <a:t>, SSM/BRRD. Short selling, etc</a:t>
            </a:r>
          </a:p>
          <a:p>
            <a:pPr lvl="1">
              <a:buNone/>
            </a:pP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C0EDB-AD63-1E48-8B4B-42A427CC037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Complexity of EU Regulation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Settlement of Securities Transactions</a:t>
            </a:r>
          </a:p>
          <a:p>
            <a:r>
              <a:rPr lang="en-GB" dirty="0" smtClean="0"/>
              <a:t>Part 1 Holding and settling of securities</a:t>
            </a:r>
          </a:p>
          <a:p>
            <a:r>
              <a:rPr lang="en-GB" dirty="0" smtClean="0"/>
              <a:t>Part 2 The trading and settling process</a:t>
            </a:r>
          </a:p>
          <a:p>
            <a:r>
              <a:rPr lang="en-GB" dirty="0" smtClean="0"/>
              <a:t>Part 3 CSD Supervisory Regime</a:t>
            </a:r>
          </a:p>
          <a:p>
            <a:r>
              <a:rPr lang="en-GB" dirty="0" smtClean="0"/>
              <a:t>Part 4 Cross border transactions</a:t>
            </a:r>
          </a:p>
          <a:p>
            <a:r>
              <a:rPr lang="en-GB" dirty="0" smtClean="0"/>
              <a:t>Part 5 Derivatives and </a:t>
            </a:r>
            <a:r>
              <a:rPr lang="en-GB" dirty="0" err="1" smtClean="0"/>
              <a:t>CCPs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Basis for safe and sound functioning of a securities settlement system</a:t>
            </a:r>
          </a:p>
          <a:p>
            <a:pPr lvl="1"/>
            <a:r>
              <a:rPr lang="en-GB" dirty="0" smtClean="0"/>
              <a:t>Legal rules</a:t>
            </a:r>
          </a:p>
          <a:p>
            <a:pPr lvl="1"/>
            <a:r>
              <a:rPr lang="en-GB" dirty="0" smtClean="0"/>
              <a:t>Organisational rules</a:t>
            </a:r>
          </a:p>
          <a:p>
            <a:pPr lvl="1"/>
            <a:r>
              <a:rPr lang="en-GB" dirty="0" smtClean="0"/>
              <a:t>Voluntary and contract rules</a:t>
            </a:r>
          </a:p>
          <a:p>
            <a:r>
              <a:rPr lang="en-GB" dirty="0" smtClean="0"/>
              <a:t>To be applied by all parties in the chain</a:t>
            </a:r>
          </a:p>
          <a:p>
            <a:pPr lvl="1"/>
            <a:r>
              <a:rPr lang="en-GB" dirty="0" smtClean="0"/>
              <a:t>Depending on their function</a:t>
            </a:r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CSD 12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C1642-F770-D546-BB6D-5CA0AD939BE3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Part 1 </a:t>
            </a:r>
            <a:r>
              <a:rPr lang="en-GB" dirty="0" smtClean="0"/>
              <a:t>Holding and Settling of Securities</a:t>
            </a:r>
            <a:endParaRPr lang="en-GB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">
  <a:themeElements>
    <a:clrScheme name="Concour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Concours.thmx</Template>
  <TotalTime>1374</TotalTime>
  <Words>1959</Words>
  <Application>Microsoft Macintosh PowerPoint</Application>
  <PresentationFormat>On-screen Show (4:3)</PresentationFormat>
  <Paragraphs>386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Concours</vt:lpstr>
      <vt:lpstr>CSD’s,  CCPs and other Post-trade Developments</vt:lpstr>
      <vt:lpstr>Post-Trade is Crucial</vt:lpstr>
      <vt:lpstr>Why Regulate?</vt:lpstr>
      <vt:lpstr>Why Regulate?</vt:lpstr>
      <vt:lpstr>Why Regulate?</vt:lpstr>
      <vt:lpstr>Complexity of Interests</vt:lpstr>
      <vt:lpstr>Complexity of EU Regulation</vt:lpstr>
      <vt:lpstr>Overview</vt:lpstr>
      <vt:lpstr>Part 1 Holding and Settling of Securities</vt:lpstr>
      <vt:lpstr>Securities Settlement Rules</vt:lpstr>
      <vt:lpstr>Holding and settling (1)</vt:lpstr>
      <vt:lpstr>Holding and settling (2)</vt:lpstr>
      <vt:lpstr>Holding and settling (3)</vt:lpstr>
      <vt:lpstr>Holding and settling (4)</vt:lpstr>
      <vt:lpstr>Exercise of Investor rights (5)</vt:lpstr>
      <vt:lpstr>Part 2 The Trading and Settling Process (a)</vt:lpstr>
      <vt:lpstr>Issuer’s choice for CSD (b)</vt:lpstr>
      <vt:lpstr>Trading and Settling (c)</vt:lpstr>
      <vt:lpstr>Trading and Settling (d)</vt:lpstr>
      <vt:lpstr>Trading and Settling (e)</vt:lpstr>
      <vt:lpstr>Trading and Settling (f)</vt:lpstr>
      <vt:lpstr>Trading and settling (g)</vt:lpstr>
      <vt:lpstr>Part 3. CSD Supervisory Regime</vt:lpstr>
      <vt:lpstr>CSD Supervisory Regime</vt:lpstr>
      <vt:lpstr> CSD authorisation</vt:lpstr>
      <vt:lpstr>CSD authorisation</vt:lpstr>
      <vt:lpstr>CSD with banking licence</vt:lpstr>
      <vt:lpstr>Part 4 Access to and from Third Markets</vt:lpstr>
      <vt:lpstr>Access to and from Third Market</vt:lpstr>
      <vt:lpstr>EU Regime for  Cross border relations</vt:lpstr>
      <vt:lpstr>EU Regime for  Cross border relations</vt:lpstr>
      <vt:lpstr>Part 5  Derivatives: CCPs and TRs </vt:lpstr>
      <vt:lpstr>Derivatives- Main provisions</vt:lpstr>
      <vt:lpstr>CCP </vt:lpstr>
      <vt:lpstr>Trade repositories</vt:lpstr>
      <vt:lpstr>Conclusions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Eddy Wymeersch</dc:creator>
  <cp:lastModifiedBy>Sergey Fedyaev</cp:lastModifiedBy>
  <cp:revision>18</cp:revision>
  <cp:lastPrinted>2013-05-26T07:38:08Z</cp:lastPrinted>
  <dcterms:created xsi:type="dcterms:W3CDTF">2013-05-26T06:59:54Z</dcterms:created>
  <dcterms:modified xsi:type="dcterms:W3CDTF">2013-05-26T08:41:10Z</dcterms:modified>
</cp:coreProperties>
</file>